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31" r:id="rId71"/>
    <p:sldId id="325" r:id="rId72"/>
    <p:sldId id="332" r:id="rId73"/>
    <p:sldId id="333" r:id="rId74"/>
    <p:sldId id="334" r:id="rId75"/>
    <p:sldId id="335" r:id="rId76"/>
    <p:sldId id="336" r:id="rId77"/>
    <p:sldId id="337" r:id="rId78"/>
    <p:sldId id="338" r:id="rId79"/>
    <p:sldId id="339" r:id="rId80"/>
    <p:sldId id="340" r:id="rId81"/>
    <p:sldId id="326" r:id="rId82"/>
    <p:sldId id="327" r:id="rId83"/>
    <p:sldId id="328" r:id="rId84"/>
    <p:sldId id="329" r:id="rId85"/>
    <p:sldId id="330" r:id="rId86"/>
  </p:sldIdLst>
  <p:sldSz cx="12192000" cy="6858000"/>
  <p:notesSz cx="9875838" cy="67421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8" roundtripDataSignature="AMtx7mjZjd66KeTXldU6u/76xTvUraBW3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1F7B38A-2533-437F-8BA0-C45511DF4930}">
  <a:tblStyle styleId="{71F7B38A-2533-437F-8BA0-C45511DF4930}"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EE9E55A-6353-4820-B1A0-A50A31D110FF}" styleName="Table_1">
    <a:wholeTbl>
      <a:tcTxStyle b="off" i="off">
        <a:font>
          <a:latin typeface="Calibri"/>
          <a:ea typeface="Calibri"/>
          <a:cs typeface="Calibri"/>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20000"/>
            </a:schemeClr>
          </a:solidFill>
        </a:fill>
      </a:tcStyle>
    </a:band1H>
    <a:band2H>
      <a:tcTxStyle/>
      <a:tcStyle>
        <a:tcBdr/>
      </a:tcStyle>
    </a:band2H>
    <a:band1V>
      <a:tcTxStyle/>
      <a:tcStyle>
        <a:tcBdr/>
        <a:fill>
          <a:solidFill>
            <a:schemeClr val="accent5">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5"/>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5"/>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442526DB-31A1-4EE6-8B45-70D7919994F8}" styleName="Table_2">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8A635559-3F99-4741-8588-7A9031734816}" styleName="Table_3">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sm" len="sm"/>
              <a:tailEnd type="none" w="sm" len="sm"/>
            </a:ln>
          </a:top>
        </a:tcBdr>
        <a:fill>
          <a:solidFill>
            <a:srgbClr val="E9EFF7"/>
          </a:solidFill>
        </a:fill>
      </a:tcStyle>
    </a:lastRow>
    <a:seCell>
      <a:tcTxStyle/>
      <a:tcStyle>
        <a:tcBdr/>
      </a:tcStyle>
    </a:seCell>
    <a:swCell>
      <a:tcTxStyle/>
      <a:tcStyle>
        <a:tcBdr/>
      </a:tcStyle>
    </a:swCell>
    <a:firstRow>
      <a:tcTxStyle b="on" i="off"/>
      <a:tcStyle>
        <a:tcBdr/>
        <a:fill>
          <a:solidFill>
            <a:srgbClr val="E9EFF7"/>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4" autoAdjust="0"/>
    <p:restoredTop sz="94728"/>
  </p:normalViewPr>
  <p:slideViewPr>
    <p:cSldViewPr snapToGrid="0">
      <p:cViewPr varScale="1">
        <p:scale>
          <a:sx n="72" d="100"/>
          <a:sy n="72" d="100"/>
        </p:scale>
        <p:origin x="38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customschemas.google.com/relationships/presentationmetadata" Target="meta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4279530" cy="338276"/>
          </a:xfrm>
          <a:prstGeom prst="rect">
            <a:avLst/>
          </a:prstGeom>
          <a:noFill/>
          <a:ln>
            <a:noFill/>
          </a:ln>
        </p:spPr>
        <p:txBody>
          <a:bodyPr spcFirstLastPara="1" wrap="square" lIns="94900" tIns="47450" rIns="94900" bIns="4745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594025" y="1"/>
            <a:ext cx="4279530" cy="338276"/>
          </a:xfrm>
          <a:prstGeom prst="rect">
            <a:avLst/>
          </a:prstGeom>
          <a:noFill/>
          <a:ln>
            <a:noFill/>
          </a:ln>
        </p:spPr>
        <p:txBody>
          <a:bodyPr spcFirstLastPara="1" wrap="square" lIns="94900" tIns="47450" rIns="94900" bIns="4745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87585" y="3244644"/>
            <a:ext cx="7900670" cy="2654707"/>
          </a:xfrm>
          <a:prstGeom prst="rect">
            <a:avLst/>
          </a:prstGeom>
          <a:noFill/>
          <a:ln>
            <a:noFill/>
          </a:ln>
        </p:spPr>
        <p:txBody>
          <a:bodyPr spcFirstLastPara="1" wrap="square" lIns="94900" tIns="47450" rIns="94900" bIns="4745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403839"/>
            <a:ext cx="4279530" cy="338276"/>
          </a:xfrm>
          <a:prstGeom prst="rect">
            <a:avLst/>
          </a:prstGeom>
          <a:noFill/>
          <a:ln>
            <a:noFill/>
          </a:ln>
        </p:spPr>
        <p:txBody>
          <a:bodyPr spcFirstLastPara="1" wrap="square" lIns="94900" tIns="47450" rIns="94900" bIns="4745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594025" y="6403839"/>
            <a:ext cx="4279530" cy="338276"/>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tr-TR"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68" name="Google Shape;168;p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76" name="Google Shape;176;p1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85" name="Google Shape;185;p1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93" name="Google Shape;193;p1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02" name="Google Shape;202;p1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10" name="Google Shape;210;p1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19" name="Google Shape;219;p1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27" name="Google Shape;227;p1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35" name="Google Shape;235;p1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44" name="Google Shape;244;p1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52" name="Google Shape;252;p1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59" name="Google Shape;259;p2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68" name="Google Shape;268;p2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76" name="Google Shape;276;p2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85" name="Google Shape;285;p2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94" name="Google Shape;294;p2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03" name="Google Shape;303;p2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12" name="Google Shape;312;p2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21" name="Google Shape;321;p2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30" name="Google Shape;330;p2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09" name="Google Shape;109;p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39" name="Google Shape;339;p2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48" name="Google Shape;348;p3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57" name="Google Shape;357;p3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66" name="Google Shape;366;p3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3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75" name="Google Shape;375;p3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84" name="Google Shape;384;p3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93" name="Google Shape;393;p3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02" name="Google Shape;402;p3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11" name="Google Shape;411;p3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21" name="Google Shape;421;p3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16" name="Google Shape;116;p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30" name="Google Shape;430;p3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4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39" name="Google Shape;439;p4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4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46" name="Google Shape;446;p4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4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55" name="Google Shape;455;p4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4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63" name="Google Shape;463;p4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72" name="Google Shape;472;p4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4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81" name="Google Shape;481;p4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4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88" name="Google Shape;488;p4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96" name="Google Shape;496;p4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4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04" name="Google Shape;504;p4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24" name="Google Shape;124;p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4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12" name="Google Shape;512;p4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5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20" name="Google Shape;520;p5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5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28" name="Google Shape;528;p5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5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36" name="Google Shape;536;p5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5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44" name="Google Shape;544;p5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5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53" name="Google Shape;553;p5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5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63" name="Google Shape;563;p5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5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70" name="Google Shape;570;p5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5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578" name="Google Shape;578;p5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5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86" name="Google Shape;586;p5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33" name="Google Shape;133;p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5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94" name="Google Shape;594;p5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6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03" name="Google Shape;603;p6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6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10" name="Google Shape;610;p6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6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18" name="Google Shape;618;p6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6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26" name="Google Shape;626;p6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6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34" name="Google Shape;634;p6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6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42" name="Google Shape;642;p6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6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50" name="Google Shape;650;p6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6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58" name="Google Shape;658;p6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b4de65637f_0_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3b4de65637f_0_7: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67" name="Google Shape;667;g3b4de65637f_0_7:notes"/>
          <p:cNvSpPr txBox="1">
            <a:spLocks noGrp="1"/>
          </p:cNvSpPr>
          <p:nvPr>
            <p:ph type="sldNum" idx="12"/>
          </p:nvPr>
        </p:nvSpPr>
        <p:spPr>
          <a:xfrm>
            <a:off x="5594025" y="6403839"/>
            <a:ext cx="4279500" cy="338400"/>
          </a:xfrm>
          <a:prstGeom prst="rect">
            <a:avLst/>
          </a:prstGeom>
        </p:spPr>
        <p:txBody>
          <a:bodyPr spcFirstLastPara="1" wrap="square" lIns="94900" tIns="47450" rIns="94900" bIns="47450" anchor="b" anchorCtr="0">
            <a:noAutofit/>
          </a:bodyPr>
          <a:lstStyle/>
          <a:p>
            <a:pPr marL="0" lvl="0" indent="0" algn="r" rtl="0">
              <a:spcBef>
                <a:spcPts val="0"/>
              </a:spcBef>
              <a:spcAft>
                <a:spcPts val="0"/>
              </a:spcAft>
              <a:buClr>
                <a:srgbClr val="000000"/>
              </a:buClr>
              <a:buFont typeface="Arial"/>
              <a:buNone/>
            </a:pPr>
            <a:fld id="{00000000-1234-1234-1234-123412341234}" type="slidenum">
              <a:rPr lang="tr-TR"/>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43" name="Google Shape;143;p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tr-TR" sz="1300" b="0" i="0" u="none" strike="noStrike" cap="none" smtClean="0">
                <a:solidFill>
                  <a:schemeClr val="dk1"/>
                </a:solidFill>
                <a:latin typeface="Calibri"/>
                <a:ea typeface="Calibri"/>
                <a:cs typeface="Calibri"/>
                <a:sym typeface="Calibri"/>
              </a:rPr>
              <a:t>70</a:t>
            </a:fld>
            <a:endParaRPr lang="tr-T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40506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3b4e12bc96d_3_1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3b4e12bc96d_3_15: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75" name="Google Shape;675;g3b4e12bc96d_3_15:notes"/>
          <p:cNvSpPr txBox="1">
            <a:spLocks noGrp="1"/>
          </p:cNvSpPr>
          <p:nvPr>
            <p:ph type="sldNum" idx="12"/>
          </p:nvPr>
        </p:nvSpPr>
        <p:spPr>
          <a:xfrm>
            <a:off x="5594025" y="6403839"/>
            <a:ext cx="4279500" cy="338400"/>
          </a:xfrm>
          <a:prstGeom prst="rect">
            <a:avLst/>
          </a:prstGeom>
        </p:spPr>
        <p:txBody>
          <a:bodyPr spcFirstLastPara="1" wrap="square" lIns="94900" tIns="47450" rIns="94900" bIns="47450" anchor="b" anchorCtr="0">
            <a:noAutofit/>
          </a:bodyPr>
          <a:lstStyle/>
          <a:p>
            <a:pPr marL="0" lvl="0" indent="0" algn="r" rtl="0">
              <a:spcBef>
                <a:spcPts val="0"/>
              </a:spcBef>
              <a:spcAft>
                <a:spcPts val="0"/>
              </a:spcAft>
              <a:buClr>
                <a:srgbClr val="000000"/>
              </a:buClr>
              <a:buFont typeface="Arial"/>
              <a:buNone/>
            </a:pPr>
            <a:fld id="{00000000-1234-1234-1234-123412341234}" type="slidenum">
              <a:rPr lang="tr-TR"/>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68: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82" name="Google Shape;682;p6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6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91" name="Google Shape;691;p6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7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01" name="Google Shape;701;p7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7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11" name="Google Shape;711;p7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7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23" name="Google Shape;723;p7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924b1661e5_2_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52" name="Google Shape;152;g3924b1661e5_2_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61" name="Google Shape;161;p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aşlık Slaydı" type="title">
  <p:cSld name="TITLE">
    <p:spTree>
      <p:nvGrpSpPr>
        <p:cNvPr id="1" name="Shape 15"/>
        <p:cNvGrpSpPr/>
        <p:nvPr/>
      </p:nvGrpSpPr>
      <p:grpSpPr>
        <a:xfrm>
          <a:off x="0" y="0"/>
          <a:ext cx="0" cy="0"/>
          <a:chOff x="0" y="0"/>
          <a:chExt cx="0" cy="0"/>
        </a:xfrm>
      </p:grpSpPr>
      <p:sp>
        <p:nvSpPr>
          <p:cNvPr id="16" name="Google Shape;16;p7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aşlık ve Dikey Metin" type="vertTx">
  <p:cSld name="VERTICAL_TEXT">
    <p:spTree>
      <p:nvGrpSpPr>
        <p:cNvPr id="1" name="Shape 79"/>
        <p:cNvGrpSpPr/>
        <p:nvPr/>
      </p:nvGrpSpPr>
      <p:grpSpPr>
        <a:xfrm>
          <a:off x="0" y="0"/>
          <a:ext cx="0" cy="0"/>
          <a:chOff x="0" y="0"/>
          <a:chExt cx="0" cy="0"/>
        </a:xfrm>
      </p:grpSpPr>
      <p:sp>
        <p:nvSpPr>
          <p:cNvPr id="80" name="Google Shape;80;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8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85" name="Google Shape;85;p83"/>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Dikey Başlık ve Metin" type="vertTitleAndTx">
  <p:cSld name="VERTICAL_TITLE_AND_VERTICAL_TEXT">
    <p:spTree>
      <p:nvGrpSpPr>
        <p:cNvPr id="1" name="Shape 86"/>
        <p:cNvGrpSpPr/>
        <p:nvPr/>
      </p:nvGrpSpPr>
      <p:grpSpPr>
        <a:xfrm>
          <a:off x="0" y="0"/>
          <a:ext cx="0" cy="0"/>
          <a:chOff x="0" y="0"/>
          <a:chExt cx="0" cy="0"/>
        </a:xfrm>
      </p:grpSpPr>
      <p:sp>
        <p:nvSpPr>
          <p:cNvPr id="87" name="Google Shape;87;p8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8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92" name="Google Shape;92;p84"/>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aşlık ve İçerik" type="obj">
  <p:cSld name="OBJECT">
    <p:spTree>
      <p:nvGrpSpPr>
        <p:cNvPr id="1" name="Shape 21"/>
        <p:cNvGrpSpPr/>
        <p:nvPr/>
      </p:nvGrpSpPr>
      <p:grpSpPr>
        <a:xfrm>
          <a:off x="0" y="0"/>
          <a:ext cx="0" cy="0"/>
          <a:chOff x="0" y="0"/>
          <a:chExt cx="0" cy="0"/>
        </a:xfrm>
      </p:grpSpPr>
      <p:sp>
        <p:nvSpPr>
          <p:cNvPr id="22" name="Google Shape;22;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5"/>
          <p:cNvSpPr txBox="1">
            <a:spLocks noGrp="1"/>
          </p:cNvSpPr>
          <p:nvPr>
            <p:ph type="ftr" idx="1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400" b="1">
                <a:solidFill>
                  <a:srgbClr val="962E2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Yalnızca Başlık" type="titleOnly">
  <p:cSld name="TITLE_ONLY">
    <p:spTree>
      <p:nvGrpSpPr>
        <p:cNvPr id="1" name="Shape 27"/>
        <p:cNvGrpSpPr/>
        <p:nvPr/>
      </p:nvGrpSpPr>
      <p:grpSpPr>
        <a:xfrm>
          <a:off x="0" y="0"/>
          <a:ext cx="0" cy="0"/>
          <a:chOff x="0" y="0"/>
          <a:chExt cx="0" cy="0"/>
        </a:xfrm>
      </p:grpSpPr>
      <p:sp>
        <p:nvSpPr>
          <p:cNvPr id="28" name="Google Shape;28;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32" name="Google Shape;32;p76"/>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ölüm Üstbilgisi" type="secHead">
  <p:cSld name="SECTION_HEADER">
    <p:spTree>
      <p:nvGrpSpPr>
        <p:cNvPr id="1" name="Shape 33"/>
        <p:cNvGrpSpPr/>
        <p:nvPr/>
      </p:nvGrpSpPr>
      <p:grpSpPr>
        <a:xfrm>
          <a:off x="0" y="0"/>
          <a:ext cx="0" cy="0"/>
          <a:chOff x="0" y="0"/>
          <a:chExt cx="0" cy="0"/>
        </a:xfrm>
      </p:grpSpPr>
      <p:sp>
        <p:nvSpPr>
          <p:cNvPr id="34" name="Google Shape;34;p7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39" name="Google Shape;39;p77"/>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İki İçerik" type="twoObj">
  <p:cSld name="TWO_OBJECTS">
    <p:spTree>
      <p:nvGrpSpPr>
        <p:cNvPr id="1" name="Shape 40"/>
        <p:cNvGrpSpPr/>
        <p:nvPr/>
      </p:nvGrpSpPr>
      <p:grpSpPr>
        <a:xfrm>
          <a:off x="0" y="0"/>
          <a:ext cx="0" cy="0"/>
          <a:chOff x="0" y="0"/>
          <a:chExt cx="0" cy="0"/>
        </a:xfrm>
      </p:grpSpPr>
      <p:sp>
        <p:nvSpPr>
          <p:cNvPr id="41" name="Google Shape;41;p7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47" name="Google Shape;47;p78"/>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Karşılaştırma" type="twoTxTwoObj">
  <p:cSld name="TWO_OBJECTS_WITH_TEXT">
    <p:spTree>
      <p:nvGrpSpPr>
        <p:cNvPr id="1" name="Shape 48"/>
        <p:cNvGrpSpPr/>
        <p:nvPr/>
      </p:nvGrpSpPr>
      <p:grpSpPr>
        <a:xfrm>
          <a:off x="0" y="0"/>
          <a:ext cx="0" cy="0"/>
          <a:chOff x="0" y="0"/>
          <a:chExt cx="0" cy="0"/>
        </a:xfrm>
      </p:grpSpPr>
      <p:sp>
        <p:nvSpPr>
          <p:cNvPr id="49" name="Google Shape;49;p7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7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7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7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7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57" name="Google Shape;57;p79"/>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oş" type="blank">
  <p:cSld name="BLANK">
    <p:spTree>
      <p:nvGrpSpPr>
        <p:cNvPr id="1" name="Shape 58"/>
        <p:cNvGrpSpPr/>
        <p:nvPr/>
      </p:nvGrpSpPr>
      <p:grpSpPr>
        <a:xfrm>
          <a:off x="0" y="0"/>
          <a:ext cx="0" cy="0"/>
          <a:chOff x="0" y="0"/>
          <a:chExt cx="0" cy="0"/>
        </a:xfrm>
      </p:grpSpPr>
      <p:sp>
        <p:nvSpPr>
          <p:cNvPr id="59" name="Google Shape;59;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62" name="Google Shape;62;p80"/>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aşlıklı İçerik" type="objTx">
  <p:cSld name="OBJECT_WITH_CAPTION_TEXT">
    <p:spTree>
      <p:nvGrpSpPr>
        <p:cNvPr id="1" name="Shape 63"/>
        <p:cNvGrpSpPr/>
        <p:nvPr/>
      </p:nvGrpSpPr>
      <p:grpSpPr>
        <a:xfrm>
          <a:off x="0" y="0"/>
          <a:ext cx="0" cy="0"/>
          <a:chOff x="0" y="0"/>
          <a:chExt cx="0" cy="0"/>
        </a:xfrm>
      </p:grpSpPr>
      <p:sp>
        <p:nvSpPr>
          <p:cNvPr id="64" name="Google Shape;64;p8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8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8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70" name="Google Shape;70;p81"/>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aşlıklı Resim" type="picTx">
  <p:cSld name="PICTURE_WITH_CAPTION_TEXT">
    <p:spTree>
      <p:nvGrpSpPr>
        <p:cNvPr id="1" name="Shape 71"/>
        <p:cNvGrpSpPr/>
        <p:nvPr/>
      </p:nvGrpSpPr>
      <p:grpSpPr>
        <a:xfrm>
          <a:off x="0" y="0"/>
          <a:ext cx="0" cy="0"/>
          <a:chOff x="0" y="0"/>
          <a:chExt cx="0" cy="0"/>
        </a:xfrm>
      </p:grpSpPr>
      <p:sp>
        <p:nvSpPr>
          <p:cNvPr id="72" name="Google Shape;72;p8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82"/>
          <p:cNvSpPr>
            <a:spLocks noGrp="1"/>
          </p:cNvSpPr>
          <p:nvPr>
            <p:ph type="pic" idx="2"/>
          </p:nvPr>
        </p:nvSpPr>
        <p:spPr>
          <a:xfrm>
            <a:off x="5183188" y="987425"/>
            <a:ext cx="6172200" cy="4873625"/>
          </a:xfrm>
          <a:prstGeom prst="rect">
            <a:avLst/>
          </a:prstGeom>
          <a:noFill/>
          <a:ln>
            <a:noFill/>
          </a:ln>
        </p:spPr>
      </p:sp>
      <p:sp>
        <p:nvSpPr>
          <p:cNvPr id="74" name="Google Shape;74;p8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78" name="Google Shape;78;p82"/>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
        <p:cNvGrpSpPr/>
        <p:nvPr/>
      </p:nvGrpSpPr>
      <p:grpSpPr>
        <a:xfrm>
          <a:off x="0" y="0"/>
          <a:ext cx="0" cy="0"/>
          <a:chOff x="0" y="0"/>
          <a:chExt cx="0" cy="0"/>
        </a:xfrm>
      </p:grpSpPr>
      <p:sp>
        <p:nvSpPr>
          <p:cNvPr id="97" name="Google Shape;97;p1"/>
          <p:cNvSpPr txBox="1"/>
          <p:nvPr/>
        </p:nvSpPr>
        <p:spPr>
          <a:xfrm>
            <a:off x="0" y="1596450"/>
            <a:ext cx="12192000" cy="4536931"/>
          </a:xfrm>
          <a:prstGeom prst="rect">
            <a:avLst/>
          </a:prstGeom>
          <a:noFill/>
          <a:ln>
            <a:noFill/>
          </a:ln>
        </p:spPr>
        <p:txBody>
          <a:bodyPr spcFirstLastPara="1" wrap="square" lIns="91425" tIns="45700" rIns="91425" bIns="45700" anchor="t" anchorCtr="0">
            <a:normAutofit/>
          </a:bodyPr>
          <a:lstStyle/>
          <a:p>
            <a:pPr marL="0" marR="0" lvl="0" indent="0" algn="ctr" rtl="0">
              <a:lnSpc>
                <a:spcPct val="114000"/>
              </a:lnSpc>
              <a:spcBef>
                <a:spcPts val="0"/>
              </a:spcBef>
              <a:spcAft>
                <a:spcPts val="0"/>
              </a:spcAft>
              <a:buClr>
                <a:schemeClr val="lt1"/>
              </a:buClr>
              <a:buSzPts val="4400"/>
              <a:buFont typeface="Arial"/>
              <a:buNone/>
            </a:pPr>
            <a:r>
              <a:rPr lang="tr-TR" sz="4400" b="1" i="0" u="none" strike="noStrike" cap="none">
                <a:solidFill>
                  <a:schemeClr val="lt1"/>
                </a:solidFill>
                <a:latin typeface="Calibri"/>
                <a:ea typeface="Calibri"/>
                <a:cs typeface="Calibri"/>
                <a:sym typeface="Calibri"/>
              </a:rPr>
              <a:t>Trabzon Üniversitesi </a:t>
            </a:r>
            <a:endParaRPr/>
          </a:p>
          <a:p>
            <a:pPr marL="0" marR="0" lvl="0" indent="0" algn="ctr" rtl="0">
              <a:lnSpc>
                <a:spcPct val="114000"/>
              </a:lnSpc>
              <a:spcBef>
                <a:spcPts val="1000"/>
              </a:spcBef>
              <a:spcAft>
                <a:spcPts val="0"/>
              </a:spcAft>
              <a:buClr>
                <a:schemeClr val="dk1"/>
              </a:buClr>
              <a:buSzPts val="4400"/>
              <a:buFont typeface="Arial"/>
              <a:buNone/>
            </a:pPr>
            <a:endParaRPr sz="4400" b="1" i="0" u="none" strike="noStrike" cap="none">
              <a:solidFill>
                <a:schemeClr val="lt1"/>
              </a:solidFill>
              <a:latin typeface="Calibri"/>
              <a:ea typeface="Calibri"/>
              <a:cs typeface="Calibri"/>
              <a:sym typeface="Calibri"/>
            </a:endParaRPr>
          </a:p>
          <a:p>
            <a:pPr marL="0" marR="0" lvl="0" indent="0" algn="ctr" rtl="0">
              <a:lnSpc>
                <a:spcPct val="114000"/>
              </a:lnSpc>
              <a:spcBef>
                <a:spcPts val="1000"/>
              </a:spcBef>
              <a:spcAft>
                <a:spcPts val="0"/>
              </a:spcAft>
              <a:buClr>
                <a:schemeClr val="lt1"/>
              </a:buClr>
              <a:buSzPts val="4400"/>
              <a:buFont typeface="Arial"/>
              <a:buNone/>
            </a:pPr>
            <a:r>
              <a:rPr lang="tr-TR" sz="4400" b="1">
                <a:solidFill>
                  <a:schemeClr val="lt1"/>
                </a:solidFill>
                <a:latin typeface="Calibri"/>
                <a:ea typeface="Calibri"/>
                <a:cs typeface="Calibri"/>
                <a:sym typeface="Calibri"/>
              </a:rPr>
              <a:t>Yabancı Diller </a:t>
            </a:r>
            <a:r>
              <a:rPr lang="tr-TR" sz="4400" b="1" i="0" u="none" strike="noStrike" cap="none">
                <a:solidFill>
                  <a:schemeClr val="lt1"/>
                </a:solidFill>
                <a:latin typeface="Calibri"/>
                <a:ea typeface="Calibri"/>
                <a:cs typeface="Calibri"/>
                <a:sym typeface="Calibri"/>
              </a:rPr>
              <a:t>Yüksekokulu </a:t>
            </a:r>
            <a:endParaRPr sz="4400" b="1" i="0" u="none" strike="noStrike" cap="none">
              <a:solidFill>
                <a:schemeClr val="lt1"/>
              </a:solidFill>
              <a:latin typeface="Calibri"/>
              <a:ea typeface="Calibri"/>
              <a:cs typeface="Calibri"/>
              <a:sym typeface="Calibri"/>
            </a:endParaRPr>
          </a:p>
        </p:txBody>
      </p:sp>
      <p:sp>
        <p:nvSpPr>
          <p:cNvPr id="98" name="Google Shape;98;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69"/>
        <p:cNvGrpSpPr/>
        <p:nvPr/>
      </p:nvGrpSpPr>
      <p:grpSpPr>
        <a:xfrm>
          <a:off x="0" y="0"/>
          <a:ext cx="0" cy="0"/>
          <a:chOff x="0" y="0"/>
          <a:chExt cx="0" cy="0"/>
        </a:xfrm>
      </p:grpSpPr>
      <p:sp>
        <p:nvSpPr>
          <p:cNvPr id="170" name="Google Shape;170;p9"/>
          <p:cNvSpPr txBox="1">
            <a:spLocks noGrp="1"/>
          </p:cNvSpPr>
          <p:nvPr>
            <p:ph type="title"/>
          </p:nvPr>
        </p:nvSpPr>
        <p:spPr>
          <a:xfrm>
            <a:off x="341746" y="865079"/>
            <a:ext cx="10353963" cy="58834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Akademik Personel Sayısı (Birim Düzeyi)</a:t>
            </a:r>
            <a:endParaRPr sz="2800">
              <a:solidFill>
                <a:srgbClr val="FF0000"/>
              </a:solidFill>
            </a:endParaRPr>
          </a:p>
        </p:txBody>
      </p:sp>
      <p:sp>
        <p:nvSpPr>
          <p:cNvPr id="171" name="Google Shape;171;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72" name="Google Shape;17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a:t>
            </a:fld>
            <a:endParaRPr/>
          </a:p>
        </p:txBody>
      </p:sp>
      <p:graphicFrame>
        <p:nvGraphicFramePr>
          <p:cNvPr id="173" name="Google Shape;173;p9"/>
          <p:cNvGraphicFramePr/>
          <p:nvPr/>
        </p:nvGraphicFramePr>
        <p:xfrm>
          <a:off x="517232" y="2170544"/>
          <a:ext cx="11286825" cy="3091600"/>
        </p:xfrm>
        <a:graphic>
          <a:graphicData uri="http://schemas.openxmlformats.org/drawingml/2006/table">
            <a:tbl>
              <a:tblPr>
                <a:noFill/>
                <a:tableStyleId>{442526DB-31A1-4EE6-8B45-70D7919994F8}</a:tableStyleId>
              </a:tblPr>
              <a:tblGrid>
                <a:gridCol w="1230350">
                  <a:extLst>
                    <a:ext uri="{9D8B030D-6E8A-4147-A177-3AD203B41FA5}">
                      <a16:colId xmlns:a16="http://schemas.microsoft.com/office/drawing/2014/main" val="20000"/>
                    </a:ext>
                  </a:extLst>
                </a:gridCol>
                <a:gridCol w="1437125">
                  <a:extLst>
                    <a:ext uri="{9D8B030D-6E8A-4147-A177-3AD203B41FA5}">
                      <a16:colId xmlns:a16="http://schemas.microsoft.com/office/drawing/2014/main" val="20001"/>
                    </a:ext>
                  </a:extLst>
                </a:gridCol>
                <a:gridCol w="2050575">
                  <a:extLst>
                    <a:ext uri="{9D8B030D-6E8A-4147-A177-3AD203B41FA5}">
                      <a16:colId xmlns:a16="http://schemas.microsoft.com/office/drawing/2014/main" val="20002"/>
                    </a:ext>
                  </a:extLst>
                </a:gridCol>
                <a:gridCol w="2050575">
                  <a:extLst>
                    <a:ext uri="{9D8B030D-6E8A-4147-A177-3AD203B41FA5}">
                      <a16:colId xmlns:a16="http://schemas.microsoft.com/office/drawing/2014/main" val="20003"/>
                    </a:ext>
                  </a:extLst>
                </a:gridCol>
                <a:gridCol w="1641625">
                  <a:extLst>
                    <a:ext uri="{9D8B030D-6E8A-4147-A177-3AD203B41FA5}">
                      <a16:colId xmlns:a16="http://schemas.microsoft.com/office/drawing/2014/main" val="20004"/>
                    </a:ext>
                  </a:extLst>
                </a:gridCol>
                <a:gridCol w="1641625">
                  <a:extLst>
                    <a:ext uri="{9D8B030D-6E8A-4147-A177-3AD203B41FA5}">
                      <a16:colId xmlns:a16="http://schemas.microsoft.com/office/drawing/2014/main" val="20005"/>
                    </a:ext>
                  </a:extLst>
                </a:gridCol>
                <a:gridCol w="1234950">
                  <a:extLst>
                    <a:ext uri="{9D8B030D-6E8A-4147-A177-3AD203B41FA5}">
                      <a16:colId xmlns:a16="http://schemas.microsoft.com/office/drawing/2014/main" val="20006"/>
                    </a:ext>
                  </a:extLst>
                </a:gridCol>
              </a:tblGrid>
              <a:tr h="45710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tc>
                <a:tc gridSpan="5">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AKADEMİK PERSONEL SAYISI</a:t>
                      </a:r>
                      <a:endParaRPr sz="1600" b="1">
                        <a:solidFill>
                          <a:srgbClr val="FF0000"/>
                        </a:solidFill>
                        <a:latin typeface="Calibri"/>
                        <a:ea typeface="Calibri"/>
                        <a:cs typeface="Calibri"/>
                        <a:sym typeface="Calibri"/>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6350" marR="6350" marT="6350" marB="0" anchor="ctr"/>
                </a:tc>
                <a:extLst>
                  <a:ext uri="{0D108BD9-81ED-4DB2-BD59-A6C34878D82A}">
                    <a16:rowId xmlns:a16="http://schemas.microsoft.com/office/drawing/2014/main" val="10000"/>
                  </a:ext>
                </a:extLst>
              </a:tr>
              <a:tr h="5035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Prof. Dr.</a:t>
                      </a:r>
                      <a:endParaRPr sz="16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Doç. Dr.</a:t>
                      </a:r>
                      <a:endParaRPr sz="16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Dr. Öğr. Üyesi</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Arş. Gör.</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Öğr. Gör.</a:t>
                      </a:r>
                      <a:endParaRPr sz="1600" b="1">
                        <a:solidFill>
                          <a:srgbClr val="FF0000"/>
                        </a:solidFill>
                        <a:latin typeface="Calibri"/>
                        <a:ea typeface="Calibri"/>
                        <a:cs typeface="Calibri"/>
                        <a:sym typeface="Calibri"/>
                      </a:endParaRPr>
                    </a:p>
                  </a:txBody>
                  <a:tcPr marL="9525" marR="9525" marT="9525" marB="0" anchor="ctr"/>
                </a:tc>
                <a:tc vMerge="1">
                  <a:txBody>
                    <a:bodyPr/>
                    <a:lstStyle/>
                    <a:p>
                      <a:endParaRPr lang="tr-TR"/>
                    </a:p>
                  </a:txBody>
                  <a:tcPr/>
                </a:tc>
                <a:extLst>
                  <a:ext uri="{0D108BD9-81ED-4DB2-BD59-A6C34878D82A}">
                    <a16:rowId xmlns:a16="http://schemas.microsoft.com/office/drawing/2014/main" val="10001"/>
                  </a:ext>
                </a:extLst>
              </a:tr>
              <a:tr h="73080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a:t>               11</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a:t>          11</a:t>
                      </a:r>
                      <a:endParaRPr sz="1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70010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sz="1800" b="1">
                        <a:solidFill>
                          <a:srgbClr val="0000CC"/>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13</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1</a:t>
                      </a:r>
                      <a:r>
                        <a:rPr lang="tr-TR"/>
                        <a:t>3</a:t>
                      </a:r>
                      <a:endParaRPr sz="1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700100">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r>
                        <a:rPr lang="tr-TR"/>
                        <a:t>  13</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1</a:t>
                      </a:r>
                      <a:r>
                        <a:rPr lang="tr-TR"/>
                        <a:t>3</a:t>
                      </a:r>
                      <a:endParaRPr sz="1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77"/>
        <p:cNvGrpSpPr/>
        <p:nvPr/>
      </p:nvGrpSpPr>
      <p:grpSpPr>
        <a:xfrm>
          <a:off x="0" y="0"/>
          <a:ext cx="0" cy="0"/>
          <a:chOff x="0" y="0"/>
          <a:chExt cx="0" cy="0"/>
        </a:xfrm>
      </p:grpSpPr>
      <p:sp>
        <p:nvSpPr>
          <p:cNvPr id="178" name="Google Shape;178;p10"/>
          <p:cNvSpPr txBox="1">
            <a:spLocks noGrp="1"/>
          </p:cNvSpPr>
          <p:nvPr>
            <p:ph type="title"/>
          </p:nvPr>
        </p:nvSpPr>
        <p:spPr>
          <a:xfrm>
            <a:off x="646546" y="638354"/>
            <a:ext cx="10342944" cy="90343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a:solidFill>
                  <a:srgbClr val="FF0000"/>
                </a:solidFill>
                <a:latin typeface="Calibri"/>
                <a:ea typeface="Calibri"/>
                <a:cs typeface="Calibri"/>
                <a:sym typeface="Calibri"/>
              </a:rPr>
              <a:t>AKADEMİK PERSONEL SAYISI (BÖLÜMLERE GÖRE DAĞILIMI)</a:t>
            </a:r>
            <a:br>
              <a:rPr lang="tr-TR" sz="2000" b="1">
                <a:solidFill>
                  <a:srgbClr val="FF0000"/>
                </a:solidFill>
                <a:latin typeface="Calibri"/>
                <a:ea typeface="Calibri"/>
                <a:cs typeface="Calibri"/>
                <a:sym typeface="Calibri"/>
              </a:rPr>
            </a:br>
            <a:r>
              <a:rPr lang="tr-TR" sz="2000" b="1" i="1">
                <a:solidFill>
                  <a:srgbClr val="0000CC"/>
                </a:solidFill>
                <a:latin typeface="Calibri"/>
                <a:ea typeface="Calibri"/>
                <a:cs typeface="Calibri"/>
                <a:sym typeface="Calibri"/>
              </a:rPr>
              <a:t>(Her bir bölüm için ayrı ayrı tablo hazırlayınız lütfen.)</a:t>
            </a:r>
            <a:endParaRPr sz="2000" i="1">
              <a:solidFill>
                <a:srgbClr val="0000CC"/>
              </a:solidFill>
            </a:endParaRPr>
          </a:p>
        </p:txBody>
      </p:sp>
      <p:sp>
        <p:nvSpPr>
          <p:cNvPr id="179" name="Google Shape;17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80" name="Google Shape;18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a:t>
            </a:fld>
            <a:endParaRPr/>
          </a:p>
        </p:txBody>
      </p:sp>
      <p:graphicFrame>
        <p:nvGraphicFramePr>
          <p:cNvPr id="181" name="Google Shape;181;p10"/>
          <p:cNvGraphicFramePr/>
          <p:nvPr/>
        </p:nvGraphicFramePr>
        <p:xfrm>
          <a:off x="535705" y="2145451"/>
          <a:ext cx="11212325" cy="2784350"/>
        </p:xfrm>
        <a:graphic>
          <a:graphicData uri="http://schemas.openxmlformats.org/drawingml/2006/table">
            <a:tbl>
              <a:tblPr>
                <a:noFill/>
                <a:tableStyleId>{442526DB-31A1-4EE6-8B45-70D7919994F8}</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 ADI*: </a:t>
                      </a:r>
                      <a:endParaRPr sz="1800" b="1">
                        <a:solidFill>
                          <a:srgbClr val="FF0000"/>
                        </a:solidFill>
                        <a:latin typeface="Calibri"/>
                        <a:ea typeface="Calibri"/>
                        <a:cs typeface="Calibri"/>
                        <a:sym typeface="Calibri"/>
                      </a:endParaRPr>
                    </a:p>
                  </a:txBody>
                  <a:tcPr marL="6350" marR="6350" marT="6350" marB="0" anchor="ctr"/>
                </a:tc>
                <a:tc gridSpan="4">
                  <a:txBody>
                    <a:bodyPr/>
                    <a:lstStyle/>
                    <a:p>
                      <a:pPr marL="0" marR="0" lvl="0" indent="0" algn="l" rtl="0">
                        <a:spcBef>
                          <a:spcPts val="0"/>
                        </a:spcBef>
                        <a:spcAft>
                          <a:spcPts val="0"/>
                        </a:spcAft>
                        <a:buNone/>
                      </a:pPr>
                      <a:r>
                        <a:rPr lang="tr-TR" sz="1800">
                          <a:solidFill>
                            <a:srgbClr val="FF0000"/>
                          </a:solidFill>
                        </a:rPr>
                        <a:t> Yabancı Diller Bölümü</a:t>
                      </a:r>
                      <a:endParaRPr sz="1800">
                        <a:solidFill>
                          <a:srgbClr val="FF0000"/>
                        </a:solidFill>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a:t>11</a:t>
                      </a:r>
                      <a:endParaRPr/>
                    </a:p>
                  </a:txBody>
                  <a:tcPr marL="9525" marR="9525" marT="9525" marB="0" anchor="ctr"/>
                </a:tc>
                <a:tc>
                  <a:txBody>
                    <a:bodyPr/>
                    <a:lstStyle/>
                    <a:p>
                      <a:pPr marL="0" marR="0" lvl="0" indent="0" algn="l" rtl="0">
                        <a:lnSpc>
                          <a:spcPct val="107000"/>
                        </a:lnSpc>
                        <a:spcBef>
                          <a:spcPts val="0"/>
                        </a:spcBef>
                        <a:spcAft>
                          <a:spcPts val="0"/>
                        </a:spcAft>
                        <a:buNone/>
                      </a:pPr>
                      <a:r>
                        <a:rPr lang="tr-TR"/>
                        <a:t>11</a:t>
                      </a:r>
                      <a:endParaRPr sz="1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13</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13</a:t>
                      </a:r>
                      <a:endParaRPr sz="1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553950">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a:latin typeface="Calibri"/>
                          <a:ea typeface="Calibri"/>
                          <a:cs typeface="Calibri"/>
                          <a:sym typeface="Calibri"/>
                        </a:rPr>
                        <a:t> </a:t>
                      </a:r>
                      <a:endParaRPr sz="1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bl>
          </a:graphicData>
        </a:graphic>
      </p:graphicFrame>
      <p:sp>
        <p:nvSpPr>
          <p:cNvPr id="182" name="Google Shape;182;p10"/>
          <p:cNvSpPr txBox="1"/>
          <p:nvPr/>
        </p:nvSpPr>
        <p:spPr>
          <a:xfrm>
            <a:off x="426554" y="6004548"/>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 Her Bölüm için ayrı tablo yapabilirsiniz.</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86"/>
        <p:cNvGrpSpPr/>
        <p:nvPr/>
      </p:nvGrpSpPr>
      <p:grpSpPr>
        <a:xfrm>
          <a:off x="0" y="0"/>
          <a:ext cx="0" cy="0"/>
          <a:chOff x="0" y="0"/>
          <a:chExt cx="0" cy="0"/>
        </a:xfrm>
      </p:grpSpPr>
      <p:sp>
        <p:nvSpPr>
          <p:cNvPr id="187" name="Google Shape;18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88" name="Google Shape;18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12</a:t>
            </a:fld>
            <a:endParaRPr/>
          </a:p>
        </p:txBody>
      </p:sp>
      <p:sp>
        <p:nvSpPr>
          <p:cNvPr id="189" name="Google Shape;189;p11"/>
          <p:cNvSpPr txBox="1">
            <a:spLocks noGrp="1"/>
          </p:cNvSpPr>
          <p:nvPr>
            <p:ph type="title"/>
          </p:nvPr>
        </p:nvSpPr>
        <p:spPr>
          <a:xfrm>
            <a:off x="1273311" y="771671"/>
            <a:ext cx="10238510" cy="62345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İdari Personel Sayısı </a:t>
            </a:r>
            <a:r>
              <a:rPr lang="tr-TR" sz="3200" b="1">
                <a:solidFill>
                  <a:srgbClr val="3333FF"/>
                </a:solidFill>
              </a:rPr>
              <a:t>(Birim Düzeyi)</a:t>
            </a:r>
            <a:endParaRPr sz="3200">
              <a:solidFill>
                <a:srgbClr val="3333FF"/>
              </a:solidFill>
            </a:endParaRPr>
          </a:p>
        </p:txBody>
      </p:sp>
      <p:graphicFrame>
        <p:nvGraphicFramePr>
          <p:cNvPr id="190" name="Google Shape;190;p11"/>
          <p:cNvGraphicFramePr/>
          <p:nvPr/>
        </p:nvGraphicFramePr>
        <p:xfrm>
          <a:off x="461819" y="2096655"/>
          <a:ext cx="11455175" cy="3668025"/>
        </p:xfrm>
        <a:graphic>
          <a:graphicData uri="http://schemas.openxmlformats.org/drawingml/2006/table">
            <a:tbl>
              <a:tblPr>
                <a:noFill/>
                <a:tableStyleId>{442526DB-31A1-4EE6-8B45-70D7919994F8}</a:tableStyleId>
              </a:tblPr>
              <a:tblGrid>
                <a:gridCol w="1773775">
                  <a:extLst>
                    <a:ext uri="{9D8B030D-6E8A-4147-A177-3AD203B41FA5}">
                      <a16:colId xmlns:a16="http://schemas.microsoft.com/office/drawing/2014/main" val="20000"/>
                    </a:ext>
                  </a:extLst>
                </a:gridCol>
                <a:gridCol w="2107950">
                  <a:extLst>
                    <a:ext uri="{9D8B030D-6E8A-4147-A177-3AD203B41FA5}">
                      <a16:colId xmlns:a16="http://schemas.microsoft.com/office/drawing/2014/main" val="20001"/>
                    </a:ext>
                  </a:extLst>
                </a:gridCol>
                <a:gridCol w="2109075">
                  <a:extLst>
                    <a:ext uri="{9D8B030D-6E8A-4147-A177-3AD203B41FA5}">
                      <a16:colId xmlns:a16="http://schemas.microsoft.com/office/drawing/2014/main" val="20002"/>
                    </a:ext>
                  </a:extLst>
                </a:gridCol>
                <a:gridCol w="2109075">
                  <a:extLst>
                    <a:ext uri="{9D8B030D-6E8A-4147-A177-3AD203B41FA5}">
                      <a16:colId xmlns:a16="http://schemas.microsoft.com/office/drawing/2014/main" val="20003"/>
                    </a:ext>
                  </a:extLst>
                </a:gridCol>
                <a:gridCol w="2109075">
                  <a:extLst>
                    <a:ext uri="{9D8B030D-6E8A-4147-A177-3AD203B41FA5}">
                      <a16:colId xmlns:a16="http://schemas.microsoft.com/office/drawing/2014/main" val="20004"/>
                    </a:ext>
                  </a:extLst>
                </a:gridCol>
                <a:gridCol w="1246225">
                  <a:extLst>
                    <a:ext uri="{9D8B030D-6E8A-4147-A177-3AD203B41FA5}">
                      <a16:colId xmlns:a16="http://schemas.microsoft.com/office/drawing/2014/main" val="20005"/>
                    </a:ext>
                  </a:extLst>
                </a:gridCol>
              </a:tblGrid>
              <a:tr h="884775">
                <a:tc>
                  <a:txBody>
                    <a:bodyPr/>
                    <a:lstStyle/>
                    <a:p>
                      <a:pPr marL="0" marR="0" lvl="0" indent="0" algn="ctr" rtl="0">
                        <a:lnSpc>
                          <a:spcPct val="107000"/>
                        </a:lnSpc>
                        <a:spcBef>
                          <a:spcPts val="0"/>
                        </a:spcBef>
                        <a:spcAft>
                          <a:spcPts val="0"/>
                        </a:spcAft>
                        <a:buNone/>
                      </a:pPr>
                      <a:r>
                        <a:rPr lang="tr-TR" sz="2000" b="1">
                          <a:solidFill>
                            <a:srgbClr val="FF0000"/>
                          </a:solidFill>
                        </a:rPr>
                        <a:t>Yıl / Personel Sınıfı</a:t>
                      </a:r>
                      <a:endParaRPr sz="20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b="1">
                          <a:solidFill>
                            <a:srgbClr val="FF0000"/>
                          </a:solidFill>
                        </a:rPr>
                        <a:t>Memur (Kadrolu tüm sınıflar)</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b="1">
                          <a:solidFill>
                            <a:srgbClr val="FF0000"/>
                          </a:solidFill>
                        </a:rPr>
                        <a:t>Sözleşmeli İdari Personel (4/b)</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b="1">
                          <a:solidFill>
                            <a:srgbClr val="FF0000"/>
                          </a:solidFill>
                        </a:rPr>
                        <a:t>Sürekli İşçi</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b="1">
                          <a:solidFill>
                            <a:srgbClr val="FF0000"/>
                          </a:solidFill>
                        </a:rPr>
                        <a:t>696 KHK Göre Sürekli İşçi</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927750">
                <a:tc>
                  <a:txBody>
                    <a:bodyPr/>
                    <a:lstStyle/>
                    <a:p>
                      <a:pPr marL="0" marR="0" lvl="0" indent="0" algn="ctr" rtl="0">
                        <a:lnSpc>
                          <a:spcPct val="107000"/>
                        </a:lnSpc>
                        <a:spcBef>
                          <a:spcPts val="0"/>
                        </a:spcBef>
                        <a:spcAft>
                          <a:spcPts val="0"/>
                        </a:spcAft>
                        <a:buNone/>
                      </a:pPr>
                      <a:r>
                        <a:rPr lang="tr-TR" sz="2000" b="1">
                          <a:solidFill>
                            <a:srgbClr val="0000CC"/>
                          </a:solidFill>
                        </a:rPr>
                        <a:t>2024</a:t>
                      </a:r>
                      <a:endParaRPr sz="2000" b="1">
                        <a:solidFill>
                          <a:srgbClr val="0000CC"/>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a:t> 3</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3</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927750">
                <a:tc>
                  <a:txBody>
                    <a:bodyPr/>
                    <a:lstStyle/>
                    <a:p>
                      <a:pPr marL="0" marR="0" lvl="0" indent="0" algn="ctr" rtl="0">
                        <a:lnSpc>
                          <a:spcPct val="107000"/>
                        </a:lnSpc>
                        <a:spcBef>
                          <a:spcPts val="0"/>
                        </a:spcBef>
                        <a:spcAft>
                          <a:spcPts val="0"/>
                        </a:spcAft>
                        <a:buNone/>
                      </a:pPr>
                      <a:r>
                        <a:rPr lang="tr-TR" sz="2000" b="1">
                          <a:solidFill>
                            <a:srgbClr val="0000CC"/>
                          </a:solidFill>
                        </a:rPr>
                        <a:t>2025</a:t>
                      </a:r>
                      <a:endParaRPr sz="2000" b="1">
                        <a:solidFill>
                          <a:srgbClr val="0000CC"/>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a:t> 3</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3</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927750">
                <a:tc>
                  <a:txBody>
                    <a:bodyPr/>
                    <a:lstStyle/>
                    <a:p>
                      <a:pPr marL="0" marR="0" lvl="0" indent="0" algn="ct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94"/>
        <p:cNvGrpSpPr/>
        <p:nvPr/>
      </p:nvGrpSpPr>
      <p:grpSpPr>
        <a:xfrm>
          <a:off x="0" y="0"/>
          <a:ext cx="0" cy="0"/>
          <a:chOff x="0" y="0"/>
          <a:chExt cx="0" cy="0"/>
        </a:xfrm>
      </p:grpSpPr>
      <p:sp>
        <p:nvSpPr>
          <p:cNvPr id="195" name="Google Shape;195;p12"/>
          <p:cNvSpPr txBox="1">
            <a:spLocks noGrp="1"/>
          </p:cNvSpPr>
          <p:nvPr>
            <p:ph type="title"/>
          </p:nvPr>
        </p:nvSpPr>
        <p:spPr>
          <a:xfrm>
            <a:off x="332980" y="797724"/>
            <a:ext cx="10500672" cy="6280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2800"/>
              <a:buFont typeface="Calibri"/>
              <a:buNone/>
            </a:pPr>
            <a:r>
              <a:rPr lang="tr-TR" sz="2800" b="1">
                <a:solidFill>
                  <a:srgbClr val="0000CC"/>
                </a:solidFill>
              </a:rPr>
              <a:t>Akademik Personel 2025 Yılında Yapılan Atama ve Yükseltmeler</a:t>
            </a:r>
            <a:endParaRPr sz="2800" b="1">
              <a:solidFill>
                <a:srgbClr val="0000CC"/>
              </a:solidFill>
            </a:endParaRPr>
          </a:p>
        </p:txBody>
      </p:sp>
      <p:sp>
        <p:nvSpPr>
          <p:cNvPr id="196" name="Google Shape;19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97" name="Google Shape;19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13</a:t>
            </a:fld>
            <a:endParaRPr/>
          </a:p>
        </p:txBody>
      </p:sp>
      <p:graphicFrame>
        <p:nvGraphicFramePr>
          <p:cNvPr id="198" name="Google Shape;198;p12"/>
          <p:cNvGraphicFramePr/>
          <p:nvPr>
            <p:extLst>
              <p:ext uri="{D42A27DB-BD31-4B8C-83A1-F6EECF244321}">
                <p14:modId xmlns:p14="http://schemas.microsoft.com/office/powerpoint/2010/main" val="4213554359"/>
              </p:ext>
            </p:extLst>
          </p:nvPr>
        </p:nvGraphicFramePr>
        <p:xfrm>
          <a:off x="387626" y="1930148"/>
          <a:ext cx="11499600" cy="4008968"/>
        </p:xfrm>
        <a:graphic>
          <a:graphicData uri="http://schemas.openxmlformats.org/drawingml/2006/table">
            <a:tbl>
              <a:tblPr>
                <a:noFill/>
                <a:tableStyleId>{9EE9E55A-6353-4820-B1A0-A50A31D110FF}</a:tableStyleId>
              </a:tblPr>
              <a:tblGrid>
                <a:gridCol w="2074775">
                  <a:extLst>
                    <a:ext uri="{9D8B030D-6E8A-4147-A177-3AD203B41FA5}">
                      <a16:colId xmlns:a16="http://schemas.microsoft.com/office/drawing/2014/main" val="20000"/>
                    </a:ext>
                  </a:extLst>
                </a:gridCol>
                <a:gridCol w="2440475">
                  <a:extLst>
                    <a:ext uri="{9D8B030D-6E8A-4147-A177-3AD203B41FA5}">
                      <a16:colId xmlns:a16="http://schemas.microsoft.com/office/drawing/2014/main" val="20001"/>
                    </a:ext>
                  </a:extLst>
                </a:gridCol>
                <a:gridCol w="2345575">
                  <a:extLst>
                    <a:ext uri="{9D8B030D-6E8A-4147-A177-3AD203B41FA5}">
                      <a16:colId xmlns:a16="http://schemas.microsoft.com/office/drawing/2014/main" val="20002"/>
                    </a:ext>
                  </a:extLst>
                </a:gridCol>
                <a:gridCol w="2087850">
                  <a:extLst>
                    <a:ext uri="{9D8B030D-6E8A-4147-A177-3AD203B41FA5}">
                      <a16:colId xmlns:a16="http://schemas.microsoft.com/office/drawing/2014/main" val="20003"/>
                    </a:ext>
                  </a:extLst>
                </a:gridCol>
                <a:gridCol w="2550925">
                  <a:extLst>
                    <a:ext uri="{9D8B030D-6E8A-4147-A177-3AD203B41FA5}">
                      <a16:colId xmlns:a16="http://schemas.microsoft.com/office/drawing/2014/main" val="20004"/>
                    </a:ext>
                  </a:extLst>
                </a:gridCol>
              </a:tblGrid>
              <a:tr h="516425">
                <a:tc>
                  <a:txBody>
                    <a:bodyPr/>
                    <a:lstStyle/>
                    <a:p>
                      <a:pPr marL="0" marR="0" lvl="0" indent="0" algn="ctr" rtl="0">
                        <a:lnSpc>
                          <a:spcPct val="107000"/>
                        </a:lnSpc>
                        <a:spcBef>
                          <a:spcPts val="0"/>
                        </a:spcBef>
                        <a:spcAft>
                          <a:spcPts val="0"/>
                        </a:spcAft>
                        <a:buNone/>
                      </a:pPr>
                      <a:r>
                        <a:rPr lang="tr-TR" sz="1600" b="1">
                          <a:solidFill>
                            <a:srgbClr val="FF0000"/>
                          </a:solidFill>
                        </a:rPr>
                        <a:t>Bölümü*</a:t>
                      </a:r>
                      <a:endParaRPr sz="1600" b="1">
                        <a:solidFill>
                          <a:srgbClr val="FF0000"/>
                        </a:solidFill>
                        <a:latin typeface="Times New Roman"/>
                        <a:ea typeface="Times New Roman"/>
                        <a:cs typeface="Times New Roman"/>
                        <a:sym typeface="Times New Roman"/>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rgbClr val="FF0000"/>
                          </a:solidFill>
                        </a:rPr>
                        <a:t>Ana Bilim / Sanat Dalı / Program Adı*</a:t>
                      </a:r>
                      <a:endParaRPr sz="16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Adı Soyadı</a:t>
                      </a:r>
                      <a:endParaRPr sz="16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Önceki Ünvanı</a:t>
                      </a:r>
                      <a:endParaRPr sz="1600" b="1">
                        <a:solidFill>
                          <a:srgbClr val="FF0000"/>
                        </a:solidFill>
                        <a:latin typeface="Times New Roman"/>
                        <a:ea typeface="Times New Roman"/>
                        <a:cs typeface="Times New Roman"/>
                        <a:sym typeface="Times New Roman"/>
                      </a:endParaRPr>
                    </a:p>
                  </a:txBody>
                  <a:tcPr marL="6975" marR="6975" marT="6975" marB="0" anchor="ctr"/>
                </a:tc>
                <a:tc>
                  <a:txBody>
                    <a:bodyPr/>
                    <a:lstStyle/>
                    <a:p>
                      <a:pPr marL="0" marR="0" lvl="0" indent="0" algn="ctr" rtl="0">
                        <a:lnSpc>
                          <a:spcPct val="107000"/>
                        </a:lnSpc>
                        <a:spcBef>
                          <a:spcPts val="0"/>
                        </a:spcBef>
                        <a:spcAft>
                          <a:spcPts val="0"/>
                        </a:spcAft>
                        <a:buNone/>
                      </a:pPr>
                      <a:r>
                        <a:rPr lang="tr-TR" sz="1600" b="1">
                          <a:solidFill>
                            <a:srgbClr val="FF0000"/>
                          </a:solidFill>
                        </a:rPr>
                        <a:t>Son Aldığı Ünvanı</a:t>
                      </a:r>
                      <a:endParaRPr sz="1600" b="1">
                        <a:solidFill>
                          <a:srgbClr val="FF0000"/>
                        </a:solidFill>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0"/>
                  </a:ext>
                </a:extLst>
              </a:tr>
              <a:tr h="205125">
                <a:tc>
                  <a:txBody>
                    <a:bodyPr/>
                    <a:lstStyle/>
                    <a:p>
                      <a:pPr marL="0" marR="0" lvl="0" indent="0" algn="l" rtl="0">
                        <a:lnSpc>
                          <a:spcPct val="107000"/>
                        </a:lnSpc>
                        <a:spcBef>
                          <a:spcPts val="0"/>
                        </a:spcBef>
                        <a:spcAft>
                          <a:spcPts val="0"/>
                        </a:spcAft>
                        <a:buNone/>
                      </a:pPr>
                      <a:r>
                        <a:rPr lang="tr-TR" sz="1100" dirty="0">
                          <a:latin typeface="Times New Roman"/>
                          <a:ea typeface="Times New Roman"/>
                          <a:cs typeface="Times New Roman"/>
                          <a:sym typeface="Times New Roman"/>
                        </a:rPr>
                        <a:t>-</a:t>
                      </a:r>
                      <a:endParaRPr sz="1100" dirty="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latin typeface="Times New Roman"/>
                          <a:ea typeface="Times New Roman"/>
                          <a:cs typeface="Times New Roman"/>
                          <a:sym typeface="Times New Roman"/>
                        </a:rPr>
                        <a:t>-</a:t>
                      </a: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1"/>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2"/>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3"/>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4"/>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6"/>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7"/>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8"/>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9"/>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0"/>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1"/>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2"/>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3"/>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4"/>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5"/>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6"/>
                  </a:ext>
                </a:extLst>
              </a:tr>
              <a:tr h="20512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975" marR="6975" marT="6975" marB="0" anchor="ctr"/>
                </a:tc>
                <a:tc>
                  <a:txBody>
                    <a:bodyPr/>
                    <a:lstStyle/>
                    <a:p>
                      <a:pPr marL="0" marR="0" lvl="0" indent="0" algn="l"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7"/>
                  </a:ext>
                </a:extLst>
              </a:tr>
            </a:tbl>
          </a:graphicData>
        </a:graphic>
      </p:graphicFrame>
      <p:sp>
        <p:nvSpPr>
          <p:cNvPr id="199" name="Google Shape;199;p12"/>
          <p:cNvSpPr txBox="1"/>
          <p:nvPr/>
        </p:nvSpPr>
        <p:spPr>
          <a:xfrm>
            <a:off x="527537" y="6021089"/>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*Bölüm ve Ana Bilim - Sanat Dalı/ Program sayısı kadar satır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03"/>
        <p:cNvGrpSpPr/>
        <p:nvPr/>
      </p:nvGrpSpPr>
      <p:grpSpPr>
        <a:xfrm>
          <a:off x="0" y="0"/>
          <a:ext cx="0" cy="0"/>
          <a:chOff x="0" y="0"/>
          <a:chExt cx="0" cy="0"/>
        </a:xfrm>
      </p:grpSpPr>
      <p:sp>
        <p:nvSpPr>
          <p:cNvPr id="204" name="Google Shape;204;p13"/>
          <p:cNvSpPr txBox="1">
            <a:spLocks noGrp="1"/>
          </p:cNvSpPr>
          <p:nvPr>
            <p:ph type="title"/>
          </p:nvPr>
        </p:nvSpPr>
        <p:spPr>
          <a:xfrm>
            <a:off x="329036" y="711201"/>
            <a:ext cx="10422091" cy="72612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Hizmetiçi Eğitim /Eğiticilerin Eğitimi Etkinlikleri Sayısı</a:t>
            </a:r>
            <a:endParaRPr sz="2800" b="1">
              <a:solidFill>
                <a:srgbClr val="FF0000"/>
              </a:solidFill>
            </a:endParaRPr>
          </a:p>
        </p:txBody>
      </p:sp>
      <p:sp>
        <p:nvSpPr>
          <p:cNvPr id="205" name="Google Shape;20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06" name="Google Shape;20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14</a:t>
            </a:fld>
            <a:endParaRPr/>
          </a:p>
        </p:txBody>
      </p:sp>
      <p:graphicFrame>
        <p:nvGraphicFramePr>
          <p:cNvPr id="207" name="Google Shape;207;p13"/>
          <p:cNvGraphicFramePr/>
          <p:nvPr>
            <p:extLst>
              <p:ext uri="{D42A27DB-BD31-4B8C-83A1-F6EECF244321}">
                <p14:modId xmlns:p14="http://schemas.microsoft.com/office/powerpoint/2010/main" val="1457829817"/>
              </p:ext>
            </p:extLst>
          </p:nvPr>
        </p:nvGraphicFramePr>
        <p:xfrm>
          <a:off x="329036" y="1942551"/>
          <a:ext cx="11604350" cy="4033350"/>
        </p:xfrm>
        <a:graphic>
          <a:graphicData uri="http://schemas.openxmlformats.org/drawingml/2006/table">
            <a:tbl>
              <a:tblPr firstRow="1" firstCol="1" lastRow="1" lastCol="1" bandRow="1" bandCol="1">
                <a:noFill/>
                <a:tableStyleId>{8A635559-3F99-4741-8588-7A9031734816}</a:tableStyleId>
              </a:tblPr>
              <a:tblGrid>
                <a:gridCol w="8549900">
                  <a:extLst>
                    <a:ext uri="{9D8B030D-6E8A-4147-A177-3AD203B41FA5}">
                      <a16:colId xmlns:a16="http://schemas.microsoft.com/office/drawing/2014/main" val="20000"/>
                    </a:ext>
                  </a:extLst>
                </a:gridCol>
                <a:gridCol w="1005500">
                  <a:extLst>
                    <a:ext uri="{9D8B030D-6E8A-4147-A177-3AD203B41FA5}">
                      <a16:colId xmlns:a16="http://schemas.microsoft.com/office/drawing/2014/main" val="20001"/>
                    </a:ext>
                  </a:extLst>
                </a:gridCol>
                <a:gridCol w="920125">
                  <a:extLst>
                    <a:ext uri="{9D8B030D-6E8A-4147-A177-3AD203B41FA5}">
                      <a16:colId xmlns:a16="http://schemas.microsoft.com/office/drawing/2014/main" val="20002"/>
                    </a:ext>
                  </a:extLst>
                </a:gridCol>
                <a:gridCol w="1128825">
                  <a:extLst>
                    <a:ext uri="{9D8B030D-6E8A-4147-A177-3AD203B41FA5}">
                      <a16:colId xmlns:a16="http://schemas.microsoft.com/office/drawing/2014/main" val="20003"/>
                    </a:ext>
                  </a:extLst>
                </a:gridCol>
              </a:tblGrid>
              <a:tr h="460575">
                <a:tc>
                  <a:txBody>
                    <a:bodyPr/>
                    <a:lstStyle/>
                    <a:p>
                      <a:pPr marL="0" marR="0" lvl="0" indent="0" algn="ctr" rtl="0">
                        <a:lnSpc>
                          <a:spcPct val="107000"/>
                        </a:lnSpc>
                        <a:spcBef>
                          <a:spcPts val="0"/>
                        </a:spcBef>
                        <a:spcAft>
                          <a:spcPts val="0"/>
                        </a:spcAft>
                        <a:buNone/>
                      </a:pPr>
                      <a:r>
                        <a:rPr lang="tr-TR" sz="2000">
                          <a:solidFill>
                            <a:srgbClr val="C00000"/>
                          </a:solidFill>
                        </a:rPr>
                        <a:t>Hizmetiçi Eğitim /Eğiticilerin Eğitimi Etkinliği Türü</a:t>
                      </a:r>
                      <a:endParaRPr sz="2000" b="1">
                        <a:solidFill>
                          <a:srgbClr val="C0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a:solidFill>
                            <a:srgbClr val="C00000"/>
                          </a:solidFill>
                        </a:rPr>
                        <a:t>2024</a:t>
                      </a:r>
                      <a:endParaRPr sz="2000" b="1">
                        <a:solidFill>
                          <a:srgbClr val="C0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a:solidFill>
                            <a:srgbClr val="C00000"/>
                          </a:solidFill>
                        </a:rPr>
                        <a:t>2025</a:t>
                      </a:r>
                      <a:endParaRPr sz="2000" b="1">
                        <a:solidFill>
                          <a:srgbClr val="C0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2000">
                          <a:solidFill>
                            <a:srgbClr val="C00000"/>
                          </a:solidFill>
                        </a:rPr>
                        <a:t>Toplam</a:t>
                      </a:r>
                      <a:endParaRPr sz="2000" b="1">
                        <a:solidFill>
                          <a:srgbClr val="C0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552675">
                <a:tc>
                  <a:txBody>
                    <a:bodyPr/>
                    <a:lstStyle/>
                    <a:p>
                      <a:pPr marL="36000" marR="0" lvl="0" indent="0" algn="l" rtl="0">
                        <a:lnSpc>
                          <a:spcPct val="107000"/>
                        </a:lnSpc>
                        <a:spcBef>
                          <a:spcPts val="0"/>
                        </a:spcBef>
                        <a:spcAft>
                          <a:spcPts val="0"/>
                        </a:spcAft>
                        <a:buNone/>
                      </a:pPr>
                      <a:r>
                        <a:rPr lang="tr-TR" sz="2000"/>
                        <a:t>Öğretim elemanlarının öğretim yetkinliklerini geliştirmeye yönelik faaliyetler</a:t>
                      </a:r>
                      <a:endParaRPr sz="20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800125">
                <a:tc>
                  <a:txBody>
                    <a:bodyPr/>
                    <a:lstStyle/>
                    <a:p>
                      <a:pPr marL="36000" marR="0" lvl="0" indent="0" algn="l" rtl="0">
                        <a:lnSpc>
                          <a:spcPct val="107000"/>
                        </a:lnSpc>
                        <a:spcBef>
                          <a:spcPts val="0"/>
                        </a:spcBef>
                        <a:spcAft>
                          <a:spcPts val="0"/>
                        </a:spcAft>
                        <a:buNone/>
                      </a:pPr>
                      <a:r>
                        <a:rPr lang="tr-TR" sz="2000" dirty="0"/>
                        <a:t>Öğretim elemanlarının araştırma, geliştirme ve proje yetkinliklerini geliştirmeye yönelik faaliyetler</a:t>
                      </a:r>
                      <a:endParaRPr sz="2000" b="1" dirty="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dirty="0"/>
                        <a:t> </a:t>
                      </a:r>
                      <a:r>
                        <a:rPr lang="tr-TR" sz="1100" dirty="0" smtClean="0"/>
                        <a:t>1</a:t>
                      </a:r>
                      <a:endParaRPr sz="1100" dirty="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dirty="0"/>
                        <a:t> </a:t>
                      </a:r>
                      <a:r>
                        <a:rPr lang="tr-TR" sz="1100" dirty="0" smtClean="0"/>
                        <a:t>1</a:t>
                      </a:r>
                      <a:endParaRPr sz="1100" dirty="0">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548975">
                <a:tc>
                  <a:txBody>
                    <a:bodyPr/>
                    <a:lstStyle/>
                    <a:p>
                      <a:pPr marL="36000" marR="0" lvl="0" indent="0" algn="l" rtl="0">
                        <a:lnSpc>
                          <a:spcPct val="107000"/>
                        </a:lnSpc>
                        <a:spcBef>
                          <a:spcPts val="0"/>
                        </a:spcBef>
                        <a:spcAft>
                          <a:spcPts val="0"/>
                        </a:spcAft>
                        <a:buNone/>
                      </a:pPr>
                      <a:r>
                        <a:rPr lang="tr-TR" sz="2000"/>
                        <a:t>Öğretim elemanlarının dijital yetkinliklerinin geliştirmeye yönelik faaliyetler</a:t>
                      </a:r>
                      <a:endParaRPr sz="20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419550">
                <a:tc>
                  <a:txBody>
                    <a:bodyPr/>
                    <a:lstStyle/>
                    <a:p>
                      <a:pPr marL="36000" marR="0" lvl="0" indent="0" algn="l" rtl="0">
                        <a:lnSpc>
                          <a:spcPct val="107000"/>
                        </a:lnSpc>
                        <a:spcBef>
                          <a:spcPts val="0"/>
                        </a:spcBef>
                        <a:spcAft>
                          <a:spcPts val="0"/>
                        </a:spcAft>
                        <a:buNone/>
                      </a:pPr>
                      <a:r>
                        <a:rPr lang="tr-TR" sz="2000"/>
                        <a:t>İdari Personelin kişisel gelişimine yönelik faaliyetler</a:t>
                      </a:r>
                      <a:endParaRPr sz="20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419550">
                <a:tc>
                  <a:txBody>
                    <a:bodyPr/>
                    <a:lstStyle/>
                    <a:p>
                      <a:pPr marL="36000" marR="0" lvl="0" indent="0" algn="l" rtl="0">
                        <a:lnSpc>
                          <a:spcPct val="107000"/>
                        </a:lnSpc>
                        <a:spcBef>
                          <a:spcPts val="0"/>
                        </a:spcBef>
                        <a:spcAft>
                          <a:spcPts val="0"/>
                        </a:spcAft>
                        <a:buNone/>
                      </a:pPr>
                      <a:r>
                        <a:rPr lang="tr-TR" sz="2000"/>
                        <a:t>İdari Personelin mesleki gelişimine yönelik faaliyetler</a:t>
                      </a:r>
                      <a:endParaRPr sz="2000" b="1">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dirty="0"/>
                        <a:t> </a:t>
                      </a:r>
                      <a:r>
                        <a:rPr lang="tr-TR" sz="1100" dirty="0" smtClean="0"/>
                        <a:t>2</a:t>
                      </a:r>
                      <a:endParaRPr sz="1100" dirty="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dirty="0"/>
                        <a:t> </a:t>
                      </a:r>
                      <a:r>
                        <a:rPr lang="tr-TR" sz="1100" dirty="0" smtClean="0"/>
                        <a:t>2</a:t>
                      </a:r>
                      <a:endParaRPr sz="1100" dirty="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dirty="0"/>
                        <a:t> </a:t>
                      </a:r>
                      <a:r>
                        <a:rPr lang="tr-TR" sz="1100" dirty="0" smtClean="0"/>
                        <a:t>4</a:t>
                      </a:r>
                      <a:endParaRPr sz="1100" dirty="0">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415950">
                <a:tc>
                  <a:txBody>
                    <a:bodyPr/>
                    <a:lstStyle/>
                    <a:p>
                      <a:pPr marL="36000" marR="0" lvl="0" indent="0" algn="l" rtl="0">
                        <a:lnSpc>
                          <a:spcPct val="107000"/>
                        </a:lnSpc>
                        <a:spcBef>
                          <a:spcPts val="0"/>
                        </a:spcBef>
                        <a:spcAft>
                          <a:spcPts val="0"/>
                        </a:spcAft>
                        <a:buNone/>
                      </a:pPr>
                      <a:r>
                        <a:rPr lang="tr-TR" sz="2000"/>
                        <a:t>Diğer (lütfen yazınız) </a:t>
                      </a:r>
                      <a:endParaRPr sz="20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415950">
                <a:tc>
                  <a:txBody>
                    <a:bodyPr/>
                    <a:lstStyle/>
                    <a:p>
                      <a:pPr marL="0" marR="0" lvl="0" indent="0" algn="r" rtl="0">
                        <a:lnSpc>
                          <a:spcPct val="107000"/>
                        </a:lnSpc>
                        <a:spcBef>
                          <a:spcPts val="0"/>
                        </a:spcBef>
                        <a:spcAft>
                          <a:spcPts val="0"/>
                        </a:spcAft>
                        <a:buClr>
                          <a:srgbClr val="C00000"/>
                        </a:buClr>
                        <a:buSzPts val="2000"/>
                        <a:buFont typeface="Calibri"/>
                        <a:buNone/>
                      </a:pPr>
                      <a:r>
                        <a:rPr lang="tr-TR" sz="2000">
                          <a:solidFill>
                            <a:srgbClr val="C00000"/>
                          </a:solidFill>
                        </a:rPr>
                        <a:t>TOPLAM</a:t>
                      </a:r>
                      <a:endParaRPr sz="2000" b="1">
                        <a:solidFill>
                          <a:srgbClr val="C00000"/>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211"/>
        <p:cNvGrpSpPr/>
        <p:nvPr/>
      </p:nvGrpSpPr>
      <p:grpSpPr>
        <a:xfrm>
          <a:off x="0" y="0"/>
          <a:ext cx="0" cy="0"/>
          <a:chOff x="0" y="0"/>
          <a:chExt cx="0" cy="0"/>
        </a:xfrm>
      </p:grpSpPr>
      <p:sp>
        <p:nvSpPr>
          <p:cNvPr id="212" name="Google Shape;212;p14"/>
          <p:cNvSpPr txBox="1">
            <a:spLocks noGrp="1"/>
          </p:cNvSpPr>
          <p:nvPr>
            <p:ph type="title"/>
          </p:nvPr>
        </p:nvSpPr>
        <p:spPr>
          <a:xfrm>
            <a:off x="665018" y="786236"/>
            <a:ext cx="10188449" cy="73152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Program Ders Görevlendirme Analizi </a:t>
            </a:r>
            <a:br>
              <a:rPr lang="tr-TR" sz="3200" b="1">
                <a:solidFill>
                  <a:srgbClr val="FF0000"/>
                </a:solidFill>
              </a:rPr>
            </a:br>
            <a:r>
              <a:rPr lang="tr-TR" sz="1300" b="1" i="1">
                <a:solidFill>
                  <a:srgbClr val="0000CC"/>
                </a:solidFill>
              </a:rPr>
              <a:t>(Her Ana Bilim - Sanat Dalı/ Program için ayrı ayrı hazırlayınız. </a:t>
            </a:r>
            <a:endParaRPr sz="3200" b="1">
              <a:solidFill>
                <a:srgbClr val="FF0000"/>
              </a:solidFill>
            </a:endParaRPr>
          </a:p>
        </p:txBody>
      </p:sp>
      <p:sp>
        <p:nvSpPr>
          <p:cNvPr id="213" name="Google Shape;21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14" name="Google Shape;2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15</a:t>
            </a:fld>
            <a:endParaRPr/>
          </a:p>
        </p:txBody>
      </p:sp>
      <p:graphicFrame>
        <p:nvGraphicFramePr>
          <p:cNvPr id="215" name="Google Shape;215;p14"/>
          <p:cNvGraphicFramePr/>
          <p:nvPr/>
        </p:nvGraphicFramePr>
        <p:xfrm>
          <a:off x="288234" y="1938132"/>
          <a:ext cx="11479700" cy="3735563"/>
        </p:xfrm>
        <a:graphic>
          <a:graphicData uri="http://schemas.openxmlformats.org/drawingml/2006/table">
            <a:tbl>
              <a:tblPr firstRow="1" firstCol="1" bandRow="1">
                <a:noFill/>
                <a:tableStyleId>{71F7B38A-2533-437F-8BA0-C45511DF4930}</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a:t>
                      </a:r>
                      <a:endParaRPr sz="1400" b="1">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b="1">
                          <a:solidFill>
                            <a:srgbClr val="3333FF"/>
                          </a:solidFill>
                        </a:rPr>
                        <a:t> </a:t>
                      </a:r>
                      <a:endParaRPr sz="1100" b="1">
                        <a:solidFill>
                          <a:srgbClr val="3333FF"/>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solidFill>
                            <a:srgbClr val="0066FF"/>
                          </a:solidFill>
                        </a:rPr>
                        <a:t> </a:t>
                      </a:r>
                      <a:endParaRPr sz="1100">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b="1">
                          <a:solidFill>
                            <a:srgbClr val="3333FF"/>
                          </a:solidFill>
                        </a:rPr>
                        <a:t> </a:t>
                      </a:r>
                      <a:endParaRPr sz="1100" b="1">
                        <a:solidFill>
                          <a:srgbClr val="3333FF"/>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solidFill>
                            <a:srgbClr val="0066FF"/>
                          </a:solidFill>
                        </a:rPr>
                        <a:t> </a:t>
                      </a:r>
                      <a:endParaRPr sz="1100">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b="1">
                          <a:solidFill>
                            <a:srgbClr val="3333FF"/>
                          </a:solidFill>
                        </a:rPr>
                        <a:t> </a:t>
                      </a:r>
                      <a:endParaRPr sz="1100" b="1">
                        <a:solidFill>
                          <a:srgbClr val="3333FF"/>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solidFill>
                            <a:srgbClr val="0066FF"/>
                          </a:solidFill>
                        </a:rPr>
                        <a:t> </a:t>
                      </a:r>
                      <a:endParaRPr sz="1100">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b="1">
                          <a:solidFill>
                            <a:srgbClr val="3333FF"/>
                          </a:solidFill>
                        </a:rPr>
                        <a:t> </a:t>
                      </a:r>
                      <a:endParaRPr sz="1100" b="1">
                        <a:solidFill>
                          <a:srgbClr val="3333FF"/>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solidFill>
                            <a:srgbClr val="0066FF"/>
                          </a:solidFill>
                        </a:rPr>
                        <a:t> </a:t>
                      </a:r>
                      <a:endParaRPr sz="1100">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bl>
          </a:graphicData>
        </a:graphic>
      </p:graphicFrame>
      <p:sp>
        <p:nvSpPr>
          <p:cNvPr id="216" name="Google Shape;216;p14"/>
          <p:cNvSpPr txBox="1"/>
          <p:nvPr/>
        </p:nvSpPr>
        <p:spPr>
          <a:xfrm>
            <a:off x="218090" y="5714331"/>
            <a:ext cx="775191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b="1" i="1">
                <a:solidFill>
                  <a:srgbClr val="C00000"/>
                </a:solidFill>
                <a:latin typeface="Calibri"/>
                <a:ea typeface="Calibri"/>
                <a:cs typeface="Calibri"/>
                <a:sym typeface="Calibri"/>
              </a:rPr>
              <a:t>*Her Ana Bilim - Sanat Dalı/ Program için ayrı ayrı hazırlayınız. </a:t>
            </a:r>
            <a:endParaRPr sz="16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5"/>
          <p:cNvSpPr txBox="1">
            <a:spLocks noGrp="1"/>
          </p:cNvSpPr>
          <p:nvPr>
            <p:ph type="title"/>
          </p:nvPr>
        </p:nvSpPr>
        <p:spPr>
          <a:xfrm>
            <a:off x="218662" y="844826"/>
            <a:ext cx="10605052" cy="46148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3200" b="1">
                <a:solidFill>
                  <a:srgbClr val="FF0000"/>
                </a:solidFill>
              </a:rPr>
              <a:t>Birim Ders Görevlendirme Analizi </a:t>
            </a:r>
            <a:endParaRPr sz="3200" b="1">
              <a:solidFill>
                <a:srgbClr val="FF0000"/>
              </a:solidFill>
            </a:endParaRPr>
          </a:p>
        </p:txBody>
      </p:sp>
      <p:sp>
        <p:nvSpPr>
          <p:cNvPr id="222" name="Google Shape;22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23" name="Google Shape;22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16</a:t>
            </a:fld>
            <a:endParaRPr/>
          </a:p>
        </p:txBody>
      </p:sp>
      <p:graphicFrame>
        <p:nvGraphicFramePr>
          <p:cNvPr id="224" name="Google Shape;224;p15"/>
          <p:cNvGraphicFramePr/>
          <p:nvPr/>
        </p:nvGraphicFramePr>
        <p:xfrm>
          <a:off x="457199" y="1868150"/>
          <a:ext cx="11429975" cy="3926350"/>
        </p:xfrm>
        <a:graphic>
          <a:graphicData uri="http://schemas.openxmlformats.org/drawingml/2006/table">
            <a:tbl>
              <a:tblPr firstRow="1" firstCol="1" bandRow="1">
                <a:noFill/>
                <a:tableStyleId>{71F7B38A-2533-437F-8BA0-C45511DF4930}</a:tableStyleId>
              </a:tblPr>
              <a:tblGrid>
                <a:gridCol w="1330300">
                  <a:extLst>
                    <a:ext uri="{9D8B030D-6E8A-4147-A177-3AD203B41FA5}">
                      <a16:colId xmlns:a16="http://schemas.microsoft.com/office/drawing/2014/main" val="20000"/>
                    </a:ext>
                  </a:extLst>
                </a:gridCol>
                <a:gridCol w="1330300">
                  <a:extLst>
                    <a:ext uri="{9D8B030D-6E8A-4147-A177-3AD203B41FA5}">
                      <a16:colId xmlns:a16="http://schemas.microsoft.com/office/drawing/2014/main" val="20001"/>
                    </a:ext>
                  </a:extLst>
                </a:gridCol>
                <a:gridCol w="1648100">
                  <a:extLst>
                    <a:ext uri="{9D8B030D-6E8A-4147-A177-3AD203B41FA5}">
                      <a16:colId xmlns:a16="http://schemas.microsoft.com/office/drawing/2014/main" val="20002"/>
                    </a:ext>
                  </a:extLst>
                </a:gridCol>
                <a:gridCol w="1572600">
                  <a:extLst>
                    <a:ext uri="{9D8B030D-6E8A-4147-A177-3AD203B41FA5}">
                      <a16:colId xmlns:a16="http://schemas.microsoft.com/office/drawing/2014/main" val="20003"/>
                    </a:ext>
                  </a:extLst>
                </a:gridCol>
                <a:gridCol w="2207200">
                  <a:extLst>
                    <a:ext uri="{9D8B030D-6E8A-4147-A177-3AD203B41FA5}">
                      <a16:colId xmlns:a16="http://schemas.microsoft.com/office/drawing/2014/main" val="20004"/>
                    </a:ext>
                  </a:extLst>
                </a:gridCol>
                <a:gridCol w="1889900">
                  <a:extLst>
                    <a:ext uri="{9D8B030D-6E8A-4147-A177-3AD203B41FA5}">
                      <a16:colId xmlns:a16="http://schemas.microsoft.com/office/drawing/2014/main" val="20005"/>
                    </a:ext>
                  </a:extLst>
                </a:gridCol>
                <a:gridCol w="1451575">
                  <a:extLst>
                    <a:ext uri="{9D8B030D-6E8A-4147-A177-3AD203B41FA5}">
                      <a16:colId xmlns:a16="http://schemas.microsoft.com/office/drawing/2014/main" val="20006"/>
                    </a:ext>
                  </a:extLst>
                </a:gridCol>
              </a:tblGrid>
              <a:tr h="1250650">
                <a:tc>
                  <a:txBody>
                    <a:bodyPr/>
                    <a:lstStyle/>
                    <a:p>
                      <a:pPr marL="0" marR="0" lvl="0" indent="0" algn="ctr" rtl="0">
                        <a:lnSpc>
                          <a:spcPct val="107000"/>
                        </a:lnSpc>
                        <a:spcBef>
                          <a:spcPts val="0"/>
                        </a:spcBef>
                        <a:spcAft>
                          <a:spcPts val="0"/>
                        </a:spcAft>
                        <a:buNone/>
                      </a:pPr>
                      <a:r>
                        <a:rPr lang="tr-TR" sz="1600" b="1">
                          <a:solidFill>
                            <a:srgbClr val="0000CC"/>
                          </a:solidFill>
                        </a:rPr>
                        <a:t>Eğitim Öğretim Yılı</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0000CC"/>
                          </a:solidFill>
                        </a:rPr>
                        <a:t>Eğitim Öğretim Dönemi</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FF0000"/>
                          </a:solidFill>
                        </a:rPr>
                        <a:t>Birim Toplam Öğretim Elemanı Sayısı</a:t>
                      </a:r>
                      <a:endParaRPr sz="1600" b="1">
                        <a:solidFill>
                          <a:srgbClr val="FF0000"/>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0000CC"/>
                          </a:solidFill>
                        </a:rPr>
                        <a:t>Birim İçinden Karşılanan Ders Yükü Saati Toplamı</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0000CC"/>
                          </a:solidFill>
                        </a:rPr>
                        <a:t>Birim Dışından (Üniversitenin Diğer Birimleri) Karşılanan Ders Yükü Saati Toplamı</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0000CC"/>
                          </a:solidFill>
                        </a:rPr>
                        <a:t>Üniversite Dışından Karşılanan Ders Yükü Saati Toplamı</a:t>
                      </a:r>
                      <a:endParaRPr sz="1600" b="1">
                        <a:solidFill>
                          <a:srgbClr val="0000CC"/>
                        </a:solidFill>
                        <a:latin typeface="Calibri"/>
                        <a:ea typeface="Calibri"/>
                        <a:cs typeface="Calibri"/>
                        <a:sym typeface="Calibri"/>
                      </a:endParaRPr>
                    </a:p>
                  </a:txBody>
                  <a:tcPr marL="44200" marR="44200" marT="9475" marB="0" anchor="ctr"/>
                </a:tc>
                <a:tc>
                  <a:txBody>
                    <a:bodyPr/>
                    <a:lstStyle/>
                    <a:p>
                      <a:pPr marL="0" marR="0" lvl="0" indent="0" algn="ctr" rtl="0">
                        <a:lnSpc>
                          <a:spcPct val="107000"/>
                        </a:lnSpc>
                        <a:spcBef>
                          <a:spcPts val="0"/>
                        </a:spcBef>
                        <a:spcAft>
                          <a:spcPts val="0"/>
                        </a:spcAft>
                        <a:buNone/>
                      </a:pPr>
                      <a:r>
                        <a:rPr lang="tr-TR" sz="1600" b="1">
                          <a:solidFill>
                            <a:srgbClr val="FF0000"/>
                          </a:solidFill>
                        </a:rPr>
                        <a:t>Birim Dönemlik Toplamı Ders Saati (T+U)</a:t>
                      </a:r>
                      <a:endParaRPr sz="1600" b="1">
                        <a:solidFill>
                          <a:srgbClr val="FF0000"/>
                        </a:solidFill>
                        <a:latin typeface="Calibri"/>
                        <a:ea typeface="Calibri"/>
                        <a:cs typeface="Calibri"/>
                        <a:sym typeface="Calibri"/>
                      </a:endParaRPr>
                    </a:p>
                  </a:txBody>
                  <a:tcPr marL="44200" marR="44200" marT="9475" marB="0" anchor="ctr"/>
                </a:tc>
                <a:extLst>
                  <a:ext uri="{0D108BD9-81ED-4DB2-BD59-A6C34878D82A}">
                    <a16:rowId xmlns:a16="http://schemas.microsoft.com/office/drawing/2014/main" val="10000"/>
                  </a:ext>
                </a:extLst>
              </a:tr>
              <a:tr h="668925">
                <a:tc rowSpan="2">
                  <a:txBody>
                    <a:bodyPr/>
                    <a:lstStyle/>
                    <a:p>
                      <a:pPr marL="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44200" marR="44200" marT="9475" marB="0" anchor="ctr"/>
                </a:tc>
                <a:tc>
                  <a:txBody>
                    <a:bodyPr/>
                    <a:lstStyle/>
                    <a:p>
                      <a:pPr marL="0" marR="0" lvl="0" indent="0" algn="r" rtl="0">
                        <a:lnSpc>
                          <a:spcPct val="107000"/>
                        </a:lnSpc>
                        <a:spcBef>
                          <a:spcPts val="0"/>
                        </a:spcBef>
                        <a:spcAft>
                          <a:spcPts val="0"/>
                        </a:spcAft>
                        <a:buNone/>
                      </a:pPr>
                      <a:r>
                        <a:rPr lang="tr-TR" sz="1800" b="1">
                          <a:solidFill>
                            <a:srgbClr val="FF0000"/>
                          </a:solidFill>
                        </a:rPr>
                        <a:t>GÜZ</a:t>
                      </a:r>
                      <a:endParaRPr sz="1800" b="1">
                        <a:solidFill>
                          <a:srgbClr val="FF0000"/>
                        </a:solidFill>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solidFill>
                            <a:srgbClr val="FF0000"/>
                          </a:solidFill>
                        </a:rPr>
                        <a:t> 11</a:t>
                      </a:r>
                      <a:endParaRPr sz="1100">
                        <a:solidFill>
                          <a:srgbClr val="FF0000"/>
                        </a:solidFill>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dirty="0"/>
                        <a:t> 170</a:t>
                      </a:r>
                      <a:endParaRPr sz="1100" dirty="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dirty="0"/>
                        <a:t> 36</a:t>
                      </a:r>
                      <a:endParaRPr sz="1100" dirty="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solidFill>
                            <a:srgbClr val="FF0000"/>
                          </a:solidFill>
                        </a:rPr>
                        <a:t> 206</a:t>
                      </a:r>
                      <a:endParaRPr sz="1100">
                        <a:solidFill>
                          <a:srgbClr val="FF0000"/>
                        </a:solidFill>
                        <a:latin typeface="Calibri"/>
                        <a:ea typeface="Calibri"/>
                        <a:cs typeface="Calibri"/>
                        <a:sym typeface="Calibri"/>
                      </a:endParaRPr>
                    </a:p>
                  </a:txBody>
                  <a:tcPr marL="44200" marR="44200" marT="9475" marB="0" anchor="ctr"/>
                </a:tc>
                <a:extLst>
                  <a:ext uri="{0D108BD9-81ED-4DB2-BD59-A6C34878D82A}">
                    <a16:rowId xmlns:a16="http://schemas.microsoft.com/office/drawing/2014/main" val="10001"/>
                  </a:ext>
                </a:extLst>
              </a:tr>
              <a:tr h="6689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800" b="1">
                          <a:solidFill>
                            <a:srgbClr val="0000CC"/>
                          </a:solidFill>
                        </a:rPr>
                        <a:t>BAHAR</a:t>
                      </a:r>
                      <a:endParaRPr sz="1800" b="1">
                        <a:solidFill>
                          <a:srgbClr val="0000CC"/>
                        </a:solidFill>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solidFill>
                            <a:srgbClr val="FF0000"/>
                          </a:solidFill>
                        </a:rPr>
                        <a:t> 11</a:t>
                      </a:r>
                      <a:endParaRPr sz="1100">
                        <a:solidFill>
                          <a:srgbClr val="FF0000"/>
                        </a:solidFill>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t> 170</a:t>
                      </a:r>
                      <a:endParaRPr sz="110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dirty="0"/>
                        <a:t> 36</a:t>
                      </a:r>
                      <a:endParaRPr sz="1100" dirty="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solidFill>
                            <a:srgbClr val="FF0000"/>
                          </a:solidFill>
                        </a:rPr>
                        <a:t> 206</a:t>
                      </a:r>
                      <a:endParaRPr sz="1100">
                        <a:solidFill>
                          <a:srgbClr val="FF0000"/>
                        </a:solidFill>
                        <a:latin typeface="Calibri"/>
                        <a:ea typeface="Calibri"/>
                        <a:cs typeface="Calibri"/>
                        <a:sym typeface="Calibri"/>
                      </a:endParaRPr>
                    </a:p>
                  </a:txBody>
                  <a:tcPr marL="44200" marR="44200" marT="9475" marB="0" anchor="ctr"/>
                </a:tc>
                <a:extLst>
                  <a:ext uri="{0D108BD9-81ED-4DB2-BD59-A6C34878D82A}">
                    <a16:rowId xmlns:a16="http://schemas.microsoft.com/office/drawing/2014/main" val="10002"/>
                  </a:ext>
                </a:extLst>
              </a:tr>
              <a:tr h="668925">
                <a:tc rowSpan="2">
                  <a:txBody>
                    <a:bodyPr/>
                    <a:lstStyle/>
                    <a:p>
                      <a:pPr marL="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44200" marR="44200" marT="9475" marB="0" anchor="ctr"/>
                </a:tc>
                <a:tc>
                  <a:txBody>
                    <a:bodyPr/>
                    <a:lstStyle/>
                    <a:p>
                      <a:pPr marL="0" marR="0" lvl="0" indent="0" algn="r" rtl="0">
                        <a:lnSpc>
                          <a:spcPct val="107000"/>
                        </a:lnSpc>
                        <a:spcBef>
                          <a:spcPts val="0"/>
                        </a:spcBef>
                        <a:spcAft>
                          <a:spcPts val="0"/>
                        </a:spcAft>
                        <a:buNone/>
                      </a:pPr>
                      <a:r>
                        <a:rPr lang="tr-TR" sz="1800" b="1">
                          <a:solidFill>
                            <a:srgbClr val="FF0000"/>
                          </a:solidFill>
                        </a:rPr>
                        <a:t>GÜZ</a:t>
                      </a:r>
                      <a:endParaRPr sz="1800" b="1">
                        <a:solidFill>
                          <a:srgbClr val="FF0000"/>
                        </a:solidFill>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solidFill>
                            <a:srgbClr val="FF0000"/>
                          </a:solidFill>
                        </a:rPr>
                        <a:t> 13</a:t>
                      </a:r>
                      <a:endParaRPr sz="1100">
                        <a:solidFill>
                          <a:srgbClr val="FF0000"/>
                        </a:solidFill>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dirty="0"/>
                        <a:t> 218</a:t>
                      </a:r>
                      <a:endParaRPr sz="1100" dirty="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solidFill>
                            <a:srgbClr val="FF0000"/>
                          </a:solidFill>
                        </a:rPr>
                        <a:t> 218</a:t>
                      </a:r>
                      <a:endParaRPr sz="1100">
                        <a:solidFill>
                          <a:srgbClr val="FF0000"/>
                        </a:solidFill>
                        <a:latin typeface="Calibri"/>
                        <a:ea typeface="Calibri"/>
                        <a:cs typeface="Calibri"/>
                        <a:sym typeface="Calibri"/>
                      </a:endParaRPr>
                    </a:p>
                  </a:txBody>
                  <a:tcPr marL="44200" marR="44200" marT="9475" marB="0" anchor="ctr"/>
                </a:tc>
                <a:extLst>
                  <a:ext uri="{0D108BD9-81ED-4DB2-BD59-A6C34878D82A}">
                    <a16:rowId xmlns:a16="http://schemas.microsoft.com/office/drawing/2014/main" val="10003"/>
                  </a:ext>
                </a:extLst>
              </a:tr>
              <a:tr h="6689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800" b="1">
                          <a:solidFill>
                            <a:srgbClr val="0000CC"/>
                          </a:solidFill>
                        </a:rPr>
                        <a:t>BAHAR</a:t>
                      </a:r>
                      <a:endParaRPr sz="1800" b="1">
                        <a:solidFill>
                          <a:srgbClr val="0000CC"/>
                        </a:solidFill>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solidFill>
                            <a:srgbClr val="FF0000"/>
                          </a:solidFill>
                        </a:rPr>
                        <a:t> 13</a:t>
                      </a:r>
                      <a:endParaRPr sz="1100">
                        <a:solidFill>
                          <a:srgbClr val="FF0000"/>
                        </a:solidFill>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t> 235</a:t>
                      </a:r>
                      <a:endParaRPr sz="110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200" marR="44200" marT="9475" marB="0" anchor="ctr"/>
                </a:tc>
                <a:tc>
                  <a:txBody>
                    <a:bodyPr/>
                    <a:lstStyle/>
                    <a:p>
                      <a:pPr marL="0" marR="0" lvl="0" indent="0" algn="l" rtl="0">
                        <a:lnSpc>
                          <a:spcPct val="107000"/>
                        </a:lnSpc>
                        <a:spcBef>
                          <a:spcPts val="0"/>
                        </a:spcBef>
                        <a:spcAft>
                          <a:spcPts val="0"/>
                        </a:spcAft>
                        <a:buNone/>
                      </a:pPr>
                      <a:r>
                        <a:rPr lang="tr-TR" sz="1100" dirty="0">
                          <a:solidFill>
                            <a:srgbClr val="FF0000"/>
                          </a:solidFill>
                        </a:rPr>
                        <a:t> 235</a:t>
                      </a:r>
                      <a:endParaRPr sz="1100" dirty="0">
                        <a:solidFill>
                          <a:srgbClr val="FF0000"/>
                        </a:solidFill>
                        <a:latin typeface="Calibri"/>
                        <a:ea typeface="Calibri"/>
                        <a:cs typeface="Calibri"/>
                        <a:sym typeface="Calibri"/>
                      </a:endParaRPr>
                    </a:p>
                  </a:txBody>
                  <a:tcPr marL="44200" marR="44200" marT="9475" marB="0" anchor="ct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228"/>
        <p:cNvGrpSpPr/>
        <p:nvPr/>
      </p:nvGrpSpPr>
      <p:grpSpPr>
        <a:xfrm>
          <a:off x="0" y="0"/>
          <a:ext cx="0" cy="0"/>
          <a:chOff x="0" y="0"/>
          <a:chExt cx="0" cy="0"/>
        </a:xfrm>
      </p:grpSpPr>
      <p:sp>
        <p:nvSpPr>
          <p:cNvPr id="229" name="Google Shape;229;p16"/>
          <p:cNvSpPr txBox="1">
            <a:spLocks noGrp="1"/>
          </p:cNvSpPr>
          <p:nvPr>
            <p:ph type="title"/>
          </p:nvPr>
        </p:nvSpPr>
        <p:spPr>
          <a:xfrm>
            <a:off x="753455" y="824931"/>
            <a:ext cx="10280469" cy="67926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Birim Öğretim Elemanlarının Ders Görevlendirme Analizi</a:t>
            </a:r>
            <a:endParaRPr sz="3200"/>
          </a:p>
        </p:txBody>
      </p:sp>
      <p:sp>
        <p:nvSpPr>
          <p:cNvPr id="230" name="Google Shape;2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31" name="Google Shape;23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17</a:t>
            </a:fld>
            <a:endParaRPr/>
          </a:p>
        </p:txBody>
      </p:sp>
      <p:graphicFrame>
        <p:nvGraphicFramePr>
          <p:cNvPr id="232" name="Google Shape;232;p16"/>
          <p:cNvGraphicFramePr/>
          <p:nvPr>
            <p:extLst>
              <p:ext uri="{D42A27DB-BD31-4B8C-83A1-F6EECF244321}">
                <p14:modId xmlns:p14="http://schemas.microsoft.com/office/powerpoint/2010/main" val="3809345440"/>
              </p:ext>
            </p:extLst>
          </p:nvPr>
        </p:nvGraphicFramePr>
        <p:xfrm>
          <a:off x="417442" y="2087217"/>
          <a:ext cx="11400150" cy="3258586"/>
        </p:xfrm>
        <a:graphic>
          <a:graphicData uri="http://schemas.openxmlformats.org/drawingml/2006/table">
            <a:tbl>
              <a:tblPr firstRow="1" firstCol="1" bandRow="1">
                <a:noFill/>
                <a:tableStyleId>{71F7B38A-2533-437F-8BA0-C45511DF4930}</a:tableStyleId>
              </a:tblPr>
              <a:tblGrid>
                <a:gridCol w="1067175">
                  <a:extLst>
                    <a:ext uri="{9D8B030D-6E8A-4147-A177-3AD203B41FA5}">
                      <a16:colId xmlns:a16="http://schemas.microsoft.com/office/drawing/2014/main" val="20000"/>
                    </a:ext>
                  </a:extLst>
                </a:gridCol>
                <a:gridCol w="974800">
                  <a:extLst>
                    <a:ext uri="{9D8B030D-6E8A-4147-A177-3AD203B41FA5}">
                      <a16:colId xmlns:a16="http://schemas.microsoft.com/office/drawing/2014/main" val="20001"/>
                    </a:ext>
                  </a:extLst>
                </a:gridCol>
                <a:gridCol w="1354475">
                  <a:extLst>
                    <a:ext uri="{9D8B030D-6E8A-4147-A177-3AD203B41FA5}">
                      <a16:colId xmlns:a16="http://schemas.microsoft.com/office/drawing/2014/main" val="20002"/>
                    </a:ext>
                  </a:extLst>
                </a:gridCol>
                <a:gridCol w="1354475">
                  <a:extLst>
                    <a:ext uri="{9D8B030D-6E8A-4147-A177-3AD203B41FA5}">
                      <a16:colId xmlns:a16="http://schemas.microsoft.com/office/drawing/2014/main" val="20003"/>
                    </a:ext>
                  </a:extLst>
                </a:gridCol>
                <a:gridCol w="1498125">
                  <a:extLst>
                    <a:ext uri="{9D8B030D-6E8A-4147-A177-3AD203B41FA5}">
                      <a16:colId xmlns:a16="http://schemas.microsoft.com/office/drawing/2014/main" val="20004"/>
                    </a:ext>
                  </a:extLst>
                </a:gridCol>
                <a:gridCol w="2134325">
                  <a:extLst>
                    <a:ext uri="{9D8B030D-6E8A-4147-A177-3AD203B41FA5}">
                      <a16:colId xmlns:a16="http://schemas.microsoft.com/office/drawing/2014/main" val="20005"/>
                    </a:ext>
                  </a:extLst>
                </a:gridCol>
                <a:gridCol w="1891625">
                  <a:extLst>
                    <a:ext uri="{9D8B030D-6E8A-4147-A177-3AD203B41FA5}">
                      <a16:colId xmlns:a16="http://schemas.microsoft.com/office/drawing/2014/main" val="20006"/>
                    </a:ext>
                  </a:extLst>
                </a:gridCol>
                <a:gridCol w="1125150">
                  <a:extLst>
                    <a:ext uri="{9D8B030D-6E8A-4147-A177-3AD203B41FA5}">
                      <a16:colId xmlns:a16="http://schemas.microsoft.com/office/drawing/2014/main" val="20007"/>
                    </a:ext>
                  </a:extLst>
                </a:gridCol>
              </a:tblGrid>
              <a:tr h="896125">
                <a:tc>
                  <a:txBody>
                    <a:bodyPr/>
                    <a:lstStyle/>
                    <a:p>
                      <a:pPr marL="0" marR="0" lvl="0" indent="0" algn="ctr" rtl="0">
                        <a:lnSpc>
                          <a:spcPct val="107000"/>
                        </a:lnSpc>
                        <a:spcBef>
                          <a:spcPts val="0"/>
                        </a:spcBef>
                        <a:spcAft>
                          <a:spcPts val="0"/>
                        </a:spcAft>
                        <a:buNone/>
                      </a:pPr>
                      <a:r>
                        <a:rPr lang="tr-TR" sz="1600" b="1">
                          <a:solidFill>
                            <a:srgbClr val="FF0000"/>
                          </a:solidFill>
                        </a:rPr>
                        <a:t>Eğitim Öğretim Yılı</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Eğitim Öğretim Dönemi</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Birim Öğretim Elemanı Sayısı</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Birim Toplam Ders Saati</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Birim İçinde Yürütülen Ders Saati Toplamı</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Birim Dışında / Üniversite İçinde Yürütülen Ders Saati Toplamı</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Üniversite Dışında Yürütülen Ders Saati Toplamı</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Toplamı Yürütülen Ders Saati</a:t>
                      </a: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553725">
                <a:tc rowSpan="2">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GÜZ</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11</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a:t>
                      </a:r>
                      <a:r>
                        <a:rPr lang="tr-TR" sz="1600" dirty="0" smtClean="0"/>
                        <a:t>72</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72</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134</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206</a:t>
                      </a:r>
                      <a:endParaRPr sz="16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553725">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0000CC"/>
                          </a:solidFill>
                        </a:rPr>
                        <a:t>BAHAR</a:t>
                      </a:r>
                      <a:endParaRPr sz="1600" b="1">
                        <a:solidFill>
                          <a:srgbClr val="0000CC"/>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11</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a:t>
                      </a:r>
                      <a:r>
                        <a:rPr lang="tr-TR" sz="1600" dirty="0" smtClean="0"/>
                        <a:t>72</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72</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134</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206</a:t>
                      </a:r>
                      <a:endParaRPr sz="16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553725">
                <a:tc rowSpan="2">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GÜZ</a:t>
                      </a:r>
                      <a:endParaRPr sz="1600" b="1">
                        <a:solidFill>
                          <a:srgbClr val="FF0000"/>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13</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a:t>
                      </a:r>
                      <a:r>
                        <a:rPr lang="tr-TR" sz="1600" dirty="0" smtClean="0"/>
                        <a:t>78</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78</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142</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220</a:t>
                      </a:r>
                      <a:endParaRPr sz="16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553725">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0000CC"/>
                          </a:solidFill>
                        </a:rPr>
                        <a:t>BAHAR</a:t>
                      </a:r>
                      <a:endParaRPr sz="1600" b="1">
                        <a:solidFill>
                          <a:srgbClr val="0000CC"/>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13</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a:t>
                      </a:r>
                      <a:r>
                        <a:rPr lang="tr-TR" sz="1600" dirty="0" smtClean="0"/>
                        <a:t>78</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78</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159</a:t>
                      </a:r>
                      <a:endParaRPr sz="16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a:t> -</a:t>
                      </a:r>
                      <a:endParaRPr sz="16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600" dirty="0"/>
                        <a:t> 237</a:t>
                      </a:r>
                      <a:endParaRPr sz="16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236"/>
        <p:cNvGrpSpPr/>
        <p:nvPr/>
      </p:nvGrpSpPr>
      <p:grpSpPr>
        <a:xfrm>
          <a:off x="0" y="0"/>
          <a:ext cx="0" cy="0"/>
          <a:chOff x="0" y="0"/>
          <a:chExt cx="0" cy="0"/>
        </a:xfrm>
      </p:grpSpPr>
      <p:sp>
        <p:nvSpPr>
          <p:cNvPr id="237" name="Google Shape;237;p17"/>
          <p:cNvSpPr txBox="1">
            <a:spLocks noGrp="1"/>
          </p:cNvSpPr>
          <p:nvPr>
            <p:ph type="title"/>
          </p:nvPr>
        </p:nvSpPr>
        <p:spPr>
          <a:xfrm>
            <a:off x="288235" y="840509"/>
            <a:ext cx="10495722" cy="63263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Birim Ders Yükü Ortalaması (Saat)</a:t>
            </a:r>
            <a:endParaRPr sz="3200" b="1">
              <a:solidFill>
                <a:srgbClr val="FF0000"/>
              </a:solidFill>
            </a:endParaRPr>
          </a:p>
        </p:txBody>
      </p:sp>
      <p:sp>
        <p:nvSpPr>
          <p:cNvPr id="238" name="Google Shape;23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39" name="Google Shape;23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18</a:t>
            </a:fld>
            <a:endParaRPr/>
          </a:p>
        </p:txBody>
      </p:sp>
      <p:graphicFrame>
        <p:nvGraphicFramePr>
          <p:cNvPr id="240" name="Google Shape;240;p17"/>
          <p:cNvGraphicFramePr/>
          <p:nvPr>
            <p:extLst>
              <p:ext uri="{D42A27DB-BD31-4B8C-83A1-F6EECF244321}">
                <p14:modId xmlns:p14="http://schemas.microsoft.com/office/powerpoint/2010/main" val="3569135061"/>
              </p:ext>
            </p:extLst>
          </p:nvPr>
        </p:nvGraphicFramePr>
        <p:xfrm>
          <a:off x="337931" y="1811970"/>
          <a:ext cx="11493825" cy="4356221"/>
        </p:xfrm>
        <a:graphic>
          <a:graphicData uri="http://schemas.openxmlformats.org/drawingml/2006/table">
            <a:tbl>
              <a:tblPr firstRow="1" firstCol="1" lastRow="1" lastCol="1" bandRow="1" bandCol="1">
                <a:noFill/>
                <a:tableStyleId>{9EE9E55A-6353-4820-B1A0-A50A31D110FF}</a:tableStyleId>
              </a:tblPr>
              <a:tblGrid>
                <a:gridCol w="7285550">
                  <a:extLst>
                    <a:ext uri="{9D8B030D-6E8A-4147-A177-3AD203B41FA5}">
                      <a16:colId xmlns:a16="http://schemas.microsoft.com/office/drawing/2014/main" val="20000"/>
                    </a:ext>
                  </a:extLst>
                </a:gridCol>
                <a:gridCol w="1314450">
                  <a:extLst>
                    <a:ext uri="{9D8B030D-6E8A-4147-A177-3AD203B41FA5}">
                      <a16:colId xmlns:a16="http://schemas.microsoft.com/office/drawing/2014/main" val="20001"/>
                    </a:ext>
                  </a:extLst>
                </a:gridCol>
                <a:gridCol w="794775">
                  <a:extLst>
                    <a:ext uri="{9D8B030D-6E8A-4147-A177-3AD203B41FA5}">
                      <a16:colId xmlns:a16="http://schemas.microsoft.com/office/drawing/2014/main" val="20002"/>
                    </a:ext>
                  </a:extLst>
                </a:gridCol>
                <a:gridCol w="1304275">
                  <a:extLst>
                    <a:ext uri="{9D8B030D-6E8A-4147-A177-3AD203B41FA5}">
                      <a16:colId xmlns:a16="http://schemas.microsoft.com/office/drawing/2014/main" val="20003"/>
                    </a:ext>
                  </a:extLst>
                </a:gridCol>
                <a:gridCol w="794775">
                  <a:extLst>
                    <a:ext uri="{9D8B030D-6E8A-4147-A177-3AD203B41FA5}">
                      <a16:colId xmlns:a16="http://schemas.microsoft.com/office/drawing/2014/main" val="20004"/>
                    </a:ext>
                  </a:extLst>
                </a:gridCol>
              </a:tblGrid>
              <a:tr h="794600">
                <a:tc>
                  <a:txBody>
                    <a:bodyPr/>
                    <a:lstStyle/>
                    <a:p>
                      <a:pPr marL="0" marR="0" lvl="0" indent="0" algn="ctr" rtl="0">
                        <a:lnSpc>
                          <a:spcPct val="107000"/>
                        </a:lnSpc>
                        <a:spcBef>
                          <a:spcPts val="0"/>
                        </a:spcBef>
                        <a:spcAft>
                          <a:spcPts val="0"/>
                        </a:spcAft>
                        <a:buNone/>
                      </a:pPr>
                      <a:r>
                        <a:rPr lang="tr-TR" sz="1400">
                          <a:solidFill>
                            <a:srgbClr val="FF0000"/>
                          </a:solidFill>
                          <a:latin typeface="Calibri"/>
                          <a:ea typeface="Calibri"/>
                          <a:cs typeface="Calibri"/>
                          <a:sym typeface="Calibri"/>
                        </a:rPr>
                        <a:t>BİRİM DERS YÜKÜ ORTALAMASI</a:t>
                      </a:r>
                      <a:endParaRPr/>
                    </a:p>
                    <a:p>
                      <a:pPr marL="0" marR="0" lvl="0" indent="0" algn="ctr" rtl="0">
                        <a:lnSpc>
                          <a:spcPct val="107000"/>
                        </a:lnSpc>
                        <a:spcBef>
                          <a:spcPts val="0"/>
                        </a:spcBef>
                        <a:spcAft>
                          <a:spcPts val="0"/>
                        </a:spcAft>
                        <a:buNone/>
                      </a:pPr>
                      <a:r>
                        <a:rPr lang="tr-TR" sz="1400" i="1">
                          <a:solidFill>
                            <a:srgbClr val="3333FF"/>
                          </a:solidFill>
                          <a:latin typeface="Calibri"/>
                          <a:ea typeface="Calibri"/>
                          <a:cs typeface="Calibri"/>
                          <a:sym typeface="Calibri"/>
                        </a:rPr>
                        <a:t>(Lütfen birim program yapınıza uygun olan satırları cevaplayınız) </a:t>
                      </a:r>
                      <a:endParaRPr sz="1400" i="1">
                        <a:solidFill>
                          <a:srgbClr val="3333FF"/>
                        </a:solidFill>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2024 (Bahar- Güz)</a:t>
                      </a:r>
                      <a:endParaRPr sz="1200">
                        <a:solidFill>
                          <a:srgbClr val="FF0000"/>
                        </a:solidFill>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2025 (Bahar- Güz)</a:t>
                      </a:r>
                      <a:endParaRPr sz="1200">
                        <a:solidFill>
                          <a:srgbClr val="FF0000"/>
                        </a:solidFill>
                        <a:latin typeface="Calibri"/>
                        <a:ea typeface="Calibri"/>
                        <a:cs typeface="Calibri"/>
                        <a:sym typeface="Calibri"/>
                      </a:endParaRPr>
                    </a:p>
                  </a:txBody>
                  <a:tcPr marL="6700" marR="6700" marT="6700" marB="0" anchor="ctr"/>
                </a:tc>
                <a:extLst>
                  <a:ext uri="{0D108BD9-81ED-4DB2-BD59-A6C34878D82A}">
                    <a16:rowId xmlns:a16="http://schemas.microsoft.com/office/drawing/2014/main" val="10000"/>
                  </a:ext>
                </a:extLst>
              </a:tr>
              <a:tr h="23392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1"/>
                  </a:ext>
                </a:extLst>
              </a:tr>
              <a:tr h="2026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2"/>
                  </a:ext>
                </a:extLst>
              </a:tr>
              <a:tr h="28700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(Tez, tez izleme, seminer ve uzmanlık dersleri hariç)</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3"/>
                  </a:ext>
                </a:extLst>
              </a:tr>
              <a:tr h="3997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(Sadece tez, tez izleme, seminer ve uzmanlık dersleri)</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4"/>
                  </a:ext>
                </a:extLst>
              </a:tr>
              <a:tr h="29527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TOPLAM Ders Yükü (saat)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5"/>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6"/>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7"/>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8"/>
                  </a:ext>
                </a:extLst>
              </a:tr>
              <a:tr h="2861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TOPLAM Ders Yükü (saat) (Ön lisans ve Lisans)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t>11</a:t>
                      </a: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dirty="0" smtClean="0">
                          <a:latin typeface="Calibri"/>
                          <a:ea typeface="Calibri"/>
                          <a:cs typeface="Calibri"/>
                          <a:sym typeface="Arial"/>
                        </a:rPr>
                        <a:t>18</a:t>
                      </a:r>
                      <a:endParaRPr sz="1100" dirty="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13</a:t>
                      </a:r>
                      <a:endParaRPr sz="1100" dirty="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dirty="0" smtClean="0">
                          <a:latin typeface="Calibri"/>
                          <a:ea typeface="Calibri"/>
                          <a:cs typeface="Calibri"/>
                          <a:sym typeface="Arial"/>
                        </a:rPr>
                        <a:t>20</a:t>
                      </a:r>
                      <a:endParaRPr sz="1100" dirty="0">
                        <a:latin typeface="Calibri"/>
                        <a:ea typeface="Calibri"/>
                        <a:cs typeface="Calibri"/>
                        <a:sym typeface="Calibri"/>
                      </a:endParaRPr>
                    </a:p>
                  </a:txBody>
                  <a:tcPr marL="6700" marR="6700" marT="6700" marB="0" anchor="ctr"/>
                </a:tc>
                <a:extLst>
                  <a:ext uri="{0D108BD9-81ED-4DB2-BD59-A6C34878D82A}">
                    <a16:rowId xmlns:a16="http://schemas.microsoft.com/office/drawing/2014/main" val="10009"/>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0"/>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Hariç)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1"/>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Dahil) (Ön lisans, Lisans ve Lisansüstü)</a:t>
                      </a:r>
                      <a:endParaRPr sz="12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tc>
                <a:extLst>
                  <a:ext uri="{0D108BD9-81ED-4DB2-BD59-A6C34878D82A}">
                    <a16:rowId xmlns:a16="http://schemas.microsoft.com/office/drawing/2014/main" val="10012"/>
                  </a:ext>
                </a:extLst>
              </a:tr>
              <a:tr h="186300">
                <a:tc gridSpan="5">
                  <a:txBody>
                    <a:bodyPr/>
                    <a:lstStyle/>
                    <a:p>
                      <a:pPr marL="0" marR="0" lvl="0" indent="0" algn="l" rtl="0">
                        <a:lnSpc>
                          <a:spcPct val="107000"/>
                        </a:lnSpc>
                        <a:spcBef>
                          <a:spcPts val="0"/>
                        </a:spcBef>
                        <a:spcAft>
                          <a:spcPts val="0"/>
                        </a:spcAft>
                        <a:buNone/>
                      </a:pPr>
                      <a:r>
                        <a:rPr lang="tr-TR" sz="1200" dirty="0">
                          <a:solidFill>
                            <a:srgbClr val="FF0000"/>
                          </a:solidFill>
                          <a:latin typeface="Calibri"/>
                          <a:ea typeface="Calibri"/>
                          <a:cs typeface="Calibri"/>
                          <a:sym typeface="Calibri"/>
                        </a:rPr>
                        <a:t>*: Her bir satırın karşısına o yıla ait toplam</a:t>
                      </a:r>
                      <a:r>
                        <a:rPr lang="tr-TR" sz="1100" dirty="0">
                          <a:latin typeface="Calibri"/>
                          <a:ea typeface="Calibri"/>
                          <a:cs typeface="Calibri"/>
                          <a:sym typeface="Calibri"/>
                        </a:rPr>
                        <a:t> </a:t>
                      </a:r>
                      <a:r>
                        <a:rPr lang="tr-TR" sz="1200" dirty="0">
                          <a:solidFill>
                            <a:srgbClr val="FF0000"/>
                          </a:solidFill>
                          <a:latin typeface="Calibri"/>
                          <a:ea typeface="Calibri"/>
                          <a:cs typeface="Calibri"/>
                          <a:sym typeface="Calibri"/>
                        </a:rPr>
                        <a:t>sayıyı yazınız.</a:t>
                      </a:r>
                      <a:endParaRPr sz="1200" dirty="0">
                        <a:solidFill>
                          <a:srgbClr val="FF0000"/>
                        </a:solidFill>
                        <a:latin typeface="Calibri"/>
                        <a:ea typeface="Calibri"/>
                        <a:cs typeface="Calibri"/>
                        <a:sym typeface="Calibri"/>
                      </a:endParaRPr>
                    </a:p>
                  </a:txBody>
                  <a:tcPr marL="6700" marR="6700" marT="670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3"/>
                  </a:ext>
                </a:extLst>
              </a:tr>
            </a:tbl>
          </a:graphicData>
        </a:graphic>
      </p:graphicFrame>
      <p:pic>
        <p:nvPicPr>
          <p:cNvPr id="241" name="Google Shape;241;p17"/>
          <p:cNvPicPr preferRelativeResize="0"/>
          <p:nvPr/>
        </p:nvPicPr>
        <p:blipFill rotWithShape="1">
          <a:blip r:embed="rId3">
            <a:alphaModFix/>
          </a:blip>
          <a:srcRect/>
          <a:stretch/>
        </p:blipFill>
        <p:spPr>
          <a:xfrm>
            <a:off x="11831782" y="6320598"/>
            <a:ext cx="367608" cy="37271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8"/>
          <p:cNvSpPr txBox="1">
            <a:spLocks noGrp="1"/>
          </p:cNvSpPr>
          <p:nvPr>
            <p:ph type="title"/>
          </p:nvPr>
        </p:nvSpPr>
        <p:spPr>
          <a:xfrm>
            <a:off x="129310" y="766618"/>
            <a:ext cx="10603345" cy="72977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Ön Lisans / Lisans Bölüm ve Program Sayısı</a:t>
            </a:r>
            <a:br>
              <a:rPr lang="tr-TR" sz="2800" b="1">
                <a:solidFill>
                  <a:srgbClr val="FF0000"/>
                </a:solidFill>
              </a:rPr>
            </a:br>
            <a:r>
              <a:rPr lang="tr-TR" sz="1600" b="1" i="1">
                <a:solidFill>
                  <a:srgbClr val="0066FF"/>
                </a:solidFill>
              </a:rPr>
              <a:t>(Biriminize uygun olan satırları doldurunuz lütfen) </a:t>
            </a:r>
            <a:endParaRPr sz="1600" i="1">
              <a:solidFill>
                <a:srgbClr val="0066FF"/>
              </a:solidFill>
            </a:endParaRPr>
          </a:p>
        </p:txBody>
      </p:sp>
      <p:sp>
        <p:nvSpPr>
          <p:cNvPr id="247" name="Google Shape;24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48" name="Google Shape;24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19</a:t>
            </a:fld>
            <a:endParaRPr/>
          </a:p>
        </p:txBody>
      </p:sp>
      <p:graphicFrame>
        <p:nvGraphicFramePr>
          <p:cNvPr id="249" name="Google Shape;249;p18"/>
          <p:cNvGraphicFramePr/>
          <p:nvPr/>
        </p:nvGraphicFramePr>
        <p:xfrm>
          <a:off x="535711" y="2041235"/>
          <a:ext cx="11102100" cy="3124850"/>
        </p:xfrm>
        <a:graphic>
          <a:graphicData uri="http://schemas.openxmlformats.org/drawingml/2006/table">
            <a:tbl>
              <a:tblPr firstRow="1" firstCol="1" lastRow="1" lastCol="1" bandRow="1" bandCol="1">
                <a:noFill/>
                <a:tableStyleId>{71F7B38A-2533-437F-8BA0-C45511DF4930}</a:tableStyleId>
              </a:tblPr>
              <a:tblGrid>
                <a:gridCol w="5144650">
                  <a:extLst>
                    <a:ext uri="{9D8B030D-6E8A-4147-A177-3AD203B41FA5}">
                      <a16:colId xmlns:a16="http://schemas.microsoft.com/office/drawing/2014/main" val="20000"/>
                    </a:ext>
                  </a:extLst>
                </a:gridCol>
                <a:gridCol w="3371175">
                  <a:extLst>
                    <a:ext uri="{9D8B030D-6E8A-4147-A177-3AD203B41FA5}">
                      <a16:colId xmlns:a16="http://schemas.microsoft.com/office/drawing/2014/main" val="20001"/>
                    </a:ext>
                  </a:extLst>
                </a:gridCol>
                <a:gridCol w="2586275">
                  <a:extLst>
                    <a:ext uri="{9D8B030D-6E8A-4147-A177-3AD203B41FA5}">
                      <a16:colId xmlns:a16="http://schemas.microsoft.com/office/drawing/2014/main" val="20002"/>
                    </a:ext>
                  </a:extLst>
                </a:gridCol>
              </a:tblGrid>
              <a:tr h="443350">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Program Sayısı</a:t>
                      </a:r>
                      <a:endParaRPr sz="2400" b="1" i="0" u="none" strike="noStrike">
                        <a:solidFill>
                          <a:srgbClr val="FF0000"/>
                        </a:solidFill>
                        <a:latin typeface="Calibri"/>
                        <a:ea typeface="Calibri"/>
                        <a:cs typeface="Calibri"/>
                        <a:sym typeface="Calibri"/>
                      </a:endParaRPr>
                    </a:p>
                  </a:txBody>
                  <a:tcPr marL="7625" marR="7625" marT="7625" marB="0" anchor="ctr"/>
                </a:tc>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2024 (Güz Dönemi)</a:t>
                      </a:r>
                      <a:endParaRPr sz="24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2025 (Güz Dönemi)</a:t>
                      </a:r>
                      <a:endParaRPr sz="2400" b="1" i="0" u="none" strike="noStrike">
                        <a:solidFill>
                          <a:srgbClr val="FF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0"/>
                  </a:ext>
                </a:extLst>
              </a:tr>
              <a:tr h="382925">
                <a:tc>
                  <a:txBody>
                    <a:bodyPr/>
                    <a:lstStyle/>
                    <a:p>
                      <a:pPr marL="72000" marR="0" lvl="0" indent="0" algn="l" rtl="0">
                        <a:lnSpc>
                          <a:spcPct val="100000"/>
                        </a:lnSpc>
                        <a:spcBef>
                          <a:spcPts val="0"/>
                        </a:spcBef>
                        <a:spcAft>
                          <a:spcPts val="0"/>
                        </a:spcAft>
                        <a:buNone/>
                      </a:pPr>
                      <a:r>
                        <a:rPr lang="tr-TR" sz="2000" u="none" strike="noStrike">
                          <a:solidFill>
                            <a:srgbClr val="3333FF"/>
                          </a:solidFill>
                        </a:rPr>
                        <a:t>Ön Lisans Bölüm Sayısı</a:t>
                      </a:r>
                      <a:endParaRPr sz="2000" b="0" i="0" u="none" strike="noStrike">
                        <a:solidFill>
                          <a:srgbClr val="3333FF"/>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1"/>
                  </a:ext>
                </a:extLst>
              </a:tr>
              <a:tr h="382925">
                <a:tc>
                  <a:txBody>
                    <a:bodyPr/>
                    <a:lstStyle/>
                    <a:p>
                      <a:pPr marL="72000" marR="0" lvl="0" indent="0" algn="l" rtl="0">
                        <a:lnSpc>
                          <a:spcPct val="100000"/>
                        </a:lnSpc>
                        <a:spcBef>
                          <a:spcPts val="0"/>
                        </a:spcBef>
                        <a:spcAft>
                          <a:spcPts val="0"/>
                        </a:spcAft>
                        <a:buNone/>
                      </a:pPr>
                      <a:r>
                        <a:rPr lang="tr-TR" sz="2000" u="none" strike="noStrike">
                          <a:solidFill>
                            <a:srgbClr val="3333FF"/>
                          </a:solidFill>
                        </a:rPr>
                        <a:t>Ön Lisans Programı Sayısı</a:t>
                      </a:r>
                      <a:endParaRPr sz="2000" b="0" i="0" u="none" strike="noStrike">
                        <a:solidFill>
                          <a:srgbClr val="3333FF"/>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2"/>
                  </a:ext>
                </a:extLst>
              </a:tr>
              <a:tr h="382925">
                <a:tc>
                  <a:txBody>
                    <a:bodyPr/>
                    <a:lstStyle/>
                    <a:p>
                      <a:pPr marL="72000" marR="0" lvl="0" indent="0" algn="r" rtl="0">
                        <a:lnSpc>
                          <a:spcPct val="100000"/>
                        </a:lnSpc>
                        <a:spcBef>
                          <a:spcPts val="0"/>
                        </a:spcBef>
                        <a:spcAft>
                          <a:spcPts val="0"/>
                        </a:spcAft>
                        <a:buNone/>
                      </a:pPr>
                      <a:r>
                        <a:rPr lang="tr-TR" sz="2000" b="1" u="none" strike="noStrike">
                          <a:solidFill>
                            <a:srgbClr val="FF0000"/>
                          </a:solidFill>
                        </a:rPr>
                        <a:t>Öğrenci Alan Aktif Ön Lisans Program Sayısı</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3"/>
                  </a:ext>
                </a:extLst>
              </a:tr>
              <a:tr h="382925">
                <a:tc>
                  <a:txBody>
                    <a:bodyPr/>
                    <a:lstStyle/>
                    <a:p>
                      <a:pPr marL="72000" marR="0" lvl="0" indent="0" algn="l" rtl="0">
                        <a:lnSpc>
                          <a:spcPct val="100000"/>
                        </a:lnSpc>
                        <a:spcBef>
                          <a:spcPts val="0"/>
                        </a:spcBef>
                        <a:spcAft>
                          <a:spcPts val="0"/>
                        </a:spcAft>
                        <a:buNone/>
                      </a:pPr>
                      <a:r>
                        <a:rPr lang="tr-TR" sz="2000" b="0" u="none" strike="noStrike">
                          <a:solidFill>
                            <a:srgbClr val="3333FF"/>
                          </a:solidFill>
                        </a:rPr>
                        <a:t>Lisans Bölüm Sayısı</a:t>
                      </a:r>
                      <a:endParaRPr sz="2000" b="0" i="0" u="none" strike="noStrike">
                        <a:solidFill>
                          <a:srgbClr val="3333FF"/>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a:t>-</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4"/>
                  </a:ext>
                </a:extLst>
              </a:tr>
              <a:tr h="524700">
                <a:tc>
                  <a:txBody>
                    <a:bodyPr/>
                    <a:lstStyle/>
                    <a:p>
                      <a:pPr marL="72000" marR="0" lvl="0" indent="0" algn="l" rtl="0">
                        <a:lnSpc>
                          <a:spcPct val="100000"/>
                        </a:lnSpc>
                        <a:spcBef>
                          <a:spcPts val="0"/>
                        </a:spcBef>
                        <a:spcAft>
                          <a:spcPts val="0"/>
                        </a:spcAft>
                        <a:buNone/>
                      </a:pPr>
                      <a:r>
                        <a:rPr lang="tr-TR" sz="2000" b="0" u="none" strike="noStrike">
                          <a:solidFill>
                            <a:srgbClr val="3333FF"/>
                          </a:solidFill>
                        </a:rPr>
                        <a:t>Lisans Programı Sayısı</a:t>
                      </a:r>
                      <a:endParaRPr sz="2000" b="0" i="0" u="none" strike="noStrike">
                        <a:solidFill>
                          <a:srgbClr val="3333FF"/>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5"/>
                  </a:ext>
                </a:extLst>
              </a:tr>
              <a:tr h="625100">
                <a:tc>
                  <a:txBody>
                    <a:bodyPr/>
                    <a:lstStyle/>
                    <a:p>
                      <a:pPr marL="72000" marR="0" lvl="0" indent="0" algn="r" rtl="0">
                        <a:lnSpc>
                          <a:spcPct val="100000"/>
                        </a:lnSpc>
                        <a:spcBef>
                          <a:spcPts val="0"/>
                        </a:spcBef>
                        <a:spcAft>
                          <a:spcPts val="0"/>
                        </a:spcAft>
                        <a:buNone/>
                      </a:pPr>
                      <a:r>
                        <a:rPr lang="tr-TR" sz="2000" b="1" u="none" strike="noStrike">
                          <a:solidFill>
                            <a:srgbClr val="FF0000"/>
                          </a:solidFill>
                        </a:rPr>
                        <a:t>Öğrenci Alan Aktif Lisans Program Sayısı</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0</a:t>
                      </a:r>
                      <a:endParaRPr sz="2000" b="0" i="0" u="none" strike="noStrike">
                        <a:solidFill>
                          <a:srgbClr val="000000"/>
                        </a:solidFill>
                        <a:latin typeface="Calibri"/>
                        <a:ea typeface="Calibri"/>
                        <a:cs typeface="Calibri"/>
                        <a:sym typeface="Calibri"/>
                      </a:endParaRPr>
                    </a:p>
                  </a:txBody>
                  <a:tcPr marL="7625" marR="7625" marT="7625" marB="0" anchor="ctr"/>
                </a:tc>
                <a:tc>
                  <a:txBody>
                    <a:bodyPr/>
                    <a:lstStyle/>
                    <a:p>
                      <a:pPr marL="72000" marR="0" lvl="0" indent="0" algn="l" rtl="0">
                        <a:lnSpc>
                          <a:spcPct val="100000"/>
                        </a:lnSpc>
                        <a:spcBef>
                          <a:spcPts val="0"/>
                        </a:spcBef>
                        <a:spcAft>
                          <a:spcPts val="0"/>
                        </a:spcAft>
                        <a:buNone/>
                      </a:pPr>
                      <a:r>
                        <a:rPr lang="tr-TR" sz="2000" u="none" strike="noStrike"/>
                        <a:t> 0</a:t>
                      </a:r>
                      <a:endParaRPr sz="20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1300124" y="793597"/>
            <a:ext cx="9104811" cy="5094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SUNUM PLANI</a:t>
            </a:r>
            <a:endParaRPr sz="2800" b="1">
              <a:solidFill>
                <a:srgbClr val="FF0000"/>
              </a:solidFill>
              <a:latin typeface="Calibri"/>
              <a:ea typeface="Calibri"/>
              <a:cs typeface="Calibri"/>
              <a:sym typeface="Calibri"/>
            </a:endParaRPr>
          </a:p>
        </p:txBody>
      </p:sp>
      <p:sp>
        <p:nvSpPr>
          <p:cNvPr id="104" name="Google Shape;104;p2"/>
          <p:cNvSpPr txBox="1">
            <a:spLocks noGrp="1"/>
          </p:cNvSpPr>
          <p:nvPr>
            <p:ph type="body" idx="1"/>
          </p:nvPr>
        </p:nvSpPr>
        <p:spPr>
          <a:xfrm>
            <a:off x="3581400" y="1927960"/>
            <a:ext cx="5193145" cy="4313657"/>
          </a:xfrm>
          <a:prstGeom prst="rect">
            <a:avLst/>
          </a:prstGeom>
          <a:noFill/>
          <a:ln>
            <a:noFill/>
          </a:ln>
        </p:spPr>
        <p:txBody>
          <a:bodyPr spcFirstLastPara="1" wrap="square" lIns="91425" tIns="45700" rIns="91425" bIns="45700" anchor="t" anchorCtr="0">
            <a:normAutofit fontScale="55000" lnSpcReduction="20000"/>
          </a:bodyPr>
          <a:lstStyle/>
          <a:p>
            <a:pPr marL="514350" lvl="0" indent="-514350" algn="l" rtl="0">
              <a:lnSpc>
                <a:spcPct val="150000"/>
              </a:lnSpc>
              <a:spcBef>
                <a:spcPts val="0"/>
              </a:spcBef>
              <a:spcAft>
                <a:spcPts val="0"/>
              </a:spcAft>
              <a:buClr>
                <a:srgbClr val="3333FF"/>
              </a:buClr>
              <a:buSzPct val="100000"/>
              <a:buFont typeface="Calibri"/>
              <a:buAutoNum type="arabicParenR"/>
            </a:pPr>
            <a:r>
              <a:rPr lang="tr-TR" sz="3200" b="1">
                <a:solidFill>
                  <a:srgbClr val="3333FF"/>
                </a:solidFill>
              </a:rPr>
              <a:t>GİRİŞ</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YÖNETİM</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PERSONEL</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EĞİTİM ÖĞRETİM</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FİZİKSEL ALTYAPI VE TESİSLER</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ARAŞTIRMA VE GELİŞTİRME</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ULUSLARARASILAŞMA</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KALİTE VE AKREDİTASYON ÇALIŞMALARI</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SORULAR VE ÖNERİLER</a:t>
            </a:r>
            <a:endParaRPr/>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a:solidFill>
                  <a:srgbClr val="3333FF"/>
                </a:solidFill>
              </a:rPr>
              <a:t>KAPANIŞ</a:t>
            </a:r>
            <a:endParaRPr/>
          </a:p>
        </p:txBody>
      </p:sp>
      <p:sp>
        <p:nvSpPr>
          <p:cNvPr id="105" name="Google Shape;105;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06" name="Google Shape;10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9"/>
          <p:cNvSpPr txBox="1">
            <a:spLocks noGrp="1"/>
          </p:cNvSpPr>
          <p:nvPr>
            <p:ph type="subTitle" idx="1"/>
          </p:nvPr>
        </p:nvSpPr>
        <p:spPr>
          <a:xfrm>
            <a:off x="1524000" y="2521384"/>
            <a:ext cx="9254836" cy="2457016"/>
          </a:xfrm>
          <a:prstGeom prst="rect">
            <a:avLst/>
          </a:prstGeom>
          <a:noFill/>
          <a:ln>
            <a:noFill/>
          </a:ln>
        </p:spPr>
        <p:txBody>
          <a:bodyPr spcFirstLastPara="1" wrap="square" lIns="91425" tIns="45700" rIns="91425" bIns="45700" anchor="t" anchorCtr="0">
            <a:normAutofit fontScale="32500" lnSpcReduction="20000"/>
          </a:bodyPr>
          <a:lstStyle/>
          <a:p>
            <a:pPr marL="0" lvl="0" indent="0" algn="ctr" rtl="0">
              <a:lnSpc>
                <a:spcPct val="90000"/>
              </a:lnSpc>
              <a:spcBef>
                <a:spcPts val="0"/>
              </a:spcBef>
              <a:spcAft>
                <a:spcPts val="0"/>
              </a:spcAft>
              <a:buClr>
                <a:srgbClr val="FF0000"/>
              </a:buClr>
              <a:buSzPct val="100000"/>
              <a:buNone/>
            </a:pPr>
            <a:r>
              <a:rPr lang="tr-TR" sz="24000" b="1">
                <a:solidFill>
                  <a:srgbClr val="FF0000"/>
                </a:solidFill>
              </a:rPr>
              <a:t>EĞİTİM ÖĞRETİM</a:t>
            </a:r>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rgbClr val="3333FF"/>
              </a:buClr>
              <a:buSzPct val="100000"/>
              <a:buNone/>
            </a:pPr>
            <a:r>
              <a:rPr lang="tr-TR" sz="9600" b="1">
                <a:solidFill>
                  <a:srgbClr val="3333FF"/>
                </a:solidFill>
              </a:rPr>
              <a:t>PROGRAMLAR VE ÖĞRENCİ </a:t>
            </a:r>
            <a:endParaRPr/>
          </a:p>
          <a:p>
            <a:pPr marL="0" lvl="0" indent="0" algn="ctr" rtl="0">
              <a:lnSpc>
                <a:spcPct val="90000"/>
              </a:lnSpc>
              <a:spcBef>
                <a:spcPts val="1000"/>
              </a:spcBef>
              <a:spcAft>
                <a:spcPts val="0"/>
              </a:spcAft>
              <a:buClr>
                <a:schemeClr val="dk1"/>
              </a:buClr>
              <a:buSzPct val="100000"/>
              <a:buNone/>
            </a:pPr>
            <a:endParaRPr sz="6000" b="1">
              <a:solidFill>
                <a:srgbClr val="FF0000"/>
              </a:solidFill>
            </a:endParaRPr>
          </a:p>
        </p:txBody>
      </p:sp>
      <p:sp>
        <p:nvSpPr>
          <p:cNvPr id="255" name="Google Shape;25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56" name="Google Shape;25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20</a:t>
            </a:fld>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0"/>
          <p:cNvSpPr txBox="1">
            <a:spLocks noGrp="1"/>
          </p:cNvSpPr>
          <p:nvPr>
            <p:ph type="title"/>
          </p:nvPr>
        </p:nvSpPr>
        <p:spPr>
          <a:xfrm>
            <a:off x="323273" y="766617"/>
            <a:ext cx="10455562" cy="64481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Ön Lisans / Lisans Eğitimi: </a:t>
            </a:r>
            <a:r>
              <a:rPr lang="tr-TR" sz="2800" b="1">
                <a:solidFill>
                  <a:srgbClr val="0066FF"/>
                </a:solidFill>
              </a:rPr>
              <a:t>Program Yapısı</a:t>
            </a:r>
            <a:endParaRPr sz="2800" b="1">
              <a:solidFill>
                <a:srgbClr val="0066FF"/>
              </a:solidFill>
            </a:endParaRPr>
          </a:p>
        </p:txBody>
      </p:sp>
      <p:sp>
        <p:nvSpPr>
          <p:cNvPr id="262" name="Google Shape;26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63" name="Google Shape;26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21</a:t>
            </a:fld>
            <a:endParaRPr/>
          </a:p>
        </p:txBody>
      </p:sp>
      <p:graphicFrame>
        <p:nvGraphicFramePr>
          <p:cNvPr id="264" name="Google Shape;264;p20"/>
          <p:cNvGraphicFramePr/>
          <p:nvPr/>
        </p:nvGraphicFramePr>
        <p:xfrm>
          <a:off x="434109" y="2068948"/>
          <a:ext cx="10658750" cy="3334375"/>
        </p:xfrm>
        <a:graphic>
          <a:graphicData uri="http://schemas.openxmlformats.org/drawingml/2006/table">
            <a:tbl>
              <a:tblPr>
                <a:noFill/>
                <a:tableStyleId>{9EE9E55A-6353-4820-B1A0-A50A31D110FF}</a:tableStyleId>
              </a:tblPr>
              <a:tblGrid>
                <a:gridCol w="4457300">
                  <a:extLst>
                    <a:ext uri="{9D8B030D-6E8A-4147-A177-3AD203B41FA5}">
                      <a16:colId xmlns:a16="http://schemas.microsoft.com/office/drawing/2014/main" val="20000"/>
                    </a:ext>
                  </a:extLst>
                </a:gridCol>
                <a:gridCol w="6201450">
                  <a:extLst>
                    <a:ext uri="{9D8B030D-6E8A-4147-A177-3AD203B41FA5}">
                      <a16:colId xmlns:a16="http://schemas.microsoft.com/office/drawing/2014/main" val="20001"/>
                    </a:ext>
                  </a:extLst>
                </a:gridCol>
              </a:tblGrid>
              <a:tr h="312175">
                <a:tc>
                  <a:txBody>
                    <a:bodyPr/>
                    <a:lstStyle/>
                    <a:p>
                      <a:pPr marL="0" marR="0" lvl="0" indent="0" algn="ctr" rtl="0">
                        <a:lnSpc>
                          <a:spcPct val="107000"/>
                        </a:lnSpc>
                        <a:spcBef>
                          <a:spcPts val="0"/>
                        </a:spcBef>
                        <a:spcAft>
                          <a:spcPts val="0"/>
                        </a:spcAft>
                        <a:buNone/>
                      </a:pPr>
                      <a:r>
                        <a:rPr lang="tr-TR" sz="1600" b="1">
                          <a:solidFill>
                            <a:srgbClr val="0066FF"/>
                          </a:solidFill>
                        </a:rPr>
                        <a:t>Bölüm Adı*</a:t>
                      </a:r>
                      <a:endParaRPr sz="1600" b="1">
                        <a:solidFill>
                          <a:srgbClr val="0066FF"/>
                        </a:solidFill>
                        <a:latin typeface="Times New Roman"/>
                        <a:ea typeface="Times New Roman"/>
                        <a:cs typeface="Times New Roman"/>
                        <a:sym typeface="Times New Roman"/>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0066FF"/>
                          </a:solidFill>
                        </a:rPr>
                        <a:t>Ana Bilim - Sanat Dalı/ Program Adı*</a:t>
                      </a:r>
                      <a:endParaRPr sz="1600" b="1">
                        <a:solidFill>
                          <a:srgbClr val="0066FF"/>
                        </a:solidFill>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0"/>
                  </a:ext>
                </a:extLst>
              </a:tr>
              <a:tr h="377775">
                <a:tc>
                  <a:txBody>
                    <a:bodyPr/>
                    <a:lstStyle/>
                    <a:p>
                      <a:pPr marL="0" marR="0" lvl="0" indent="0" algn="l" rtl="0">
                        <a:lnSpc>
                          <a:spcPct val="107000"/>
                        </a:lnSpc>
                        <a:spcBef>
                          <a:spcPts val="0"/>
                        </a:spcBef>
                        <a:spcAft>
                          <a:spcPts val="0"/>
                        </a:spcAft>
                        <a:buNone/>
                      </a:pPr>
                      <a:r>
                        <a:rPr lang="tr-TR" sz="1100" dirty="0">
                          <a:latin typeface="Times New Roman"/>
                          <a:ea typeface="Times New Roman"/>
                          <a:cs typeface="Times New Roman"/>
                          <a:sym typeface="Times New Roman"/>
                        </a:rPr>
                        <a:t>Yabancı Diller (Hazırlık Programı)</a:t>
                      </a:r>
                      <a:endParaRPr sz="1100" dirty="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1"/>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2"/>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3"/>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4"/>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5"/>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6"/>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7"/>
                  </a:ext>
                </a:extLst>
              </a:tr>
              <a:tr h="37777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r"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9525" marR="9525" marT="9525" marB="0" anchor="ctr"/>
                </a:tc>
                <a:extLst>
                  <a:ext uri="{0D108BD9-81ED-4DB2-BD59-A6C34878D82A}">
                    <a16:rowId xmlns:a16="http://schemas.microsoft.com/office/drawing/2014/main" val="10008"/>
                  </a:ext>
                </a:extLst>
              </a:tr>
            </a:tbl>
          </a:graphicData>
        </a:graphic>
      </p:graphicFrame>
      <p:sp>
        <p:nvSpPr>
          <p:cNvPr id="265" name="Google Shape;265;p20"/>
          <p:cNvSpPr txBox="1"/>
          <p:nvPr/>
        </p:nvSpPr>
        <p:spPr>
          <a:xfrm>
            <a:off x="434109" y="5879856"/>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*Bölüm ve Ana Bilim - Sanat Dalı/ Program sayısı kadar satır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1"/>
          <p:cNvSpPr txBox="1">
            <a:spLocks noGrp="1"/>
          </p:cNvSpPr>
          <p:nvPr>
            <p:ph type="title"/>
          </p:nvPr>
        </p:nvSpPr>
        <p:spPr>
          <a:xfrm>
            <a:off x="129310" y="812800"/>
            <a:ext cx="10603345" cy="68359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2800"/>
              <a:buFont typeface="Calibri"/>
              <a:buNone/>
            </a:pPr>
            <a:r>
              <a:rPr lang="tr-TR" sz="2800" b="1">
                <a:solidFill>
                  <a:srgbClr val="0000CC"/>
                </a:solidFill>
              </a:rPr>
              <a:t>Lisansüstü Eğitim Programları </a:t>
            </a:r>
            <a:endParaRPr sz="2800">
              <a:solidFill>
                <a:srgbClr val="0000CC"/>
              </a:solidFill>
            </a:endParaRPr>
          </a:p>
        </p:txBody>
      </p:sp>
      <p:sp>
        <p:nvSpPr>
          <p:cNvPr id="271" name="Google Shape;2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72" name="Google Shape;27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22</a:t>
            </a:fld>
            <a:endParaRPr/>
          </a:p>
        </p:txBody>
      </p:sp>
      <p:graphicFrame>
        <p:nvGraphicFramePr>
          <p:cNvPr id="273" name="Google Shape;273;p21"/>
          <p:cNvGraphicFramePr/>
          <p:nvPr/>
        </p:nvGraphicFramePr>
        <p:xfrm>
          <a:off x="452583" y="1911921"/>
          <a:ext cx="11166750" cy="3777750"/>
        </p:xfrm>
        <a:graphic>
          <a:graphicData uri="http://schemas.openxmlformats.org/drawingml/2006/table">
            <a:tbl>
              <a:tblPr firstRow="1" firstCol="1" lastRow="1" lastCol="1" bandRow="1" bandCol="1">
                <a:noFill/>
                <a:tableStyleId>{71F7B38A-2533-437F-8BA0-C45511DF4930}</a:tableStyleId>
              </a:tblPr>
              <a:tblGrid>
                <a:gridCol w="6605400">
                  <a:extLst>
                    <a:ext uri="{9D8B030D-6E8A-4147-A177-3AD203B41FA5}">
                      <a16:colId xmlns:a16="http://schemas.microsoft.com/office/drawing/2014/main" val="20000"/>
                    </a:ext>
                  </a:extLst>
                </a:gridCol>
                <a:gridCol w="2280675">
                  <a:extLst>
                    <a:ext uri="{9D8B030D-6E8A-4147-A177-3AD203B41FA5}">
                      <a16:colId xmlns:a16="http://schemas.microsoft.com/office/drawing/2014/main" val="20001"/>
                    </a:ext>
                  </a:extLst>
                </a:gridCol>
                <a:gridCol w="2280675">
                  <a:extLst>
                    <a:ext uri="{9D8B030D-6E8A-4147-A177-3AD203B41FA5}">
                      <a16:colId xmlns:a16="http://schemas.microsoft.com/office/drawing/2014/main" val="20002"/>
                    </a:ext>
                  </a:extLst>
                </a:gridCol>
              </a:tblGrid>
              <a:tr h="419750">
                <a:tc>
                  <a:txBody>
                    <a:bodyPr/>
                    <a:lstStyle/>
                    <a:p>
                      <a:pPr marL="0" marR="0" lvl="0" indent="0" algn="ctr" rtl="0">
                        <a:spcBef>
                          <a:spcPts val="0"/>
                        </a:spcBef>
                        <a:spcAft>
                          <a:spcPts val="0"/>
                        </a:spcAft>
                        <a:buNone/>
                      </a:pPr>
                      <a:r>
                        <a:rPr lang="tr-TR" sz="2000" b="1" u="none" strike="noStrike">
                          <a:solidFill>
                            <a:srgbClr val="FF0000"/>
                          </a:solidFill>
                        </a:rPr>
                        <a:t>Program Sayısı</a:t>
                      </a:r>
                      <a:endParaRPr sz="2000" b="1" i="0" u="none" strike="noStrike">
                        <a:solidFill>
                          <a:srgbClr val="FF0000"/>
                        </a:solidFill>
                        <a:latin typeface="Times New Roman"/>
                        <a:ea typeface="Times New Roman"/>
                        <a:cs typeface="Times New Roman"/>
                        <a:sym typeface="Times New Roman"/>
                      </a:endParaRPr>
                    </a:p>
                  </a:txBody>
                  <a:tcPr marL="7625" marR="7625" marT="8250" marB="0" anchor="ctr"/>
                </a:tc>
                <a:tc>
                  <a:txBody>
                    <a:bodyPr/>
                    <a:lstStyle/>
                    <a:p>
                      <a:pPr marL="0" marR="0" lvl="0" indent="0" algn="ctr" rtl="0">
                        <a:spcBef>
                          <a:spcPts val="0"/>
                        </a:spcBef>
                        <a:spcAft>
                          <a:spcPts val="0"/>
                        </a:spcAft>
                        <a:buNone/>
                      </a:pPr>
                      <a:r>
                        <a:rPr lang="tr-TR" sz="2000" b="1" u="none" strike="noStrike">
                          <a:solidFill>
                            <a:srgbClr val="FF0000"/>
                          </a:solidFill>
                        </a:rPr>
                        <a:t>2024 (Güz Dönemi)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0" marR="0" lvl="0" indent="0" algn="ctr" rtl="0">
                        <a:spcBef>
                          <a:spcPts val="0"/>
                        </a:spcBef>
                        <a:spcAft>
                          <a:spcPts val="0"/>
                        </a:spcAft>
                        <a:buNone/>
                      </a:pPr>
                      <a:r>
                        <a:rPr lang="tr-TR" sz="2000" b="1" u="none" strike="noStrike">
                          <a:solidFill>
                            <a:srgbClr val="FF0000"/>
                          </a:solidFill>
                        </a:rPr>
                        <a:t>2025 (Güz Dönemi)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0"/>
                  </a:ext>
                </a:extLst>
              </a:tr>
              <a:tr h="419750">
                <a:tc>
                  <a:txBody>
                    <a:bodyPr/>
                    <a:lstStyle/>
                    <a:p>
                      <a:pPr marL="0" marR="0" lvl="0" indent="0" algn="l" rtl="0">
                        <a:spcBef>
                          <a:spcPts val="0"/>
                        </a:spcBef>
                        <a:spcAft>
                          <a:spcPts val="0"/>
                        </a:spcAft>
                        <a:buNone/>
                      </a:pPr>
                      <a:r>
                        <a:rPr lang="tr-TR" sz="2000" u="none" strike="noStrike">
                          <a:solidFill>
                            <a:srgbClr val="3333FF"/>
                          </a:solidFill>
                        </a:rPr>
                        <a:t>Tezsiz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1"/>
                  </a:ext>
                </a:extLst>
              </a:tr>
              <a:tr h="419750">
                <a:tc>
                  <a:txBody>
                    <a:bodyPr/>
                    <a:lstStyle/>
                    <a:p>
                      <a:pPr marL="0" marR="0" lvl="0" indent="0" algn="l" rtl="0">
                        <a:spcBef>
                          <a:spcPts val="0"/>
                        </a:spcBef>
                        <a:spcAft>
                          <a:spcPts val="0"/>
                        </a:spcAft>
                        <a:buNone/>
                      </a:pPr>
                      <a:r>
                        <a:rPr lang="tr-TR" sz="2000" u="none" strike="noStrike">
                          <a:solidFill>
                            <a:srgbClr val="3333FF"/>
                          </a:solidFill>
                        </a:rPr>
                        <a:t>Tezli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2"/>
                  </a:ext>
                </a:extLst>
              </a:tr>
              <a:tr h="419750">
                <a:tc>
                  <a:txBody>
                    <a:bodyPr/>
                    <a:lstStyle/>
                    <a:p>
                      <a:pPr marL="0" marR="0" lvl="0" indent="0" algn="l" rtl="0">
                        <a:spcBef>
                          <a:spcPts val="0"/>
                        </a:spcBef>
                        <a:spcAft>
                          <a:spcPts val="0"/>
                        </a:spcAft>
                        <a:buNone/>
                      </a:pPr>
                      <a:r>
                        <a:rPr lang="tr-TR" sz="2000" u="none" strike="noStrike">
                          <a:solidFill>
                            <a:srgbClr val="3333FF"/>
                          </a:solidFill>
                        </a:rPr>
                        <a:t>Doktora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3"/>
                  </a:ext>
                </a:extLst>
              </a:tr>
              <a:tr h="419750">
                <a:tc>
                  <a:txBody>
                    <a:bodyPr/>
                    <a:lstStyle/>
                    <a:p>
                      <a:pPr marL="0" marR="0" lvl="0" indent="0" algn="r" rtl="0">
                        <a:spcBef>
                          <a:spcPts val="0"/>
                        </a:spcBef>
                        <a:spcAft>
                          <a:spcPts val="0"/>
                        </a:spcAft>
                        <a:buNone/>
                      </a:pPr>
                      <a:r>
                        <a:rPr lang="tr-TR" sz="2000" b="1" u="none" strike="noStrike">
                          <a:solidFill>
                            <a:srgbClr val="FF0000"/>
                          </a:solidFill>
                        </a:rPr>
                        <a:t>TOPLAM PROGRAM SAYISI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b="1" u="none" strike="noStrike">
                          <a:solidFill>
                            <a:srgbClr val="FF0000"/>
                          </a:solidFill>
                        </a:rPr>
                        <a:t> </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b="1" u="none" strike="noStrike">
                          <a:solidFill>
                            <a:srgbClr val="FF0000"/>
                          </a:solidFill>
                        </a:rPr>
                        <a:t> </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4"/>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Tezsiz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5"/>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Tezli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6"/>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Doktora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7"/>
                  </a:ext>
                </a:extLst>
              </a:tr>
              <a:tr h="419750">
                <a:tc>
                  <a:txBody>
                    <a:bodyPr/>
                    <a:lstStyle/>
                    <a:p>
                      <a:pPr marL="0" marR="0" lvl="0" indent="0" algn="r" rtl="0">
                        <a:spcBef>
                          <a:spcPts val="0"/>
                        </a:spcBef>
                        <a:spcAft>
                          <a:spcPts val="0"/>
                        </a:spcAft>
                        <a:buNone/>
                      </a:pPr>
                      <a:r>
                        <a:rPr lang="tr-TR" sz="2000" b="1" u="none" strike="noStrike">
                          <a:solidFill>
                            <a:srgbClr val="FF0000"/>
                          </a:solidFill>
                        </a:rPr>
                        <a:t>ÖĞRENCİ ALAN AKTİF TOPLAM PROGRAM SAYISI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tc>
                  <a:txBody>
                    <a:bodyPr/>
                    <a:lstStyle/>
                    <a:p>
                      <a:pPr marL="0" marR="0" lvl="0" indent="0" algn="l" rtl="0">
                        <a:spcBef>
                          <a:spcPts val="0"/>
                        </a:spcBef>
                        <a:spcAft>
                          <a:spcPts val="0"/>
                        </a:spcAft>
                        <a:buNone/>
                      </a:pPr>
                      <a:r>
                        <a:rPr lang="tr-TR" sz="2000" u="none" strike="noStrike"/>
                        <a:t> 0</a:t>
                      </a:r>
                      <a:endParaRPr sz="2000" b="0" i="0" u="none" strike="noStrike">
                        <a:solidFill>
                          <a:srgbClr val="000000"/>
                        </a:solidFill>
                        <a:latin typeface="Times New Roman"/>
                        <a:ea typeface="Times New Roman"/>
                        <a:cs typeface="Times New Roman"/>
                        <a:sym typeface="Times New Roman"/>
                      </a:endParaRPr>
                    </a:p>
                  </a:txBody>
                  <a:tcPr marL="7625" marR="7625" marT="7625" marB="0" anchor="ct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2"/>
          <p:cNvSpPr txBox="1">
            <a:spLocks noGrp="1"/>
          </p:cNvSpPr>
          <p:nvPr>
            <p:ph type="title"/>
          </p:nvPr>
        </p:nvSpPr>
        <p:spPr>
          <a:xfrm>
            <a:off x="237836" y="757382"/>
            <a:ext cx="10515600" cy="54494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3200"/>
              <a:buFont typeface="Calibri"/>
              <a:buNone/>
            </a:pPr>
            <a:r>
              <a:rPr lang="tr-TR" sz="3200" b="1">
                <a:solidFill>
                  <a:srgbClr val="0000CC"/>
                </a:solidFill>
              </a:rPr>
              <a:t>Lisansüstü Eğitim Programları </a:t>
            </a:r>
            <a:endParaRPr sz="3200"/>
          </a:p>
        </p:txBody>
      </p:sp>
      <p:sp>
        <p:nvSpPr>
          <p:cNvPr id="279" name="Google Shape;279;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80" name="Google Shape;28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23</a:t>
            </a:fld>
            <a:endParaRPr/>
          </a:p>
        </p:txBody>
      </p:sp>
      <p:graphicFrame>
        <p:nvGraphicFramePr>
          <p:cNvPr id="281" name="Google Shape;281;p22"/>
          <p:cNvGraphicFramePr/>
          <p:nvPr/>
        </p:nvGraphicFramePr>
        <p:xfrm>
          <a:off x="838200" y="1925968"/>
          <a:ext cx="10815775" cy="3689650"/>
        </p:xfrm>
        <a:graphic>
          <a:graphicData uri="http://schemas.openxmlformats.org/drawingml/2006/table">
            <a:tbl>
              <a:tblPr>
                <a:noFill/>
                <a:tableStyleId>{9EE9E55A-6353-4820-B1A0-A50A31D110FF}</a:tableStyleId>
              </a:tblPr>
              <a:tblGrid>
                <a:gridCol w="5467925">
                  <a:extLst>
                    <a:ext uri="{9D8B030D-6E8A-4147-A177-3AD203B41FA5}">
                      <a16:colId xmlns:a16="http://schemas.microsoft.com/office/drawing/2014/main" val="20000"/>
                    </a:ext>
                  </a:extLst>
                </a:gridCol>
                <a:gridCol w="2576950">
                  <a:extLst>
                    <a:ext uri="{9D8B030D-6E8A-4147-A177-3AD203B41FA5}">
                      <a16:colId xmlns:a16="http://schemas.microsoft.com/office/drawing/2014/main" val="20001"/>
                    </a:ext>
                  </a:extLst>
                </a:gridCol>
                <a:gridCol w="1588650">
                  <a:extLst>
                    <a:ext uri="{9D8B030D-6E8A-4147-A177-3AD203B41FA5}">
                      <a16:colId xmlns:a16="http://schemas.microsoft.com/office/drawing/2014/main" val="20002"/>
                    </a:ext>
                  </a:extLst>
                </a:gridCol>
                <a:gridCol w="1182250">
                  <a:extLst>
                    <a:ext uri="{9D8B030D-6E8A-4147-A177-3AD203B41FA5}">
                      <a16:colId xmlns:a16="http://schemas.microsoft.com/office/drawing/2014/main" val="20003"/>
                    </a:ext>
                  </a:extLst>
                </a:gridCol>
              </a:tblGrid>
              <a:tr h="290700">
                <a:tc rowSpan="2">
                  <a:txBody>
                    <a:bodyPr/>
                    <a:lstStyle/>
                    <a:p>
                      <a:pPr marL="0" marR="0" lvl="0" indent="0" algn="ctr" rtl="0">
                        <a:spcBef>
                          <a:spcPts val="0"/>
                        </a:spcBef>
                        <a:spcAft>
                          <a:spcPts val="0"/>
                        </a:spcAft>
                        <a:buNone/>
                      </a:pPr>
                      <a:r>
                        <a:rPr lang="tr-TR" sz="1800" b="1" u="none" strike="noStrike">
                          <a:solidFill>
                            <a:srgbClr val="FF0000"/>
                          </a:solidFill>
                        </a:rPr>
                        <a:t>Ana Bilim - Sanat Dalı/ Program Adı*</a:t>
                      </a:r>
                      <a:endParaRPr sz="1800" b="1" i="0" u="none" strike="noStrike">
                        <a:solidFill>
                          <a:srgbClr val="FF0000"/>
                        </a:solidFill>
                        <a:latin typeface="Calibri"/>
                        <a:ea typeface="Calibri"/>
                        <a:cs typeface="Calibri"/>
                        <a:sym typeface="Calibri"/>
                      </a:endParaRPr>
                    </a:p>
                  </a:txBody>
                  <a:tcPr marL="7625" marR="7625" marT="7625" marB="0" anchor="ctr"/>
                </a:tc>
                <a:tc gridSpan="3">
                  <a:txBody>
                    <a:bodyPr/>
                    <a:lstStyle/>
                    <a:p>
                      <a:pPr marL="0" marR="0" lvl="0" indent="0" algn="ctr" rtl="0">
                        <a:spcBef>
                          <a:spcPts val="0"/>
                        </a:spcBef>
                        <a:spcAft>
                          <a:spcPts val="0"/>
                        </a:spcAft>
                        <a:buNone/>
                      </a:pPr>
                      <a:r>
                        <a:rPr lang="tr-TR" sz="1800" b="1" i="0" u="none" strike="noStrike">
                          <a:solidFill>
                            <a:srgbClr val="FF0000"/>
                          </a:solidFill>
                          <a:latin typeface="Calibri"/>
                          <a:ea typeface="Calibri"/>
                          <a:cs typeface="Calibri"/>
                          <a:sym typeface="Calibri"/>
                        </a:rPr>
                        <a:t>Program Türü </a:t>
                      </a:r>
                      <a:r>
                        <a:rPr lang="tr-TR" sz="1400" b="1" i="1" u="none" strike="noStrike">
                          <a:solidFill>
                            <a:srgbClr val="3333FF"/>
                          </a:solidFill>
                          <a:latin typeface="Calibri"/>
                          <a:ea typeface="Calibri"/>
                          <a:cs typeface="Calibri"/>
                          <a:sym typeface="Calibri"/>
                        </a:rPr>
                        <a:t>(Lütfen uygun olan işaretleyiniz) </a:t>
                      </a:r>
                      <a:endParaRPr sz="1400" b="1" i="1" u="none" strike="noStrike">
                        <a:solidFill>
                          <a:srgbClr val="3333FF"/>
                        </a:solidFill>
                        <a:latin typeface="Calibri"/>
                        <a:ea typeface="Calibri"/>
                        <a:cs typeface="Calibri"/>
                        <a:sym typeface="Calibri"/>
                      </a:endParaRPr>
                    </a:p>
                  </a:txBody>
                  <a:tcPr marL="7625" marR="7625" marT="7625"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500">
                <a:tc vMerge="1">
                  <a:txBody>
                    <a:bodyPr/>
                    <a:lstStyle/>
                    <a:p>
                      <a:endParaRPr lang="tr-TR"/>
                    </a:p>
                  </a:txBody>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Tezsiz Yüksek Lisans</a:t>
                      </a:r>
                      <a:endParaRPr sz="1400" b="1" i="0" u="none" strike="noStrike">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Tezli Yüksek Lisans</a:t>
                      </a:r>
                      <a:endParaRPr sz="1400" b="1" i="0" u="none" strike="noStrike">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Doktora</a:t>
                      </a:r>
                      <a:endParaRPr sz="1400" b="1" i="0" u="none" strike="noStrike">
                        <a:solidFill>
                          <a:srgbClr val="FF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1"/>
                  </a:ext>
                </a:extLst>
              </a:tr>
              <a:tr h="332875">
                <a:tc>
                  <a:txBody>
                    <a:bodyPr/>
                    <a:lstStyle/>
                    <a:p>
                      <a:pPr marL="0" marR="0" lvl="0" indent="0" algn="l" rtl="0">
                        <a:spcBef>
                          <a:spcPts val="0"/>
                        </a:spcBef>
                        <a:spcAft>
                          <a:spcPts val="0"/>
                        </a:spcAft>
                        <a:buNone/>
                      </a:pPr>
                      <a:r>
                        <a:rPr lang="tr-TR" sz="1800" u="none" strike="noStrike"/>
                        <a:t> </a:t>
                      </a:r>
                      <a:r>
                        <a:rPr lang="tr-TR" sz="1800"/>
                        <a:t>Yabancı Diller (Hazırlık Programı)</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2"/>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3"/>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4"/>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5"/>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6"/>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7"/>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8"/>
                  </a:ext>
                </a:extLst>
              </a:tr>
              <a:tr h="332875">
                <a:tc>
                  <a:txBody>
                    <a:bodyPr/>
                    <a:lstStyle/>
                    <a:p>
                      <a:pPr marL="0" marR="0" lvl="0" indent="0" algn="l" rtl="0">
                        <a:spcBef>
                          <a:spcPts val="0"/>
                        </a:spcBef>
                        <a:spcAft>
                          <a:spcPts val="0"/>
                        </a:spcAft>
                        <a:buNone/>
                      </a:pPr>
                      <a:r>
                        <a:rPr lang="tr-TR" sz="1800" u="none" strike="noStrike"/>
                        <a:t> </a:t>
                      </a:r>
                      <a:endParaRPr sz="1800" b="0" i="0" u="none" strike="noStrike">
                        <a:solidFill>
                          <a:srgbClr val="000000"/>
                        </a:solidFill>
                        <a:latin typeface="Arial"/>
                        <a:ea typeface="Arial"/>
                        <a:cs typeface="Arial"/>
                        <a:sym typeface="Arial"/>
                      </a:endParaRPr>
                    </a:p>
                  </a:txBody>
                  <a:tcPr marL="7625" marR="7625" marT="7625" marB="0" anchor="ctr"/>
                </a:tc>
                <a:tc>
                  <a:txBody>
                    <a:bodyPr/>
                    <a:lstStyle/>
                    <a:p>
                      <a:pPr marL="0" marR="0" lvl="0" indent="0" algn="r"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9"/>
                  </a:ext>
                </a:extLst>
              </a:tr>
              <a:tr h="210225">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extLst>
                  <a:ext uri="{0D108BD9-81ED-4DB2-BD59-A6C34878D82A}">
                    <a16:rowId xmlns:a16="http://schemas.microsoft.com/office/drawing/2014/main" val="10010"/>
                  </a:ext>
                </a:extLst>
              </a:tr>
              <a:tr h="210225">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tc>
                  <a:txBody>
                    <a:bodyPr/>
                    <a:lstStyle/>
                    <a:p>
                      <a:pPr marL="0" marR="0" lvl="0" indent="0" algn="l" rtl="0">
                        <a:spcBef>
                          <a:spcPts val="0"/>
                        </a:spcBef>
                        <a:spcAft>
                          <a:spcPts val="0"/>
                        </a:spcAft>
                        <a:buNone/>
                      </a:pPr>
                      <a:r>
                        <a:rPr lang="tr-TR" sz="1100" u="none" strike="noStrike"/>
                        <a:t> </a:t>
                      </a:r>
                      <a:endParaRPr sz="1100" b="0" i="0" u="none" strike="noStrike">
                        <a:solidFill>
                          <a:srgbClr val="000000"/>
                        </a:solidFill>
                        <a:latin typeface="Calibri"/>
                        <a:ea typeface="Calibri"/>
                        <a:cs typeface="Calibri"/>
                        <a:sym typeface="Calibri"/>
                      </a:endParaRPr>
                    </a:p>
                  </a:txBody>
                  <a:tcPr marL="7625" marR="7625" marT="7625" marB="0" anchor="b"/>
                </a:tc>
                <a:extLst>
                  <a:ext uri="{0D108BD9-81ED-4DB2-BD59-A6C34878D82A}">
                    <a16:rowId xmlns:a16="http://schemas.microsoft.com/office/drawing/2014/main" val="10011"/>
                  </a:ext>
                </a:extLst>
              </a:tr>
            </a:tbl>
          </a:graphicData>
        </a:graphic>
      </p:graphicFrame>
      <p:sp>
        <p:nvSpPr>
          <p:cNvPr id="282" name="Google Shape;282;p22"/>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286"/>
        <p:cNvGrpSpPr/>
        <p:nvPr/>
      </p:nvGrpSpPr>
      <p:grpSpPr>
        <a:xfrm>
          <a:off x="0" y="0"/>
          <a:ext cx="0" cy="0"/>
          <a:chOff x="0" y="0"/>
          <a:chExt cx="0" cy="0"/>
        </a:xfrm>
      </p:grpSpPr>
      <p:sp>
        <p:nvSpPr>
          <p:cNvPr id="287" name="Google Shape;287;p23"/>
          <p:cNvSpPr txBox="1">
            <a:spLocks noGrp="1"/>
          </p:cNvSpPr>
          <p:nvPr>
            <p:ph type="title"/>
          </p:nvPr>
        </p:nvSpPr>
        <p:spPr>
          <a:xfrm>
            <a:off x="663035" y="882333"/>
            <a:ext cx="11031196" cy="51235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a:t>
            </a:r>
            <a:endParaRPr sz="2800">
              <a:solidFill>
                <a:srgbClr val="FF0000"/>
              </a:solidFill>
            </a:endParaRPr>
          </a:p>
        </p:txBody>
      </p:sp>
      <p:sp>
        <p:nvSpPr>
          <p:cNvPr id="288" name="Google Shape;28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89" name="Google Shape;28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24</a:t>
            </a:fld>
            <a:endParaRPr/>
          </a:p>
        </p:txBody>
      </p:sp>
      <p:graphicFrame>
        <p:nvGraphicFramePr>
          <p:cNvPr id="290" name="Google Shape;290;p23"/>
          <p:cNvGraphicFramePr/>
          <p:nvPr/>
        </p:nvGraphicFramePr>
        <p:xfrm>
          <a:off x="419738" y="1908314"/>
          <a:ext cx="11407825" cy="3767000"/>
        </p:xfrm>
        <a:graphic>
          <a:graphicData uri="http://schemas.openxmlformats.org/drawingml/2006/table">
            <a:tbl>
              <a:tblPr>
                <a:noFill/>
                <a:tableStyleId>{9EE9E55A-6353-4820-B1A0-A50A31D110FF}</a:tableStyleId>
              </a:tblPr>
              <a:tblGrid>
                <a:gridCol w="2949625">
                  <a:extLst>
                    <a:ext uri="{9D8B030D-6E8A-4147-A177-3AD203B41FA5}">
                      <a16:colId xmlns:a16="http://schemas.microsoft.com/office/drawing/2014/main" val="20000"/>
                    </a:ext>
                  </a:extLst>
                </a:gridCol>
                <a:gridCol w="3532250">
                  <a:extLst>
                    <a:ext uri="{9D8B030D-6E8A-4147-A177-3AD203B41FA5}">
                      <a16:colId xmlns:a16="http://schemas.microsoft.com/office/drawing/2014/main" val="20001"/>
                    </a:ext>
                  </a:extLst>
                </a:gridCol>
                <a:gridCol w="2526400">
                  <a:extLst>
                    <a:ext uri="{9D8B030D-6E8A-4147-A177-3AD203B41FA5}">
                      <a16:colId xmlns:a16="http://schemas.microsoft.com/office/drawing/2014/main" val="20002"/>
                    </a:ext>
                  </a:extLst>
                </a:gridCol>
                <a:gridCol w="2399550">
                  <a:extLst>
                    <a:ext uri="{9D8B030D-6E8A-4147-A177-3AD203B41FA5}">
                      <a16:colId xmlns:a16="http://schemas.microsoft.com/office/drawing/2014/main" val="20003"/>
                    </a:ext>
                  </a:extLst>
                </a:gridCol>
              </a:tblGrid>
              <a:tr h="511250">
                <a:tc>
                  <a:txBody>
                    <a:bodyPr/>
                    <a:lstStyle/>
                    <a:p>
                      <a:pPr marL="0" marR="0" lvl="0" indent="0" algn="ctr" rtl="0">
                        <a:lnSpc>
                          <a:spcPct val="107000"/>
                        </a:lnSpc>
                        <a:spcBef>
                          <a:spcPts val="0"/>
                        </a:spcBef>
                        <a:spcAft>
                          <a:spcPts val="0"/>
                        </a:spcAft>
                        <a:buNone/>
                      </a:pPr>
                      <a:r>
                        <a:rPr lang="tr-TR" sz="1800" b="1">
                          <a:solidFill>
                            <a:srgbClr val="FF0000"/>
                          </a:solidFill>
                        </a:rPr>
                        <a:t>Bölüm Adı*</a:t>
                      </a:r>
                      <a:endParaRPr sz="1800" b="1">
                        <a:solidFill>
                          <a:srgbClr val="FF0000"/>
                        </a:solidFill>
                        <a:latin typeface="Times New Roman"/>
                        <a:ea typeface="Times New Roman"/>
                        <a:cs typeface="Times New Roman"/>
                        <a:sym typeface="Times New Roman"/>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a:solidFill>
                            <a:srgbClr val="FF0000"/>
                          </a:solidFill>
                        </a:rPr>
                        <a:t>Ana Bilim - Sanat Dalı/ Program Adı*</a:t>
                      </a:r>
                      <a:endParaRPr sz="18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rPr>
                        <a:t>2024 (Güz Dönemi)</a:t>
                      </a:r>
                      <a:endParaRPr sz="1800" b="1">
                        <a:solidFill>
                          <a:srgbClr val="FF0000"/>
                        </a:solidFill>
                        <a:latin typeface="Times New Roman"/>
                        <a:ea typeface="Times New Roman"/>
                        <a:cs typeface="Times New Roman"/>
                        <a:sym typeface="Times New Roman"/>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a:solidFill>
                            <a:srgbClr val="FF0000"/>
                          </a:solidFill>
                        </a:rPr>
                        <a:t>2025 (Güz Dönemi)</a:t>
                      </a:r>
                      <a:endParaRPr sz="1800" b="1">
                        <a:solidFill>
                          <a:srgbClr val="FF0000"/>
                        </a:solidFill>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0"/>
                  </a:ext>
                </a:extLst>
              </a:tr>
              <a:tr h="361750">
                <a:tc>
                  <a:txBody>
                    <a:bodyPr/>
                    <a:lstStyle/>
                    <a:p>
                      <a:pPr marL="0" marR="0" lvl="0" indent="0" algn="l" rtl="0">
                        <a:lnSpc>
                          <a:spcPct val="107000"/>
                        </a:lnSpc>
                        <a:spcBef>
                          <a:spcPts val="0"/>
                        </a:spcBef>
                        <a:spcAft>
                          <a:spcPts val="0"/>
                        </a:spcAft>
                        <a:buNone/>
                      </a:pPr>
                      <a:r>
                        <a:rPr lang="tr-TR" sz="1100">
                          <a:latin typeface="Times New Roman"/>
                          <a:ea typeface="Times New Roman"/>
                          <a:cs typeface="Times New Roman"/>
                          <a:sym typeface="Times New Roman"/>
                        </a:rPr>
                        <a:t>Yabancı Diller (Hazırlık Programı)</a:t>
                      </a: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dirty="0">
                          <a:latin typeface="Times New Roman"/>
                          <a:ea typeface="Times New Roman"/>
                          <a:cs typeface="Times New Roman"/>
                          <a:sym typeface="Times New Roman"/>
                        </a:rPr>
                        <a:t>108</a:t>
                      </a:r>
                      <a:endParaRPr sz="1100" dirty="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dirty="0"/>
                        <a:t> 102</a:t>
                      </a:r>
                      <a:endParaRPr sz="1100" dirty="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1"/>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2"/>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3"/>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4"/>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6"/>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7"/>
                  </a:ext>
                </a:extLst>
              </a:tr>
              <a:tr h="36175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8"/>
                  </a:ext>
                </a:extLst>
              </a:tr>
              <a:tr h="361750">
                <a:tc>
                  <a:txBody>
                    <a:bodyPr/>
                    <a:lstStyle/>
                    <a:p>
                      <a:pPr marL="0" marR="0" lvl="0" indent="0" algn="r" rtl="0">
                        <a:lnSpc>
                          <a:spcPct val="107000"/>
                        </a:lnSpc>
                        <a:spcBef>
                          <a:spcPts val="0"/>
                        </a:spcBef>
                        <a:spcAft>
                          <a:spcPts val="0"/>
                        </a:spcAft>
                        <a:buNone/>
                      </a:pPr>
                      <a:r>
                        <a:rPr lang="tr-TR" sz="1600" b="1">
                          <a:solidFill>
                            <a:srgbClr val="FF0000"/>
                          </a:solidFill>
                        </a:rPr>
                        <a:t> TOPLAM  </a:t>
                      </a:r>
                      <a:endParaRPr sz="1600" b="1">
                        <a:solidFill>
                          <a:srgbClr val="FF0000"/>
                        </a:solidFill>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9"/>
                  </a:ext>
                </a:extLst>
              </a:tr>
            </a:tbl>
          </a:graphicData>
        </a:graphic>
      </p:graphicFrame>
      <p:sp>
        <p:nvSpPr>
          <p:cNvPr id="291" name="Google Shape;291;p23"/>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4"/>
          <p:cNvSpPr txBox="1">
            <a:spLocks noGrp="1"/>
          </p:cNvSpPr>
          <p:nvPr>
            <p:ph type="title"/>
          </p:nvPr>
        </p:nvSpPr>
        <p:spPr>
          <a:xfrm>
            <a:off x="663035" y="882333"/>
            <a:ext cx="11031196" cy="60676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 (Cinsiyete Göre Dağılımı) </a:t>
            </a:r>
            <a:endParaRPr sz="2800">
              <a:solidFill>
                <a:srgbClr val="FF0000"/>
              </a:solidFill>
            </a:endParaRPr>
          </a:p>
        </p:txBody>
      </p:sp>
      <p:sp>
        <p:nvSpPr>
          <p:cNvPr id="297" name="Google Shape;29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298" name="Google Shape;29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25</a:t>
            </a:fld>
            <a:endParaRPr/>
          </a:p>
        </p:txBody>
      </p:sp>
      <p:sp>
        <p:nvSpPr>
          <p:cNvPr id="299" name="Google Shape;299;p24"/>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graphicFrame>
        <p:nvGraphicFramePr>
          <p:cNvPr id="300" name="Google Shape;300;p24"/>
          <p:cNvGraphicFramePr/>
          <p:nvPr/>
        </p:nvGraphicFramePr>
        <p:xfrm>
          <a:off x="427384" y="2077284"/>
          <a:ext cx="11320700" cy="3578175"/>
        </p:xfrm>
        <a:graphic>
          <a:graphicData uri="http://schemas.openxmlformats.org/drawingml/2006/table">
            <a:tbl>
              <a:tblPr>
                <a:noFill/>
                <a:tableStyleId>{9EE9E55A-6353-4820-B1A0-A50A31D110FF}</a:tableStyleId>
              </a:tblPr>
              <a:tblGrid>
                <a:gridCol w="3110950">
                  <a:extLst>
                    <a:ext uri="{9D8B030D-6E8A-4147-A177-3AD203B41FA5}">
                      <a16:colId xmlns:a16="http://schemas.microsoft.com/office/drawing/2014/main" val="20000"/>
                    </a:ext>
                  </a:extLst>
                </a:gridCol>
                <a:gridCol w="3707300">
                  <a:extLst>
                    <a:ext uri="{9D8B030D-6E8A-4147-A177-3AD203B41FA5}">
                      <a16:colId xmlns:a16="http://schemas.microsoft.com/office/drawing/2014/main" val="20001"/>
                    </a:ext>
                  </a:extLst>
                </a:gridCol>
                <a:gridCol w="626175">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924350">
                  <a:extLst>
                    <a:ext uri="{9D8B030D-6E8A-4147-A177-3AD203B41FA5}">
                      <a16:colId xmlns:a16="http://schemas.microsoft.com/office/drawing/2014/main" val="20004"/>
                    </a:ext>
                  </a:extLst>
                </a:gridCol>
                <a:gridCol w="606275">
                  <a:extLst>
                    <a:ext uri="{9D8B030D-6E8A-4147-A177-3AD203B41FA5}">
                      <a16:colId xmlns:a16="http://schemas.microsoft.com/office/drawing/2014/main" val="20005"/>
                    </a:ext>
                  </a:extLst>
                </a:gridCol>
                <a:gridCol w="715625">
                  <a:extLst>
                    <a:ext uri="{9D8B030D-6E8A-4147-A177-3AD203B41FA5}">
                      <a16:colId xmlns:a16="http://schemas.microsoft.com/office/drawing/2014/main" val="20006"/>
                    </a:ext>
                  </a:extLst>
                </a:gridCol>
                <a:gridCol w="944225">
                  <a:extLst>
                    <a:ext uri="{9D8B030D-6E8A-4147-A177-3AD203B41FA5}">
                      <a16:colId xmlns:a16="http://schemas.microsoft.com/office/drawing/2014/main" val="20007"/>
                    </a:ext>
                  </a:extLst>
                </a:gridCol>
              </a:tblGrid>
              <a:tr h="335975">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 Adı*</a:t>
                      </a:r>
                      <a:endParaRPr sz="18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Ana Bilim - Sanat Dalı/ Program Adı*</a:t>
                      </a:r>
                      <a:endParaRPr sz="1800" b="1">
                        <a:solidFill>
                          <a:srgbClr val="FF0000"/>
                        </a:solidFill>
                        <a:latin typeface="Calibri"/>
                        <a:ea typeface="Calibri"/>
                        <a:cs typeface="Calibri"/>
                        <a:sym typeface="Calibri"/>
                      </a:endParaRPr>
                    </a:p>
                  </a:txBody>
                  <a:tcPr marL="9525" marR="9525" marT="9525" marB="0" anchor="ctr"/>
                </a:tc>
                <a:tc gridSpan="3">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2024 (Güz Dönemi)</a:t>
                      </a:r>
                      <a:endParaRPr sz="18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2025 (Güz Dönemi)</a:t>
                      </a:r>
                      <a:endParaRPr sz="18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7020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Kız</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Erkek</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Kız</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Erkek</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359000">
                <a:tc>
                  <a:txBody>
                    <a:bodyPr/>
                    <a:lstStyle/>
                    <a:p>
                      <a:pPr marL="0" marR="0" lvl="0" indent="0" algn="l" rtl="0">
                        <a:lnSpc>
                          <a:spcPct val="107000"/>
                        </a:lnSpc>
                        <a:spcBef>
                          <a:spcPts val="0"/>
                        </a:spcBef>
                        <a:spcAft>
                          <a:spcPts val="0"/>
                        </a:spcAft>
                        <a:buNone/>
                      </a:pPr>
                      <a:r>
                        <a:rPr lang="tr-TR" sz="1800" b="1"/>
                        <a:t>Yabancı Diller (Hazırlık)</a:t>
                      </a: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73</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35</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t>108</a:t>
                      </a: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74</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t>28</a:t>
                      </a: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102</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r h="359000">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8"/>
                  </a:ext>
                </a:extLst>
              </a:tr>
              <a:tr h="359000">
                <a:tc>
                  <a:txBody>
                    <a:bodyPr/>
                    <a:lstStyle/>
                    <a:p>
                      <a:pPr marL="0" marR="0" lvl="0" indent="0" algn="r" rtl="0">
                        <a:lnSpc>
                          <a:spcPct val="107000"/>
                        </a:lnSpc>
                        <a:spcBef>
                          <a:spcPts val="0"/>
                        </a:spcBef>
                        <a:spcAft>
                          <a:spcPts val="0"/>
                        </a:spcAft>
                        <a:buNone/>
                      </a:pPr>
                      <a:r>
                        <a:rPr lang="tr-TR" sz="1800" b="1">
                          <a:latin typeface="Calibri"/>
                          <a:ea typeface="Calibri"/>
                          <a:cs typeface="Calibri"/>
                          <a:sym typeface="Calibri"/>
                        </a:rPr>
                        <a:t> </a:t>
                      </a:r>
                      <a:r>
                        <a:rPr lang="tr-TR" sz="1800" b="1">
                          <a:solidFill>
                            <a:srgbClr val="FF0000"/>
                          </a:solidFill>
                          <a:latin typeface="Calibri"/>
                          <a:ea typeface="Calibri"/>
                          <a:cs typeface="Calibri"/>
                          <a:sym typeface="Calibri"/>
                        </a:rPr>
                        <a:t>TOPLAM</a:t>
                      </a:r>
                      <a:r>
                        <a:rPr lang="tr-TR" sz="1800" b="1">
                          <a:latin typeface="Calibri"/>
                          <a:ea typeface="Calibri"/>
                          <a:cs typeface="Calibri"/>
                          <a:sym typeface="Calibri"/>
                        </a:rPr>
                        <a:t>  </a:t>
                      </a: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latin typeface="Calibri"/>
                          <a:ea typeface="Calibri"/>
                          <a:cs typeface="Calibri"/>
                          <a:sym typeface="Calibri"/>
                        </a:rPr>
                        <a:t> </a:t>
                      </a:r>
                      <a:endParaRPr sz="1800" b="1">
                        <a:latin typeface="Calibri"/>
                        <a:ea typeface="Calibri"/>
                        <a:cs typeface="Calibri"/>
                        <a:sym typeface="Calibri"/>
                      </a:endParaRPr>
                    </a:p>
                  </a:txBody>
                  <a:tcPr marL="9525" marR="9525" marT="9525"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5"/>
          <p:cNvSpPr txBox="1">
            <a:spLocks noGrp="1"/>
          </p:cNvSpPr>
          <p:nvPr>
            <p:ph type="title"/>
          </p:nvPr>
        </p:nvSpPr>
        <p:spPr>
          <a:xfrm>
            <a:off x="357352" y="651641"/>
            <a:ext cx="11336879" cy="83746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3333FF"/>
              </a:buClr>
              <a:buSzPts val="2800"/>
              <a:buFont typeface="Calibri"/>
              <a:buNone/>
            </a:pPr>
            <a:r>
              <a:rPr lang="tr-TR" sz="2800" b="1">
                <a:solidFill>
                  <a:srgbClr val="3333FF"/>
                </a:solidFill>
              </a:rPr>
              <a:t>Öğretim Üyesi/Elemanı Başına Düşen Öğrenci Sayısı </a:t>
            </a:r>
            <a:br>
              <a:rPr lang="tr-TR" sz="2800" b="1">
                <a:solidFill>
                  <a:srgbClr val="3333FF"/>
                </a:solidFill>
              </a:rPr>
            </a:br>
            <a:r>
              <a:rPr lang="tr-TR" sz="1800" b="1" i="1">
                <a:solidFill>
                  <a:srgbClr val="FF0000"/>
                </a:solidFill>
              </a:rPr>
              <a:t>(Programdaki ön lisans, lisans ve lisansüstü toplam öğrenci sayısı)</a:t>
            </a:r>
            <a:endParaRPr sz="1800" b="1" i="1">
              <a:solidFill>
                <a:srgbClr val="FF0000"/>
              </a:solidFill>
            </a:endParaRPr>
          </a:p>
        </p:txBody>
      </p:sp>
      <p:sp>
        <p:nvSpPr>
          <p:cNvPr id="306" name="Google Shape;30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07" name="Google Shape;30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26</a:t>
            </a:fld>
            <a:endParaRPr/>
          </a:p>
        </p:txBody>
      </p:sp>
      <p:sp>
        <p:nvSpPr>
          <p:cNvPr id="308" name="Google Shape;308;p25"/>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graphicFrame>
        <p:nvGraphicFramePr>
          <p:cNvPr id="309" name="Google Shape;309;p25"/>
          <p:cNvGraphicFramePr/>
          <p:nvPr/>
        </p:nvGraphicFramePr>
        <p:xfrm>
          <a:off x="674257" y="2028498"/>
          <a:ext cx="11139400" cy="3815250"/>
        </p:xfrm>
        <a:graphic>
          <a:graphicData uri="http://schemas.openxmlformats.org/drawingml/2006/table">
            <a:tbl>
              <a:tblPr>
                <a:noFill/>
                <a:tableStyleId>{9EE9E55A-6353-4820-B1A0-A50A31D110FF}</a:tableStyleId>
              </a:tblPr>
              <a:tblGrid>
                <a:gridCol w="2257125">
                  <a:extLst>
                    <a:ext uri="{9D8B030D-6E8A-4147-A177-3AD203B41FA5}">
                      <a16:colId xmlns:a16="http://schemas.microsoft.com/office/drawing/2014/main" val="20000"/>
                    </a:ext>
                  </a:extLst>
                </a:gridCol>
                <a:gridCol w="2176425">
                  <a:extLst>
                    <a:ext uri="{9D8B030D-6E8A-4147-A177-3AD203B41FA5}">
                      <a16:colId xmlns:a16="http://schemas.microsoft.com/office/drawing/2014/main" val="20001"/>
                    </a:ext>
                  </a:extLst>
                </a:gridCol>
                <a:gridCol w="1608575">
                  <a:extLst>
                    <a:ext uri="{9D8B030D-6E8A-4147-A177-3AD203B41FA5}">
                      <a16:colId xmlns:a16="http://schemas.microsoft.com/office/drawing/2014/main" val="20002"/>
                    </a:ext>
                  </a:extLst>
                </a:gridCol>
                <a:gridCol w="1854975">
                  <a:extLst>
                    <a:ext uri="{9D8B030D-6E8A-4147-A177-3AD203B41FA5}">
                      <a16:colId xmlns:a16="http://schemas.microsoft.com/office/drawing/2014/main" val="20003"/>
                    </a:ext>
                  </a:extLst>
                </a:gridCol>
                <a:gridCol w="1462975">
                  <a:extLst>
                    <a:ext uri="{9D8B030D-6E8A-4147-A177-3AD203B41FA5}">
                      <a16:colId xmlns:a16="http://schemas.microsoft.com/office/drawing/2014/main" val="20004"/>
                    </a:ext>
                  </a:extLst>
                </a:gridCol>
                <a:gridCol w="1779325">
                  <a:extLst>
                    <a:ext uri="{9D8B030D-6E8A-4147-A177-3AD203B41FA5}">
                      <a16:colId xmlns:a16="http://schemas.microsoft.com/office/drawing/2014/main" val="20005"/>
                    </a:ext>
                  </a:extLst>
                </a:gridCol>
              </a:tblGrid>
              <a:tr h="358525">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Bölüm Adı*</a:t>
                      </a:r>
                      <a:endParaRPr sz="1600" b="1">
                        <a:solidFill>
                          <a:srgbClr val="3333FF"/>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Ana Bilim - Sanat Dalı/ Program Adı*</a:t>
                      </a:r>
                      <a:endParaRPr sz="1600" b="1">
                        <a:solidFill>
                          <a:srgbClr val="3333FF"/>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2024 (Güz Dönemi)</a:t>
                      </a:r>
                      <a:endParaRPr sz="2000" b="1">
                        <a:solidFill>
                          <a:srgbClr val="3333FF"/>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2025 (Güz Dönemi)</a:t>
                      </a:r>
                      <a:endParaRPr sz="2000" b="1">
                        <a:solidFill>
                          <a:srgbClr val="3333FF"/>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3951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82700">
                <a:tc>
                  <a:txBody>
                    <a:bodyPr/>
                    <a:lstStyle/>
                    <a:p>
                      <a:pPr marL="0" marR="0" lvl="0" indent="0" algn="l" rtl="0">
                        <a:lnSpc>
                          <a:spcPct val="107000"/>
                        </a:lnSpc>
                        <a:spcBef>
                          <a:spcPts val="0"/>
                        </a:spcBef>
                        <a:spcAft>
                          <a:spcPts val="0"/>
                        </a:spcAft>
                        <a:buNone/>
                      </a:pPr>
                      <a:r>
                        <a:rPr lang="tr-TR" sz="1100">
                          <a:latin typeface="Times New Roman"/>
                          <a:ea typeface="Times New Roman"/>
                          <a:cs typeface="Times New Roman"/>
                          <a:sym typeface="Times New Roman"/>
                        </a:rPr>
                        <a:t>Yabancı Diller (Hazırlık Programı)</a:t>
                      </a: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10</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8</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2"/>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3"/>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4"/>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6"/>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7"/>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8"/>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r" rtl="0">
                        <a:lnSpc>
                          <a:spcPct val="107000"/>
                        </a:lnSpc>
                        <a:spcBef>
                          <a:spcPts val="0"/>
                        </a:spcBef>
                        <a:spcAft>
                          <a:spcPts val="0"/>
                        </a:spcAft>
                        <a:buNone/>
                      </a:pPr>
                      <a:r>
                        <a:rPr lang="tr-TR" sz="1100" b="1">
                          <a:solidFill>
                            <a:srgbClr val="FF0000"/>
                          </a:solidFill>
                        </a:rPr>
                        <a:t> BİRİM ORTALAMASI  </a:t>
                      </a:r>
                      <a:endParaRPr sz="1100" b="1">
                        <a:solidFill>
                          <a:srgbClr val="FF0000"/>
                        </a:solidFill>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b="1">
                          <a:solidFill>
                            <a:srgbClr val="FF0000"/>
                          </a:solidFill>
                        </a:rPr>
                        <a:t> </a:t>
                      </a:r>
                      <a:endParaRPr sz="11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6"/>
          <p:cNvSpPr txBox="1">
            <a:spLocks noGrp="1"/>
          </p:cNvSpPr>
          <p:nvPr>
            <p:ph type="title"/>
          </p:nvPr>
        </p:nvSpPr>
        <p:spPr>
          <a:xfrm>
            <a:off x="663035" y="882333"/>
            <a:ext cx="11031196" cy="60676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 (Engelli) </a:t>
            </a:r>
            <a:endParaRPr sz="2800">
              <a:solidFill>
                <a:srgbClr val="FF0000"/>
              </a:solidFill>
            </a:endParaRPr>
          </a:p>
        </p:txBody>
      </p:sp>
      <p:sp>
        <p:nvSpPr>
          <p:cNvPr id="315" name="Google Shape;31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16" name="Google Shape;31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27</a:t>
            </a:fld>
            <a:endParaRPr/>
          </a:p>
        </p:txBody>
      </p:sp>
      <p:sp>
        <p:nvSpPr>
          <p:cNvPr id="317" name="Google Shape;317;p26"/>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graphicFrame>
        <p:nvGraphicFramePr>
          <p:cNvPr id="318" name="Google Shape;318;p26"/>
          <p:cNvGraphicFramePr/>
          <p:nvPr/>
        </p:nvGraphicFramePr>
        <p:xfrm>
          <a:off x="318054" y="2027583"/>
          <a:ext cx="11509450" cy="3737000"/>
        </p:xfrm>
        <a:graphic>
          <a:graphicData uri="http://schemas.openxmlformats.org/drawingml/2006/table">
            <a:tbl>
              <a:tblPr>
                <a:noFill/>
                <a:tableStyleId>{9EE9E55A-6353-4820-B1A0-A50A31D110FF}</a:tableStyleId>
              </a:tblPr>
              <a:tblGrid>
                <a:gridCol w="2046450">
                  <a:extLst>
                    <a:ext uri="{9D8B030D-6E8A-4147-A177-3AD203B41FA5}">
                      <a16:colId xmlns:a16="http://schemas.microsoft.com/office/drawing/2014/main" val="20000"/>
                    </a:ext>
                  </a:extLst>
                </a:gridCol>
                <a:gridCol w="2609450">
                  <a:extLst>
                    <a:ext uri="{9D8B030D-6E8A-4147-A177-3AD203B41FA5}">
                      <a16:colId xmlns:a16="http://schemas.microsoft.com/office/drawing/2014/main" val="20001"/>
                    </a:ext>
                  </a:extLst>
                </a:gridCol>
                <a:gridCol w="814500">
                  <a:extLst>
                    <a:ext uri="{9D8B030D-6E8A-4147-A177-3AD203B41FA5}">
                      <a16:colId xmlns:a16="http://schemas.microsoft.com/office/drawing/2014/main" val="20002"/>
                    </a:ext>
                  </a:extLst>
                </a:gridCol>
                <a:gridCol w="814500">
                  <a:extLst>
                    <a:ext uri="{9D8B030D-6E8A-4147-A177-3AD203B41FA5}">
                      <a16:colId xmlns:a16="http://schemas.microsoft.com/office/drawing/2014/main" val="20003"/>
                    </a:ext>
                  </a:extLst>
                </a:gridCol>
                <a:gridCol w="584250">
                  <a:extLst>
                    <a:ext uri="{9D8B030D-6E8A-4147-A177-3AD203B41FA5}">
                      <a16:colId xmlns:a16="http://schemas.microsoft.com/office/drawing/2014/main" val="20004"/>
                    </a:ext>
                  </a:extLst>
                </a:gridCol>
                <a:gridCol w="612825">
                  <a:extLst>
                    <a:ext uri="{9D8B030D-6E8A-4147-A177-3AD203B41FA5}">
                      <a16:colId xmlns:a16="http://schemas.microsoft.com/office/drawing/2014/main" val="20005"/>
                    </a:ext>
                  </a:extLst>
                </a:gridCol>
                <a:gridCol w="721875">
                  <a:extLst>
                    <a:ext uri="{9D8B030D-6E8A-4147-A177-3AD203B41FA5}">
                      <a16:colId xmlns:a16="http://schemas.microsoft.com/office/drawing/2014/main" val="20006"/>
                    </a:ext>
                  </a:extLst>
                </a:gridCol>
                <a:gridCol w="721875">
                  <a:extLst>
                    <a:ext uri="{9D8B030D-6E8A-4147-A177-3AD203B41FA5}">
                      <a16:colId xmlns:a16="http://schemas.microsoft.com/office/drawing/2014/main" val="20007"/>
                    </a:ext>
                  </a:extLst>
                </a:gridCol>
                <a:gridCol w="611100">
                  <a:extLst>
                    <a:ext uri="{9D8B030D-6E8A-4147-A177-3AD203B41FA5}">
                      <a16:colId xmlns:a16="http://schemas.microsoft.com/office/drawing/2014/main" val="20008"/>
                    </a:ext>
                  </a:extLst>
                </a:gridCol>
                <a:gridCol w="678600">
                  <a:extLst>
                    <a:ext uri="{9D8B030D-6E8A-4147-A177-3AD203B41FA5}">
                      <a16:colId xmlns:a16="http://schemas.microsoft.com/office/drawing/2014/main" val="20009"/>
                    </a:ext>
                  </a:extLst>
                </a:gridCol>
                <a:gridCol w="678600">
                  <a:extLst>
                    <a:ext uri="{9D8B030D-6E8A-4147-A177-3AD203B41FA5}">
                      <a16:colId xmlns:a16="http://schemas.microsoft.com/office/drawing/2014/main" val="20010"/>
                    </a:ext>
                  </a:extLst>
                </a:gridCol>
                <a:gridCol w="615425">
                  <a:extLst>
                    <a:ext uri="{9D8B030D-6E8A-4147-A177-3AD203B41FA5}">
                      <a16:colId xmlns:a16="http://schemas.microsoft.com/office/drawing/2014/main" val="20011"/>
                    </a:ext>
                  </a:extLst>
                </a:gridCol>
              </a:tblGrid>
              <a:tr h="320775">
                <a:tc rowSpan="2">
                  <a:txBody>
                    <a:bodyPr/>
                    <a:lstStyle/>
                    <a:p>
                      <a:pPr marL="0" marR="0" lvl="0" indent="0" algn="ctr" rtl="0">
                        <a:lnSpc>
                          <a:spcPct val="107000"/>
                        </a:lnSpc>
                        <a:spcBef>
                          <a:spcPts val="0"/>
                        </a:spcBef>
                        <a:spcAft>
                          <a:spcPts val="0"/>
                        </a:spcAft>
                        <a:buNone/>
                      </a:pPr>
                      <a:r>
                        <a:rPr lang="tr-TR" sz="1400" b="1">
                          <a:solidFill>
                            <a:srgbClr val="FF0000"/>
                          </a:solidFill>
                        </a:rPr>
                        <a:t>Bölüm Adı*</a:t>
                      </a:r>
                      <a:endParaRPr sz="14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400" b="1">
                          <a:solidFill>
                            <a:srgbClr val="FF0000"/>
                          </a:solidFill>
                        </a:rPr>
                        <a:t>Ana Bilim - Sanat Dalı/ Program Adı*</a:t>
                      </a:r>
                      <a:endParaRPr sz="1400" b="1">
                        <a:solidFill>
                          <a:srgbClr val="FF0000"/>
                        </a:solidFill>
                        <a:latin typeface="Calibri"/>
                        <a:ea typeface="Calibri"/>
                        <a:cs typeface="Calibri"/>
                        <a:sym typeface="Calibri"/>
                      </a:endParaRPr>
                    </a:p>
                  </a:txBody>
                  <a:tcPr marL="9525" marR="9525" marT="9525" marB="0" anchor="ctr"/>
                </a:tc>
                <a:tc gridSpan="5">
                  <a:txBody>
                    <a:bodyPr/>
                    <a:lstStyle/>
                    <a:p>
                      <a:pPr marL="0" marR="0" lvl="0" indent="0" algn="ctr" rtl="0">
                        <a:lnSpc>
                          <a:spcPct val="107000"/>
                        </a:lnSpc>
                        <a:spcBef>
                          <a:spcPts val="0"/>
                        </a:spcBef>
                        <a:spcAft>
                          <a:spcPts val="0"/>
                        </a:spcAft>
                        <a:buNone/>
                      </a:pPr>
                      <a:r>
                        <a:rPr lang="tr-TR" sz="1400" b="1">
                          <a:solidFill>
                            <a:srgbClr val="FF0000"/>
                          </a:solidFill>
                        </a:rPr>
                        <a:t>2024 (Güz Dönemi)</a:t>
                      </a:r>
                      <a:endParaRPr sz="14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marL="0" marR="0" lvl="0" indent="0" algn="ctr" rtl="0">
                        <a:lnSpc>
                          <a:spcPct val="107000"/>
                        </a:lnSpc>
                        <a:spcBef>
                          <a:spcPts val="0"/>
                        </a:spcBef>
                        <a:spcAft>
                          <a:spcPts val="0"/>
                        </a:spcAft>
                        <a:buNone/>
                      </a:pPr>
                      <a:r>
                        <a:rPr lang="tr-TR" sz="1400" b="1">
                          <a:solidFill>
                            <a:srgbClr val="FF0000"/>
                          </a:solidFill>
                        </a:rPr>
                        <a:t>2025 (Güz Dönemi)</a:t>
                      </a:r>
                      <a:endParaRPr sz="14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742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FF0000"/>
                          </a:solidFill>
                        </a:rPr>
                        <a:t>Görme Engelli</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İşitme Engelli</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Fiziksel Engelli</a:t>
                      </a:r>
                      <a:endParaRPr sz="14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400" b="1">
                          <a:solidFill>
                            <a:srgbClr val="FF0000"/>
                          </a:solidFill>
                        </a:rPr>
                        <a:t>Diğer </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3333FF"/>
                          </a:solidFill>
                        </a:rPr>
                        <a:t>Toplam Sayı</a:t>
                      </a:r>
                      <a:endParaRPr sz="14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Görme Engelli</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İşitme Engelli</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FF0000"/>
                          </a:solidFill>
                        </a:rPr>
                        <a:t>Fiziksel Engelli</a:t>
                      </a:r>
                      <a:endParaRPr sz="14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400" b="1">
                          <a:solidFill>
                            <a:srgbClr val="FF0000"/>
                          </a:solidFill>
                        </a:rPr>
                        <a:t>Diğer </a:t>
                      </a:r>
                      <a:endParaRPr sz="1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400" b="1">
                          <a:solidFill>
                            <a:srgbClr val="3333FF"/>
                          </a:solidFill>
                        </a:rPr>
                        <a:t>Toplam Sayı</a:t>
                      </a:r>
                      <a:endParaRPr sz="1400" b="1">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42750">
                <a:tc>
                  <a:txBody>
                    <a:bodyPr/>
                    <a:lstStyle/>
                    <a:p>
                      <a:pPr marL="0" marR="0" lvl="0" indent="0" algn="l" rtl="0">
                        <a:lnSpc>
                          <a:spcPct val="107000"/>
                        </a:lnSpc>
                        <a:spcBef>
                          <a:spcPts val="0"/>
                        </a:spcBef>
                        <a:spcAft>
                          <a:spcPts val="0"/>
                        </a:spcAft>
                        <a:buNone/>
                      </a:pPr>
                      <a:r>
                        <a:rPr lang="tr-TR" sz="1100"/>
                        <a:t>Hazırlık Programı</a:t>
                      </a: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a:t>
                      </a: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0</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0 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34275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342750">
                <a:tc>
                  <a:txBody>
                    <a:bodyPr/>
                    <a:lstStyle/>
                    <a:p>
                      <a:pPr marL="0" marR="0" lvl="0" indent="0" algn="r" rtl="0">
                        <a:lnSpc>
                          <a:spcPct val="107000"/>
                        </a:lnSpc>
                        <a:spcBef>
                          <a:spcPts val="0"/>
                        </a:spcBef>
                        <a:spcAft>
                          <a:spcPts val="0"/>
                        </a:spcAft>
                        <a:buNone/>
                      </a:pPr>
                      <a:r>
                        <a:rPr lang="tr-TR" sz="1100"/>
                        <a:t> </a:t>
                      </a:r>
                      <a:r>
                        <a:rPr lang="tr-TR" sz="1600">
                          <a:solidFill>
                            <a:srgbClr val="FF0000"/>
                          </a:solidFill>
                        </a:rPr>
                        <a:t>TOPLAM</a:t>
                      </a:r>
                      <a:r>
                        <a:rPr lang="tr-TR" sz="1100"/>
                        <a:t>  </a:t>
                      </a: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solidFill>
                            <a:srgbClr val="3333FF"/>
                          </a:solidFill>
                        </a:rPr>
                        <a:t> </a:t>
                      </a:r>
                      <a:endParaRPr sz="1100">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322"/>
        <p:cNvGrpSpPr/>
        <p:nvPr/>
      </p:nvGrpSpPr>
      <p:grpSpPr>
        <a:xfrm>
          <a:off x="0" y="0"/>
          <a:ext cx="0" cy="0"/>
          <a:chOff x="0" y="0"/>
          <a:chExt cx="0" cy="0"/>
        </a:xfrm>
      </p:grpSpPr>
      <p:sp>
        <p:nvSpPr>
          <p:cNvPr id="323" name="Google Shape;323;p27"/>
          <p:cNvSpPr txBox="1">
            <a:spLocks noGrp="1"/>
          </p:cNvSpPr>
          <p:nvPr>
            <p:ph type="title"/>
          </p:nvPr>
        </p:nvSpPr>
        <p:spPr>
          <a:xfrm>
            <a:off x="258417" y="790313"/>
            <a:ext cx="10505661" cy="6257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ÖĞRENCİ SAYISI (</a:t>
            </a:r>
            <a:r>
              <a:rPr lang="tr-TR" sz="2800" b="1" i="1">
                <a:solidFill>
                  <a:srgbClr val="FF0000"/>
                </a:solidFill>
              </a:rPr>
              <a:t>Varsa, Lisansüstü </a:t>
            </a:r>
            <a:r>
              <a:rPr lang="tr-TR" sz="2800" b="1">
                <a:solidFill>
                  <a:srgbClr val="FF0000"/>
                </a:solidFill>
              </a:rPr>
              <a:t>)</a:t>
            </a:r>
            <a:endParaRPr sz="2800">
              <a:solidFill>
                <a:srgbClr val="FF0000"/>
              </a:solidFill>
            </a:endParaRPr>
          </a:p>
        </p:txBody>
      </p:sp>
      <p:sp>
        <p:nvSpPr>
          <p:cNvPr id="324" name="Google Shape;32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25" name="Google Shape;325;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28</a:t>
            </a:fld>
            <a:endParaRPr/>
          </a:p>
        </p:txBody>
      </p:sp>
      <p:sp>
        <p:nvSpPr>
          <p:cNvPr id="326" name="Google Shape;326;p27"/>
          <p:cNvSpPr txBox="1"/>
          <p:nvPr/>
        </p:nvSpPr>
        <p:spPr>
          <a:xfrm>
            <a:off x="459498" y="5925707"/>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kadar satır ekleyiniz. </a:t>
            </a:r>
            <a:endParaRPr sz="1400" b="1" i="1">
              <a:solidFill>
                <a:srgbClr val="C00000"/>
              </a:solidFill>
              <a:latin typeface="Calibri"/>
              <a:ea typeface="Calibri"/>
              <a:cs typeface="Calibri"/>
              <a:sym typeface="Calibri"/>
            </a:endParaRPr>
          </a:p>
        </p:txBody>
      </p:sp>
      <p:graphicFrame>
        <p:nvGraphicFramePr>
          <p:cNvPr id="327" name="Google Shape;327;p27"/>
          <p:cNvGraphicFramePr/>
          <p:nvPr/>
        </p:nvGraphicFramePr>
        <p:xfrm>
          <a:off x="387626" y="1958012"/>
          <a:ext cx="11459775" cy="3856375"/>
        </p:xfrm>
        <a:graphic>
          <a:graphicData uri="http://schemas.openxmlformats.org/drawingml/2006/table">
            <a:tbl>
              <a:tblPr>
                <a:noFill/>
                <a:tableStyleId>{9EE9E55A-6353-4820-B1A0-A50A31D110FF}</a:tableStyleId>
              </a:tblPr>
              <a:tblGrid>
                <a:gridCol w="3063875">
                  <a:extLst>
                    <a:ext uri="{9D8B030D-6E8A-4147-A177-3AD203B41FA5}">
                      <a16:colId xmlns:a16="http://schemas.microsoft.com/office/drawing/2014/main" val="20000"/>
                    </a:ext>
                  </a:extLst>
                </a:gridCol>
                <a:gridCol w="1164725">
                  <a:extLst>
                    <a:ext uri="{9D8B030D-6E8A-4147-A177-3AD203B41FA5}">
                      <a16:colId xmlns:a16="http://schemas.microsoft.com/office/drawing/2014/main" val="20001"/>
                    </a:ext>
                  </a:extLst>
                </a:gridCol>
                <a:gridCol w="1164725">
                  <a:extLst>
                    <a:ext uri="{9D8B030D-6E8A-4147-A177-3AD203B41FA5}">
                      <a16:colId xmlns:a16="http://schemas.microsoft.com/office/drawing/2014/main" val="20002"/>
                    </a:ext>
                  </a:extLst>
                </a:gridCol>
                <a:gridCol w="1028750">
                  <a:extLst>
                    <a:ext uri="{9D8B030D-6E8A-4147-A177-3AD203B41FA5}">
                      <a16:colId xmlns:a16="http://schemas.microsoft.com/office/drawing/2014/main" val="20003"/>
                    </a:ext>
                  </a:extLst>
                </a:gridCol>
                <a:gridCol w="877100">
                  <a:extLst>
                    <a:ext uri="{9D8B030D-6E8A-4147-A177-3AD203B41FA5}">
                      <a16:colId xmlns:a16="http://schemas.microsoft.com/office/drawing/2014/main" val="20004"/>
                    </a:ext>
                  </a:extLst>
                </a:gridCol>
                <a:gridCol w="877100">
                  <a:extLst>
                    <a:ext uri="{9D8B030D-6E8A-4147-A177-3AD203B41FA5}">
                      <a16:colId xmlns:a16="http://schemas.microsoft.com/office/drawing/2014/main" val="20005"/>
                    </a:ext>
                  </a:extLst>
                </a:gridCol>
                <a:gridCol w="1165475">
                  <a:extLst>
                    <a:ext uri="{9D8B030D-6E8A-4147-A177-3AD203B41FA5}">
                      <a16:colId xmlns:a16="http://schemas.microsoft.com/office/drawing/2014/main" val="20006"/>
                    </a:ext>
                  </a:extLst>
                </a:gridCol>
                <a:gridCol w="1165475">
                  <a:extLst>
                    <a:ext uri="{9D8B030D-6E8A-4147-A177-3AD203B41FA5}">
                      <a16:colId xmlns:a16="http://schemas.microsoft.com/office/drawing/2014/main" val="20007"/>
                    </a:ext>
                  </a:extLst>
                </a:gridCol>
                <a:gridCol w="952550">
                  <a:extLst>
                    <a:ext uri="{9D8B030D-6E8A-4147-A177-3AD203B41FA5}">
                      <a16:colId xmlns:a16="http://schemas.microsoft.com/office/drawing/2014/main" val="20008"/>
                    </a:ext>
                  </a:extLst>
                </a:gridCol>
              </a:tblGrid>
              <a:tr h="321600">
                <a:tc rowSpan="2">
                  <a:txBody>
                    <a:bodyPr/>
                    <a:lstStyle/>
                    <a:p>
                      <a:pPr marL="0" marR="0" lvl="0" indent="0" algn="ctr" rtl="0">
                        <a:lnSpc>
                          <a:spcPct val="107000"/>
                        </a:lnSpc>
                        <a:spcBef>
                          <a:spcPts val="0"/>
                        </a:spcBef>
                        <a:spcAft>
                          <a:spcPts val="0"/>
                        </a:spcAft>
                        <a:buNone/>
                      </a:pPr>
                      <a:r>
                        <a:rPr lang="tr-TR" sz="1800" b="1">
                          <a:solidFill>
                            <a:srgbClr val="FF0000"/>
                          </a:solidFill>
                        </a:rPr>
                        <a:t>Ana Bilim/Sanat Dalı Adı</a:t>
                      </a:r>
                      <a:endParaRPr sz="1800" b="1">
                        <a:solidFill>
                          <a:srgbClr val="FF0000"/>
                        </a:solidFill>
                        <a:latin typeface="Calibri"/>
                        <a:ea typeface="Calibri"/>
                        <a:cs typeface="Calibri"/>
                        <a:sym typeface="Calibri"/>
                      </a:endParaRPr>
                    </a:p>
                  </a:txBody>
                  <a:tcPr marL="44450" marR="44450" marT="9525" marB="0" anchor="ctr"/>
                </a:tc>
                <a:tc gridSpan="4">
                  <a:txBody>
                    <a:bodyPr/>
                    <a:lstStyle/>
                    <a:p>
                      <a:pPr marL="0" marR="0" lvl="0" indent="0" algn="ctr" rtl="0">
                        <a:lnSpc>
                          <a:spcPct val="107000"/>
                        </a:lnSpc>
                        <a:spcBef>
                          <a:spcPts val="0"/>
                        </a:spcBef>
                        <a:spcAft>
                          <a:spcPts val="0"/>
                        </a:spcAft>
                        <a:buNone/>
                      </a:pPr>
                      <a:r>
                        <a:rPr lang="tr-TR" sz="1600" b="1">
                          <a:solidFill>
                            <a:srgbClr val="FF0000"/>
                          </a:solidFill>
                        </a:rPr>
                        <a:t>2024 Güz</a:t>
                      </a:r>
                      <a:endParaRPr sz="1600" b="1">
                        <a:solidFill>
                          <a:srgbClr val="FF0000"/>
                        </a:solidFill>
                        <a:latin typeface="Calibri"/>
                        <a:ea typeface="Calibri"/>
                        <a:cs typeface="Calibri"/>
                        <a:sym typeface="Calibri"/>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marL="0" marR="0" lvl="0" indent="0" algn="ctr" rtl="0">
                        <a:lnSpc>
                          <a:spcPct val="107000"/>
                        </a:lnSpc>
                        <a:spcBef>
                          <a:spcPts val="0"/>
                        </a:spcBef>
                        <a:spcAft>
                          <a:spcPts val="0"/>
                        </a:spcAft>
                        <a:buNone/>
                      </a:pPr>
                      <a:r>
                        <a:rPr lang="tr-TR" sz="1600" b="1">
                          <a:solidFill>
                            <a:srgbClr val="FF0000"/>
                          </a:solidFill>
                        </a:rPr>
                        <a:t>2025 Güz</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40375">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(TEZLİ)</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(TEZSİZ)</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(DR)</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(TEZLİ)</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(TEZSİZ)</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(DR)</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1"/>
                  </a:ext>
                </a:extLst>
              </a:tr>
              <a:tr h="321600">
                <a:tc>
                  <a:txBody>
                    <a:bodyPr/>
                    <a:lstStyle/>
                    <a:p>
                      <a:pPr marL="0" marR="0" lvl="0" indent="0" algn="ctr" rtl="0">
                        <a:lnSpc>
                          <a:spcPct val="107000"/>
                        </a:lnSpc>
                        <a:spcBef>
                          <a:spcPts val="0"/>
                        </a:spcBef>
                        <a:spcAft>
                          <a:spcPts val="0"/>
                        </a:spcAft>
                        <a:buNone/>
                      </a:pPr>
                      <a:r>
                        <a:rPr lang="tr-TR" sz="1600" b="1">
                          <a:solidFill>
                            <a:srgbClr val="FF0000"/>
                          </a:solidFill>
                        </a:rPr>
                        <a:t>—</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2"/>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3"/>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4"/>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5"/>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6"/>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7"/>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8"/>
                  </a:ext>
                </a:extLst>
              </a:tr>
              <a:tr h="321600">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09"/>
                  </a:ext>
                </a:extLst>
              </a:tr>
              <a:tr h="321600">
                <a:tc>
                  <a:txBody>
                    <a:bodyPr/>
                    <a:lstStyle/>
                    <a:p>
                      <a:pPr marL="0" marR="0" lvl="0" indent="0" algn="r" rtl="0">
                        <a:lnSpc>
                          <a:spcPct val="107000"/>
                        </a:lnSpc>
                        <a:spcBef>
                          <a:spcPts val="0"/>
                        </a:spcBef>
                        <a:spcAft>
                          <a:spcPts val="0"/>
                        </a:spcAft>
                        <a:buNone/>
                      </a:pPr>
                      <a:r>
                        <a:rPr lang="tr-TR" sz="1600" b="1">
                          <a:solidFill>
                            <a:srgbClr val="FF0000"/>
                          </a:solidFill>
                        </a:rPr>
                        <a:t>TOPLAM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44450" marR="44450" marT="9525" marB="0" anchor="ct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8"/>
          <p:cNvSpPr txBox="1">
            <a:spLocks noGrp="1"/>
          </p:cNvSpPr>
          <p:nvPr>
            <p:ph type="title"/>
          </p:nvPr>
        </p:nvSpPr>
        <p:spPr>
          <a:xfrm>
            <a:off x="357352" y="651641"/>
            <a:ext cx="11336879" cy="83746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3333FF"/>
              </a:buClr>
              <a:buSzPts val="2800"/>
              <a:buFont typeface="Calibri"/>
              <a:buNone/>
            </a:pPr>
            <a:r>
              <a:rPr lang="tr-TR" sz="2800" b="1">
                <a:solidFill>
                  <a:srgbClr val="3333FF"/>
                </a:solidFill>
              </a:rPr>
              <a:t>Öğretim Üyesi/Elemanı Başına Düşen Lisansüstü Öğrenci Sayısı </a:t>
            </a:r>
            <a:br>
              <a:rPr lang="tr-TR" sz="2800" b="1">
                <a:solidFill>
                  <a:srgbClr val="3333FF"/>
                </a:solidFill>
              </a:rPr>
            </a:br>
            <a:r>
              <a:rPr lang="tr-TR" sz="1800" b="1" i="1">
                <a:solidFill>
                  <a:srgbClr val="FF0000"/>
                </a:solidFill>
              </a:rPr>
              <a:t>(Varsa, programdaki lisansüstü toplam öğrenci sayısı)</a:t>
            </a:r>
            <a:endParaRPr sz="1800" b="1" i="1">
              <a:solidFill>
                <a:srgbClr val="FF0000"/>
              </a:solidFill>
            </a:endParaRPr>
          </a:p>
        </p:txBody>
      </p:sp>
      <p:sp>
        <p:nvSpPr>
          <p:cNvPr id="333" name="Google Shape;3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34" name="Google Shape;33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29</a:t>
            </a:fld>
            <a:endParaRPr/>
          </a:p>
        </p:txBody>
      </p:sp>
      <p:sp>
        <p:nvSpPr>
          <p:cNvPr id="335" name="Google Shape;335;p28"/>
          <p:cNvSpPr txBox="1"/>
          <p:nvPr/>
        </p:nvSpPr>
        <p:spPr>
          <a:xfrm>
            <a:off x="439616" y="5946161"/>
            <a:ext cx="775191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*Bölüm ve Ana Bilim - Sanat Dalı/ Program sayısı kadar satır ekleyiniz. </a:t>
            </a:r>
            <a:endParaRPr sz="1400" b="1" i="1">
              <a:solidFill>
                <a:srgbClr val="C00000"/>
              </a:solidFill>
              <a:latin typeface="Calibri"/>
              <a:ea typeface="Calibri"/>
              <a:cs typeface="Calibri"/>
              <a:sym typeface="Calibri"/>
            </a:endParaRPr>
          </a:p>
        </p:txBody>
      </p:sp>
      <p:graphicFrame>
        <p:nvGraphicFramePr>
          <p:cNvPr id="336" name="Google Shape;336;p28"/>
          <p:cNvGraphicFramePr/>
          <p:nvPr/>
        </p:nvGraphicFramePr>
        <p:xfrm>
          <a:off x="838200" y="2028498"/>
          <a:ext cx="10975450" cy="3815250"/>
        </p:xfrm>
        <a:graphic>
          <a:graphicData uri="http://schemas.openxmlformats.org/drawingml/2006/table">
            <a:tbl>
              <a:tblPr>
                <a:noFill/>
                <a:tableStyleId>{9EE9E55A-6353-4820-B1A0-A50A31D110FF}</a:tableStyleId>
              </a:tblPr>
              <a:tblGrid>
                <a:gridCol w="2223900">
                  <a:extLst>
                    <a:ext uri="{9D8B030D-6E8A-4147-A177-3AD203B41FA5}">
                      <a16:colId xmlns:a16="http://schemas.microsoft.com/office/drawing/2014/main" val="20000"/>
                    </a:ext>
                  </a:extLst>
                </a:gridCol>
                <a:gridCol w="2144400">
                  <a:extLst>
                    <a:ext uri="{9D8B030D-6E8A-4147-A177-3AD203B41FA5}">
                      <a16:colId xmlns:a16="http://schemas.microsoft.com/office/drawing/2014/main" val="20001"/>
                    </a:ext>
                  </a:extLst>
                </a:gridCol>
                <a:gridCol w="1584900">
                  <a:extLst>
                    <a:ext uri="{9D8B030D-6E8A-4147-A177-3AD203B41FA5}">
                      <a16:colId xmlns:a16="http://schemas.microsoft.com/office/drawing/2014/main" val="20002"/>
                    </a:ext>
                  </a:extLst>
                </a:gridCol>
                <a:gridCol w="1827650">
                  <a:extLst>
                    <a:ext uri="{9D8B030D-6E8A-4147-A177-3AD203B41FA5}">
                      <a16:colId xmlns:a16="http://schemas.microsoft.com/office/drawing/2014/main" val="20003"/>
                    </a:ext>
                  </a:extLst>
                </a:gridCol>
                <a:gridCol w="1441450">
                  <a:extLst>
                    <a:ext uri="{9D8B030D-6E8A-4147-A177-3AD203B41FA5}">
                      <a16:colId xmlns:a16="http://schemas.microsoft.com/office/drawing/2014/main" val="20004"/>
                    </a:ext>
                  </a:extLst>
                </a:gridCol>
                <a:gridCol w="1753150">
                  <a:extLst>
                    <a:ext uri="{9D8B030D-6E8A-4147-A177-3AD203B41FA5}">
                      <a16:colId xmlns:a16="http://schemas.microsoft.com/office/drawing/2014/main" val="20005"/>
                    </a:ext>
                  </a:extLst>
                </a:gridCol>
              </a:tblGrid>
              <a:tr h="358525">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Bölüm Adı*</a:t>
                      </a:r>
                      <a:endParaRPr sz="1600" b="1">
                        <a:solidFill>
                          <a:srgbClr val="3333FF"/>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Ana Bilim - Sanat Dalı/ Program Adı*</a:t>
                      </a:r>
                      <a:endParaRPr sz="1600" b="1">
                        <a:solidFill>
                          <a:srgbClr val="3333FF"/>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2024 (Güz Dönemi)</a:t>
                      </a:r>
                      <a:endParaRPr sz="2000" b="1">
                        <a:solidFill>
                          <a:srgbClr val="3333FF"/>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2025 (Güz Dönemi)</a:t>
                      </a:r>
                      <a:endParaRPr sz="2000" b="1">
                        <a:solidFill>
                          <a:srgbClr val="3333FF"/>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3951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82700">
                <a:tc>
                  <a:txBody>
                    <a:bodyPr/>
                    <a:lstStyle/>
                    <a:p>
                      <a:pPr marL="0" marR="0" lvl="0" indent="0" algn="ctr" rtl="0">
                        <a:lnSpc>
                          <a:spcPct val="107000"/>
                        </a:lnSpc>
                        <a:spcBef>
                          <a:spcPts val="0"/>
                        </a:spcBef>
                        <a:spcAft>
                          <a:spcPts val="0"/>
                        </a:spcAft>
                        <a:buNone/>
                      </a:pPr>
                      <a:r>
                        <a:rPr lang="tr-TR" sz="1800">
                          <a:latin typeface="Times New Roman"/>
                          <a:ea typeface="Times New Roman"/>
                          <a:cs typeface="Times New Roman"/>
                          <a:sym typeface="Times New Roman"/>
                        </a:rPr>
                        <a:t>-</a:t>
                      </a:r>
                      <a:endParaRPr sz="1800">
                        <a:latin typeface="Times New Roman"/>
                        <a:ea typeface="Times New Roman"/>
                        <a:cs typeface="Times New Roman"/>
                        <a:sym typeface="Times New Roman"/>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a:t> -</a:t>
                      </a:r>
                      <a:endParaRPr sz="1800">
                        <a:latin typeface="Times New Roman"/>
                        <a:ea typeface="Times New Roman"/>
                        <a:cs typeface="Times New Roman"/>
                        <a:sym typeface="Times New Roman"/>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a:t> -</a:t>
                      </a:r>
                      <a:endParaRPr sz="18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a:t> -</a:t>
                      </a:r>
                      <a:endParaRPr sz="18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a:t> -</a:t>
                      </a:r>
                      <a:endParaRPr sz="18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a:t> -</a:t>
                      </a:r>
                      <a:endParaRPr sz="18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2"/>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3"/>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4"/>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6"/>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7"/>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8"/>
                  </a:ext>
                </a:extLst>
              </a:tr>
              <a:tr h="382700">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tc>
                <a:tc>
                  <a:txBody>
                    <a:bodyPr/>
                    <a:lstStyle/>
                    <a:p>
                      <a:pPr marL="0" marR="0" lvl="0" indent="0" algn="r" rtl="0">
                        <a:lnSpc>
                          <a:spcPct val="107000"/>
                        </a:lnSpc>
                        <a:spcBef>
                          <a:spcPts val="0"/>
                        </a:spcBef>
                        <a:spcAft>
                          <a:spcPts val="0"/>
                        </a:spcAft>
                        <a:buNone/>
                      </a:pPr>
                      <a:r>
                        <a:rPr lang="tr-TR" sz="1100" b="1">
                          <a:solidFill>
                            <a:srgbClr val="FF0000"/>
                          </a:solidFill>
                        </a:rPr>
                        <a:t> BİRİM ORTALAMASI  </a:t>
                      </a:r>
                      <a:endParaRPr sz="1100" b="1">
                        <a:solidFill>
                          <a:srgbClr val="FF0000"/>
                        </a:solidFill>
                        <a:latin typeface="Times New Roman"/>
                        <a:ea typeface="Times New Roman"/>
                        <a:cs typeface="Times New Roman"/>
                        <a:sym typeface="Times New Roman"/>
                      </a:endParaRPr>
                    </a:p>
                  </a:txBody>
                  <a:tcPr marL="9525" marR="9525" marT="9525" marB="0" anchor="ctr"/>
                </a:tc>
                <a:tc>
                  <a:txBody>
                    <a:bodyPr/>
                    <a:lstStyle/>
                    <a:p>
                      <a:pPr marL="0" marR="0" lvl="0" indent="0" algn="l" rtl="0">
                        <a:lnSpc>
                          <a:spcPct val="107000"/>
                        </a:lnSpc>
                        <a:spcBef>
                          <a:spcPts val="0"/>
                        </a:spcBef>
                        <a:spcAft>
                          <a:spcPts val="0"/>
                        </a:spcAft>
                        <a:buNone/>
                      </a:pPr>
                      <a:r>
                        <a:rPr lang="tr-TR" sz="1100" b="1">
                          <a:solidFill>
                            <a:srgbClr val="FF0000"/>
                          </a:solidFill>
                        </a:rPr>
                        <a:t> </a:t>
                      </a:r>
                      <a:endParaRPr sz="11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txBox="1">
            <a:spLocks noGrp="1"/>
          </p:cNvSpPr>
          <p:nvPr>
            <p:ph type="subTitle" idx="1"/>
          </p:nvPr>
        </p:nvSpPr>
        <p:spPr>
          <a:xfrm>
            <a:off x="1524000" y="2521384"/>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6000"/>
              <a:buNone/>
            </a:pPr>
            <a:r>
              <a:rPr lang="tr-TR" sz="6000" b="1">
                <a:solidFill>
                  <a:srgbClr val="FF0000"/>
                </a:solidFill>
              </a:rPr>
              <a:t>YÖNETİM</a:t>
            </a:r>
            <a:endParaRPr sz="6000"/>
          </a:p>
        </p:txBody>
      </p:sp>
      <p:sp>
        <p:nvSpPr>
          <p:cNvPr id="112" name="Google Shape;11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13" name="Google Shape;11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a:t>
            </a:fld>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340"/>
        <p:cNvGrpSpPr/>
        <p:nvPr/>
      </p:nvGrpSpPr>
      <p:grpSpPr>
        <a:xfrm>
          <a:off x="0" y="0"/>
          <a:ext cx="0" cy="0"/>
          <a:chOff x="0" y="0"/>
          <a:chExt cx="0" cy="0"/>
        </a:xfrm>
      </p:grpSpPr>
      <p:sp>
        <p:nvSpPr>
          <p:cNvPr id="341" name="Google Shape;341;p29"/>
          <p:cNvSpPr txBox="1">
            <a:spLocks noGrp="1"/>
          </p:cNvSpPr>
          <p:nvPr>
            <p:ph type="title"/>
          </p:nvPr>
        </p:nvSpPr>
        <p:spPr>
          <a:xfrm>
            <a:off x="478485" y="847035"/>
            <a:ext cx="10306877" cy="51183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Yabancı Uyruklu Öğrenci Sayısı</a:t>
            </a:r>
            <a:endParaRPr sz="2800">
              <a:solidFill>
                <a:srgbClr val="FF0000"/>
              </a:solidFill>
            </a:endParaRPr>
          </a:p>
        </p:txBody>
      </p:sp>
      <p:sp>
        <p:nvSpPr>
          <p:cNvPr id="342" name="Google Shape;3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43" name="Google Shape;34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30</a:t>
            </a:fld>
            <a:endParaRPr/>
          </a:p>
        </p:txBody>
      </p:sp>
      <p:graphicFrame>
        <p:nvGraphicFramePr>
          <p:cNvPr id="344" name="Google Shape;344;p29"/>
          <p:cNvGraphicFramePr/>
          <p:nvPr>
            <p:extLst>
              <p:ext uri="{D42A27DB-BD31-4B8C-83A1-F6EECF244321}">
                <p14:modId xmlns:p14="http://schemas.microsoft.com/office/powerpoint/2010/main" val="3351891621"/>
              </p:ext>
            </p:extLst>
          </p:nvPr>
        </p:nvGraphicFramePr>
        <p:xfrm>
          <a:off x="241540" y="1769167"/>
          <a:ext cx="11605900" cy="4108669"/>
        </p:xfrm>
        <a:graphic>
          <a:graphicData uri="http://schemas.openxmlformats.org/drawingml/2006/table">
            <a:tbl>
              <a:tblPr firstRow="1" firstCol="1" bandRow="1">
                <a:noFill/>
                <a:tableStyleId>{442526DB-31A1-4EE6-8B45-70D7919994F8}</a:tableStyleId>
              </a:tblPr>
              <a:tblGrid>
                <a:gridCol w="2748650">
                  <a:extLst>
                    <a:ext uri="{9D8B030D-6E8A-4147-A177-3AD203B41FA5}">
                      <a16:colId xmlns:a16="http://schemas.microsoft.com/office/drawing/2014/main" val="20000"/>
                    </a:ext>
                  </a:extLst>
                </a:gridCol>
                <a:gridCol w="4147350">
                  <a:extLst>
                    <a:ext uri="{9D8B030D-6E8A-4147-A177-3AD203B41FA5}">
                      <a16:colId xmlns:a16="http://schemas.microsoft.com/office/drawing/2014/main" val="20001"/>
                    </a:ext>
                  </a:extLst>
                </a:gridCol>
                <a:gridCol w="3233700">
                  <a:extLst>
                    <a:ext uri="{9D8B030D-6E8A-4147-A177-3AD203B41FA5}">
                      <a16:colId xmlns:a16="http://schemas.microsoft.com/office/drawing/2014/main" val="20002"/>
                    </a:ext>
                  </a:extLst>
                </a:gridCol>
                <a:gridCol w="1476200">
                  <a:extLst>
                    <a:ext uri="{9D8B030D-6E8A-4147-A177-3AD203B41FA5}">
                      <a16:colId xmlns:a16="http://schemas.microsoft.com/office/drawing/2014/main" val="20003"/>
                    </a:ext>
                  </a:extLst>
                </a:gridCol>
              </a:tblGrid>
              <a:tr h="302775">
                <a:tc>
                  <a:txBody>
                    <a:bodyPr/>
                    <a:lstStyle/>
                    <a:p>
                      <a:pPr marL="0" marR="0" lvl="0" indent="0" algn="ctr" rtl="0">
                        <a:lnSpc>
                          <a:spcPct val="107000"/>
                        </a:lnSpc>
                        <a:spcBef>
                          <a:spcPts val="0"/>
                        </a:spcBef>
                        <a:spcAft>
                          <a:spcPts val="0"/>
                        </a:spcAft>
                        <a:buNone/>
                      </a:pPr>
                      <a:r>
                        <a:rPr lang="tr-TR" sz="1800">
                          <a:solidFill>
                            <a:srgbClr val="FF0000"/>
                          </a:solidFill>
                        </a:rPr>
                        <a:t>Bölüm Adı*</a:t>
                      </a:r>
                      <a:endParaRPr sz="18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a:solidFill>
                            <a:srgbClr val="FF0000"/>
                          </a:solidFill>
                        </a:rPr>
                        <a:t>Ana Bilim - Sanat Dalı/ Program Adı*</a:t>
                      </a:r>
                      <a:endParaRPr sz="1800">
                        <a:solidFill>
                          <a:srgbClr val="FF0000"/>
                        </a:solidFill>
                        <a:latin typeface="Times New Roman"/>
                        <a:ea typeface="Times New Roman"/>
                        <a:cs typeface="Times New Roman"/>
                        <a:sym typeface="Times New Roman"/>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dirty="0">
                          <a:solidFill>
                            <a:srgbClr val="FF0000"/>
                          </a:solidFill>
                        </a:rPr>
                        <a:t>Ülkesi</a:t>
                      </a:r>
                      <a:endParaRPr sz="1800" dirty="0">
                        <a:solidFill>
                          <a:srgbClr val="FF0000"/>
                        </a:solidFill>
                        <a:latin typeface="Times New Roman"/>
                        <a:ea typeface="Times New Roman"/>
                        <a:cs typeface="Times New Roman"/>
                        <a:sym typeface="Times New Roman"/>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solidFill>
                            <a:srgbClr val="FF0000"/>
                          </a:solidFill>
                        </a:rPr>
                        <a:t>Sayı</a:t>
                      </a:r>
                      <a:endParaRPr sz="1800">
                        <a:solidFill>
                          <a:srgbClr val="FF0000"/>
                        </a:solidFill>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0"/>
                  </a:ext>
                </a:extLst>
              </a:tr>
              <a:tr h="269700">
                <a:tc>
                  <a:txBody>
                    <a:bodyPr/>
                    <a:lstStyle/>
                    <a:p>
                      <a:pPr marL="0" marR="0" lvl="0" indent="0" algn="ctr" rtl="0">
                        <a:lnSpc>
                          <a:spcPct val="107000"/>
                        </a:lnSpc>
                        <a:spcBef>
                          <a:spcPts val="0"/>
                        </a:spcBef>
                        <a:spcAft>
                          <a:spcPts val="0"/>
                        </a:spcAft>
                        <a:buNone/>
                      </a:pPr>
                      <a:r>
                        <a:rPr lang="tr-TR" sz="1800"/>
                        <a:t> Yabancı Diller Bölümü</a:t>
                      </a:r>
                      <a:endParaRPr sz="1800">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800" b="1"/>
                        <a:t>Hazırlık</a:t>
                      </a:r>
                      <a:endParaRPr sz="1800" b="1"/>
                    </a:p>
                  </a:txBody>
                  <a:tcPr marL="44450" marR="44450" marT="9525" marB="0" anchor="ctr"/>
                </a:tc>
                <a:tc>
                  <a:txBody>
                    <a:bodyPr/>
                    <a:lstStyle/>
                    <a:p>
                      <a:pPr marL="0" marR="0" lvl="0" indent="0" algn="ctr" rtl="0">
                        <a:lnSpc>
                          <a:spcPct val="107000"/>
                        </a:lnSpc>
                        <a:spcBef>
                          <a:spcPts val="0"/>
                        </a:spcBef>
                        <a:spcAft>
                          <a:spcPts val="0"/>
                        </a:spcAft>
                        <a:buNone/>
                      </a:pPr>
                      <a:r>
                        <a:rPr lang="tr-TR" sz="1100" b="1" dirty="0" smtClean="0">
                          <a:latin typeface="Times New Roman"/>
                          <a:ea typeface="Times New Roman"/>
                          <a:cs typeface="Times New Roman"/>
                          <a:sym typeface="Times New Roman"/>
                        </a:rPr>
                        <a:t>Almanya</a:t>
                      </a:r>
                      <a:endParaRPr sz="1100" b="1" dirty="0">
                        <a:latin typeface="Times New Roman"/>
                        <a:ea typeface="Times New Roman"/>
                        <a:cs typeface="Times New Roman"/>
                        <a:sym typeface="Times New Roman"/>
                      </a:endParaRPr>
                    </a:p>
                  </a:txBody>
                  <a:tcPr marL="44450" marR="44450" marT="9525" marB="0" anchor="ctr"/>
                </a:tc>
                <a:tc>
                  <a:txBody>
                    <a:bodyPr/>
                    <a:lstStyle/>
                    <a:p>
                      <a:pPr marL="0" marR="0" lvl="0" indent="0" algn="ctr" rtl="0">
                        <a:lnSpc>
                          <a:spcPct val="107000"/>
                        </a:lnSpc>
                        <a:spcBef>
                          <a:spcPts val="0"/>
                        </a:spcBef>
                        <a:spcAft>
                          <a:spcPts val="0"/>
                        </a:spcAft>
                        <a:buNone/>
                      </a:pPr>
                      <a:r>
                        <a:rPr lang="tr-TR" sz="1100" dirty="0" smtClean="0">
                          <a:latin typeface="Times New Roman"/>
                          <a:ea typeface="Times New Roman"/>
                          <a:cs typeface="Times New Roman"/>
                          <a:sym typeface="Times New Roman"/>
                        </a:rPr>
                        <a:t>1</a:t>
                      </a:r>
                      <a:endParaRPr sz="1100" dirty="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1"/>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ctr" rtl="0">
                        <a:lnSpc>
                          <a:spcPct val="107000"/>
                        </a:lnSpc>
                        <a:spcBef>
                          <a:spcPts val="0"/>
                        </a:spcBef>
                        <a:spcAft>
                          <a:spcPts val="0"/>
                        </a:spcAft>
                        <a:buNone/>
                      </a:pPr>
                      <a:r>
                        <a:rPr lang="tr-TR" sz="1100" dirty="0" smtClean="0">
                          <a:latin typeface="Times New Roman"/>
                          <a:ea typeface="Times New Roman"/>
                          <a:cs typeface="Times New Roman"/>
                          <a:sym typeface="Times New Roman"/>
                        </a:rPr>
                        <a:t>İran</a:t>
                      </a:r>
                      <a:endParaRPr sz="1100" dirty="0">
                        <a:latin typeface="Times New Roman"/>
                        <a:ea typeface="Times New Roman"/>
                        <a:cs typeface="Times New Roman"/>
                        <a:sym typeface="Times New Roman"/>
                      </a:endParaRPr>
                    </a:p>
                  </a:txBody>
                  <a:tcPr marL="44450" marR="44450" marT="9525" marB="0" anchor="ctr"/>
                </a:tc>
                <a:tc>
                  <a:txBody>
                    <a:bodyPr/>
                    <a:lstStyle/>
                    <a:p>
                      <a:pPr marL="0" marR="0" lvl="0" indent="0" algn="ctr" rtl="0">
                        <a:lnSpc>
                          <a:spcPct val="107000"/>
                        </a:lnSpc>
                        <a:spcBef>
                          <a:spcPts val="0"/>
                        </a:spcBef>
                        <a:spcAft>
                          <a:spcPts val="0"/>
                        </a:spcAft>
                        <a:buNone/>
                      </a:pPr>
                      <a:r>
                        <a:rPr lang="tr-TR" sz="1100" dirty="0" smtClean="0">
                          <a:latin typeface="Times New Roman"/>
                          <a:ea typeface="Times New Roman"/>
                          <a:cs typeface="Times New Roman"/>
                          <a:sym typeface="Times New Roman"/>
                        </a:rPr>
                        <a:t>1</a:t>
                      </a:r>
                      <a:endParaRPr sz="1100" dirty="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2"/>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3"/>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4"/>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5"/>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6"/>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7"/>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8"/>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09"/>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10"/>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11"/>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12"/>
                  </a:ext>
                </a:extLst>
              </a:tr>
              <a:tr h="269700">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44450" marR="44450" marT="9525"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44450" marR="44450" marT="9525" marB="0" anchor="ctr"/>
                </a:tc>
                <a:extLst>
                  <a:ext uri="{0D108BD9-81ED-4DB2-BD59-A6C34878D82A}">
                    <a16:rowId xmlns:a16="http://schemas.microsoft.com/office/drawing/2014/main" val="10013"/>
                  </a:ext>
                </a:extLst>
              </a:tr>
              <a:tr h="266225">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r" rtl="0">
                        <a:lnSpc>
                          <a:spcPct val="107000"/>
                        </a:lnSpc>
                        <a:spcBef>
                          <a:spcPts val="0"/>
                        </a:spcBef>
                        <a:spcAft>
                          <a:spcPts val="0"/>
                        </a:spcAft>
                        <a:buNone/>
                      </a:pPr>
                      <a:endParaRPr sz="1400" b="1">
                        <a:solidFill>
                          <a:srgbClr val="FF0000"/>
                        </a:solidFill>
                        <a:latin typeface="Times New Roman"/>
                        <a:ea typeface="Times New Roman"/>
                        <a:cs typeface="Times New Roman"/>
                        <a:sym typeface="Times New Roman"/>
                      </a:endParaRPr>
                    </a:p>
                  </a:txBody>
                  <a:tcPr marL="44450" marR="44450" marT="9525" marB="0" anchor="ctr"/>
                </a:tc>
                <a:tc>
                  <a:txBody>
                    <a:bodyPr/>
                    <a:lstStyle/>
                    <a:p>
                      <a:pPr marL="0" marR="0" lvl="0" indent="0" algn="r" rtl="0">
                        <a:lnSpc>
                          <a:spcPct val="107000"/>
                        </a:lnSpc>
                        <a:spcBef>
                          <a:spcPts val="0"/>
                        </a:spcBef>
                        <a:spcAft>
                          <a:spcPts val="0"/>
                        </a:spcAft>
                        <a:buNone/>
                      </a:pPr>
                      <a:r>
                        <a:rPr lang="tr-TR" sz="1400" b="1">
                          <a:solidFill>
                            <a:srgbClr val="FF0000"/>
                          </a:solidFill>
                        </a:rPr>
                        <a:t> TOPLAM</a:t>
                      </a:r>
                      <a:endParaRPr sz="1400" b="1">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400" b="1" dirty="0">
                          <a:solidFill>
                            <a:srgbClr val="FF0000"/>
                          </a:solidFill>
                        </a:rPr>
                        <a:t> </a:t>
                      </a:r>
                      <a:endParaRPr sz="1400" b="1" dirty="0">
                        <a:solidFill>
                          <a:srgbClr val="FF0000"/>
                        </a:solidFill>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4"/>
                  </a:ext>
                </a:extLst>
              </a:tr>
            </a:tbl>
          </a:graphicData>
        </a:graphic>
      </p:graphicFrame>
      <p:sp>
        <p:nvSpPr>
          <p:cNvPr id="345" name="Google Shape;345;p29"/>
          <p:cNvSpPr txBox="1"/>
          <p:nvPr/>
        </p:nvSpPr>
        <p:spPr>
          <a:xfrm>
            <a:off x="407504" y="5864088"/>
            <a:ext cx="582433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sz="14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349"/>
        <p:cNvGrpSpPr/>
        <p:nvPr/>
      </p:nvGrpSpPr>
      <p:grpSpPr>
        <a:xfrm>
          <a:off x="0" y="0"/>
          <a:ext cx="0" cy="0"/>
          <a:chOff x="0" y="0"/>
          <a:chExt cx="0" cy="0"/>
        </a:xfrm>
      </p:grpSpPr>
      <p:sp>
        <p:nvSpPr>
          <p:cNvPr id="350" name="Google Shape;350;p30"/>
          <p:cNvSpPr txBox="1">
            <a:spLocks noGrp="1"/>
          </p:cNvSpPr>
          <p:nvPr>
            <p:ph type="title"/>
          </p:nvPr>
        </p:nvSpPr>
        <p:spPr>
          <a:xfrm>
            <a:off x="146878" y="745435"/>
            <a:ext cx="10634870" cy="63655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YKS/ Özel Yetenek Sınavı / ÖZYES Yerleşme ve Kesin Kayıt Sonuçları </a:t>
            </a:r>
            <a:endParaRPr sz="2800">
              <a:solidFill>
                <a:srgbClr val="FF0000"/>
              </a:solidFill>
            </a:endParaRPr>
          </a:p>
        </p:txBody>
      </p:sp>
      <p:sp>
        <p:nvSpPr>
          <p:cNvPr id="351" name="Google Shape;35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52" name="Google Shape;352;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31</a:t>
            </a:fld>
            <a:endParaRPr/>
          </a:p>
        </p:txBody>
      </p:sp>
      <p:sp>
        <p:nvSpPr>
          <p:cNvPr id="353" name="Google Shape;353;p30"/>
          <p:cNvSpPr txBox="1"/>
          <p:nvPr/>
        </p:nvSpPr>
        <p:spPr>
          <a:xfrm>
            <a:off x="330956" y="5917915"/>
            <a:ext cx="576161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sz="1400" b="1" i="1">
              <a:solidFill>
                <a:srgbClr val="C00000"/>
              </a:solidFill>
              <a:latin typeface="Calibri"/>
              <a:ea typeface="Calibri"/>
              <a:cs typeface="Calibri"/>
              <a:sym typeface="Calibri"/>
            </a:endParaRPr>
          </a:p>
        </p:txBody>
      </p:sp>
      <p:graphicFrame>
        <p:nvGraphicFramePr>
          <p:cNvPr id="354" name="Google Shape;354;p30"/>
          <p:cNvGraphicFramePr/>
          <p:nvPr/>
        </p:nvGraphicFramePr>
        <p:xfrm>
          <a:off x="595901" y="2003461"/>
          <a:ext cx="11281375" cy="3731350"/>
        </p:xfrm>
        <a:graphic>
          <a:graphicData uri="http://schemas.openxmlformats.org/drawingml/2006/table">
            <a:tbl>
              <a:tblPr firstRow="1" firstCol="1" bandRow="1">
                <a:noFill/>
                <a:tableStyleId>{442526DB-31A1-4EE6-8B45-70D7919994F8}</a:tableStyleId>
              </a:tblPr>
              <a:tblGrid>
                <a:gridCol w="2147300">
                  <a:extLst>
                    <a:ext uri="{9D8B030D-6E8A-4147-A177-3AD203B41FA5}">
                      <a16:colId xmlns:a16="http://schemas.microsoft.com/office/drawing/2014/main" val="20000"/>
                    </a:ext>
                  </a:extLst>
                </a:gridCol>
                <a:gridCol w="983975">
                  <a:extLst>
                    <a:ext uri="{9D8B030D-6E8A-4147-A177-3AD203B41FA5}">
                      <a16:colId xmlns:a16="http://schemas.microsoft.com/office/drawing/2014/main" val="20001"/>
                    </a:ext>
                  </a:extLst>
                </a:gridCol>
                <a:gridCol w="983975">
                  <a:extLst>
                    <a:ext uri="{9D8B030D-6E8A-4147-A177-3AD203B41FA5}">
                      <a16:colId xmlns:a16="http://schemas.microsoft.com/office/drawing/2014/main" val="20002"/>
                    </a:ext>
                  </a:extLst>
                </a:gridCol>
                <a:gridCol w="1033675">
                  <a:extLst>
                    <a:ext uri="{9D8B030D-6E8A-4147-A177-3AD203B41FA5}">
                      <a16:colId xmlns:a16="http://schemas.microsoft.com/office/drawing/2014/main" val="20003"/>
                    </a:ext>
                  </a:extLst>
                </a:gridCol>
                <a:gridCol w="824950">
                  <a:extLst>
                    <a:ext uri="{9D8B030D-6E8A-4147-A177-3AD203B41FA5}">
                      <a16:colId xmlns:a16="http://schemas.microsoft.com/office/drawing/2014/main" val="20004"/>
                    </a:ext>
                  </a:extLst>
                </a:gridCol>
                <a:gridCol w="904450">
                  <a:extLst>
                    <a:ext uri="{9D8B030D-6E8A-4147-A177-3AD203B41FA5}">
                      <a16:colId xmlns:a16="http://schemas.microsoft.com/office/drawing/2014/main" val="20005"/>
                    </a:ext>
                  </a:extLst>
                </a:gridCol>
                <a:gridCol w="967550">
                  <a:extLst>
                    <a:ext uri="{9D8B030D-6E8A-4147-A177-3AD203B41FA5}">
                      <a16:colId xmlns:a16="http://schemas.microsoft.com/office/drawing/2014/main" val="20006"/>
                    </a:ext>
                  </a:extLst>
                </a:gridCol>
                <a:gridCol w="858875">
                  <a:extLst>
                    <a:ext uri="{9D8B030D-6E8A-4147-A177-3AD203B41FA5}">
                      <a16:colId xmlns:a16="http://schemas.microsoft.com/office/drawing/2014/main" val="20007"/>
                    </a:ext>
                  </a:extLst>
                </a:gridCol>
                <a:gridCol w="858875">
                  <a:extLst>
                    <a:ext uri="{9D8B030D-6E8A-4147-A177-3AD203B41FA5}">
                      <a16:colId xmlns:a16="http://schemas.microsoft.com/office/drawing/2014/main" val="20008"/>
                    </a:ext>
                  </a:extLst>
                </a:gridCol>
                <a:gridCol w="858875">
                  <a:extLst>
                    <a:ext uri="{9D8B030D-6E8A-4147-A177-3AD203B41FA5}">
                      <a16:colId xmlns:a16="http://schemas.microsoft.com/office/drawing/2014/main" val="20009"/>
                    </a:ext>
                  </a:extLst>
                </a:gridCol>
                <a:gridCol w="858875">
                  <a:extLst>
                    <a:ext uri="{9D8B030D-6E8A-4147-A177-3AD203B41FA5}">
                      <a16:colId xmlns:a16="http://schemas.microsoft.com/office/drawing/2014/main" val="20010"/>
                    </a:ext>
                  </a:extLst>
                </a:gridCol>
              </a:tblGrid>
              <a:tr h="319400">
                <a:tc>
                  <a:txBody>
                    <a:bodyPr/>
                    <a:lstStyle/>
                    <a:p>
                      <a:pPr marL="0" marR="0" lvl="0" indent="0" algn="ctr" rtl="0">
                        <a:lnSpc>
                          <a:spcPct val="107000"/>
                        </a:lnSpc>
                        <a:spcBef>
                          <a:spcPts val="0"/>
                        </a:spcBef>
                        <a:spcAft>
                          <a:spcPts val="0"/>
                        </a:spcAft>
                        <a:buNone/>
                      </a:pPr>
                      <a:r>
                        <a:rPr lang="tr-TR" sz="1600"/>
                        <a:t> </a:t>
                      </a:r>
                      <a:endParaRPr sz="1600">
                        <a:latin typeface="Calibri"/>
                        <a:ea typeface="Calibri"/>
                        <a:cs typeface="Calibri"/>
                        <a:sym typeface="Calibri"/>
                      </a:endParaRPr>
                    </a:p>
                  </a:txBody>
                  <a:tcPr marL="44450" marR="44450" marT="9525" marB="0" anchor="ctr"/>
                </a:tc>
                <a:tc gridSpan="5">
                  <a:txBody>
                    <a:bodyPr/>
                    <a:lstStyle/>
                    <a:p>
                      <a:pPr marL="0" marR="0" lvl="0" indent="0" algn="ctr" rtl="0">
                        <a:lnSpc>
                          <a:spcPct val="107000"/>
                        </a:lnSpc>
                        <a:spcBef>
                          <a:spcPts val="0"/>
                        </a:spcBef>
                        <a:spcAft>
                          <a:spcPts val="0"/>
                        </a:spcAft>
                        <a:buNone/>
                      </a:pPr>
                      <a:r>
                        <a:rPr lang="tr-TR" sz="1600"/>
                        <a:t>2024</a:t>
                      </a:r>
                      <a:endParaRPr sz="1600">
                        <a:latin typeface="Calibri"/>
                        <a:ea typeface="Calibri"/>
                        <a:cs typeface="Calibri"/>
                        <a:sym typeface="Calibri"/>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marL="0" marR="0" lvl="0" indent="0" algn="ctr" rtl="0">
                        <a:lnSpc>
                          <a:spcPct val="107000"/>
                        </a:lnSpc>
                        <a:spcBef>
                          <a:spcPts val="0"/>
                        </a:spcBef>
                        <a:spcAft>
                          <a:spcPts val="0"/>
                        </a:spcAft>
                        <a:buNone/>
                      </a:pPr>
                      <a:r>
                        <a:rPr lang="tr-TR" sz="1600"/>
                        <a:t>2025</a:t>
                      </a:r>
                      <a:endParaRPr sz="1600">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37350">
                <a:tc>
                  <a:txBody>
                    <a:bodyPr/>
                    <a:lstStyle/>
                    <a:p>
                      <a:pPr marL="0" marR="0" lvl="0" indent="0" algn="ctr" rtl="0">
                        <a:lnSpc>
                          <a:spcPct val="107000"/>
                        </a:lnSpc>
                        <a:spcBef>
                          <a:spcPts val="0"/>
                        </a:spcBef>
                        <a:spcAft>
                          <a:spcPts val="0"/>
                        </a:spcAft>
                        <a:buNone/>
                      </a:pPr>
                      <a:r>
                        <a:rPr lang="tr-TR" sz="1600" b="1"/>
                        <a:t>Program Adı</a:t>
                      </a:r>
                      <a:endParaRPr sz="1600" b="1">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t>Kontenjan (n)</a:t>
                      </a:r>
                      <a:endParaRPr sz="1600" b="1">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t>Yerleşen (n)</a:t>
                      </a:r>
                      <a:endParaRPr sz="1600" b="1">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t>Yerleşme, %</a:t>
                      </a:r>
                      <a:endParaRPr sz="1600" b="1">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Kesin Kayıt (n)</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Kesin Kayıt, %</a:t>
                      </a:r>
                      <a:endParaRPr sz="1600" b="1">
                        <a:solidFill>
                          <a:srgbClr val="FF0000"/>
                        </a:solidFill>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600" b="1"/>
                        <a:t>Kontenjan (n)</a:t>
                      </a:r>
                      <a:endParaRPr sz="16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t>Yerleşen (n)</a:t>
                      </a:r>
                      <a:endParaRPr sz="16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t>Yerleşme, %</a:t>
                      </a:r>
                      <a:endParaRPr sz="1600" b="1">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Kesin Kayıt (n)</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Kesin Kayıt, %</a:t>
                      </a:r>
                      <a:endParaRPr sz="16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06900">
                <a:tc>
                  <a:txBody>
                    <a:bodyPr/>
                    <a:lstStyle/>
                    <a:p>
                      <a:pPr marL="0" marR="0" lvl="0" indent="0" algn="ctr" rtl="0">
                        <a:lnSpc>
                          <a:spcPct val="107000"/>
                        </a:lnSpc>
                        <a:spcBef>
                          <a:spcPts val="0"/>
                        </a:spcBef>
                        <a:spcAft>
                          <a:spcPts val="0"/>
                        </a:spcAft>
                        <a:buNone/>
                      </a:pPr>
                      <a:r>
                        <a:rPr lang="tr-TR" sz="1800"/>
                        <a:t>Hazırlık</a:t>
                      </a:r>
                      <a:endParaRPr sz="1800">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t>-</a:t>
                      </a:r>
                      <a:endParaRPr sz="1800">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t>-</a:t>
                      </a:r>
                      <a:endParaRPr sz="1800">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t>-</a:t>
                      </a:r>
                      <a:endParaRPr sz="1800">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t>-</a:t>
                      </a:r>
                      <a:endParaRPr sz="1800">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t>-</a:t>
                      </a:r>
                      <a:endParaRPr sz="1800">
                        <a:latin typeface="Calibri"/>
                        <a:ea typeface="Calibri"/>
                        <a:cs typeface="Calibri"/>
                        <a:sym typeface="Calibri"/>
                      </a:endParaRPr>
                    </a:p>
                  </a:txBody>
                  <a:tcPr marL="44450" marR="44450" marT="9525" marB="0" anchor="ctr"/>
                </a:tc>
                <a:tc>
                  <a:txBody>
                    <a:bodyPr/>
                    <a:lstStyle/>
                    <a:p>
                      <a:pPr marL="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306900">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319400">
                <a:tc>
                  <a:txBody>
                    <a:bodyPr/>
                    <a:lstStyle/>
                    <a:p>
                      <a:pPr marL="0" marR="0" lvl="0" indent="0" algn="r" rtl="0">
                        <a:lnSpc>
                          <a:spcPct val="107000"/>
                        </a:lnSpc>
                        <a:spcBef>
                          <a:spcPts val="0"/>
                        </a:spcBef>
                        <a:spcAft>
                          <a:spcPts val="0"/>
                        </a:spcAft>
                        <a:buNone/>
                      </a:pPr>
                      <a:r>
                        <a:rPr lang="tr-TR" sz="1200"/>
                        <a:t>TOPLAM</a:t>
                      </a: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44450" marR="44450" marT="9525"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200"/>
                        <a:t> </a:t>
                      </a:r>
                      <a:endParaRPr sz="1100">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358"/>
        <p:cNvGrpSpPr/>
        <p:nvPr/>
      </p:nvGrpSpPr>
      <p:grpSpPr>
        <a:xfrm>
          <a:off x="0" y="0"/>
          <a:ext cx="0" cy="0"/>
          <a:chOff x="0" y="0"/>
          <a:chExt cx="0" cy="0"/>
        </a:xfrm>
      </p:grpSpPr>
      <p:sp>
        <p:nvSpPr>
          <p:cNvPr id="359" name="Google Shape;359;p31"/>
          <p:cNvSpPr txBox="1">
            <a:spLocks noGrp="1"/>
          </p:cNvSpPr>
          <p:nvPr>
            <p:ph type="title"/>
          </p:nvPr>
        </p:nvSpPr>
        <p:spPr>
          <a:xfrm>
            <a:off x="307442" y="751484"/>
            <a:ext cx="10425256" cy="66620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YKS/ÖZYES Tercih/ Yerleşme Durumu</a:t>
            </a:r>
            <a:endParaRPr sz="3200">
              <a:solidFill>
                <a:srgbClr val="FF0000"/>
              </a:solidFill>
            </a:endParaRPr>
          </a:p>
        </p:txBody>
      </p:sp>
      <p:sp>
        <p:nvSpPr>
          <p:cNvPr id="360" name="Google Shape;36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61" name="Google Shape;36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32</a:t>
            </a:fld>
            <a:endParaRPr/>
          </a:p>
        </p:txBody>
      </p:sp>
      <p:graphicFrame>
        <p:nvGraphicFramePr>
          <p:cNvPr id="362" name="Google Shape;362;p31"/>
          <p:cNvGraphicFramePr/>
          <p:nvPr/>
        </p:nvGraphicFramePr>
        <p:xfrm>
          <a:off x="307441" y="1997764"/>
          <a:ext cx="11480375" cy="3816600"/>
        </p:xfrm>
        <a:graphic>
          <a:graphicData uri="http://schemas.openxmlformats.org/drawingml/2006/table">
            <a:tbl>
              <a:tblPr firstRow="1" firstCol="1" lastRow="1" lastCol="1" bandRow="1" bandCol="1">
                <a:noFill/>
                <a:tableStyleId>{71F7B38A-2533-437F-8BA0-C45511DF4930}</a:tableStyleId>
              </a:tblPr>
              <a:tblGrid>
                <a:gridCol w="3128475">
                  <a:extLst>
                    <a:ext uri="{9D8B030D-6E8A-4147-A177-3AD203B41FA5}">
                      <a16:colId xmlns:a16="http://schemas.microsoft.com/office/drawing/2014/main" val="20000"/>
                    </a:ext>
                  </a:extLst>
                </a:gridCol>
                <a:gridCol w="4403475">
                  <a:extLst>
                    <a:ext uri="{9D8B030D-6E8A-4147-A177-3AD203B41FA5}">
                      <a16:colId xmlns:a16="http://schemas.microsoft.com/office/drawing/2014/main" val="20001"/>
                    </a:ext>
                  </a:extLst>
                </a:gridCol>
                <a:gridCol w="2068225">
                  <a:extLst>
                    <a:ext uri="{9D8B030D-6E8A-4147-A177-3AD203B41FA5}">
                      <a16:colId xmlns:a16="http://schemas.microsoft.com/office/drawing/2014/main" val="20002"/>
                    </a:ext>
                  </a:extLst>
                </a:gridCol>
                <a:gridCol w="1880200">
                  <a:extLst>
                    <a:ext uri="{9D8B030D-6E8A-4147-A177-3AD203B41FA5}">
                      <a16:colId xmlns:a16="http://schemas.microsoft.com/office/drawing/2014/main" val="20003"/>
                    </a:ext>
                  </a:extLst>
                </a:gridCol>
              </a:tblGrid>
              <a:tr h="332700">
                <a:tc>
                  <a:txBody>
                    <a:bodyPr/>
                    <a:lstStyle/>
                    <a:p>
                      <a:pPr marL="0" marR="0" lvl="0" indent="0" algn="ctr" rtl="0">
                        <a:lnSpc>
                          <a:spcPct val="107000"/>
                        </a:lnSpc>
                        <a:spcBef>
                          <a:spcPts val="0"/>
                        </a:spcBef>
                        <a:spcAft>
                          <a:spcPts val="0"/>
                        </a:spcAft>
                        <a:buNone/>
                      </a:pPr>
                      <a:r>
                        <a:rPr lang="tr-TR" sz="1600" b="1">
                          <a:solidFill>
                            <a:srgbClr val="FF0000"/>
                          </a:solidFill>
                        </a:rPr>
                        <a:t>PROGRAM ADI*</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YKS TERCİH/ YERLEŞME DURUMU</a:t>
                      </a:r>
                      <a:endParaRPr sz="16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7625" marR="7625" marT="7625" marB="0" anchor="ctr"/>
                </a:tc>
                <a:extLst>
                  <a:ext uri="{0D108BD9-81ED-4DB2-BD59-A6C34878D82A}">
                    <a16:rowId xmlns:a16="http://schemas.microsoft.com/office/drawing/2014/main" val="10000"/>
                  </a:ext>
                </a:extLst>
              </a:tr>
              <a:tr h="288375">
                <a:tc rowSpan="4">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r" rtl="0">
                        <a:lnSpc>
                          <a:spcPct val="107000"/>
                        </a:lnSpc>
                        <a:spcBef>
                          <a:spcPts val="0"/>
                        </a:spcBef>
                        <a:spcAft>
                          <a:spcPts val="0"/>
                        </a:spcAft>
                        <a:buNone/>
                      </a:pPr>
                      <a:r>
                        <a:rPr lang="tr-TR" sz="1400" b="1">
                          <a:solidFill>
                            <a:srgbClr val="0000CC"/>
                          </a:solidFill>
                        </a:rPr>
                        <a:t>EN YÜKSEK PUAN</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lnB w="12700" cap="flat" cmpd="sng">
                      <a:solidFill>
                        <a:schemeClr val="dk1"/>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PUAN</a:t>
                      </a:r>
                      <a:endParaRPr sz="1400" b="1">
                        <a:solidFill>
                          <a:srgbClr val="FF0000"/>
                        </a:solidFill>
                        <a:latin typeface="Calibri"/>
                        <a:ea typeface="Calibri"/>
                        <a:cs typeface="Calibri"/>
                        <a:sym typeface="Calibri"/>
                      </a:endParaRPr>
                    </a:p>
                  </a:txBody>
                  <a:tcPr marL="7625" marR="7625" marT="7625" marB="0" anchor="ctr">
                    <a:lnR w="12700" cap="flat" cmpd="sng">
                      <a:solidFill>
                        <a:schemeClr val="dk1"/>
                      </a:solidFill>
                      <a:prstDash val="solid"/>
                      <a:round/>
                      <a:headEnd type="none" w="sm" len="sm"/>
                      <a:tailEnd type="none" w="sm" len="sm"/>
                    </a:lnR>
                  </a:tcP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883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0000CC"/>
                          </a:solidFill>
                        </a:rPr>
                        <a:t>EN YÜKSEK YÜZDELİK DİLİM</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lnT w="12700" cap="flat" cmpd="sng">
                      <a:solidFill>
                        <a:schemeClr val="dk1"/>
                      </a:solidFill>
                      <a:prstDash val="solid"/>
                      <a:round/>
                      <a:headEnd type="none" w="sm" len="sm"/>
                      <a:tailEnd type="none" w="sm" len="sm"/>
                    </a:lnT>
                  </a:tcP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3"/>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YÜZDELİK DİLİM</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04"/>
                  </a:ext>
                </a:extLst>
              </a:tr>
              <a:tr h="288375">
                <a:tc rowSpan="4">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r" rtl="0">
                        <a:lnSpc>
                          <a:spcPct val="107000"/>
                        </a:lnSpc>
                        <a:spcBef>
                          <a:spcPts val="0"/>
                        </a:spcBef>
                        <a:spcAft>
                          <a:spcPts val="0"/>
                        </a:spcAft>
                        <a:buNone/>
                      </a:pPr>
                      <a:r>
                        <a:rPr lang="tr-TR" sz="1400" b="1">
                          <a:solidFill>
                            <a:srgbClr val="0000CC"/>
                          </a:solidFill>
                        </a:rPr>
                        <a:t>EN YÜKSEK PUAN</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05"/>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PUAN</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06"/>
                  </a:ext>
                </a:extLst>
              </a:tr>
              <a:tr h="2883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0000CC"/>
                          </a:solidFill>
                        </a:rPr>
                        <a:t>EN YÜKSEK YÜZDELİK DİLİM</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07"/>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YÜZDELİK DİLİM</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08"/>
                  </a:ext>
                </a:extLst>
              </a:tr>
              <a:tr h="288375">
                <a:tc rowSpan="4">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tc>
                <a:tc>
                  <a:txBody>
                    <a:bodyPr/>
                    <a:lstStyle/>
                    <a:p>
                      <a:pPr marL="0" marR="0" lvl="0" indent="0" algn="r" rtl="0">
                        <a:lnSpc>
                          <a:spcPct val="107000"/>
                        </a:lnSpc>
                        <a:spcBef>
                          <a:spcPts val="0"/>
                        </a:spcBef>
                        <a:spcAft>
                          <a:spcPts val="0"/>
                        </a:spcAft>
                        <a:buNone/>
                      </a:pPr>
                      <a:r>
                        <a:rPr lang="tr-TR" sz="1400" b="1">
                          <a:solidFill>
                            <a:srgbClr val="0000CC"/>
                          </a:solidFill>
                        </a:rPr>
                        <a:t>EN YÜKSEK PUAN</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09"/>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PUAN</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10"/>
                  </a:ext>
                </a:extLst>
              </a:tr>
              <a:tr h="2883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0000CC"/>
                          </a:solidFill>
                        </a:rPr>
                        <a:t>EN YÜKSEK YÜZDELİK DİLİM</a:t>
                      </a:r>
                      <a:endParaRPr sz="1400" b="1">
                        <a:solidFill>
                          <a:srgbClr val="0000CC"/>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11"/>
                  </a:ext>
                </a:extLst>
              </a:tr>
              <a:tr h="29227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EN DÜŞÜK YÜZDELİK DİLİM</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tc>
                <a:extLst>
                  <a:ext uri="{0D108BD9-81ED-4DB2-BD59-A6C34878D82A}">
                    <a16:rowId xmlns:a16="http://schemas.microsoft.com/office/drawing/2014/main" val="10012"/>
                  </a:ext>
                </a:extLst>
              </a:tr>
            </a:tbl>
          </a:graphicData>
        </a:graphic>
      </p:graphicFrame>
      <p:sp>
        <p:nvSpPr>
          <p:cNvPr id="363" name="Google Shape;363;p31"/>
          <p:cNvSpPr txBox="1"/>
          <p:nvPr/>
        </p:nvSpPr>
        <p:spPr>
          <a:xfrm>
            <a:off x="330956" y="5923722"/>
            <a:ext cx="633820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sz="14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2"/>
          <p:cNvSpPr txBox="1">
            <a:spLocks noGrp="1"/>
          </p:cNvSpPr>
          <p:nvPr>
            <p:ph type="title"/>
          </p:nvPr>
        </p:nvSpPr>
        <p:spPr>
          <a:xfrm>
            <a:off x="168966" y="805070"/>
            <a:ext cx="10426148" cy="57646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3200"/>
              <a:buFont typeface="Calibri"/>
              <a:buNone/>
            </a:pPr>
            <a:r>
              <a:rPr lang="tr-TR" sz="3200" b="1">
                <a:solidFill>
                  <a:srgbClr val="0066FF"/>
                </a:solidFill>
              </a:rPr>
              <a:t>Yatay Geçiş Yapan Öğrenci Sayısı </a:t>
            </a:r>
            <a:r>
              <a:rPr lang="tr-TR" sz="3200" b="1">
                <a:solidFill>
                  <a:srgbClr val="FF0000"/>
                </a:solidFill>
              </a:rPr>
              <a:t>(G.A.N.O. ile) </a:t>
            </a:r>
            <a:r>
              <a:rPr lang="tr-TR" sz="3200" b="1">
                <a:solidFill>
                  <a:srgbClr val="0066FF"/>
                </a:solidFill>
              </a:rPr>
              <a:t> </a:t>
            </a:r>
            <a:endParaRPr sz="3200" b="1">
              <a:solidFill>
                <a:srgbClr val="0066FF"/>
              </a:solidFill>
            </a:endParaRPr>
          </a:p>
        </p:txBody>
      </p:sp>
      <p:sp>
        <p:nvSpPr>
          <p:cNvPr id="369" name="Google Shape;36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70" name="Google Shape;37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33</a:t>
            </a:fld>
            <a:endParaRPr/>
          </a:p>
        </p:txBody>
      </p:sp>
      <p:graphicFrame>
        <p:nvGraphicFramePr>
          <p:cNvPr id="371" name="Google Shape;371;p32"/>
          <p:cNvGraphicFramePr/>
          <p:nvPr>
            <p:extLst>
              <p:ext uri="{D42A27DB-BD31-4B8C-83A1-F6EECF244321}">
                <p14:modId xmlns:p14="http://schemas.microsoft.com/office/powerpoint/2010/main" val="4288450090"/>
              </p:ext>
            </p:extLst>
          </p:nvPr>
        </p:nvGraphicFramePr>
        <p:xfrm>
          <a:off x="367749" y="2057401"/>
          <a:ext cx="11509500" cy="3510975"/>
        </p:xfrm>
        <a:graphic>
          <a:graphicData uri="http://schemas.openxmlformats.org/drawingml/2006/table">
            <a:tbl>
              <a:tblPr>
                <a:noFill/>
                <a:tableStyleId>{9EE9E55A-6353-4820-B1A0-A50A31D110FF}</a:tableStyleId>
              </a:tblPr>
              <a:tblGrid>
                <a:gridCol w="3106550">
                  <a:extLst>
                    <a:ext uri="{9D8B030D-6E8A-4147-A177-3AD203B41FA5}">
                      <a16:colId xmlns:a16="http://schemas.microsoft.com/office/drawing/2014/main" val="20000"/>
                    </a:ext>
                  </a:extLst>
                </a:gridCol>
                <a:gridCol w="3058900">
                  <a:extLst>
                    <a:ext uri="{9D8B030D-6E8A-4147-A177-3AD203B41FA5}">
                      <a16:colId xmlns:a16="http://schemas.microsoft.com/office/drawing/2014/main" val="20001"/>
                    </a:ext>
                  </a:extLst>
                </a:gridCol>
                <a:gridCol w="1257425">
                  <a:extLst>
                    <a:ext uri="{9D8B030D-6E8A-4147-A177-3AD203B41FA5}">
                      <a16:colId xmlns:a16="http://schemas.microsoft.com/office/drawing/2014/main" val="20002"/>
                    </a:ext>
                  </a:extLst>
                </a:gridCol>
                <a:gridCol w="1439950">
                  <a:extLst>
                    <a:ext uri="{9D8B030D-6E8A-4147-A177-3AD203B41FA5}">
                      <a16:colId xmlns:a16="http://schemas.microsoft.com/office/drawing/2014/main" val="20003"/>
                    </a:ext>
                  </a:extLst>
                </a:gridCol>
                <a:gridCol w="1277700">
                  <a:extLst>
                    <a:ext uri="{9D8B030D-6E8A-4147-A177-3AD203B41FA5}">
                      <a16:colId xmlns:a16="http://schemas.microsoft.com/office/drawing/2014/main" val="20004"/>
                    </a:ext>
                  </a:extLst>
                </a:gridCol>
                <a:gridCol w="1368975">
                  <a:extLst>
                    <a:ext uri="{9D8B030D-6E8A-4147-A177-3AD203B41FA5}">
                      <a16:colId xmlns:a16="http://schemas.microsoft.com/office/drawing/2014/main" val="20005"/>
                    </a:ext>
                  </a:extLst>
                </a:gridCol>
              </a:tblGrid>
              <a:tr h="395850">
                <a:tc rowSpan="2">
                  <a:txBody>
                    <a:bodyPr/>
                    <a:lstStyle/>
                    <a:p>
                      <a:pPr marL="0" marR="0" lvl="0" indent="0" algn="ctr" rtl="0">
                        <a:lnSpc>
                          <a:spcPct val="107000"/>
                        </a:lnSpc>
                        <a:spcBef>
                          <a:spcPts val="0"/>
                        </a:spcBef>
                        <a:spcAft>
                          <a:spcPts val="0"/>
                        </a:spcAft>
                        <a:buNone/>
                      </a:pPr>
                      <a:r>
                        <a:rPr lang="tr-TR" sz="1600" b="1">
                          <a:solidFill>
                            <a:srgbClr val="FF0000"/>
                          </a:solidFill>
                        </a:rPr>
                        <a:t>Bölüm Adı*</a:t>
                      </a:r>
                      <a:endParaRPr sz="16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FF0000"/>
                          </a:solidFill>
                        </a:rPr>
                        <a:t>Ana Bilim - Sanat Dalı/ Program Adı*</a:t>
                      </a:r>
                      <a:endParaRPr sz="1600" b="1">
                        <a:solidFill>
                          <a:srgbClr val="FF0000"/>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1600" b="1">
                          <a:solidFill>
                            <a:srgbClr val="FF0000"/>
                          </a:solidFill>
                        </a:rPr>
                        <a:t>2024 (Güz – Bahar) </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600" b="1">
                          <a:solidFill>
                            <a:srgbClr val="FF0000"/>
                          </a:solidFill>
                        </a:rPr>
                        <a:t>2025  (Güz – Bahar)</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56925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rPr>
                        <a:t> </a:t>
                      </a:r>
                      <a:r>
                        <a:rPr lang="tr-TR" sz="1600" b="1">
                          <a:solidFill>
                            <a:srgbClr val="0066FF"/>
                          </a:solidFill>
                        </a:rPr>
                        <a:t>Gelen Öğrenci Sayısı</a:t>
                      </a:r>
                      <a:endParaRPr sz="1600" b="1">
                        <a:solidFill>
                          <a:srgbClr val="0066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Giden Öğrenci Sayısı</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0066FF"/>
                          </a:solidFill>
                        </a:rPr>
                        <a:t>Gelen Öğrenci Sayısı</a:t>
                      </a:r>
                      <a:endParaRPr sz="1600" b="1">
                        <a:solidFill>
                          <a:srgbClr val="0066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Giden Öğrenci Sayısı</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436150">
                <a:tc>
                  <a:txBody>
                    <a:bodyPr/>
                    <a:lstStyle/>
                    <a:p>
                      <a:pPr marL="0" marR="0" lvl="0" indent="0" algn="ctr" rtl="0">
                        <a:lnSpc>
                          <a:spcPct val="107000"/>
                        </a:lnSpc>
                        <a:spcBef>
                          <a:spcPts val="0"/>
                        </a:spcBef>
                        <a:spcAft>
                          <a:spcPts val="0"/>
                        </a:spcAft>
                        <a:buNone/>
                      </a:pPr>
                      <a:r>
                        <a:rPr lang="tr-TR" sz="1600" b="1" dirty="0" smtClean="0">
                          <a:solidFill>
                            <a:srgbClr val="FF0000"/>
                          </a:solidFill>
                          <a:latin typeface="Calibri"/>
                          <a:ea typeface="Calibri"/>
                          <a:cs typeface="Calibri"/>
                          <a:sym typeface="Arial"/>
                        </a:rPr>
                        <a:t>Yabancı</a:t>
                      </a:r>
                      <a:r>
                        <a:rPr lang="tr-TR" sz="1600" b="1" baseline="0" dirty="0" smtClean="0">
                          <a:solidFill>
                            <a:srgbClr val="FF0000"/>
                          </a:solidFill>
                          <a:latin typeface="Calibri"/>
                          <a:ea typeface="Calibri"/>
                          <a:cs typeface="Calibri"/>
                          <a:sym typeface="Arial"/>
                        </a:rPr>
                        <a:t> Diller </a:t>
                      </a:r>
                      <a:endParaRPr sz="1600" b="1" dirty="0">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dirty="0" smtClean="0">
                          <a:solidFill>
                            <a:srgbClr val="FF0000"/>
                          </a:solidFill>
                        </a:rPr>
                        <a:t>Hazırlık</a:t>
                      </a:r>
                      <a:endParaRPr sz="1600" b="1" dirty="0">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dirty="0">
                          <a:solidFill>
                            <a:srgbClr val="FF0000"/>
                          </a:solidFill>
                        </a:rPr>
                        <a:t> -</a:t>
                      </a:r>
                      <a:endParaRPr sz="1600" b="1" dirty="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dirty="0" smtClean="0">
                          <a:solidFill>
                            <a:srgbClr val="FF0000"/>
                          </a:solidFill>
                          <a:latin typeface="Calibri"/>
                          <a:ea typeface="Calibri"/>
                          <a:cs typeface="Calibri"/>
                          <a:sym typeface="Arial"/>
                        </a:rPr>
                        <a:t>1</a:t>
                      </a:r>
                      <a:endParaRPr sz="1600" b="1" dirty="0">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dirty="0">
                          <a:solidFill>
                            <a:srgbClr val="FF0000"/>
                          </a:solidFill>
                        </a:rPr>
                        <a:t> -</a:t>
                      </a:r>
                      <a:endParaRPr sz="1600" b="1" dirty="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dirty="0">
                          <a:solidFill>
                            <a:srgbClr val="FF0000"/>
                          </a:solidFill>
                        </a:rPr>
                        <a:t> </a:t>
                      </a:r>
                      <a:r>
                        <a:rPr lang="tr-TR" sz="1600" b="1" dirty="0" smtClean="0">
                          <a:solidFill>
                            <a:srgbClr val="FF0000"/>
                          </a:solidFill>
                        </a:rPr>
                        <a:t>1</a:t>
                      </a:r>
                      <a:endParaRPr sz="1600" b="1" dirty="0">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422975">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422975">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422975">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417825">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422975">
                <a:tc>
                  <a:txBody>
                    <a:bodyPr/>
                    <a:lstStyle/>
                    <a:p>
                      <a:pPr marL="0" marR="0" lvl="0" indent="0" algn="r" rtl="0">
                        <a:lnSpc>
                          <a:spcPct val="107000"/>
                        </a:lnSpc>
                        <a:spcBef>
                          <a:spcPts val="0"/>
                        </a:spcBef>
                        <a:spcAft>
                          <a:spcPts val="0"/>
                        </a:spcAft>
                        <a:buNone/>
                      </a:pPr>
                      <a:r>
                        <a:rPr lang="tr-TR" sz="1600" b="1">
                          <a:solidFill>
                            <a:srgbClr val="FF0000"/>
                          </a:solidFill>
                        </a:rPr>
                        <a:t> TOPLAM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dirty="0" smtClean="0">
                          <a:solidFill>
                            <a:srgbClr val="FF0000"/>
                          </a:solidFill>
                          <a:latin typeface="Calibri"/>
                          <a:ea typeface="Calibri"/>
                          <a:cs typeface="Calibri"/>
                          <a:sym typeface="Calibri"/>
                        </a:rPr>
                        <a:t>1</a:t>
                      </a:r>
                      <a:endParaRPr sz="1600" b="1" dirty="0">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dirty="0">
                          <a:solidFill>
                            <a:srgbClr val="FF0000"/>
                          </a:solidFill>
                        </a:rPr>
                        <a:t> </a:t>
                      </a:r>
                      <a:endParaRPr sz="1600" b="1" dirty="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dirty="0" smtClean="0">
                          <a:solidFill>
                            <a:srgbClr val="FF0000"/>
                          </a:solidFill>
                        </a:rPr>
                        <a:t>1</a:t>
                      </a:r>
                      <a:r>
                        <a:rPr lang="tr-TR" sz="1600" b="1" dirty="0">
                          <a:solidFill>
                            <a:srgbClr val="FF0000"/>
                          </a:solidFill>
                        </a:rPr>
                        <a:t> </a:t>
                      </a:r>
                      <a:endParaRPr sz="1600" b="1" dirty="0">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sp>
        <p:nvSpPr>
          <p:cNvPr id="372" name="Google Shape;372;p32"/>
          <p:cNvSpPr txBox="1"/>
          <p:nvPr/>
        </p:nvSpPr>
        <p:spPr>
          <a:xfrm>
            <a:off x="330956" y="5923722"/>
            <a:ext cx="633820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sz="14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33"/>
          <p:cNvSpPr txBox="1">
            <a:spLocks noGrp="1"/>
          </p:cNvSpPr>
          <p:nvPr>
            <p:ph type="title"/>
          </p:nvPr>
        </p:nvSpPr>
        <p:spPr>
          <a:xfrm>
            <a:off x="168964" y="834109"/>
            <a:ext cx="10595113" cy="60729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2800"/>
              <a:buFont typeface="Calibri"/>
              <a:buNone/>
            </a:pPr>
            <a:r>
              <a:rPr lang="tr-TR" sz="2800" b="1">
                <a:solidFill>
                  <a:srgbClr val="0066FF"/>
                </a:solidFill>
              </a:rPr>
              <a:t>Yatay Geçiş Yapan Öğrenci Sayısı </a:t>
            </a:r>
            <a:r>
              <a:rPr lang="tr-TR" sz="2800" b="1">
                <a:solidFill>
                  <a:srgbClr val="FF0000"/>
                </a:solidFill>
              </a:rPr>
              <a:t>(Merkezi Yerleştirme Puanı ile) </a:t>
            </a:r>
            <a:endParaRPr sz="2800" b="1">
              <a:solidFill>
                <a:srgbClr val="0066FF"/>
              </a:solidFill>
            </a:endParaRPr>
          </a:p>
        </p:txBody>
      </p:sp>
      <p:sp>
        <p:nvSpPr>
          <p:cNvPr id="378" name="Google Shape;378;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79" name="Google Shape;37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34</a:t>
            </a:fld>
            <a:endParaRPr/>
          </a:p>
        </p:txBody>
      </p:sp>
      <p:sp>
        <p:nvSpPr>
          <p:cNvPr id="380" name="Google Shape;380;p33"/>
          <p:cNvSpPr txBox="1"/>
          <p:nvPr/>
        </p:nvSpPr>
        <p:spPr>
          <a:xfrm>
            <a:off x="330956" y="5655366"/>
            <a:ext cx="674570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sz="1400" b="1" i="1">
              <a:solidFill>
                <a:srgbClr val="C00000"/>
              </a:solidFill>
              <a:latin typeface="Calibri"/>
              <a:ea typeface="Calibri"/>
              <a:cs typeface="Calibri"/>
              <a:sym typeface="Calibri"/>
            </a:endParaRPr>
          </a:p>
        </p:txBody>
      </p:sp>
      <p:graphicFrame>
        <p:nvGraphicFramePr>
          <p:cNvPr id="381" name="Google Shape;381;p33"/>
          <p:cNvGraphicFramePr/>
          <p:nvPr/>
        </p:nvGraphicFramePr>
        <p:xfrm>
          <a:off x="330956" y="1970760"/>
          <a:ext cx="11509500" cy="3377993"/>
        </p:xfrm>
        <a:graphic>
          <a:graphicData uri="http://schemas.openxmlformats.org/drawingml/2006/table">
            <a:tbl>
              <a:tblPr>
                <a:noFill/>
                <a:tableStyleId>{9EE9E55A-6353-4820-B1A0-A50A31D110FF}</a:tableStyleId>
              </a:tblPr>
              <a:tblGrid>
                <a:gridCol w="2698775">
                  <a:extLst>
                    <a:ext uri="{9D8B030D-6E8A-4147-A177-3AD203B41FA5}">
                      <a16:colId xmlns:a16="http://schemas.microsoft.com/office/drawing/2014/main" val="20000"/>
                    </a:ext>
                  </a:extLst>
                </a:gridCol>
                <a:gridCol w="3601675">
                  <a:extLst>
                    <a:ext uri="{9D8B030D-6E8A-4147-A177-3AD203B41FA5}">
                      <a16:colId xmlns:a16="http://schemas.microsoft.com/office/drawing/2014/main" val="20001"/>
                    </a:ext>
                  </a:extLst>
                </a:gridCol>
                <a:gridCol w="1329550">
                  <a:extLst>
                    <a:ext uri="{9D8B030D-6E8A-4147-A177-3AD203B41FA5}">
                      <a16:colId xmlns:a16="http://schemas.microsoft.com/office/drawing/2014/main" val="20002"/>
                    </a:ext>
                  </a:extLst>
                </a:gridCol>
                <a:gridCol w="1260100">
                  <a:extLst>
                    <a:ext uri="{9D8B030D-6E8A-4147-A177-3AD203B41FA5}">
                      <a16:colId xmlns:a16="http://schemas.microsoft.com/office/drawing/2014/main" val="20003"/>
                    </a:ext>
                  </a:extLst>
                </a:gridCol>
                <a:gridCol w="1289850">
                  <a:extLst>
                    <a:ext uri="{9D8B030D-6E8A-4147-A177-3AD203B41FA5}">
                      <a16:colId xmlns:a16="http://schemas.microsoft.com/office/drawing/2014/main" val="20004"/>
                    </a:ext>
                  </a:extLst>
                </a:gridCol>
                <a:gridCol w="1329550">
                  <a:extLst>
                    <a:ext uri="{9D8B030D-6E8A-4147-A177-3AD203B41FA5}">
                      <a16:colId xmlns:a16="http://schemas.microsoft.com/office/drawing/2014/main" val="20005"/>
                    </a:ext>
                  </a:extLst>
                </a:gridCol>
              </a:tblGrid>
              <a:tr h="383050">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Bölüm Adı*</a:t>
                      </a:r>
                      <a:endParaRPr sz="16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Ana Bilim - Sanat Dalı/ Program Adı*</a:t>
                      </a:r>
                      <a:endParaRPr sz="1600" b="1">
                        <a:solidFill>
                          <a:srgbClr val="FF0000"/>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2024 (Güz – Bahar) </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2025  (Güz – Bahar)</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51870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0066FF"/>
                          </a:solidFill>
                          <a:latin typeface="Calibri"/>
                          <a:ea typeface="Calibri"/>
                          <a:cs typeface="Calibri"/>
                          <a:sym typeface="Calibri"/>
                        </a:rPr>
                        <a:t>Gelen Öğrenci Sayısı</a:t>
                      </a:r>
                      <a:endParaRPr sz="1600" b="1">
                        <a:solidFill>
                          <a:srgbClr val="0066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Giden Öğrenci Sayısı</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0066FF"/>
                          </a:solidFill>
                          <a:latin typeface="Calibri"/>
                          <a:ea typeface="Calibri"/>
                          <a:cs typeface="Calibri"/>
                          <a:sym typeface="Calibri"/>
                        </a:rPr>
                        <a:t>Gelen Öğrenci Sayısı</a:t>
                      </a:r>
                      <a:endParaRPr sz="1600" b="1">
                        <a:solidFill>
                          <a:srgbClr val="0066FF"/>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Giden Öğrenci Sayısı</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422050">
                <a:tc>
                  <a:txBody>
                    <a:bodyPr/>
                    <a:lstStyle/>
                    <a:p>
                      <a:pPr marL="0" marR="0" lvl="0" indent="0" algn="l" rtl="0">
                        <a:lnSpc>
                          <a:spcPct val="107000"/>
                        </a:lnSpc>
                        <a:spcBef>
                          <a:spcPts val="0"/>
                        </a:spcBef>
                        <a:spcAft>
                          <a:spcPts val="0"/>
                        </a:spcAft>
                        <a:buNone/>
                      </a:pPr>
                      <a:r>
                        <a:rPr lang="tr-TR" sz="1600" b="1">
                          <a:solidFill>
                            <a:srgbClr val="FF0000"/>
                          </a:solidFill>
                        </a:rPr>
                        <a:t>-</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rPr>
                        <a:t>-</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rPr>
                        <a:t>-</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404325">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40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40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40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409300">
                <a:tc>
                  <a:txBody>
                    <a:bodyPr/>
                    <a:lstStyle/>
                    <a:p>
                      <a:pPr marL="0" marR="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 TOPLAM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4"/>
          <p:cNvSpPr txBox="1">
            <a:spLocks noGrp="1"/>
          </p:cNvSpPr>
          <p:nvPr>
            <p:ph type="title"/>
          </p:nvPr>
        </p:nvSpPr>
        <p:spPr>
          <a:xfrm>
            <a:off x="150492" y="807725"/>
            <a:ext cx="10595113" cy="53325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3200"/>
              <a:buFont typeface="Calibri"/>
              <a:buNone/>
            </a:pPr>
            <a:r>
              <a:rPr lang="tr-TR" sz="3200" b="1">
                <a:solidFill>
                  <a:srgbClr val="0066FF"/>
                </a:solidFill>
              </a:rPr>
              <a:t>Özel Öğrencilik Hakkını Kullanan Öğrenci Sayısı </a:t>
            </a:r>
            <a:endParaRPr sz="3200" b="1">
              <a:solidFill>
                <a:srgbClr val="0066FF"/>
              </a:solidFill>
            </a:endParaRPr>
          </a:p>
        </p:txBody>
      </p:sp>
      <p:sp>
        <p:nvSpPr>
          <p:cNvPr id="387" name="Google Shape;387;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88" name="Google Shape;388;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35</a:t>
            </a:fld>
            <a:endParaRPr/>
          </a:p>
        </p:txBody>
      </p:sp>
      <p:sp>
        <p:nvSpPr>
          <p:cNvPr id="389" name="Google Shape;389;p34"/>
          <p:cNvSpPr txBox="1"/>
          <p:nvPr/>
        </p:nvSpPr>
        <p:spPr>
          <a:xfrm>
            <a:off x="330956" y="5655366"/>
            <a:ext cx="674570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sz="1400" b="1" i="1">
              <a:solidFill>
                <a:srgbClr val="C00000"/>
              </a:solidFill>
              <a:latin typeface="Calibri"/>
              <a:ea typeface="Calibri"/>
              <a:cs typeface="Calibri"/>
              <a:sym typeface="Calibri"/>
            </a:endParaRPr>
          </a:p>
        </p:txBody>
      </p:sp>
      <p:graphicFrame>
        <p:nvGraphicFramePr>
          <p:cNvPr id="390" name="Google Shape;390;p34"/>
          <p:cNvGraphicFramePr/>
          <p:nvPr/>
        </p:nvGraphicFramePr>
        <p:xfrm>
          <a:off x="606287" y="2057402"/>
          <a:ext cx="11270975" cy="3169343"/>
        </p:xfrm>
        <a:graphic>
          <a:graphicData uri="http://schemas.openxmlformats.org/drawingml/2006/table">
            <a:tbl>
              <a:tblPr>
                <a:noFill/>
                <a:tableStyleId>{9EE9E55A-6353-4820-B1A0-A50A31D110FF}</a:tableStyleId>
              </a:tblPr>
              <a:tblGrid>
                <a:gridCol w="2653175">
                  <a:extLst>
                    <a:ext uri="{9D8B030D-6E8A-4147-A177-3AD203B41FA5}">
                      <a16:colId xmlns:a16="http://schemas.microsoft.com/office/drawing/2014/main" val="20000"/>
                    </a:ext>
                  </a:extLst>
                </a:gridCol>
                <a:gridCol w="3337075">
                  <a:extLst>
                    <a:ext uri="{9D8B030D-6E8A-4147-A177-3AD203B41FA5}">
                      <a16:colId xmlns:a16="http://schemas.microsoft.com/office/drawing/2014/main" val="20001"/>
                    </a:ext>
                  </a:extLst>
                </a:gridCol>
                <a:gridCol w="1297375">
                  <a:extLst>
                    <a:ext uri="{9D8B030D-6E8A-4147-A177-3AD203B41FA5}">
                      <a16:colId xmlns:a16="http://schemas.microsoft.com/office/drawing/2014/main" val="20002"/>
                    </a:ext>
                  </a:extLst>
                </a:gridCol>
                <a:gridCol w="1479825">
                  <a:extLst>
                    <a:ext uri="{9D8B030D-6E8A-4147-A177-3AD203B41FA5}">
                      <a16:colId xmlns:a16="http://schemas.microsoft.com/office/drawing/2014/main" val="20003"/>
                    </a:ext>
                  </a:extLst>
                </a:gridCol>
                <a:gridCol w="1256825">
                  <a:extLst>
                    <a:ext uri="{9D8B030D-6E8A-4147-A177-3AD203B41FA5}">
                      <a16:colId xmlns:a16="http://schemas.microsoft.com/office/drawing/2014/main" val="20004"/>
                    </a:ext>
                  </a:extLst>
                </a:gridCol>
                <a:gridCol w="1246700">
                  <a:extLst>
                    <a:ext uri="{9D8B030D-6E8A-4147-A177-3AD203B41FA5}">
                      <a16:colId xmlns:a16="http://schemas.microsoft.com/office/drawing/2014/main" val="20005"/>
                    </a:ext>
                  </a:extLst>
                </a:gridCol>
              </a:tblGrid>
              <a:tr h="354975">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Bölüm Adı*</a:t>
                      </a:r>
                      <a:endParaRPr sz="1600" b="1">
                        <a:solidFill>
                          <a:srgbClr val="FF0000"/>
                        </a:solidFill>
                        <a:latin typeface="Calibri"/>
                        <a:ea typeface="Calibri"/>
                        <a:cs typeface="Calibri"/>
                        <a:sym typeface="Calibri"/>
                      </a:endParaRPr>
                    </a:p>
                  </a:txBody>
                  <a:tcPr marL="3800" marR="3800" marT="3800" marB="0" anchor="ctr"/>
                </a:tc>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Ana Bilim - Sanat Dalı/ Program Adı*</a:t>
                      </a:r>
                      <a:endParaRPr sz="1600" b="1">
                        <a:solidFill>
                          <a:srgbClr val="FF0000"/>
                        </a:solidFill>
                        <a:latin typeface="Calibri"/>
                        <a:ea typeface="Calibri"/>
                        <a:cs typeface="Calibri"/>
                        <a:sym typeface="Calibri"/>
                      </a:endParaRPr>
                    </a:p>
                  </a:txBody>
                  <a:tcPr marL="9525" marR="9525" marT="9525" marB="0" anchor="ct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2024 (Güz – Bahar) </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2025  (Güz – Bahar)</a:t>
                      </a:r>
                      <a:endParaRPr sz="16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extLst>
                  <a:ext uri="{0D108BD9-81ED-4DB2-BD59-A6C34878D82A}">
                    <a16:rowId xmlns:a16="http://schemas.microsoft.com/office/drawing/2014/main" val="10000"/>
                  </a:ext>
                </a:extLst>
              </a:tr>
              <a:tr h="45090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Gelen Öğrenci Sayısı</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Giden Öğrenci Sayısı</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Gelen Öğrenci Sayısı</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Giden Öğrenci Sayısı</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391125">
                <a:tc>
                  <a:txBody>
                    <a:bodyPr/>
                    <a:lstStyle/>
                    <a:p>
                      <a:pPr marL="0" marR="0" lvl="0" indent="0" algn="ctr" rtl="0">
                        <a:lnSpc>
                          <a:spcPct val="107000"/>
                        </a:lnSpc>
                        <a:spcBef>
                          <a:spcPts val="0"/>
                        </a:spcBef>
                        <a:spcAft>
                          <a:spcPts val="0"/>
                        </a:spcAft>
                        <a:buNone/>
                      </a:pPr>
                      <a:r>
                        <a:rPr lang="tr-TR" sz="1600" b="1">
                          <a:solidFill>
                            <a:srgbClr val="FF0000"/>
                          </a:solidFill>
                        </a:rPr>
                        <a:t>-</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rPr>
                        <a:t>-</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374675">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37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37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379300">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379300">
                <a:tc>
                  <a:txBody>
                    <a:bodyPr/>
                    <a:lstStyle/>
                    <a:p>
                      <a:pPr marL="0" marR="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 TOPLAM  </a:t>
                      </a: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5"/>
          <p:cNvSpPr txBox="1">
            <a:spLocks noGrp="1"/>
          </p:cNvSpPr>
          <p:nvPr>
            <p:ph type="title"/>
          </p:nvPr>
        </p:nvSpPr>
        <p:spPr>
          <a:xfrm>
            <a:off x="168964" y="770007"/>
            <a:ext cx="10595113" cy="579581"/>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0066FF"/>
              </a:buClr>
              <a:buSzPts val="3200"/>
              <a:buFont typeface="Calibri"/>
              <a:buNone/>
            </a:pPr>
            <a:r>
              <a:rPr lang="tr-TR" sz="3200" b="1">
                <a:solidFill>
                  <a:srgbClr val="0066FF"/>
                </a:solidFill>
              </a:rPr>
              <a:t>Kayıt Donduran Öğrenci Sayısı</a:t>
            </a:r>
            <a:endParaRPr sz="3200" b="1">
              <a:solidFill>
                <a:srgbClr val="0066FF"/>
              </a:solidFill>
            </a:endParaRPr>
          </a:p>
        </p:txBody>
      </p:sp>
      <p:sp>
        <p:nvSpPr>
          <p:cNvPr id="396" name="Google Shape;39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397" name="Google Shape;39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36</a:t>
            </a:fld>
            <a:endParaRPr/>
          </a:p>
        </p:txBody>
      </p:sp>
      <p:sp>
        <p:nvSpPr>
          <p:cNvPr id="398" name="Google Shape;398;p35"/>
          <p:cNvSpPr txBox="1"/>
          <p:nvPr/>
        </p:nvSpPr>
        <p:spPr>
          <a:xfrm>
            <a:off x="330956" y="5655366"/>
            <a:ext cx="674570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b="1" i="1">
                <a:solidFill>
                  <a:srgbClr val="C00000"/>
                </a:solidFill>
                <a:latin typeface="Calibri"/>
                <a:ea typeface="Calibri"/>
                <a:cs typeface="Calibri"/>
                <a:sym typeface="Calibri"/>
              </a:rPr>
              <a:t>*Her Ana Bilim - Sanat Dalı/ Program için ayrı satır ekleyiniz. </a:t>
            </a:r>
            <a:endParaRPr sz="1400" b="1" i="1">
              <a:solidFill>
                <a:srgbClr val="C00000"/>
              </a:solidFill>
              <a:latin typeface="Calibri"/>
              <a:ea typeface="Calibri"/>
              <a:cs typeface="Calibri"/>
              <a:sym typeface="Calibri"/>
            </a:endParaRPr>
          </a:p>
        </p:txBody>
      </p:sp>
      <p:graphicFrame>
        <p:nvGraphicFramePr>
          <p:cNvPr id="399" name="Google Shape;399;p35"/>
          <p:cNvGraphicFramePr/>
          <p:nvPr/>
        </p:nvGraphicFramePr>
        <p:xfrm>
          <a:off x="477079" y="1987827"/>
          <a:ext cx="11459825" cy="3007175"/>
        </p:xfrm>
        <a:graphic>
          <a:graphicData uri="http://schemas.openxmlformats.org/drawingml/2006/table">
            <a:tbl>
              <a:tblPr>
                <a:noFill/>
                <a:tableStyleId>{9EE9E55A-6353-4820-B1A0-A50A31D110FF}</a:tableStyleId>
              </a:tblPr>
              <a:tblGrid>
                <a:gridCol w="3147850">
                  <a:extLst>
                    <a:ext uri="{9D8B030D-6E8A-4147-A177-3AD203B41FA5}">
                      <a16:colId xmlns:a16="http://schemas.microsoft.com/office/drawing/2014/main" val="20000"/>
                    </a:ext>
                  </a:extLst>
                </a:gridCol>
                <a:gridCol w="4228000">
                  <a:extLst>
                    <a:ext uri="{9D8B030D-6E8A-4147-A177-3AD203B41FA5}">
                      <a16:colId xmlns:a16="http://schemas.microsoft.com/office/drawing/2014/main" val="20001"/>
                    </a:ext>
                  </a:extLst>
                </a:gridCol>
                <a:gridCol w="2047125">
                  <a:extLst>
                    <a:ext uri="{9D8B030D-6E8A-4147-A177-3AD203B41FA5}">
                      <a16:colId xmlns:a16="http://schemas.microsoft.com/office/drawing/2014/main" val="20002"/>
                    </a:ext>
                  </a:extLst>
                </a:gridCol>
                <a:gridCol w="2036850">
                  <a:extLst>
                    <a:ext uri="{9D8B030D-6E8A-4147-A177-3AD203B41FA5}">
                      <a16:colId xmlns:a16="http://schemas.microsoft.com/office/drawing/2014/main" val="20003"/>
                    </a:ext>
                  </a:extLst>
                </a:gridCol>
              </a:tblGrid>
              <a:tr h="552175">
                <a:tc>
                  <a:txBody>
                    <a:bodyPr/>
                    <a:lstStyle/>
                    <a:p>
                      <a:pPr marL="0" marR="0" lvl="0" indent="0" algn="ctr" rtl="0">
                        <a:lnSpc>
                          <a:spcPct val="107000"/>
                        </a:lnSpc>
                        <a:spcBef>
                          <a:spcPts val="0"/>
                        </a:spcBef>
                        <a:spcAft>
                          <a:spcPts val="0"/>
                        </a:spcAft>
                        <a:buClr>
                          <a:srgbClr val="FF0000"/>
                        </a:buClr>
                        <a:buSzPts val="1800"/>
                        <a:buFont typeface="Calibri"/>
                        <a:buNone/>
                      </a:pPr>
                      <a:r>
                        <a:rPr lang="tr-TR" sz="1800" b="1">
                          <a:solidFill>
                            <a:srgbClr val="FF0000"/>
                          </a:solidFill>
                        </a:rPr>
                        <a:t>Bölüm Adı*</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b="1">
                          <a:solidFill>
                            <a:srgbClr val="FF0000"/>
                          </a:solidFill>
                        </a:rPr>
                        <a:t> Ana Bilim - Sanat Dalı/ Program Adı*</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rPr>
                        <a:t>2024 (Güz – Bahar)</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rPr>
                        <a:t>2025  (Güz – Bahar</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488600">
                <a:tc>
                  <a:txBody>
                    <a:bodyPr/>
                    <a:lstStyle/>
                    <a:p>
                      <a:pPr marL="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488600">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494600">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494600">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488600">
                <a:tc>
                  <a:txBody>
                    <a:bodyPr/>
                    <a:lstStyle/>
                    <a:p>
                      <a:pPr marL="0" marR="0" lvl="0" indent="0" algn="r" rtl="0">
                        <a:lnSpc>
                          <a:spcPct val="107000"/>
                        </a:lnSpc>
                        <a:spcBef>
                          <a:spcPts val="0"/>
                        </a:spcBef>
                        <a:spcAft>
                          <a:spcPts val="0"/>
                        </a:spcAft>
                        <a:buNone/>
                      </a:pPr>
                      <a:r>
                        <a:rPr lang="tr-TR" sz="1800" b="1">
                          <a:solidFill>
                            <a:srgbClr val="FF0000"/>
                          </a:solidFill>
                        </a:rPr>
                        <a:t> TOPLAM  </a:t>
                      </a:r>
                      <a:endParaRPr sz="1800" b="1">
                        <a:solidFill>
                          <a:srgbClr val="FF0000"/>
                        </a:solidFill>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6"/>
          <p:cNvSpPr txBox="1">
            <a:spLocks noGrp="1"/>
          </p:cNvSpPr>
          <p:nvPr>
            <p:ph type="title"/>
          </p:nvPr>
        </p:nvSpPr>
        <p:spPr>
          <a:xfrm>
            <a:off x="371060" y="745435"/>
            <a:ext cx="10333383" cy="61098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sz="3600" b="1">
              <a:solidFill>
                <a:srgbClr val="FF0000"/>
              </a:solidFill>
            </a:endParaRPr>
          </a:p>
        </p:txBody>
      </p:sp>
      <p:sp>
        <p:nvSpPr>
          <p:cNvPr id="405" name="Google Shape;40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06" name="Google Shape;40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37</a:t>
            </a:fld>
            <a:endParaRPr/>
          </a:p>
        </p:txBody>
      </p:sp>
      <p:graphicFrame>
        <p:nvGraphicFramePr>
          <p:cNvPr id="407" name="Google Shape;407;p36"/>
          <p:cNvGraphicFramePr/>
          <p:nvPr/>
        </p:nvGraphicFramePr>
        <p:xfrm>
          <a:off x="258415" y="1928194"/>
          <a:ext cx="11748050" cy="3856400"/>
        </p:xfrm>
        <a:graphic>
          <a:graphicData uri="http://schemas.openxmlformats.org/drawingml/2006/table">
            <a:tbl>
              <a:tblPr>
                <a:noFill/>
                <a:tableStyleId>{9EE9E55A-6353-4820-B1A0-A50A31D110FF}</a:tableStyleId>
              </a:tblPr>
              <a:tblGrid>
                <a:gridCol w="3785700">
                  <a:extLst>
                    <a:ext uri="{9D8B030D-6E8A-4147-A177-3AD203B41FA5}">
                      <a16:colId xmlns:a16="http://schemas.microsoft.com/office/drawing/2014/main" val="20000"/>
                    </a:ext>
                  </a:extLst>
                </a:gridCol>
                <a:gridCol w="782200">
                  <a:extLst>
                    <a:ext uri="{9D8B030D-6E8A-4147-A177-3AD203B41FA5}">
                      <a16:colId xmlns:a16="http://schemas.microsoft.com/office/drawing/2014/main" val="20001"/>
                    </a:ext>
                  </a:extLst>
                </a:gridCol>
                <a:gridCol w="828700">
                  <a:extLst>
                    <a:ext uri="{9D8B030D-6E8A-4147-A177-3AD203B41FA5}">
                      <a16:colId xmlns:a16="http://schemas.microsoft.com/office/drawing/2014/main" val="20002"/>
                    </a:ext>
                  </a:extLst>
                </a:gridCol>
                <a:gridCol w="384025">
                  <a:extLst>
                    <a:ext uri="{9D8B030D-6E8A-4147-A177-3AD203B41FA5}">
                      <a16:colId xmlns:a16="http://schemas.microsoft.com/office/drawing/2014/main" val="20003"/>
                    </a:ext>
                  </a:extLst>
                </a:gridCol>
                <a:gridCol w="4128150">
                  <a:extLst>
                    <a:ext uri="{9D8B030D-6E8A-4147-A177-3AD203B41FA5}">
                      <a16:colId xmlns:a16="http://schemas.microsoft.com/office/drawing/2014/main" val="20004"/>
                    </a:ext>
                  </a:extLst>
                </a:gridCol>
                <a:gridCol w="1017500">
                  <a:extLst>
                    <a:ext uri="{9D8B030D-6E8A-4147-A177-3AD203B41FA5}">
                      <a16:colId xmlns:a16="http://schemas.microsoft.com/office/drawing/2014/main" val="20005"/>
                    </a:ext>
                  </a:extLst>
                </a:gridCol>
                <a:gridCol w="821775">
                  <a:extLst>
                    <a:ext uri="{9D8B030D-6E8A-4147-A177-3AD203B41FA5}">
                      <a16:colId xmlns:a16="http://schemas.microsoft.com/office/drawing/2014/main" val="20006"/>
                    </a:ext>
                  </a:extLst>
                </a:gridCol>
              </a:tblGrid>
              <a:tr h="315725">
                <a:tc>
                  <a:txBody>
                    <a:bodyPr/>
                    <a:lstStyle/>
                    <a:p>
                      <a:pPr marL="36000" marR="0" lvl="0" indent="0" algn="r" rtl="0">
                        <a:lnSpc>
                          <a:spcPct val="100000"/>
                        </a:lnSpc>
                        <a:spcBef>
                          <a:spcPts val="0"/>
                        </a:spcBef>
                        <a:spcAft>
                          <a:spcPts val="0"/>
                        </a:spcAft>
                        <a:buNone/>
                      </a:pPr>
                      <a:r>
                        <a:rPr lang="tr-TR" sz="2000" b="1">
                          <a:solidFill>
                            <a:srgbClr val="3333FF"/>
                          </a:solidFill>
                          <a:latin typeface="Calibri"/>
                          <a:ea typeface="Calibri"/>
                          <a:cs typeface="Calibri"/>
                          <a:sym typeface="Calibri"/>
                        </a:rPr>
                        <a:t>Program Adı*</a:t>
                      </a:r>
                      <a:endParaRPr sz="2000" b="1">
                        <a:solidFill>
                          <a:srgbClr val="3333FF"/>
                        </a:solidFill>
                        <a:latin typeface="Calibri"/>
                        <a:ea typeface="Calibri"/>
                        <a:cs typeface="Calibri"/>
                        <a:sym typeface="Calibri"/>
                      </a:endParaRPr>
                    </a:p>
                  </a:txBody>
                  <a:tcPr marL="3175" marR="3175" marT="3175" marB="0" anchor="ctr"/>
                </a:tc>
                <a:tc gridSpan="6">
                  <a:txBody>
                    <a:bodyPr/>
                    <a:lstStyle/>
                    <a:p>
                      <a:pPr marL="36000" marR="0" lvl="0" indent="0" algn="ctr" rtl="0">
                        <a:lnSpc>
                          <a:spcPct val="100000"/>
                        </a:lnSpc>
                        <a:spcBef>
                          <a:spcPts val="0"/>
                        </a:spcBef>
                        <a:spcAft>
                          <a:spcPts val="0"/>
                        </a:spcAft>
                        <a:buNone/>
                      </a:pPr>
                      <a:endParaRPr sz="2000" b="1">
                        <a:solidFill>
                          <a:srgbClr val="3333FF"/>
                        </a:solidFill>
                        <a:latin typeface="Calibri"/>
                        <a:ea typeface="Calibri"/>
                        <a:cs typeface="Calibri"/>
                        <a:sym typeface="Calibri"/>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725">
                <a:tc>
                  <a:txBody>
                    <a:bodyPr/>
                    <a:lstStyle/>
                    <a:p>
                      <a:pPr marL="360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tc>
                <a:extLst>
                  <a:ext uri="{0D108BD9-81ED-4DB2-BD59-A6C34878D82A}">
                    <a16:rowId xmlns:a16="http://schemas.microsoft.com/office/drawing/2014/main" val="10001"/>
                  </a:ext>
                </a:extLst>
              </a:tr>
              <a:tr h="322025">
                <a:tc>
                  <a:txBody>
                    <a:bodyPr/>
                    <a:lstStyle/>
                    <a:p>
                      <a:pPr marL="72000" marR="0" lvl="0" indent="0" algn="l" rtl="0">
                        <a:lnSpc>
                          <a:spcPct val="100000"/>
                        </a:lnSpc>
                        <a:spcBef>
                          <a:spcPts val="0"/>
                        </a:spcBef>
                        <a:spcAft>
                          <a:spcPts val="0"/>
                        </a:spcAft>
                        <a:buNone/>
                      </a:pPr>
                      <a:r>
                        <a:rPr lang="tr-TR" sz="2000" b="0"/>
                        <a:t>Zorunlu Ders Sayısı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a:t>
                      </a:r>
                      <a:endParaRPr sz="2000" b="1">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a:t>
                      </a:r>
                      <a:endParaRPr sz="2000" b="1">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Sayısı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322025">
                <a:tc>
                  <a:txBody>
                    <a:bodyPr/>
                    <a:lstStyle/>
                    <a:p>
                      <a:pPr marL="72000" marR="0" lvl="0" indent="0" algn="l" rtl="0">
                        <a:lnSpc>
                          <a:spcPct val="100000"/>
                        </a:lnSpc>
                        <a:spcBef>
                          <a:spcPts val="0"/>
                        </a:spcBef>
                        <a:spcAft>
                          <a:spcPts val="0"/>
                        </a:spcAft>
                        <a:buNone/>
                      </a:pPr>
                      <a:r>
                        <a:rPr lang="tr-TR" sz="2000" b="0"/>
                        <a:t>Seçmeli Ders Sayısı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Sayısı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84400">
                <a:tc>
                  <a:txBody>
                    <a:bodyPr/>
                    <a:lstStyle/>
                    <a:p>
                      <a:pPr marL="72000" marR="0" lvl="0" indent="0" algn="l" rtl="0">
                        <a:lnSpc>
                          <a:spcPct val="100000"/>
                        </a:lnSpc>
                        <a:spcBef>
                          <a:spcPts val="0"/>
                        </a:spcBef>
                        <a:spcAft>
                          <a:spcPts val="0"/>
                        </a:spcAft>
                        <a:buNone/>
                      </a:pPr>
                      <a:r>
                        <a:rPr lang="tr-TR" sz="2000" b="0"/>
                        <a:t>Zorunlu Ders Saati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a:t>-</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a:t>-</a:t>
                      </a:r>
                      <a:endParaRPr sz="2000" b="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Saati Toplamı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15725">
                <a:tc>
                  <a:txBody>
                    <a:bodyPr/>
                    <a:lstStyle/>
                    <a:p>
                      <a:pPr marL="72000" marR="0" lvl="0" indent="0" algn="l" rtl="0">
                        <a:lnSpc>
                          <a:spcPct val="100000"/>
                        </a:lnSpc>
                        <a:spcBef>
                          <a:spcPts val="0"/>
                        </a:spcBef>
                        <a:spcAft>
                          <a:spcPts val="0"/>
                        </a:spcAft>
                        <a:buNone/>
                      </a:pPr>
                      <a:r>
                        <a:rPr lang="tr-TR" sz="2000" b="0"/>
                        <a:t>Seçmeli Ders Saati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a:t>-</a:t>
                      </a:r>
                      <a:r>
                        <a:rPr lang="tr-TR" sz="2000" b="0"/>
                        <a:t> </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a:t>-</a:t>
                      </a:r>
                      <a:r>
                        <a:rPr lang="tr-TR" sz="2000" b="0"/>
                        <a:t> </a:t>
                      </a:r>
                      <a:endParaRPr sz="2000" b="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Saati Toplamı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506050">
                <a:tc>
                  <a:txBody>
                    <a:bodyPr/>
                    <a:lstStyle/>
                    <a:p>
                      <a:pPr marL="72000" marR="0" lvl="0" indent="0" algn="l" rtl="0">
                        <a:lnSpc>
                          <a:spcPct val="100000"/>
                        </a:lnSpc>
                        <a:spcBef>
                          <a:spcPts val="0"/>
                        </a:spcBef>
                        <a:spcAft>
                          <a:spcPts val="0"/>
                        </a:spcAft>
                        <a:buNone/>
                      </a:pPr>
                      <a:r>
                        <a:rPr lang="tr-TR" sz="2000" b="0"/>
                        <a:t>Zorunlu Ders AKTS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a:t>-</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a:t>-</a:t>
                      </a:r>
                      <a:r>
                        <a:rPr lang="tr-TR" sz="2000" b="0"/>
                        <a:t> </a:t>
                      </a:r>
                      <a:endParaRPr sz="2000" b="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AKTS Toplamı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408650">
                <a:tc>
                  <a:txBody>
                    <a:bodyPr/>
                    <a:lstStyle/>
                    <a:p>
                      <a:pPr marL="72000" marR="0" lvl="0" indent="0" algn="l" rtl="0">
                        <a:lnSpc>
                          <a:spcPct val="100000"/>
                        </a:lnSpc>
                        <a:spcBef>
                          <a:spcPts val="0"/>
                        </a:spcBef>
                        <a:spcAft>
                          <a:spcPts val="0"/>
                        </a:spcAft>
                        <a:buNone/>
                      </a:pPr>
                      <a:r>
                        <a:rPr lang="tr-TR" sz="2000" b="0"/>
                        <a:t>Seçmeli Ders AKTS Toplamı</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a:t>-</a:t>
                      </a:r>
                      <a:r>
                        <a:rPr lang="tr-TR" sz="2000" b="0"/>
                        <a:t> </a:t>
                      </a:r>
                      <a:endParaRPr sz="2000" b="0">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2000"/>
                        <a:t>-</a:t>
                      </a:r>
                      <a:r>
                        <a:rPr lang="tr-TR" sz="2000" b="0"/>
                        <a:t> </a:t>
                      </a:r>
                      <a:endParaRPr sz="2000" b="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AKTS Toplamı</a:t>
                      </a:r>
                      <a:endParaRPr sz="2000" b="0">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ctr"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3175" marR="3175" marT="3175" marB="0" anchor="ct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tc>
                  <a:txBody>
                    <a:bodyPr/>
                    <a:lstStyle/>
                    <a:p>
                      <a:pPr marL="36000" marR="0" lvl="0" indent="0" algn="ctr"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bl>
          </a:graphicData>
        </a:graphic>
      </p:graphicFrame>
      <p:sp>
        <p:nvSpPr>
          <p:cNvPr id="408" name="Google Shape;408;p36"/>
          <p:cNvSpPr txBox="1"/>
          <p:nvPr/>
        </p:nvSpPr>
        <p:spPr>
          <a:xfrm>
            <a:off x="861060" y="5884023"/>
            <a:ext cx="70027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C00000"/>
                </a:solidFill>
                <a:latin typeface="Calibri"/>
                <a:ea typeface="Calibri"/>
                <a:cs typeface="Calibri"/>
                <a:sym typeface="Calibri"/>
              </a:rPr>
              <a:t>* Her bir Program için ayrı ayrı tablo hazırlayınız. </a:t>
            </a:r>
            <a:endParaRPr sz="18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37"/>
          <p:cNvSpPr txBox="1">
            <a:spLocks noGrp="1"/>
          </p:cNvSpPr>
          <p:nvPr>
            <p:ph type="title"/>
          </p:nvPr>
        </p:nvSpPr>
        <p:spPr>
          <a:xfrm>
            <a:off x="371060" y="745434"/>
            <a:ext cx="10333383" cy="7553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sz="3600" b="1">
              <a:solidFill>
                <a:srgbClr val="FF0000"/>
              </a:solidFill>
            </a:endParaRPr>
          </a:p>
        </p:txBody>
      </p:sp>
      <p:sp>
        <p:nvSpPr>
          <p:cNvPr id="414" name="Google Shape;414;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15" name="Google Shape;41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38</a:t>
            </a:fld>
            <a:endParaRPr/>
          </a:p>
        </p:txBody>
      </p:sp>
      <p:sp>
        <p:nvSpPr>
          <p:cNvPr id="416" name="Google Shape;416;p37"/>
          <p:cNvSpPr txBox="1"/>
          <p:nvPr/>
        </p:nvSpPr>
        <p:spPr>
          <a:xfrm>
            <a:off x="861060" y="5884023"/>
            <a:ext cx="70027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C00000"/>
                </a:solidFill>
                <a:latin typeface="Calibri"/>
                <a:ea typeface="Calibri"/>
                <a:cs typeface="Calibri"/>
                <a:sym typeface="Calibri"/>
              </a:rPr>
              <a:t>* Her bir Program için ayrı ayrı tablo hazırlayınız. </a:t>
            </a:r>
            <a:endParaRPr sz="1800" b="1" i="1">
              <a:solidFill>
                <a:srgbClr val="C00000"/>
              </a:solidFill>
              <a:latin typeface="Calibri"/>
              <a:ea typeface="Calibri"/>
              <a:cs typeface="Calibri"/>
              <a:sym typeface="Calibri"/>
            </a:endParaRPr>
          </a:p>
        </p:txBody>
      </p:sp>
      <p:graphicFrame>
        <p:nvGraphicFramePr>
          <p:cNvPr id="417" name="Google Shape;417;p37"/>
          <p:cNvGraphicFramePr/>
          <p:nvPr/>
        </p:nvGraphicFramePr>
        <p:xfrm>
          <a:off x="447261" y="2057399"/>
          <a:ext cx="11380325" cy="3526683"/>
        </p:xfrm>
        <a:graphic>
          <a:graphicData uri="http://schemas.openxmlformats.org/drawingml/2006/table">
            <a:tbl>
              <a:tblPr>
                <a:noFill/>
                <a:tableStyleId>{9EE9E55A-6353-4820-B1A0-A50A31D110FF}</a:tableStyleId>
              </a:tblPr>
              <a:tblGrid>
                <a:gridCol w="3640600">
                  <a:extLst>
                    <a:ext uri="{9D8B030D-6E8A-4147-A177-3AD203B41FA5}">
                      <a16:colId xmlns:a16="http://schemas.microsoft.com/office/drawing/2014/main" val="20000"/>
                    </a:ext>
                  </a:extLst>
                </a:gridCol>
                <a:gridCol w="752675">
                  <a:extLst>
                    <a:ext uri="{9D8B030D-6E8A-4147-A177-3AD203B41FA5}">
                      <a16:colId xmlns:a16="http://schemas.microsoft.com/office/drawing/2014/main" val="20001"/>
                    </a:ext>
                  </a:extLst>
                </a:gridCol>
                <a:gridCol w="982450">
                  <a:extLst>
                    <a:ext uri="{9D8B030D-6E8A-4147-A177-3AD203B41FA5}">
                      <a16:colId xmlns:a16="http://schemas.microsoft.com/office/drawing/2014/main" val="20002"/>
                    </a:ext>
                  </a:extLst>
                </a:gridCol>
                <a:gridCol w="504100">
                  <a:extLst>
                    <a:ext uri="{9D8B030D-6E8A-4147-A177-3AD203B41FA5}">
                      <a16:colId xmlns:a16="http://schemas.microsoft.com/office/drawing/2014/main" val="20003"/>
                    </a:ext>
                  </a:extLst>
                </a:gridCol>
                <a:gridCol w="3567300">
                  <a:extLst>
                    <a:ext uri="{9D8B030D-6E8A-4147-A177-3AD203B41FA5}">
                      <a16:colId xmlns:a16="http://schemas.microsoft.com/office/drawing/2014/main" val="20004"/>
                    </a:ext>
                  </a:extLst>
                </a:gridCol>
                <a:gridCol w="1180525">
                  <a:extLst>
                    <a:ext uri="{9D8B030D-6E8A-4147-A177-3AD203B41FA5}">
                      <a16:colId xmlns:a16="http://schemas.microsoft.com/office/drawing/2014/main" val="20005"/>
                    </a:ext>
                  </a:extLst>
                </a:gridCol>
                <a:gridCol w="752675">
                  <a:extLst>
                    <a:ext uri="{9D8B030D-6E8A-4147-A177-3AD203B41FA5}">
                      <a16:colId xmlns:a16="http://schemas.microsoft.com/office/drawing/2014/main" val="20006"/>
                    </a:ext>
                  </a:extLst>
                </a:gridCol>
              </a:tblGrid>
              <a:tr h="324975">
                <a:tc>
                  <a:txBody>
                    <a:bodyPr/>
                    <a:lstStyle/>
                    <a:p>
                      <a:pPr marL="72000" marR="0" lvl="0" indent="0" algn="r" rtl="0">
                        <a:lnSpc>
                          <a:spcPct val="107000"/>
                        </a:lnSpc>
                        <a:spcBef>
                          <a:spcPts val="0"/>
                        </a:spcBef>
                        <a:spcAft>
                          <a:spcPts val="0"/>
                        </a:spcAft>
                        <a:buNone/>
                      </a:pPr>
                      <a:r>
                        <a:rPr lang="tr-TR" sz="2000" b="1">
                          <a:solidFill>
                            <a:srgbClr val="3333FF"/>
                          </a:solidFill>
                        </a:rPr>
                        <a:t>Program Adı*</a:t>
                      </a:r>
                      <a:endParaRPr sz="2000" b="1">
                        <a:solidFill>
                          <a:srgbClr val="3333FF"/>
                        </a:solidFill>
                        <a:latin typeface="Calibri"/>
                        <a:ea typeface="Calibri"/>
                        <a:cs typeface="Calibri"/>
                        <a:sym typeface="Calibri"/>
                      </a:endParaRPr>
                    </a:p>
                  </a:txBody>
                  <a:tcPr marL="3175" marR="3175" marT="3175" marB="0" anchor="ctr"/>
                </a:tc>
                <a:tc gridSpan="6">
                  <a:txBody>
                    <a:bodyPr/>
                    <a:lstStyle/>
                    <a:p>
                      <a:pPr marL="72000" marR="0" lvl="0" indent="0" algn="ctr" rtl="0">
                        <a:lnSpc>
                          <a:spcPct val="107000"/>
                        </a:lnSpc>
                        <a:spcBef>
                          <a:spcPts val="0"/>
                        </a:spcBef>
                        <a:spcAft>
                          <a:spcPts val="0"/>
                        </a:spcAft>
                        <a:buNone/>
                      </a:pPr>
                      <a:r>
                        <a:rPr lang="tr-TR" sz="2000" b="1">
                          <a:solidFill>
                            <a:srgbClr val="3333FF"/>
                          </a:solidFill>
                        </a:rPr>
                        <a:t> </a:t>
                      </a:r>
                      <a:endParaRPr sz="2000" b="1">
                        <a:solidFill>
                          <a:srgbClr val="3333FF"/>
                        </a:solidFill>
                        <a:latin typeface="Calibri"/>
                        <a:ea typeface="Calibri"/>
                        <a:cs typeface="Calibri"/>
                        <a:sym typeface="Calibri"/>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92750">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tc>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22300">
                <a:tc>
                  <a:txBody>
                    <a:bodyPr/>
                    <a:lstStyle/>
                    <a:p>
                      <a:pPr marL="72000" marR="0" lvl="0" indent="0" algn="l" rtl="0">
                        <a:lnSpc>
                          <a:spcPct val="107000"/>
                        </a:lnSpc>
                        <a:spcBef>
                          <a:spcPts val="0"/>
                        </a:spcBef>
                        <a:spcAft>
                          <a:spcPts val="0"/>
                        </a:spcAft>
                        <a:buNone/>
                      </a:pPr>
                      <a:r>
                        <a:rPr lang="tr-TR" sz="1800"/>
                        <a:t>Alan İçi Zorunlu Ders Sayısı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İçi Seçmeli Ders Sayısı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02"/>
                  </a:ext>
                </a:extLst>
              </a:tr>
              <a:tr h="322300">
                <a:tc>
                  <a:txBody>
                    <a:bodyPr/>
                    <a:lstStyle/>
                    <a:p>
                      <a:pPr marL="72000" marR="0" lvl="0" indent="0" algn="l" rtl="0">
                        <a:lnSpc>
                          <a:spcPct val="107000"/>
                        </a:lnSpc>
                        <a:spcBef>
                          <a:spcPts val="0"/>
                        </a:spcBef>
                        <a:spcAft>
                          <a:spcPts val="0"/>
                        </a:spcAft>
                        <a:buNone/>
                      </a:pPr>
                      <a:r>
                        <a:rPr lang="tr-TR" sz="1800"/>
                        <a:t>Alan Dışı Zorunlu Ders Sayısı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Dışı Seçmeli Ders Sayısı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03"/>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04"/>
                  </a:ext>
                </a:extLst>
              </a:tr>
              <a:tr h="322300">
                <a:tc>
                  <a:txBody>
                    <a:bodyPr/>
                    <a:lstStyle/>
                    <a:p>
                      <a:pPr marL="72000" marR="0" lvl="0" indent="0" algn="l" rtl="0">
                        <a:lnSpc>
                          <a:spcPct val="107000"/>
                        </a:lnSpc>
                        <a:spcBef>
                          <a:spcPts val="0"/>
                        </a:spcBef>
                        <a:spcAft>
                          <a:spcPts val="0"/>
                        </a:spcAft>
                        <a:buNone/>
                      </a:pPr>
                      <a:r>
                        <a:rPr lang="tr-TR" sz="1800"/>
                        <a:t>Alan İçi Zorunlu Ders Saati Toplamı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İçi Seçmeli Ders Saati Toplamı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05"/>
                  </a:ext>
                </a:extLst>
              </a:tr>
              <a:tr h="322300">
                <a:tc>
                  <a:txBody>
                    <a:bodyPr/>
                    <a:lstStyle/>
                    <a:p>
                      <a:pPr marL="72000" marR="0" lvl="0" indent="0" algn="l" rtl="0">
                        <a:lnSpc>
                          <a:spcPct val="107000"/>
                        </a:lnSpc>
                        <a:spcBef>
                          <a:spcPts val="0"/>
                        </a:spcBef>
                        <a:spcAft>
                          <a:spcPts val="0"/>
                        </a:spcAft>
                        <a:buNone/>
                      </a:pPr>
                      <a:r>
                        <a:rPr lang="tr-TR" sz="1800"/>
                        <a:t>Alan Dışı Zorunlu Ders Saati Toplamı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Dışı Seçmeli Ders Saati Toplamı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06"/>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07"/>
                  </a:ext>
                </a:extLst>
              </a:tr>
              <a:tr h="322300">
                <a:tc>
                  <a:txBody>
                    <a:bodyPr/>
                    <a:lstStyle/>
                    <a:p>
                      <a:pPr marL="72000" marR="0" lvl="0" indent="0" algn="l" rtl="0">
                        <a:lnSpc>
                          <a:spcPct val="107000"/>
                        </a:lnSpc>
                        <a:spcBef>
                          <a:spcPts val="0"/>
                        </a:spcBef>
                        <a:spcAft>
                          <a:spcPts val="0"/>
                        </a:spcAft>
                        <a:buNone/>
                      </a:pPr>
                      <a:r>
                        <a:rPr lang="tr-TR" sz="1800"/>
                        <a:t>Alan İçi Zorunlu Ders AKTS Toplamı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İçi Seçmeli Ders AKTS Toplamı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08"/>
                  </a:ext>
                </a:extLst>
              </a:tr>
              <a:tr h="322300">
                <a:tc>
                  <a:txBody>
                    <a:bodyPr/>
                    <a:lstStyle/>
                    <a:p>
                      <a:pPr marL="72000" marR="0" lvl="0" indent="0" algn="l" rtl="0">
                        <a:lnSpc>
                          <a:spcPct val="107000"/>
                        </a:lnSpc>
                        <a:spcBef>
                          <a:spcPts val="0"/>
                        </a:spcBef>
                        <a:spcAft>
                          <a:spcPts val="0"/>
                        </a:spcAft>
                        <a:buNone/>
                      </a:pPr>
                      <a:r>
                        <a:rPr lang="tr-TR" sz="1800"/>
                        <a:t>Alan Dışı Zorunlu Ders AKTS Toplamı</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l" rtl="0">
                        <a:lnSpc>
                          <a:spcPct val="107000"/>
                        </a:lnSpc>
                        <a:spcBef>
                          <a:spcPts val="0"/>
                        </a:spcBef>
                        <a:spcAft>
                          <a:spcPts val="0"/>
                        </a:spcAft>
                        <a:buNone/>
                      </a:pPr>
                      <a:r>
                        <a:rPr lang="tr-TR" sz="1800"/>
                        <a:t>Alan Dışı Seçmeli Ders AKTS Toplamı</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09"/>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3175" marR="3175" marT="3175" marB="0" anchor="ctr"/>
                </a:tc>
                <a:tc>
                  <a:txBody>
                    <a:bodyPr/>
                    <a:lstStyle/>
                    <a:p>
                      <a:pPr marL="72000" marR="0" lvl="0" indent="0" algn="l" rtl="0">
                        <a:lnSpc>
                          <a:spcPct val="107000"/>
                        </a:lnSpc>
                        <a:spcBef>
                          <a:spcPts val="0"/>
                        </a:spcBef>
                        <a:spcAft>
                          <a:spcPts val="0"/>
                        </a:spcAft>
                        <a:buNone/>
                      </a:pPr>
                      <a:r>
                        <a:rPr lang="tr-TR" sz="1800" b="1">
                          <a:solidFill>
                            <a:srgbClr val="FF0000"/>
                          </a:solidFill>
                        </a:rPr>
                        <a:t> </a:t>
                      </a:r>
                      <a:endParaRPr sz="1800" b="1">
                        <a:solidFill>
                          <a:srgbClr val="FF0000"/>
                        </a:solidFill>
                        <a:latin typeface="Calibri"/>
                        <a:ea typeface="Calibri"/>
                        <a:cs typeface="Calibri"/>
                        <a:sym typeface="Calibri"/>
                      </a:endParaRPr>
                    </a:p>
                  </a:txBody>
                  <a:tcPr marL="0" marR="0" marT="0" marB="0"/>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nchor="ctr"/>
                </a:tc>
                <a:tc>
                  <a:txBody>
                    <a:bodyPr/>
                    <a:lstStyle/>
                    <a:p>
                      <a:pPr marL="72000" marR="0" lvl="0" indent="0" algn="ctr" rtl="0">
                        <a:lnSpc>
                          <a:spcPct val="107000"/>
                        </a:lnSpc>
                        <a:spcBef>
                          <a:spcPts val="0"/>
                        </a:spcBef>
                        <a:spcAft>
                          <a:spcPts val="0"/>
                        </a:spcAft>
                        <a:buNone/>
                      </a:pPr>
                      <a:r>
                        <a:rPr lang="tr-TR" sz="1800"/>
                        <a:t>- </a:t>
                      </a:r>
                      <a:endParaRPr sz="1800">
                        <a:latin typeface="Calibri"/>
                        <a:ea typeface="Calibri"/>
                        <a:cs typeface="Calibri"/>
                        <a:sym typeface="Calibri"/>
                      </a:endParaRPr>
                    </a:p>
                  </a:txBody>
                  <a:tcPr marL="0" marR="0" marT="0" marB="0"/>
                </a:tc>
                <a:extLst>
                  <a:ext uri="{0D108BD9-81ED-4DB2-BD59-A6C34878D82A}">
                    <a16:rowId xmlns:a16="http://schemas.microsoft.com/office/drawing/2014/main" val="10010"/>
                  </a:ext>
                </a:extLst>
              </a:tr>
            </a:tbl>
          </a:graphicData>
        </a:graphic>
      </p:graphicFrame>
      <p:pic>
        <p:nvPicPr>
          <p:cNvPr id="418" name="Google Shape;418;p37"/>
          <p:cNvPicPr preferRelativeResize="0"/>
          <p:nvPr/>
        </p:nvPicPr>
        <p:blipFill rotWithShape="1">
          <a:blip r:embed="rId3">
            <a:alphaModFix/>
          </a:blip>
          <a:srcRect/>
          <a:stretch/>
        </p:blipFill>
        <p:spPr>
          <a:xfrm>
            <a:off x="11714591" y="6313518"/>
            <a:ext cx="444612" cy="4507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8"/>
          <p:cNvSpPr txBox="1">
            <a:spLocks noGrp="1"/>
          </p:cNvSpPr>
          <p:nvPr>
            <p:ph type="title"/>
          </p:nvPr>
        </p:nvSpPr>
        <p:spPr>
          <a:xfrm>
            <a:off x="548637" y="795347"/>
            <a:ext cx="10175966" cy="73678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Öğretim Programları Haftalık Ders Saati </a:t>
            </a:r>
            <a:br>
              <a:rPr lang="tr-TR" sz="2800" b="1">
                <a:solidFill>
                  <a:srgbClr val="FF0000"/>
                </a:solidFill>
              </a:rPr>
            </a:br>
            <a:r>
              <a:rPr lang="tr-TR" sz="2800" b="1">
                <a:solidFill>
                  <a:srgbClr val="3333FF"/>
                </a:solidFill>
              </a:rPr>
              <a:t>(Teorik-T ve Uygulama-U) </a:t>
            </a:r>
            <a:r>
              <a:rPr lang="tr-TR" sz="2800" b="1">
                <a:solidFill>
                  <a:srgbClr val="FF0000"/>
                </a:solidFill>
              </a:rPr>
              <a:t>Analizi</a:t>
            </a:r>
            <a:endParaRPr sz="1200" b="1" i="1">
              <a:solidFill>
                <a:srgbClr val="0000CC"/>
              </a:solidFill>
            </a:endParaRPr>
          </a:p>
        </p:txBody>
      </p:sp>
      <p:sp>
        <p:nvSpPr>
          <p:cNvPr id="424" name="Google Shape;424;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25" name="Google Shape;425;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39</a:t>
            </a:fld>
            <a:endParaRPr/>
          </a:p>
        </p:txBody>
      </p:sp>
      <p:sp>
        <p:nvSpPr>
          <p:cNvPr id="426" name="Google Shape;426;p38"/>
          <p:cNvSpPr txBox="1"/>
          <p:nvPr/>
        </p:nvSpPr>
        <p:spPr>
          <a:xfrm>
            <a:off x="861060" y="5884023"/>
            <a:ext cx="70027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b="1" i="1">
                <a:solidFill>
                  <a:srgbClr val="C00000"/>
                </a:solidFill>
                <a:latin typeface="Calibri"/>
                <a:ea typeface="Calibri"/>
                <a:cs typeface="Calibri"/>
                <a:sym typeface="Calibri"/>
              </a:rPr>
              <a:t>* Program sayısı ikiden fazla ise başka bir slayt oluşturunuz. </a:t>
            </a:r>
            <a:endParaRPr sz="1600" b="1" i="1">
              <a:solidFill>
                <a:srgbClr val="C00000"/>
              </a:solidFill>
              <a:latin typeface="Calibri"/>
              <a:ea typeface="Calibri"/>
              <a:cs typeface="Calibri"/>
              <a:sym typeface="Calibri"/>
            </a:endParaRPr>
          </a:p>
        </p:txBody>
      </p:sp>
      <p:graphicFrame>
        <p:nvGraphicFramePr>
          <p:cNvPr id="427" name="Google Shape;427;p38"/>
          <p:cNvGraphicFramePr/>
          <p:nvPr/>
        </p:nvGraphicFramePr>
        <p:xfrm>
          <a:off x="388121" y="1943099"/>
          <a:ext cx="11407675" cy="3920550"/>
        </p:xfrm>
        <a:graphic>
          <a:graphicData uri="http://schemas.openxmlformats.org/drawingml/2006/table">
            <a:tbl>
              <a:tblPr firstRow="1" firstCol="1" lastRow="1" lastCol="1" bandRow="1" bandCol="1">
                <a:noFill/>
                <a:tableStyleId>{9EE9E55A-6353-4820-B1A0-A50A31D110FF}</a:tableStyleId>
              </a:tblPr>
              <a:tblGrid>
                <a:gridCol w="1838250">
                  <a:extLst>
                    <a:ext uri="{9D8B030D-6E8A-4147-A177-3AD203B41FA5}">
                      <a16:colId xmlns:a16="http://schemas.microsoft.com/office/drawing/2014/main" val="20000"/>
                    </a:ext>
                  </a:extLst>
                </a:gridCol>
                <a:gridCol w="2381425">
                  <a:extLst>
                    <a:ext uri="{9D8B030D-6E8A-4147-A177-3AD203B41FA5}">
                      <a16:colId xmlns:a16="http://schemas.microsoft.com/office/drawing/2014/main" val="20001"/>
                    </a:ext>
                  </a:extLst>
                </a:gridCol>
                <a:gridCol w="592525">
                  <a:extLst>
                    <a:ext uri="{9D8B030D-6E8A-4147-A177-3AD203B41FA5}">
                      <a16:colId xmlns:a16="http://schemas.microsoft.com/office/drawing/2014/main" val="20002"/>
                    </a:ext>
                  </a:extLst>
                </a:gridCol>
                <a:gridCol w="599800">
                  <a:extLst>
                    <a:ext uri="{9D8B030D-6E8A-4147-A177-3AD203B41FA5}">
                      <a16:colId xmlns:a16="http://schemas.microsoft.com/office/drawing/2014/main" val="20003"/>
                    </a:ext>
                  </a:extLst>
                </a:gridCol>
                <a:gridCol w="599800">
                  <a:extLst>
                    <a:ext uri="{9D8B030D-6E8A-4147-A177-3AD203B41FA5}">
                      <a16:colId xmlns:a16="http://schemas.microsoft.com/office/drawing/2014/main" val="20004"/>
                    </a:ext>
                  </a:extLst>
                </a:gridCol>
                <a:gridCol w="578800">
                  <a:extLst>
                    <a:ext uri="{9D8B030D-6E8A-4147-A177-3AD203B41FA5}">
                      <a16:colId xmlns:a16="http://schemas.microsoft.com/office/drawing/2014/main" val="20005"/>
                    </a:ext>
                  </a:extLst>
                </a:gridCol>
                <a:gridCol w="607900">
                  <a:extLst>
                    <a:ext uri="{9D8B030D-6E8A-4147-A177-3AD203B41FA5}">
                      <a16:colId xmlns:a16="http://schemas.microsoft.com/office/drawing/2014/main" val="20006"/>
                    </a:ext>
                  </a:extLst>
                </a:gridCol>
                <a:gridCol w="607900">
                  <a:extLst>
                    <a:ext uri="{9D8B030D-6E8A-4147-A177-3AD203B41FA5}">
                      <a16:colId xmlns:a16="http://schemas.microsoft.com/office/drawing/2014/main" val="20007"/>
                    </a:ext>
                  </a:extLst>
                </a:gridCol>
                <a:gridCol w="593350">
                  <a:extLst>
                    <a:ext uri="{9D8B030D-6E8A-4147-A177-3AD203B41FA5}">
                      <a16:colId xmlns:a16="http://schemas.microsoft.com/office/drawing/2014/main" val="20008"/>
                    </a:ext>
                  </a:extLst>
                </a:gridCol>
                <a:gridCol w="599800">
                  <a:extLst>
                    <a:ext uri="{9D8B030D-6E8A-4147-A177-3AD203B41FA5}">
                      <a16:colId xmlns:a16="http://schemas.microsoft.com/office/drawing/2014/main" val="20009"/>
                    </a:ext>
                  </a:extLst>
                </a:gridCol>
                <a:gridCol w="599800">
                  <a:extLst>
                    <a:ext uri="{9D8B030D-6E8A-4147-A177-3AD203B41FA5}">
                      <a16:colId xmlns:a16="http://schemas.microsoft.com/office/drawing/2014/main" val="20010"/>
                    </a:ext>
                  </a:extLst>
                </a:gridCol>
                <a:gridCol w="592525">
                  <a:extLst>
                    <a:ext uri="{9D8B030D-6E8A-4147-A177-3AD203B41FA5}">
                      <a16:colId xmlns:a16="http://schemas.microsoft.com/office/drawing/2014/main" val="20011"/>
                    </a:ext>
                  </a:extLst>
                </a:gridCol>
                <a:gridCol w="607900">
                  <a:extLst>
                    <a:ext uri="{9D8B030D-6E8A-4147-A177-3AD203B41FA5}">
                      <a16:colId xmlns:a16="http://schemas.microsoft.com/office/drawing/2014/main" val="20012"/>
                    </a:ext>
                  </a:extLst>
                </a:gridCol>
                <a:gridCol w="607900">
                  <a:extLst>
                    <a:ext uri="{9D8B030D-6E8A-4147-A177-3AD203B41FA5}">
                      <a16:colId xmlns:a16="http://schemas.microsoft.com/office/drawing/2014/main" val="20013"/>
                    </a:ext>
                  </a:extLst>
                </a:gridCol>
              </a:tblGrid>
              <a:tr h="315775">
                <a:tc rowSpan="2">
                  <a:txBody>
                    <a:bodyPr/>
                    <a:lstStyle/>
                    <a:p>
                      <a:pPr marL="0" marR="0" lvl="0" indent="0" algn="ctr" rtl="0">
                        <a:lnSpc>
                          <a:spcPct val="107000"/>
                        </a:lnSpc>
                        <a:spcBef>
                          <a:spcPts val="0"/>
                        </a:spcBef>
                        <a:spcAft>
                          <a:spcPts val="0"/>
                        </a:spcAft>
                        <a:buNone/>
                      </a:pPr>
                      <a:r>
                        <a:rPr lang="tr-TR" sz="1400" b="1">
                          <a:solidFill>
                            <a:srgbClr val="FF0000"/>
                          </a:solidFill>
                        </a:rPr>
                        <a:t>Program Adı</a:t>
                      </a:r>
                      <a:endParaRPr sz="1400" b="1">
                        <a:solidFill>
                          <a:srgbClr val="FF0000"/>
                        </a:solidFill>
                        <a:latin typeface="Calibri"/>
                        <a:ea typeface="Calibri"/>
                        <a:cs typeface="Calibri"/>
                        <a:sym typeface="Calibri"/>
                      </a:endParaRPr>
                    </a:p>
                  </a:txBody>
                  <a:tcPr marL="9525" marR="9525" marT="9525" marB="0" anchor="ctr"/>
                </a:tc>
                <a:tc rowSpan="2">
                  <a:txBody>
                    <a:bodyPr/>
                    <a:lstStyle/>
                    <a:p>
                      <a:pPr marL="0" marR="0" lvl="0" indent="0" algn="ctr" rtl="0">
                        <a:lnSpc>
                          <a:spcPct val="107000"/>
                        </a:lnSpc>
                        <a:spcBef>
                          <a:spcPts val="0"/>
                        </a:spcBef>
                        <a:spcAft>
                          <a:spcPts val="0"/>
                        </a:spcAft>
                        <a:buNone/>
                      </a:pPr>
                      <a:r>
                        <a:rPr lang="tr-TR" sz="1400" b="1">
                          <a:solidFill>
                            <a:srgbClr val="FF0000"/>
                          </a:solidFill>
                        </a:rPr>
                        <a:t>Sınıf</a:t>
                      </a:r>
                      <a:endParaRPr sz="1400" b="1">
                        <a:solidFill>
                          <a:srgbClr val="FF0000"/>
                        </a:solidFill>
                        <a:latin typeface="Calibri"/>
                        <a:ea typeface="Calibri"/>
                        <a:cs typeface="Calibri"/>
                        <a:sym typeface="Calibri"/>
                      </a:endParaRPr>
                    </a:p>
                  </a:txBody>
                  <a:tcPr marL="7625" marR="7625" marT="7625" marB="0" anchor="ctr"/>
                </a:tc>
                <a:tc gridSpan="3">
                  <a:txBody>
                    <a:bodyPr/>
                    <a:lstStyle/>
                    <a:p>
                      <a:pPr marL="0" marR="0" lvl="0" indent="0" algn="ctr" rtl="0">
                        <a:lnSpc>
                          <a:spcPct val="107000"/>
                        </a:lnSpc>
                        <a:spcBef>
                          <a:spcPts val="0"/>
                        </a:spcBef>
                        <a:spcAft>
                          <a:spcPts val="0"/>
                        </a:spcAft>
                        <a:buNone/>
                      </a:pPr>
                      <a:r>
                        <a:rPr lang="tr-TR" sz="1400" b="1">
                          <a:solidFill>
                            <a:srgbClr val="FF0000"/>
                          </a:solidFill>
                        </a:rPr>
                        <a:t>2024 Bahar</a:t>
                      </a:r>
                      <a:endParaRPr sz="1400" b="1">
                        <a:solidFill>
                          <a:srgbClr val="FF0000"/>
                        </a:solidFill>
                        <a:latin typeface="Calibri"/>
                        <a:ea typeface="Calibri"/>
                        <a:cs typeface="Calibri"/>
                        <a:sym typeface="Calibri"/>
                      </a:endParaRPr>
                    </a:p>
                  </a:txBody>
                  <a:tcPr marL="7625" marR="7625" marT="7625" marB="0" anchor="ct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Güz</a:t>
                      </a:r>
                      <a:endParaRPr sz="14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Bahar</a:t>
                      </a:r>
                      <a:endParaRPr sz="1400" b="1">
                        <a:solidFill>
                          <a:srgbClr val="FF0000"/>
                        </a:solidFill>
                        <a:latin typeface="Calibri"/>
                        <a:ea typeface="Calibri"/>
                        <a:cs typeface="Calibri"/>
                        <a:sym typeface="Calibri"/>
                      </a:endParaRPr>
                    </a:p>
                  </a:txBody>
                  <a:tcPr marL="7625" marR="7625" marT="7625" marB="0" anchor="ct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Güz</a:t>
                      </a:r>
                      <a:endParaRPr sz="1400" b="1">
                        <a:solidFill>
                          <a:srgbClr val="FF0000"/>
                        </a:solidFill>
                        <a:latin typeface="Calibri"/>
                        <a:ea typeface="Calibri"/>
                        <a:cs typeface="Calibri"/>
                        <a:sym typeface="Calibri"/>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215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318325">
                <a:tc rowSpan="5">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1"/>
                        <a:t>Birinci Sınıf </a:t>
                      </a:r>
                      <a:endParaRPr sz="14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 </a:t>
                      </a:r>
                      <a:endParaRPr sz="14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 </a:t>
                      </a:r>
                      <a:endParaRPr sz="14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 </a:t>
                      </a:r>
                      <a:endParaRPr sz="14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318325">
                <a:tc rowSpan="5">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1"/>
                        <a:t>Birinci Sınıf</a:t>
                      </a:r>
                      <a:endParaRPr sz="14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a:t>
                      </a:r>
                      <a:endParaRPr sz="14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8"/>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a:t>
                      </a:r>
                      <a:endParaRPr sz="14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9"/>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a:t>
                      </a:r>
                      <a:endParaRPr sz="1400" b="1">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10"/>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17"/>
        <p:cNvGrpSpPr/>
        <p:nvPr/>
      </p:nvGrpSpPr>
      <p:grpSpPr>
        <a:xfrm>
          <a:off x="0" y="0"/>
          <a:ext cx="0" cy="0"/>
          <a:chOff x="0" y="0"/>
          <a:chExt cx="0" cy="0"/>
        </a:xfrm>
      </p:grpSpPr>
      <p:sp>
        <p:nvSpPr>
          <p:cNvPr id="118" name="Google Shape;118;p4"/>
          <p:cNvSpPr txBox="1">
            <a:spLocks noGrp="1"/>
          </p:cNvSpPr>
          <p:nvPr>
            <p:ph type="title"/>
          </p:nvPr>
        </p:nvSpPr>
        <p:spPr>
          <a:xfrm>
            <a:off x="1042750" y="771672"/>
            <a:ext cx="9792375" cy="69272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YÖNETİM: </a:t>
            </a:r>
            <a:r>
              <a:rPr lang="tr-TR" sz="2800" b="1">
                <a:solidFill>
                  <a:srgbClr val="3333FF"/>
                </a:solidFill>
                <a:latin typeface="Calibri"/>
                <a:ea typeface="Calibri"/>
                <a:cs typeface="Calibri"/>
                <a:sym typeface="Calibri"/>
              </a:rPr>
              <a:t>Dekanlık/ Müdürlük</a:t>
            </a:r>
            <a:endParaRPr sz="2800" b="1">
              <a:solidFill>
                <a:srgbClr val="3333FF"/>
              </a:solidFill>
              <a:latin typeface="Calibri"/>
              <a:ea typeface="Calibri"/>
              <a:cs typeface="Calibri"/>
              <a:sym typeface="Calibri"/>
            </a:endParaRPr>
          </a:p>
        </p:txBody>
      </p:sp>
      <p:graphicFrame>
        <p:nvGraphicFramePr>
          <p:cNvPr id="119" name="Google Shape;119;p4"/>
          <p:cNvGraphicFramePr/>
          <p:nvPr/>
        </p:nvGraphicFramePr>
        <p:xfrm>
          <a:off x="361699" y="2084307"/>
          <a:ext cx="11516250" cy="3081125"/>
        </p:xfrm>
        <a:graphic>
          <a:graphicData uri="http://schemas.openxmlformats.org/drawingml/2006/table">
            <a:tbl>
              <a:tblPr firstRow="1" firstCol="1" bandRow="1">
                <a:noFill/>
                <a:tableStyleId>{71F7B38A-2533-437F-8BA0-C45511DF4930}</a:tableStyleId>
              </a:tblPr>
              <a:tblGrid>
                <a:gridCol w="5173075">
                  <a:extLst>
                    <a:ext uri="{9D8B030D-6E8A-4147-A177-3AD203B41FA5}">
                      <a16:colId xmlns:a16="http://schemas.microsoft.com/office/drawing/2014/main" val="20000"/>
                    </a:ext>
                  </a:extLst>
                </a:gridCol>
                <a:gridCol w="6343175">
                  <a:extLst>
                    <a:ext uri="{9D8B030D-6E8A-4147-A177-3AD203B41FA5}">
                      <a16:colId xmlns:a16="http://schemas.microsoft.com/office/drawing/2014/main" val="20001"/>
                    </a:ext>
                  </a:extLst>
                </a:gridCol>
              </a:tblGrid>
              <a:tr h="504725">
                <a:tc>
                  <a:txBody>
                    <a:bodyPr/>
                    <a:lstStyle/>
                    <a:p>
                      <a:pPr marL="36000" marR="0" lvl="0" indent="0" algn="ctr" rtl="0">
                        <a:lnSpc>
                          <a:spcPct val="150000"/>
                        </a:lnSpc>
                        <a:spcBef>
                          <a:spcPts val="0"/>
                        </a:spcBef>
                        <a:spcAft>
                          <a:spcPts val="0"/>
                        </a:spcAft>
                        <a:buNone/>
                      </a:pPr>
                      <a:r>
                        <a:rPr lang="tr-TR" sz="2000" b="1" u="none" strike="noStrike" cap="none">
                          <a:solidFill>
                            <a:srgbClr val="3333FF"/>
                          </a:solidFill>
                        </a:rPr>
                        <a:t>Birim Yöneticisi</a:t>
                      </a:r>
                      <a:endParaRPr sz="2000" b="1" u="none" strike="noStrike" cap="none">
                        <a:solidFill>
                          <a:srgbClr val="3333FF"/>
                        </a:solidFill>
                        <a:latin typeface="Calibri"/>
                        <a:ea typeface="Calibri"/>
                        <a:cs typeface="Calibri"/>
                        <a:sym typeface="Calibri"/>
                      </a:endParaRPr>
                    </a:p>
                  </a:txBody>
                  <a:tcPr marL="0" marR="0" marT="0" marB="0" anchor="ctr"/>
                </a:tc>
                <a:tc>
                  <a:txBody>
                    <a:bodyPr/>
                    <a:lstStyle/>
                    <a:p>
                      <a:pPr marL="36000" marR="0" lvl="0" indent="0" algn="ctr" rtl="0">
                        <a:lnSpc>
                          <a:spcPct val="150000"/>
                        </a:lnSpc>
                        <a:spcBef>
                          <a:spcPts val="0"/>
                        </a:spcBef>
                        <a:spcAft>
                          <a:spcPts val="0"/>
                        </a:spcAft>
                        <a:buClr>
                          <a:srgbClr val="3333FF"/>
                        </a:buClr>
                        <a:buSzPts val="2000"/>
                        <a:buFont typeface="Calibri"/>
                        <a:buNone/>
                      </a:pPr>
                      <a:r>
                        <a:rPr lang="tr-TR" sz="2000" b="1" u="none" strike="noStrike" cap="none">
                          <a:solidFill>
                            <a:srgbClr val="3333FF"/>
                          </a:solidFill>
                        </a:rPr>
                        <a:t>Ünvanı Adı Soyadı</a:t>
                      </a:r>
                      <a:endParaRPr sz="2000" b="1" u="none" strike="noStrike" cap="none">
                        <a:solidFill>
                          <a:srgbClr val="3333FF"/>
                        </a:solidFill>
                      </a:endParaRPr>
                    </a:p>
                  </a:txBody>
                  <a:tcPr marL="0" marR="0" marT="0" marB="0" anchor="ctr"/>
                </a:tc>
                <a:extLst>
                  <a:ext uri="{0D108BD9-81ED-4DB2-BD59-A6C34878D82A}">
                    <a16:rowId xmlns:a16="http://schemas.microsoft.com/office/drawing/2014/main" val="10000"/>
                  </a:ext>
                </a:extLst>
              </a:tr>
              <a:tr h="504725">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a:t>Dekan/Müdür</a:t>
                      </a:r>
                      <a:endParaRPr sz="2000" u="none" strike="noStrike" cap="none">
                        <a:solidFill>
                          <a:srgbClr val="FF0000"/>
                        </a:solidFill>
                        <a:latin typeface="Calibri"/>
                        <a:ea typeface="Calibri"/>
                        <a:cs typeface="Calibri"/>
                        <a:sym typeface="Calibri"/>
                      </a:endParaRPr>
                    </a:p>
                  </a:txBody>
                  <a:tcPr marL="0" marR="0" marT="0" marB="0" anchor="ctr"/>
                </a:tc>
                <a:tc>
                  <a:txBody>
                    <a:bodyPr/>
                    <a:lstStyle/>
                    <a:p>
                      <a:pPr marL="36000" marR="0" lvl="0" indent="0" algn="l" rtl="0">
                        <a:lnSpc>
                          <a:spcPct val="150000"/>
                        </a:lnSpc>
                        <a:spcBef>
                          <a:spcPts val="0"/>
                        </a:spcBef>
                        <a:spcAft>
                          <a:spcPts val="0"/>
                        </a:spcAft>
                        <a:buClr>
                          <a:schemeClr val="dk1"/>
                        </a:buClr>
                        <a:buSzPts val="2000"/>
                        <a:buFont typeface="Calibri"/>
                        <a:buNone/>
                      </a:pPr>
                      <a:r>
                        <a:rPr lang="tr-TR" sz="2000" b="1"/>
                        <a:t>Doç. Dr. Handan ÇELİK VAILLANT</a:t>
                      </a:r>
                      <a:endParaRPr sz="2000" b="1" u="none" strike="noStrike" cap="none">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504725">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a:t>Dekan Yardımcısı/ Müdür Yardımcısı</a:t>
                      </a:r>
                      <a:endParaRPr sz="2000" u="none" strike="noStrike" cap="none">
                        <a:solidFill>
                          <a:srgbClr val="FF0000"/>
                        </a:solidFill>
                        <a:latin typeface="Calibri"/>
                        <a:ea typeface="Calibri"/>
                        <a:cs typeface="Calibri"/>
                        <a:sym typeface="Calibri"/>
                      </a:endParaRPr>
                    </a:p>
                  </a:txBody>
                  <a:tcPr marL="0" marR="0" marT="0" marB="0" anchor="ctr"/>
                </a:tc>
                <a:tc>
                  <a:txBody>
                    <a:bodyPr/>
                    <a:lstStyle/>
                    <a:p>
                      <a:pPr marL="36000" marR="0" lvl="0" indent="0" algn="l" rtl="0">
                        <a:lnSpc>
                          <a:spcPct val="150000"/>
                        </a:lnSpc>
                        <a:spcBef>
                          <a:spcPts val="0"/>
                        </a:spcBef>
                        <a:spcAft>
                          <a:spcPts val="0"/>
                        </a:spcAft>
                        <a:buNone/>
                      </a:pPr>
                      <a:r>
                        <a:rPr lang="tr-TR" sz="2000" b="1"/>
                        <a:t>Öğr. Gör. Dr. Yıldıray KURNAZ</a:t>
                      </a:r>
                      <a:endParaRPr sz="2000" b="1" u="none" strike="noStrike" cap="none">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520975">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a:t>Dekan Yardımcısı/ Müdür Yardımcısı</a:t>
                      </a:r>
                      <a:endParaRPr sz="2000" u="none" strike="noStrike" cap="none">
                        <a:solidFill>
                          <a:srgbClr val="FF0000"/>
                        </a:solidFill>
                        <a:latin typeface="Calibri"/>
                        <a:ea typeface="Calibri"/>
                        <a:cs typeface="Calibri"/>
                        <a:sym typeface="Calibri"/>
                      </a:endParaRPr>
                    </a:p>
                  </a:txBody>
                  <a:tcPr marL="0" marR="0" marT="0" marB="0" anchor="ctr"/>
                </a:tc>
                <a:tc>
                  <a:txBody>
                    <a:bodyPr/>
                    <a:lstStyle/>
                    <a:p>
                      <a:pPr marL="36000" marR="0" lvl="0" indent="0" algn="l" rtl="0">
                        <a:lnSpc>
                          <a:spcPct val="150000"/>
                        </a:lnSpc>
                        <a:spcBef>
                          <a:spcPts val="0"/>
                        </a:spcBef>
                        <a:spcAft>
                          <a:spcPts val="0"/>
                        </a:spcAft>
                        <a:buNone/>
                      </a:pPr>
                      <a:endParaRPr sz="2000" b="1" u="none" strike="noStrike" cap="none">
                        <a:solidFill>
                          <a:srgbClr val="485793"/>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1045975">
                <a:tc>
                  <a:txBody>
                    <a:bodyPr/>
                    <a:lstStyle/>
                    <a:p>
                      <a:pPr marL="36000" marR="0" lvl="0" indent="0" algn="l" rtl="0">
                        <a:lnSpc>
                          <a:spcPct val="100000"/>
                        </a:lnSpc>
                        <a:spcBef>
                          <a:spcPts val="0"/>
                        </a:spcBef>
                        <a:spcAft>
                          <a:spcPts val="0"/>
                        </a:spcAft>
                        <a:buNone/>
                      </a:pPr>
                      <a:r>
                        <a:rPr lang="tr-TR" sz="2000" u="none" strike="noStrike" cap="none"/>
                        <a:t>Fakülte/ Enstitü/ Yüksekokul/ Konservatuvar/ Meslek Yüksekokulu Sekreteri</a:t>
                      </a:r>
                      <a:endParaRPr sz="2000" u="none" strike="noStrike" cap="none">
                        <a:solidFill>
                          <a:srgbClr val="FF0000"/>
                        </a:solidFill>
                        <a:latin typeface="Calibri"/>
                        <a:ea typeface="Calibri"/>
                        <a:cs typeface="Calibri"/>
                        <a:sym typeface="Calibri"/>
                      </a:endParaRPr>
                    </a:p>
                  </a:txBody>
                  <a:tcPr marL="0" marR="0" marT="0" marB="0" anchor="ctr"/>
                </a:tc>
                <a:tc>
                  <a:txBody>
                    <a:bodyPr/>
                    <a:lstStyle/>
                    <a:p>
                      <a:pPr marL="36000" marR="0" lvl="0" indent="0" algn="l" rtl="0">
                        <a:lnSpc>
                          <a:spcPct val="100000"/>
                        </a:lnSpc>
                        <a:spcBef>
                          <a:spcPts val="0"/>
                        </a:spcBef>
                        <a:spcAft>
                          <a:spcPts val="0"/>
                        </a:spcAft>
                        <a:buNone/>
                      </a:pPr>
                      <a:r>
                        <a:rPr lang="tr-TR" sz="2000" b="1"/>
                        <a:t>Furkan UÇAR</a:t>
                      </a:r>
                      <a:endParaRPr sz="2000" b="1" u="none" strike="noStrike" cap="none"/>
                    </a:p>
                  </a:txBody>
                  <a:tcPr marL="0" marR="0" marT="0" marB="0" anchor="ctr"/>
                </a:tc>
                <a:extLst>
                  <a:ext uri="{0D108BD9-81ED-4DB2-BD59-A6C34878D82A}">
                    <a16:rowId xmlns:a16="http://schemas.microsoft.com/office/drawing/2014/main" val="10004"/>
                  </a:ext>
                </a:extLst>
              </a:tr>
            </a:tbl>
          </a:graphicData>
        </a:graphic>
      </p:graphicFrame>
      <p:sp>
        <p:nvSpPr>
          <p:cNvPr id="120" name="Google Shape;12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21" name="Google Shape;121;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a:t>
            </a:fld>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39"/>
          <p:cNvSpPr txBox="1">
            <a:spLocks noGrp="1"/>
          </p:cNvSpPr>
          <p:nvPr>
            <p:ph type="title"/>
          </p:nvPr>
        </p:nvSpPr>
        <p:spPr>
          <a:xfrm>
            <a:off x="683490" y="775855"/>
            <a:ext cx="9959110" cy="7296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Çift Anadal Programı Sayısı </a:t>
            </a:r>
            <a:endParaRPr/>
          </a:p>
        </p:txBody>
      </p:sp>
      <p:sp>
        <p:nvSpPr>
          <p:cNvPr id="433" name="Google Shape;43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34" name="Google Shape;43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40</a:t>
            </a:fld>
            <a:endParaRPr/>
          </a:p>
        </p:txBody>
      </p:sp>
      <p:graphicFrame>
        <p:nvGraphicFramePr>
          <p:cNvPr id="435" name="Google Shape;435;p39"/>
          <p:cNvGraphicFramePr/>
          <p:nvPr/>
        </p:nvGraphicFramePr>
        <p:xfrm>
          <a:off x="683490" y="1976580"/>
          <a:ext cx="11111325" cy="4059300"/>
        </p:xfrm>
        <a:graphic>
          <a:graphicData uri="http://schemas.openxmlformats.org/drawingml/2006/table">
            <a:tbl>
              <a:tblPr>
                <a:noFill/>
                <a:tableStyleId>{9EE9E55A-6353-4820-B1A0-A50A31D110FF}</a:tableStyleId>
              </a:tblPr>
              <a:tblGrid>
                <a:gridCol w="2687175">
                  <a:extLst>
                    <a:ext uri="{9D8B030D-6E8A-4147-A177-3AD203B41FA5}">
                      <a16:colId xmlns:a16="http://schemas.microsoft.com/office/drawing/2014/main" val="20000"/>
                    </a:ext>
                  </a:extLst>
                </a:gridCol>
                <a:gridCol w="3077700">
                  <a:extLst>
                    <a:ext uri="{9D8B030D-6E8A-4147-A177-3AD203B41FA5}">
                      <a16:colId xmlns:a16="http://schemas.microsoft.com/office/drawing/2014/main" val="20001"/>
                    </a:ext>
                  </a:extLst>
                </a:gridCol>
                <a:gridCol w="2519800">
                  <a:extLst>
                    <a:ext uri="{9D8B030D-6E8A-4147-A177-3AD203B41FA5}">
                      <a16:colId xmlns:a16="http://schemas.microsoft.com/office/drawing/2014/main" val="20002"/>
                    </a:ext>
                  </a:extLst>
                </a:gridCol>
                <a:gridCol w="2826650">
                  <a:extLst>
                    <a:ext uri="{9D8B030D-6E8A-4147-A177-3AD203B41FA5}">
                      <a16:colId xmlns:a16="http://schemas.microsoft.com/office/drawing/2014/main" val="20003"/>
                    </a:ext>
                  </a:extLst>
                </a:gridCol>
              </a:tblGrid>
              <a:tr h="402500">
                <a:tc gridSpan="2">
                  <a:txBody>
                    <a:bodyPr/>
                    <a:lstStyle/>
                    <a:p>
                      <a:pPr marL="0" marR="0" lvl="0" indent="0" algn="r" rtl="0">
                        <a:lnSpc>
                          <a:spcPct val="107000"/>
                        </a:lnSpc>
                        <a:spcBef>
                          <a:spcPts val="0"/>
                        </a:spcBef>
                        <a:spcAft>
                          <a:spcPts val="0"/>
                        </a:spcAft>
                        <a:buNone/>
                      </a:pPr>
                      <a:r>
                        <a:rPr lang="tr-TR" sz="2000" b="1">
                          <a:solidFill>
                            <a:srgbClr val="FF0000"/>
                          </a:solidFill>
                          <a:latin typeface="Calibri"/>
                          <a:ea typeface="Calibri"/>
                          <a:cs typeface="Calibri"/>
                          <a:sym typeface="Calibri"/>
                        </a:rPr>
                        <a:t>Çift Anadal Programı Sayısı (Varsa)</a:t>
                      </a:r>
                      <a:endParaRPr sz="2000" b="1">
                        <a:solidFill>
                          <a:srgbClr val="FF0000"/>
                        </a:solidFill>
                        <a:latin typeface="Calibri"/>
                        <a:ea typeface="Calibri"/>
                        <a:cs typeface="Calibri"/>
                        <a:sym typeface="Calibri"/>
                      </a:endParaRPr>
                    </a:p>
                  </a:txBody>
                  <a:tcPr marL="3800" marR="3800" marT="3800" marB="0" anchor="ctr"/>
                </a:tc>
                <a:tc hMerge="1">
                  <a:txBody>
                    <a:bodyPr/>
                    <a:lstStyle/>
                    <a:p>
                      <a:endParaRPr lang="tr-TR"/>
                    </a:p>
                  </a:txBody>
                  <a:tcPr/>
                </a:tc>
                <a:tc gridSpan="2">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hMerge="1">
                  <a:txBody>
                    <a:bodyPr/>
                    <a:lstStyle/>
                    <a:p>
                      <a:endParaRPr lang="tr-TR"/>
                    </a:p>
                  </a:txBody>
                  <a:tcPr/>
                </a:tc>
                <a:extLst>
                  <a:ext uri="{0D108BD9-81ED-4DB2-BD59-A6C34878D82A}">
                    <a16:rowId xmlns:a16="http://schemas.microsoft.com/office/drawing/2014/main" val="10000"/>
                  </a:ext>
                </a:extLst>
              </a:tr>
              <a:tr h="543750">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Anadal Program </a:t>
                      </a:r>
                      <a:r>
                        <a:rPr lang="tr-TR" sz="1200" b="1" i="1">
                          <a:solidFill>
                            <a:srgbClr val="FF0000"/>
                          </a:solidFill>
                          <a:latin typeface="Calibri"/>
                          <a:ea typeface="Calibri"/>
                          <a:cs typeface="Calibri"/>
                          <a:sym typeface="Calibri"/>
                        </a:rPr>
                        <a:t>(Varsa, aşağıdaki bilgileri yazınız) </a:t>
                      </a:r>
                      <a:endParaRPr sz="1200" b="1" i="1">
                        <a:solidFill>
                          <a:srgbClr val="FF0000"/>
                        </a:solidFill>
                        <a:latin typeface="Calibri"/>
                        <a:ea typeface="Calibri"/>
                        <a:cs typeface="Calibri"/>
                        <a:sym typeface="Calibri"/>
                      </a:endParaRPr>
                    </a:p>
                  </a:txBody>
                  <a:tcPr marL="3800" marR="3800" marT="3800" marB="0" anchor="ctr"/>
                </a:tc>
                <a:tc hMerge="1">
                  <a:txBody>
                    <a:bodyPr/>
                    <a:lstStyle/>
                    <a:p>
                      <a:endParaRPr lang="tr-TR"/>
                    </a:p>
                  </a:txBody>
                  <a:tcPr/>
                </a:tc>
                <a:tc gridSpan="2">
                  <a:txBody>
                    <a:bodyPr/>
                    <a:lstStyle/>
                    <a:p>
                      <a:pPr marL="0" marR="0" lvl="0" indent="0" algn="ctr" rtl="0">
                        <a:lnSpc>
                          <a:spcPct val="107000"/>
                        </a:lnSpc>
                        <a:spcBef>
                          <a:spcPts val="0"/>
                        </a:spcBef>
                        <a:spcAft>
                          <a:spcPts val="0"/>
                        </a:spcAft>
                        <a:buClr>
                          <a:srgbClr val="3333FF"/>
                        </a:buClr>
                        <a:buSzPts val="2000"/>
                        <a:buFont typeface="Calibri"/>
                        <a:buNone/>
                      </a:pPr>
                      <a:r>
                        <a:rPr lang="tr-TR" sz="2000" b="1">
                          <a:solidFill>
                            <a:srgbClr val="3333FF"/>
                          </a:solidFill>
                          <a:latin typeface="Calibri"/>
                          <a:ea typeface="Calibri"/>
                          <a:cs typeface="Calibri"/>
                          <a:sym typeface="Calibri"/>
                        </a:rPr>
                        <a:t>Çift Anadal Programı </a:t>
                      </a:r>
                      <a:r>
                        <a:rPr lang="tr-TR" sz="1200" b="1" i="1">
                          <a:solidFill>
                            <a:srgbClr val="FF0000"/>
                          </a:solidFill>
                          <a:latin typeface="Calibri"/>
                          <a:ea typeface="Calibri"/>
                          <a:cs typeface="Calibri"/>
                          <a:sym typeface="Calibri"/>
                        </a:rPr>
                        <a:t>(Varsa, aşağıdaki bilgileri yazınız) </a:t>
                      </a:r>
                      <a:endParaRPr sz="1200" b="1" i="1">
                        <a:solidFill>
                          <a:srgbClr val="FF0000"/>
                        </a:solidFill>
                        <a:latin typeface="Calibri"/>
                        <a:ea typeface="Calibri"/>
                        <a:cs typeface="Calibri"/>
                        <a:sym typeface="Calibri"/>
                      </a:endParaRPr>
                    </a:p>
                  </a:txBody>
                  <a:tcPr marL="9525" marR="9525" marT="9525" marB="0" anchor="ctr"/>
                </a:tc>
                <a:tc hMerge="1">
                  <a:txBody>
                    <a:bodyPr/>
                    <a:lstStyle/>
                    <a:p>
                      <a:endParaRPr lang="tr-TR"/>
                    </a:p>
                  </a:txBody>
                  <a:tcPr/>
                </a:tc>
                <a:extLst>
                  <a:ext uri="{0D108BD9-81ED-4DB2-BD59-A6C34878D82A}">
                    <a16:rowId xmlns:a16="http://schemas.microsoft.com/office/drawing/2014/main" val="10001"/>
                  </a:ext>
                </a:extLst>
              </a:tr>
              <a:tr h="677200">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Birim / Bölüm Adı</a:t>
                      </a:r>
                      <a:endParaRPr sz="2000">
                        <a:solidFill>
                          <a:srgbClr val="FF0000"/>
                        </a:solidFill>
                        <a:latin typeface="Calibri"/>
                        <a:ea typeface="Calibri"/>
                        <a:cs typeface="Calibri"/>
                        <a:sym typeface="Calibri"/>
                      </a:endParaRPr>
                    </a:p>
                  </a:txBody>
                  <a:tcPr marL="3800" marR="3800" marT="3800"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Ana Bilim - Sanat Dalı/ Program Adı</a:t>
                      </a:r>
                      <a:endParaRPr sz="2000">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solidFill>
                            <a:srgbClr val="3333FF"/>
                          </a:solidFill>
                          <a:latin typeface="Calibri"/>
                          <a:ea typeface="Calibri"/>
                          <a:cs typeface="Calibri"/>
                          <a:sym typeface="Calibri"/>
                        </a:rPr>
                        <a:t>Birim / Bölüm Adı</a:t>
                      </a:r>
                      <a:endParaRPr sz="2000">
                        <a:solidFill>
                          <a:srgbClr val="3333FF"/>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solidFill>
                            <a:srgbClr val="3333FF"/>
                          </a:solidFill>
                          <a:latin typeface="Calibri"/>
                          <a:ea typeface="Calibri"/>
                          <a:cs typeface="Calibri"/>
                          <a:sym typeface="Calibri"/>
                        </a:rPr>
                        <a:t>Ana Bilim - Sanat Dalı/ Program Adı</a:t>
                      </a:r>
                      <a:endParaRPr sz="2000">
                        <a:solidFill>
                          <a:srgbClr val="3333FF"/>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402500">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402500">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402500">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409450">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409450">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r h="409450">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3800" marR="3800" marT="380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8"/>
                  </a:ext>
                </a:extLst>
              </a:tr>
            </a:tbl>
          </a:graphicData>
        </a:graphic>
      </p:graphicFrame>
      <p:pic>
        <p:nvPicPr>
          <p:cNvPr id="436" name="Google Shape;436;p39"/>
          <p:cNvPicPr preferRelativeResize="0"/>
          <p:nvPr/>
        </p:nvPicPr>
        <p:blipFill rotWithShape="1">
          <a:blip r:embed="rId3">
            <a:alphaModFix/>
          </a:blip>
          <a:srcRect/>
          <a:stretch/>
        </p:blipFill>
        <p:spPr>
          <a:xfrm>
            <a:off x="11727271" y="6309753"/>
            <a:ext cx="388992" cy="3943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40"/>
          <p:cNvSpPr txBox="1">
            <a:spLocks noGrp="1"/>
          </p:cNvSpPr>
          <p:nvPr>
            <p:ph type="subTitle" idx="1"/>
          </p:nvPr>
        </p:nvSpPr>
        <p:spPr>
          <a:xfrm>
            <a:off x="1524000" y="2521384"/>
            <a:ext cx="9254836" cy="2457016"/>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rgbClr val="FF0000"/>
              </a:buClr>
              <a:buSzPct val="100000"/>
              <a:buNone/>
            </a:pPr>
            <a:r>
              <a:rPr lang="tr-TR" sz="9600" b="1">
                <a:solidFill>
                  <a:srgbClr val="FF0000"/>
                </a:solidFill>
              </a:rPr>
              <a:t>Fiziksel Altyapı ve Tesisler</a:t>
            </a: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6000" b="1">
              <a:solidFill>
                <a:srgbClr val="FF0000"/>
              </a:solidFill>
            </a:endParaRPr>
          </a:p>
        </p:txBody>
      </p:sp>
      <p:sp>
        <p:nvSpPr>
          <p:cNvPr id="442" name="Google Shape;442;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43" name="Google Shape;44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41</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Shape 447"/>
        <p:cNvGrpSpPr/>
        <p:nvPr/>
      </p:nvGrpSpPr>
      <p:grpSpPr>
        <a:xfrm>
          <a:off x="0" y="0"/>
          <a:ext cx="0" cy="0"/>
          <a:chOff x="0" y="0"/>
          <a:chExt cx="0" cy="0"/>
        </a:xfrm>
      </p:grpSpPr>
      <p:sp>
        <p:nvSpPr>
          <p:cNvPr id="448" name="Google Shape;448;p41"/>
          <p:cNvSpPr txBox="1">
            <a:spLocks noGrp="1"/>
          </p:cNvSpPr>
          <p:nvPr>
            <p:ph type="title"/>
          </p:nvPr>
        </p:nvSpPr>
        <p:spPr>
          <a:xfrm>
            <a:off x="298174" y="827949"/>
            <a:ext cx="10680402" cy="641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Yapı: </a:t>
            </a:r>
            <a:r>
              <a:rPr lang="tr-TR" sz="2800" b="1">
                <a:solidFill>
                  <a:srgbClr val="3333FF"/>
                </a:solidFill>
                <a:latin typeface="Calibri"/>
                <a:ea typeface="Calibri"/>
                <a:cs typeface="Calibri"/>
                <a:sym typeface="Calibri"/>
              </a:rPr>
              <a:t>Eğitim Alanları (Derslikler)</a:t>
            </a:r>
            <a:endParaRPr sz="2800">
              <a:solidFill>
                <a:srgbClr val="3333FF"/>
              </a:solidFill>
            </a:endParaRPr>
          </a:p>
        </p:txBody>
      </p:sp>
      <p:sp>
        <p:nvSpPr>
          <p:cNvPr id="449" name="Google Shape;44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50" name="Google Shape;450;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42</a:t>
            </a:fld>
            <a:endParaRPr/>
          </a:p>
        </p:txBody>
      </p:sp>
      <p:graphicFrame>
        <p:nvGraphicFramePr>
          <p:cNvPr id="451" name="Google Shape;451;p41"/>
          <p:cNvGraphicFramePr/>
          <p:nvPr>
            <p:extLst>
              <p:ext uri="{D42A27DB-BD31-4B8C-83A1-F6EECF244321}">
                <p14:modId xmlns:p14="http://schemas.microsoft.com/office/powerpoint/2010/main" val="3270979754"/>
              </p:ext>
            </p:extLst>
          </p:nvPr>
        </p:nvGraphicFramePr>
        <p:xfrm>
          <a:off x="221647" y="1783599"/>
          <a:ext cx="11637850" cy="4090600"/>
        </p:xfrm>
        <a:graphic>
          <a:graphicData uri="http://schemas.openxmlformats.org/drawingml/2006/table">
            <a:tbl>
              <a:tblPr firstRow="1" firstCol="1" bandRow="1">
                <a:noFill/>
                <a:tableStyleId>{9EE9E55A-6353-4820-B1A0-A50A31D110FF}</a:tableStyleId>
              </a:tblPr>
              <a:tblGrid>
                <a:gridCol w="2445900">
                  <a:extLst>
                    <a:ext uri="{9D8B030D-6E8A-4147-A177-3AD203B41FA5}">
                      <a16:colId xmlns:a16="http://schemas.microsoft.com/office/drawing/2014/main" val="20000"/>
                    </a:ext>
                  </a:extLst>
                </a:gridCol>
                <a:gridCol w="596625">
                  <a:extLst>
                    <a:ext uri="{9D8B030D-6E8A-4147-A177-3AD203B41FA5}">
                      <a16:colId xmlns:a16="http://schemas.microsoft.com/office/drawing/2014/main" val="20001"/>
                    </a:ext>
                  </a:extLst>
                </a:gridCol>
                <a:gridCol w="556550">
                  <a:extLst>
                    <a:ext uri="{9D8B030D-6E8A-4147-A177-3AD203B41FA5}">
                      <a16:colId xmlns:a16="http://schemas.microsoft.com/office/drawing/2014/main" val="20002"/>
                    </a:ext>
                  </a:extLst>
                </a:gridCol>
                <a:gridCol w="1020350">
                  <a:extLst>
                    <a:ext uri="{9D8B030D-6E8A-4147-A177-3AD203B41FA5}">
                      <a16:colId xmlns:a16="http://schemas.microsoft.com/office/drawing/2014/main" val="20003"/>
                    </a:ext>
                  </a:extLst>
                </a:gridCol>
                <a:gridCol w="890475">
                  <a:extLst>
                    <a:ext uri="{9D8B030D-6E8A-4147-A177-3AD203B41FA5}">
                      <a16:colId xmlns:a16="http://schemas.microsoft.com/office/drawing/2014/main" val="20004"/>
                    </a:ext>
                  </a:extLst>
                </a:gridCol>
                <a:gridCol w="1011075">
                  <a:extLst>
                    <a:ext uri="{9D8B030D-6E8A-4147-A177-3AD203B41FA5}">
                      <a16:colId xmlns:a16="http://schemas.microsoft.com/office/drawing/2014/main" val="20005"/>
                    </a:ext>
                  </a:extLst>
                </a:gridCol>
                <a:gridCol w="1113100">
                  <a:extLst>
                    <a:ext uri="{9D8B030D-6E8A-4147-A177-3AD203B41FA5}">
                      <a16:colId xmlns:a16="http://schemas.microsoft.com/office/drawing/2014/main" val="20006"/>
                    </a:ext>
                  </a:extLst>
                </a:gridCol>
                <a:gridCol w="1210050">
                  <a:extLst>
                    <a:ext uri="{9D8B030D-6E8A-4147-A177-3AD203B41FA5}">
                      <a16:colId xmlns:a16="http://schemas.microsoft.com/office/drawing/2014/main" val="20007"/>
                    </a:ext>
                  </a:extLst>
                </a:gridCol>
                <a:gridCol w="867750">
                  <a:extLst>
                    <a:ext uri="{9D8B030D-6E8A-4147-A177-3AD203B41FA5}">
                      <a16:colId xmlns:a16="http://schemas.microsoft.com/office/drawing/2014/main" val="20008"/>
                    </a:ext>
                  </a:extLst>
                </a:gridCol>
                <a:gridCol w="1030750">
                  <a:extLst>
                    <a:ext uri="{9D8B030D-6E8A-4147-A177-3AD203B41FA5}">
                      <a16:colId xmlns:a16="http://schemas.microsoft.com/office/drawing/2014/main" val="20009"/>
                    </a:ext>
                  </a:extLst>
                </a:gridCol>
                <a:gridCol w="895225">
                  <a:extLst>
                    <a:ext uri="{9D8B030D-6E8A-4147-A177-3AD203B41FA5}">
                      <a16:colId xmlns:a16="http://schemas.microsoft.com/office/drawing/2014/main" val="20010"/>
                    </a:ext>
                  </a:extLst>
                </a:gridCol>
              </a:tblGrid>
              <a:tr h="847875">
                <a:tc>
                  <a:txBody>
                    <a:bodyPr/>
                    <a:lstStyle/>
                    <a:p>
                      <a:pPr marL="0" marR="0" lvl="0" indent="0" algn="ctr" rtl="0">
                        <a:lnSpc>
                          <a:spcPct val="107000"/>
                        </a:lnSpc>
                        <a:spcBef>
                          <a:spcPts val="0"/>
                        </a:spcBef>
                        <a:spcAft>
                          <a:spcPts val="0"/>
                        </a:spcAft>
                        <a:buNone/>
                      </a:pPr>
                      <a:r>
                        <a:rPr lang="tr-TR" sz="1200">
                          <a:solidFill>
                            <a:srgbClr val="FF0000"/>
                          </a:solidFill>
                        </a:rPr>
                        <a:t>EĞİTİM ALANI</a:t>
                      </a:r>
                      <a:endParaRPr sz="1200">
                        <a:solidFill>
                          <a:srgbClr val="FF0000"/>
                        </a:solidFill>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200">
                          <a:solidFill>
                            <a:srgbClr val="FF0000"/>
                          </a:solidFill>
                        </a:rPr>
                        <a:t>Sayısı</a:t>
                      </a:r>
                      <a:endParaRPr/>
                    </a:p>
                    <a:p>
                      <a:pPr marL="0" marR="0" lvl="0" indent="0" algn="ctr" rtl="0">
                        <a:lnSpc>
                          <a:spcPct val="107000"/>
                        </a:lnSpc>
                        <a:spcBef>
                          <a:spcPts val="0"/>
                        </a:spcBef>
                        <a:spcAft>
                          <a:spcPts val="0"/>
                        </a:spcAft>
                        <a:buNone/>
                      </a:pPr>
                      <a:r>
                        <a:rPr lang="tr-TR" sz="1200">
                          <a:solidFill>
                            <a:srgbClr val="FF0000"/>
                          </a:solidFill>
                        </a:rPr>
                        <a:t>(Adet )</a:t>
                      </a:r>
                      <a:endParaRPr sz="1200">
                        <a:solidFill>
                          <a:srgbClr val="FF0000"/>
                        </a:solidFill>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200">
                          <a:solidFill>
                            <a:srgbClr val="FF0000"/>
                          </a:solidFill>
                        </a:rPr>
                        <a:t>Alanı (m</a:t>
                      </a:r>
                      <a:r>
                        <a:rPr lang="tr-TR" sz="1200" baseline="30000">
                          <a:solidFill>
                            <a:srgbClr val="FF0000"/>
                          </a:solidFill>
                        </a:rPr>
                        <a:t>2</a:t>
                      </a:r>
                      <a:r>
                        <a:rPr lang="tr-TR" sz="1200">
                          <a:solidFill>
                            <a:srgbClr val="FF0000"/>
                          </a:solidFill>
                        </a:rPr>
                        <a:t>)</a:t>
                      </a:r>
                      <a:endParaRPr sz="1200">
                        <a:solidFill>
                          <a:srgbClr val="FF0000"/>
                        </a:solidFill>
                        <a:latin typeface="Times New Roman"/>
                        <a:ea typeface="Times New Roman"/>
                        <a:cs typeface="Times New Roman"/>
                        <a:sym typeface="Times New Roman"/>
                      </a:endParaRPr>
                    </a:p>
                  </a:txBody>
                  <a:tcPr marL="6350" marR="6350" marT="6350" marB="0" anchor="ctr"/>
                </a:tc>
                <a:tc>
                  <a:txBody>
                    <a:bodyPr/>
                    <a:lstStyle/>
                    <a:p>
                      <a:pPr marL="0" marR="0" lvl="0" indent="0" algn="ctr" rtl="0">
                        <a:lnSpc>
                          <a:spcPct val="107000"/>
                        </a:lnSpc>
                        <a:spcBef>
                          <a:spcPts val="0"/>
                        </a:spcBef>
                        <a:spcAft>
                          <a:spcPts val="0"/>
                        </a:spcAft>
                        <a:buNone/>
                      </a:pPr>
                      <a:r>
                        <a:rPr lang="tr-TR" sz="1200">
                          <a:solidFill>
                            <a:srgbClr val="FF0000"/>
                          </a:solidFill>
                        </a:rPr>
                        <a:t>Kapasitesi </a:t>
                      </a:r>
                      <a:endParaRPr sz="1200">
                        <a:solidFill>
                          <a:srgbClr val="FF0000"/>
                        </a:solidFill>
                      </a:endParaRPr>
                    </a:p>
                    <a:p>
                      <a:pPr marL="0" marR="0" lvl="0" indent="0" algn="ctr" rtl="0">
                        <a:lnSpc>
                          <a:spcPct val="107000"/>
                        </a:lnSpc>
                        <a:spcBef>
                          <a:spcPts val="0"/>
                        </a:spcBef>
                        <a:spcAft>
                          <a:spcPts val="0"/>
                        </a:spcAft>
                        <a:buNone/>
                      </a:pPr>
                      <a:r>
                        <a:rPr lang="tr-TR" sz="1200">
                          <a:solidFill>
                            <a:srgbClr val="FF0000"/>
                          </a:solidFill>
                        </a:rPr>
                        <a:t>(Kişi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Haftalık Kullanım Süresi (Saat)</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Bilgisayar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Projeksiyon Cihazı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Bilgisayar ve Projeksiyon Cihazı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Akılla Tahta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Kablolu İnternet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tc>
                  <a:txBody>
                    <a:bodyPr/>
                    <a:lstStyle/>
                    <a:p>
                      <a:pPr marL="0" marR="0" lvl="0" indent="0" algn="ctr" rtl="0">
                        <a:lnSpc>
                          <a:spcPct val="107000"/>
                        </a:lnSpc>
                        <a:spcBef>
                          <a:spcPts val="0"/>
                        </a:spcBef>
                        <a:spcAft>
                          <a:spcPts val="0"/>
                        </a:spcAft>
                        <a:buNone/>
                      </a:pPr>
                      <a:r>
                        <a:rPr lang="tr-TR" sz="1200">
                          <a:solidFill>
                            <a:srgbClr val="FF0000"/>
                          </a:solidFill>
                        </a:rPr>
                        <a:t>Wi-Fi Bulunan Eğitim Alanı* Sayısı</a:t>
                      </a:r>
                      <a:endParaRPr sz="1200">
                        <a:solidFill>
                          <a:srgbClr val="FF0000"/>
                        </a:solidFill>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0"/>
                  </a:ext>
                </a:extLst>
              </a:tr>
              <a:tr h="232100">
                <a:tc>
                  <a:txBody>
                    <a:bodyPr/>
                    <a:lstStyle/>
                    <a:p>
                      <a:pPr marL="36000" marR="0" lvl="0" indent="0" algn="l" rtl="0">
                        <a:lnSpc>
                          <a:spcPct val="100000"/>
                        </a:lnSpc>
                        <a:spcBef>
                          <a:spcPts val="0"/>
                        </a:spcBef>
                        <a:spcAft>
                          <a:spcPts val="0"/>
                        </a:spcAft>
                        <a:buNone/>
                      </a:pPr>
                      <a:r>
                        <a:rPr lang="tr-TR" sz="1400" b="1"/>
                        <a:t>Amfi</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1"/>
                  </a:ext>
                </a:extLst>
              </a:tr>
              <a:tr h="232100">
                <a:tc>
                  <a:txBody>
                    <a:bodyPr/>
                    <a:lstStyle/>
                    <a:p>
                      <a:pPr marL="36000" marR="0" lvl="0" indent="0" algn="l" rtl="0">
                        <a:lnSpc>
                          <a:spcPct val="100000"/>
                        </a:lnSpc>
                        <a:spcBef>
                          <a:spcPts val="0"/>
                        </a:spcBef>
                        <a:spcAft>
                          <a:spcPts val="0"/>
                        </a:spcAft>
                        <a:buNone/>
                      </a:pPr>
                      <a:r>
                        <a:rPr lang="tr-TR" sz="1400" b="1"/>
                        <a:t>Sınıf</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dirty="0">
                          <a:latin typeface="Times New Roman"/>
                          <a:ea typeface="Times New Roman"/>
                          <a:cs typeface="Times New Roman"/>
                          <a:sym typeface="Times New Roman"/>
                        </a:rPr>
                        <a:t>3</a:t>
                      </a:r>
                      <a:endParaRPr sz="1100" dirty="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2"/>
                  </a:ext>
                </a:extLst>
              </a:tr>
              <a:tr h="232100">
                <a:tc>
                  <a:txBody>
                    <a:bodyPr/>
                    <a:lstStyle/>
                    <a:p>
                      <a:pPr marL="36000" marR="0" lvl="0" indent="0" algn="l" rtl="0">
                        <a:lnSpc>
                          <a:spcPct val="100000"/>
                        </a:lnSpc>
                        <a:spcBef>
                          <a:spcPts val="0"/>
                        </a:spcBef>
                        <a:spcAft>
                          <a:spcPts val="0"/>
                        </a:spcAft>
                        <a:buNone/>
                      </a:pPr>
                      <a:r>
                        <a:rPr lang="tr-TR" sz="1400" b="1"/>
                        <a:t>Atölye</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3"/>
                  </a:ext>
                </a:extLst>
              </a:tr>
              <a:tr h="232100">
                <a:tc>
                  <a:txBody>
                    <a:bodyPr/>
                    <a:lstStyle/>
                    <a:p>
                      <a:pPr marL="36000" marR="0" lvl="0" indent="0" algn="l" rtl="0">
                        <a:lnSpc>
                          <a:spcPct val="100000"/>
                        </a:lnSpc>
                        <a:spcBef>
                          <a:spcPts val="0"/>
                        </a:spcBef>
                        <a:spcAft>
                          <a:spcPts val="0"/>
                        </a:spcAft>
                        <a:buNone/>
                      </a:pPr>
                      <a:r>
                        <a:rPr lang="tr-TR" sz="1400" b="1"/>
                        <a:t>Seminer Salonu</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4"/>
                  </a:ext>
                </a:extLst>
              </a:tr>
              <a:tr h="232100">
                <a:tc>
                  <a:txBody>
                    <a:bodyPr/>
                    <a:lstStyle/>
                    <a:p>
                      <a:pPr marL="36000" marR="0" lvl="0" indent="0" algn="l" rtl="0">
                        <a:lnSpc>
                          <a:spcPct val="100000"/>
                        </a:lnSpc>
                        <a:spcBef>
                          <a:spcPts val="0"/>
                        </a:spcBef>
                        <a:spcAft>
                          <a:spcPts val="0"/>
                        </a:spcAft>
                        <a:buClr>
                          <a:schemeClr val="dk1"/>
                        </a:buClr>
                        <a:buSzPts val="1400"/>
                        <a:buFont typeface="Calibri"/>
                        <a:buNone/>
                      </a:pPr>
                      <a:r>
                        <a:rPr lang="tr-TR" sz="1400" b="1">
                          <a:latin typeface="Calibri"/>
                          <a:ea typeface="Calibri"/>
                          <a:cs typeface="Calibri"/>
                          <a:sym typeface="Calibri"/>
                        </a:rPr>
                        <a:t>Toplantı Salonu</a:t>
                      </a:r>
                      <a:endParaRPr sz="1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5"/>
                  </a:ext>
                </a:extLst>
              </a:tr>
              <a:tr h="232100">
                <a:tc>
                  <a:txBody>
                    <a:bodyPr/>
                    <a:lstStyle/>
                    <a:p>
                      <a:pPr marL="36000" marR="0" lvl="0" indent="0" algn="l" rtl="0">
                        <a:lnSpc>
                          <a:spcPct val="100000"/>
                        </a:lnSpc>
                        <a:spcBef>
                          <a:spcPts val="0"/>
                        </a:spcBef>
                        <a:spcAft>
                          <a:spcPts val="0"/>
                        </a:spcAft>
                        <a:buNone/>
                      </a:pPr>
                      <a:r>
                        <a:rPr lang="tr-TR" sz="1400" b="1"/>
                        <a:t>Orkestra Dersliği</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6"/>
                  </a:ext>
                </a:extLst>
              </a:tr>
              <a:tr h="232100">
                <a:tc>
                  <a:txBody>
                    <a:bodyPr/>
                    <a:lstStyle/>
                    <a:p>
                      <a:pPr marL="36000" marR="0" lvl="0" indent="0" algn="l" rtl="0">
                        <a:lnSpc>
                          <a:spcPct val="100000"/>
                        </a:lnSpc>
                        <a:spcBef>
                          <a:spcPts val="0"/>
                        </a:spcBef>
                        <a:spcAft>
                          <a:spcPts val="0"/>
                        </a:spcAft>
                        <a:buNone/>
                      </a:pPr>
                      <a:r>
                        <a:rPr lang="tr-TR" sz="1400" b="1"/>
                        <a:t>Drama Odası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7"/>
                  </a:ext>
                </a:extLst>
              </a:tr>
              <a:tr h="232100">
                <a:tc>
                  <a:txBody>
                    <a:bodyPr/>
                    <a:lstStyle/>
                    <a:p>
                      <a:pPr marL="36000" marR="0" lvl="0" indent="0" algn="l" rtl="0">
                        <a:lnSpc>
                          <a:spcPct val="100000"/>
                        </a:lnSpc>
                        <a:spcBef>
                          <a:spcPts val="0"/>
                        </a:spcBef>
                        <a:spcAft>
                          <a:spcPts val="0"/>
                        </a:spcAft>
                        <a:buNone/>
                      </a:pPr>
                      <a:r>
                        <a:rPr lang="tr-TR" sz="1400" b="1"/>
                        <a:t>Öğrenci Çalışma Odası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8"/>
                  </a:ext>
                </a:extLst>
              </a:tr>
              <a:tr h="232100">
                <a:tc>
                  <a:txBody>
                    <a:bodyPr/>
                    <a:lstStyle/>
                    <a:p>
                      <a:pPr marL="36000" marR="0" lvl="0" indent="0" algn="l" rtl="0">
                        <a:lnSpc>
                          <a:spcPct val="100000"/>
                        </a:lnSpc>
                        <a:spcBef>
                          <a:spcPts val="0"/>
                        </a:spcBef>
                        <a:spcAft>
                          <a:spcPts val="0"/>
                        </a:spcAft>
                        <a:buNone/>
                      </a:pPr>
                      <a:r>
                        <a:rPr lang="tr-TR" sz="1400" b="1"/>
                        <a:t>Proje Odası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09"/>
                  </a:ext>
                </a:extLst>
              </a:tr>
              <a:tr h="457525">
                <a:tc>
                  <a:txBody>
                    <a:bodyPr/>
                    <a:lstStyle/>
                    <a:p>
                      <a:pPr marL="36000" marR="0" lvl="0" indent="0" algn="l" rtl="0">
                        <a:lnSpc>
                          <a:spcPct val="100000"/>
                        </a:lnSpc>
                        <a:spcBef>
                          <a:spcPts val="0"/>
                        </a:spcBef>
                        <a:spcAft>
                          <a:spcPts val="0"/>
                        </a:spcAft>
                        <a:buNone/>
                      </a:pPr>
                      <a:r>
                        <a:rPr lang="tr-TR" sz="1400" b="1"/>
                        <a:t>Eğitim Laboratuvarı (Ders Uygulaması)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0"/>
                  </a:ext>
                </a:extLst>
              </a:tr>
              <a:tr h="232100">
                <a:tc>
                  <a:txBody>
                    <a:bodyPr/>
                    <a:lstStyle/>
                    <a:p>
                      <a:pPr marL="36000" marR="0" lvl="0" indent="0" algn="l" rtl="0">
                        <a:lnSpc>
                          <a:spcPct val="100000"/>
                        </a:lnSpc>
                        <a:spcBef>
                          <a:spcPts val="0"/>
                        </a:spcBef>
                        <a:spcAft>
                          <a:spcPts val="0"/>
                        </a:spcAft>
                        <a:buNone/>
                      </a:pPr>
                      <a:r>
                        <a:rPr lang="tr-TR" sz="1400" b="1"/>
                        <a:t>Teknoloji Laboratuvarı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1"/>
                  </a:ext>
                </a:extLst>
              </a:tr>
              <a:tr h="232100">
                <a:tc>
                  <a:txBody>
                    <a:bodyPr/>
                    <a:lstStyle/>
                    <a:p>
                      <a:pPr marL="36000" marR="0" lvl="0" indent="0" algn="l" rtl="0">
                        <a:lnSpc>
                          <a:spcPct val="100000"/>
                        </a:lnSpc>
                        <a:spcBef>
                          <a:spcPts val="0"/>
                        </a:spcBef>
                        <a:spcAft>
                          <a:spcPts val="0"/>
                        </a:spcAft>
                        <a:buNone/>
                      </a:pPr>
                      <a:r>
                        <a:rPr lang="tr-TR" sz="1400" b="1"/>
                        <a:t>Bilgisayar Laboratuvarı</a:t>
                      </a:r>
                      <a:endParaRPr sz="1400" b="1">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2"/>
                  </a:ext>
                </a:extLst>
              </a:tr>
              <a:tr h="232100">
                <a:tc>
                  <a:txBody>
                    <a:bodyPr/>
                    <a:lstStyle/>
                    <a:p>
                      <a:pPr marL="36000" marR="0" lvl="0" indent="0" algn="r" rtl="0">
                        <a:lnSpc>
                          <a:spcPct val="100000"/>
                        </a:lnSpc>
                        <a:spcBef>
                          <a:spcPts val="0"/>
                        </a:spcBef>
                        <a:spcAft>
                          <a:spcPts val="0"/>
                        </a:spcAft>
                        <a:buNone/>
                      </a:pPr>
                      <a:r>
                        <a:rPr lang="tr-TR" sz="1100"/>
                        <a:t>                                </a:t>
                      </a:r>
                      <a:r>
                        <a:rPr lang="tr-TR" sz="1400">
                          <a:solidFill>
                            <a:srgbClr val="FF0000"/>
                          </a:solidFill>
                        </a:rPr>
                        <a:t>TOPLAM</a:t>
                      </a:r>
                      <a:endParaRPr sz="1400">
                        <a:solidFill>
                          <a:srgbClr val="FF0000"/>
                        </a:solidFill>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6350" marR="6350" marT="635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0" marR="0" marT="0" marB="0" anchor="ctr"/>
                </a:tc>
                <a:extLst>
                  <a:ext uri="{0D108BD9-81ED-4DB2-BD59-A6C34878D82A}">
                    <a16:rowId xmlns:a16="http://schemas.microsoft.com/office/drawing/2014/main" val="10013"/>
                  </a:ext>
                </a:extLst>
              </a:tr>
            </a:tbl>
          </a:graphicData>
        </a:graphic>
      </p:graphicFrame>
      <p:sp>
        <p:nvSpPr>
          <p:cNvPr id="452" name="Google Shape;452;p41"/>
          <p:cNvSpPr txBox="1"/>
          <p:nvPr/>
        </p:nvSpPr>
        <p:spPr>
          <a:xfrm>
            <a:off x="109366" y="6017843"/>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*Bu tabloda verilen eğitim alanlarına göre cevaplayınız.</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Shape 456"/>
        <p:cNvGrpSpPr/>
        <p:nvPr/>
      </p:nvGrpSpPr>
      <p:grpSpPr>
        <a:xfrm>
          <a:off x="0" y="0"/>
          <a:ext cx="0" cy="0"/>
          <a:chOff x="0" y="0"/>
          <a:chExt cx="0" cy="0"/>
        </a:xfrm>
      </p:grpSpPr>
      <p:sp>
        <p:nvSpPr>
          <p:cNvPr id="457" name="Google Shape;457;p42"/>
          <p:cNvSpPr txBox="1">
            <a:spLocks noGrp="1"/>
          </p:cNvSpPr>
          <p:nvPr>
            <p:ph type="title"/>
          </p:nvPr>
        </p:nvSpPr>
        <p:spPr>
          <a:xfrm>
            <a:off x="561535" y="856084"/>
            <a:ext cx="10140376" cy="6415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Altyapı ve Tesisler: </a:t>
            </a:r>
            <a:r>
              <a:rPr lang="tr-TR" sz="2800" b="1">
                <a:solidFill>
                  <a:srgbClr val="485793"/>
                </a:solidFill>
                <a:latin typeface="Calibri"/>
                <a:ea typeface="Calibri"/>
                <a:cs typeface="Calibri"/>
                <a:sym typeface="Calibri"/>
              </a:rPr>
              <a:t>Sağlık, Sosyal, Kültürel ve Sportif Alanlar</a:t>
            </a:r>
            <a:endParaRPr sz="2800">
              <a:solidFill>
                <a:srgbClr val="485793"/>
              </a:solidFill>
            </a:endParaRPr>
          </a:p>
        </p:txBody>
      </p:sp>
      <p:sp>
        <p:nvSpPr>
          <p:cNvPr id="458" name="Google Shape;45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59" name="Google Shape;459;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43</a:t>
            </a:fld>
            <a:endParaRPr/>
          </a:p>
        </p:txBody>
      </p:sp>
      <p:graphicFrame>
        <p:nvGraphicFramePr>
          <p:cNvPr id="460" name="Google Shape;460;p42"/>
          <p:cNvGraphicFramePr/>
          <p:nvPr>
            <p:extLst>
              <p:ext uri="{D42A27DB-BD31-4B8C-83A1-F6EECF244321}">
                <p14:modId xmlns:p14="http://schemas.microsoft.com/office/powerpoint/2010/main" val="1321278519"/>
              </p:ext>
            </p:extLst>
          </p:nvPr>
        </p:nvGraphicFramePr>
        <p:xfrm>
          <a:off x="416285" y="2039839"/>
          <a:ext cx="11406250" cy="3812300"/>
        </p:xfrm>
        <a:graphic>
          <a:graphicData uri="http://schemas.openxmlformats.org/drawingml/2006/table">
            <a:tbl>
              <a:tblPr firstRow="1" firstCol="1" bandRow="1">
                <a:noFill/>
                <a:tableStyleId>{71F7B38A-2533-437F-8BA0-C45511DF4930}</a:tableStyleId>
              </a:tblPr>
              <a:tblGrid>
                <a:gridCol w="5245600">
                  <a:extLst>
                    <a:ext uri="{9D8B030D-6E8A-4147-A177-3AD203B41FA5}">
                      <a16:colId xmlns:a16="http://schemas.microsoft.com/office/drawing/2014/main" val="20000"/>
                    </a:ext>
                  </a:extLst>
                </a:gridCol>
                <a:gridCol w="1847275">
                  <a:extLst>
                    <a:ext uri="{9D8B030D-6E8A-4147-A177-3AD203B41FA5}">
                      <a16:colId xmlns:a16="http://schemas.microsoft.com/office/drawing/2014/main" val="20001"/>
                    </a:ext>
                  </a:extLst>
                </a:gridCol>
                <a:gridCol w="1551700">
                  <a:extLst>
                    <a:ext uri="{9D8B030D-6E8A-4147-A177-3AD203B41FA5}">
                      <a16:colId xmlns:a16="http://schemas.microsoft.com/office/drawing/2014/main" val="20002"/>
                    </a:ext>
                  </a:extLst>
                </a:gridCol>
                <a:gridCol w="2761675">
                  <a:extLst>
                    <a:ext uri="{9D8B030D-6E8A-4147-A177-3AD203B41FA5}">
                      <a16:colId xmlns:a16="http://schemas.microsoft.com/office/drawing/2014/main" val="20003"/>
                    </a:ext>
                  </a:extLst>
                </a:gridCol>
              </a:tblGrid>
              <a:tr h="652150">
                <a:tc>
                  <a:txBody>
                    <a:bodyPr/>
                    <a:lstStyle/>
                    <a:p>
                      <a:pPr marL="0" marR="0" lvl="0" indent="0" algn="ctr" rtl="0">
                        <a:lnSpc>
                          <a:spcPct val="107000"/>
                        </a:lnSpc>
                        <a:spcBef>
                          <a:spcPts val="0"/>
                        </a:spcBef>
                        <a:spcAft>
                          <a:spcPts val="0"/>
                        </a:spcAft>
                        <a:buNone/>
                      </a:pPr>
                      <a:r>
                        <a:rPr lang="tr-TR" sz="2400" b="1">
                          <a:solidFill>
                            <a:srgbClr val="FF0000"/>
                          </a:solidFill>
                          <a:latin typeface="Calibri"/>
                          <a:ea typeface="Calibri"/>
                          <a:cs typeface="Calibri"/>
                          <a:sym typeface="Calibri"/>
                        </a:rPr>
                        <a:t>Sağlık, Sosyal, Kültürel ve Sportif Alanlar</a:t>
                      </a:r>
                      <a:endParaRPr sz="24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Sayısı (Adet )</a:t>
                      </a:r>
                      <a:endParaRPr sz="20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Alanı (m</a:t>
                      </a:r>
                      <a:r>
                        <a:rPr lang="tr-TR" sz="2000" b="1" baseline="30000">
                          <a:solidFill>
                            <a:srgbClr val="FF0000"/>
                          </a:solidFill>
                          <a:latin typeface="Calibri"/>
                          <a:ea typeface="Calibri"/>
                          <a:cs typeface="Calibri"/>
                          <a:sym typeface="Calibri"/>
                        </a:rPr>
                        <a:t>2</a:t>
                      </a:r>
                      <a:r>
                        <a:rPr lang="tr-TR" sz="2000" b="1">
                          <a:solidFill>
                            <a:srgbClr val="FF0000"/>
                          </a:solidFill>
                          <a:latin typeface="Calibri"/>
                          <a:ea typeface="Calibri"/>
                          <a:cs typeface="Calibri"/>
                          <a:sym typeface="Calibri"/>
                        </a:rPr>
                        <a:t>)</a:t>
                      </a:r>
                      <a:endParaRPr sz="20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Kapasitesi (Kişi Sayısı)</a:t>
                      </a:r>
                      <a:endParaRPr sz="2000" b="1">
                        <a:solidFill>
                          <a:srgbClr val="FF0000"/>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Açık Spor Sahası</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Kapalı Spor Sahası</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Kantin/Kafeterya</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dirty="0">
                          <a:latin typeface="Calibri"/>
                          <a:ea typeface="Calibri"/>
                          <a:cs typeface="Calibri"/>
                          <a:sym typeface="Calibri"/>
                        </a:rPr>
                        <a:t>2</a:t>
                      </a:r>
                      <a:endParaRPr sz="2400" dirty="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Yemekhane</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dirty="0">
                          <a:latin typeface="Calibri"/>
                          <a:ea typeface="Calibri"/>
                          <a:cs typeface="Calibri"/>
                          <a:sym typeface="Calibri"/>
                        </a:rPr>
                        <a:t>1</a:t>
                      </a:r>
                      <a:endParaRPr sz="2400" dirty="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Mescit</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Öğrenci Kulüp Odası</a:t>
                      </a:r>
                      <a:endParaRPr sz="2400" b="1">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451450">
                <a:tc>
                  <a:txBody>
                    <a:bodyPr/>
                    <a:lstStyle/>
                    <a:p>
                      <a:pPr marL="0" marR="0" lvl="0" indent="0" algn="r" rtl="0">
                        <a:lnSpc>
                          <a:spcPct val="107000"/>
                        </a:lnSpc>
                        <a:spcBef>
                          <a:spcPts val="0"/>
                        </a:spcBef>
                        <a:spcAft>
                          <a:spcPts val="0"/>
                        </a:spcAft>
                        <a:buNone/>
                      </a:pPr>
                      <a:r>
                        <a:rPr lang="tr-TR" sz="2400" b="1">
                          <a:solidFill>
                            <a:srgbClr val="FF0000"/>
                          </a:solidFill>
                          <a:latin typeface="Calibri"/>
                          <a:ea typeface="Calibri"/>
                          <a:cs typeface="Calibri"/>
                          <a:sym typeface="Calibri"/>
                        </a:rPr>
                        <a:t>                                TOPLAM</a:t>
                      </a:r>
                      <a:endParaRPr sz="24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400" dirty="0">
                          <a:latin typeface="Calibri"/>
                          <a:ea typeface="Calibri"/>
                          <a:cs typeface="Calibri"/>
                          <a:sym typeface="Calibri"/>
                        </a:rPr>
                        <a:t> </a:t>
                      </a:r>
                      <a:endParaRPr sz="24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464"/>
        <p:cNvGrpSpPr/>
        <p:nvPr/>
      </p:nvGrpSpPr>
      <p:grpSpPr>
        <a:xfrm>
          <a:off x="0" y="0"/>
          <a:ext cx="0" cy="0"/>
          <a:chOff x="0" y="0"/>
          <a:chExt cx="0" cy="0"/>
        </a:xfrm>
      </p:grpSpPr>
      <p:sp>
        <p:nvSpPr>
          <p:cNvPr id="465" name="Google Shape;465;p43"/>
          <p:cNvSpPr txBox="1">
            <a:spLocks noGrp="1"/>
          </p:cNvSpPr>
          <p:nvPr>
            <p:ph type="title"/>
          </p:nvPr>
        </p:nvSpPr>
        <p:spPr>
          <a:xfrm>
            <a:off x="838200" y="924960"/>
            <a:ext cx="10140376" cy="61622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Yapı: </a:t>
            </a:r>
            <a:r>
              <a:rPr lang="tr-TR" sz="2800" b="1">
                <a:solidFill>
                  <a:srgbClr val="3333FF"/>
                </a:solidFill>
                <a:latin typeface="Calibri"/>
                <a:ea typeface="Calibri"/>
                <a:cs typeface="Calibri"/>
                <a:sym typeface="Calibri"/>
              </a:rPr>
              <a:t>Hizmet Alanları</a:t>
            </a:r>
            <a:endParaRPr sz="2800">
              <a:solidFill>
                <a:srgbClr val="3333FF"/>
              </a:solidFill>
            </a:endParaRPr>
          </a:p>
        </p:txBody>
      </p:sp>
      <p:sp>
        <p:nvSpPr>
          <p:cNvPr id="466" name="Google Shape;466;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67" name="Google Shape;46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44</a:t>
            </a:fld>
            <a:endParaRPr/>
          </a:p>
        </p:txBody>
      </p:sp>
      <p:sp>
        <p:nvSpPr>
          <p:cNvPr id="468" name="Google Shape;468;p43"/>
          <p:cNvSpPr/>
          <p:nvPr/>
        </p:nvSpPr>
        <p:spPr>
          <a:xfrm>
            <a:off x="11801284" y="6586463"/>
            <a:ext cx="234962" cy="270024"/>
          </a:xfrm>
          <a:prstGeom prst="flowChartSummingJunction">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aphicFrame>
        <p:nvGraphicFramePr>
          <p:cNvPr id="469" name="Google Shape;469;p43"/>
          <p:cNvGraphicFramePr/>
          <p:nvPr>
            <p:extLst>
              <p:ext uri="{D42A27DB-BD31-4B8C-83A1-F6EECF244321}">
                <p14:modId xmlns:p14="http://schemas.microsoft.com/office/powerpoint/2010/main" val="3687213054"/>
              </p:ext>
            </p:extLst>
          </p:nvPr>
        </p:nvGraphicFramePr>
        <p:xfrm>
          <a:off x="346080" y="2068815"/>
          <a:ext cx="11572675" cy="3090194"/>
        </p:xfrm>
        <a:graphic>
          <a:graphicData uri="http://schemas.openxmlformats.org/drawingml/2006/table">
            <a:tbl>
              <a:tblPr firstRow="1" firstCol="1" bandRow="1">
                <a:noFill/>
                <a:tableStyleId>{9EE9E55A-6353-4820-B1A0-A50A31D110FF}</a:tableStyleId>
              </a:tblPr>
              <a:tblGrid>
                <a:gridCol w="2436125">
                  <a:extLst>
                    <a:ext uri="{9D8B030D-6E8A-4147-A177-3AD203B41FA5}">
                      <a16:colId xmlns:a16="http://schemas.microsoft.com/office/drawing/2014/main" val="20000"/>
                    </a:ext>
                  </a:extLst>
                </a:gridCol>
                <a:gridCol w="1023175">
                  <a:extLst>
                    <a:ext uri="{9D8B030D-6E8A-4147-A177-3AD203B41FA5}">
                      <a16:colId xmlns:a16="http://schemas.microsoft.com/office/drawing/2014/main" val="20001"/>
                    </a:ext>
                  </a:extLst>
                </a:gridCol>
                <a:gridCol w="1560950">
                  <a:extLst>
                    <a:ext uri="{9D8B030D-6E8A-4147-A177-3AD203B41FA5}">
                      <a16:colId xmlns:a16="http://schemas.microsoft.com/office/drawing/2014/main" val="20002"/>
                    </a:ext>
                  </a:extLst>
                </a:gridCol>
                <a:gridCol w="1551700">
                  <a:extLst>
                    <a:ext uri="{9D8B030D-6E8A-4147-A177-3AD203B41FA5}">
                      <a16:colId xmlns:a16="http://schemas.microsoft.com/office/drawing/2014/main" val="20003"/>
                    </a:ext>
                  </a:extLst>
                </a:gridCol>
                <a:gridCol w="2493825">
                  <a:extLst>
                    <a:ext uri="{9D8B030D-6E8A-4147-A177-3AD203B41FA5}">
                      <a16:colId xmlns:a16="http://schemas.microsoft.com/office/drawing/2014/main" val="20004"/>
                    </a:ext>
                  </a:extLst>
                </a:gridCol>
                <a:gridCol w="2506900">
                  <a:extLst>
                    <a:ext uri="{9D8B030D-6E8A-4147-A177-3AD203B41FA5}">
                      <a16:colId xmlns:a16="http://schemas.microsoft.com/office/drawing/2014/main" val="20005"/>
                    </a:ext>
                  </a:extLst>
                </a:gridCol>
              </a:tblGrid>
              <a:tr h="861275">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Personel Sayısı</a:t>
                      </a:r>
                      <a:endParaRPr sz="2000">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Sayısı (Adet)</a:t>
                      </a:r>
                      <a:endParaRPr sz="20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Alanı (m</a:t>
                      </a:r>
                      <a:r>
                        <a:rPr lang="tr-TR" sz="2000" baseline="30000">
                          <a:solidFill>
                            <a:srgbClr val="FF0000"/>
                          </a:solidFill>
                          <a:latin typeface="Calibri"/>
                          <a:ea typeface="Calibri"/>
                          <a:cs typeface="Calibri"/>
                          <a:sym typeface="Calibri"/>
                        </a:rPr>
                        <a:t>2)</a:t>
                      </a:r>
                      <a:endParaRPr sz="200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Başına Düşen Personel Sayısı</a:t>
                      </a:r>
                      <a:endParaRPr sz="2000">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Personel Başına Düşen Fiziksel Alan (m</a:t>
                      </a:r>
                      <a:r>
                        <a:rPr lang="tr-TR" sz="2000" baseline="30000">
                          <a:solidFill>
                            <a:srgbClr val="FF0000"/>
                          </a:solidFill>
                          <a:latin typeface="Calibri"/>
                          <a:ea typeface="Calibri"/>
                          <a:cs typeface="Calibri"/>
                          <a:sym typeface="Calibri"/>
                        </a:rPr>
                        <a:t>2</a:t>
                      </a:r>
                      <a:r>
                        <a:rPr lang="tr-TR" sz="2000">
                          <a:solidFill>
                            <a:srgbClr val="FF0000"/>
                          </a:solidFill>
                          <a:latin typeface="Calibri"/>
                          <a:ea typeface="Calibri"/>
                          <a:cs typeface="Calibri"/>
                          <a:sym typeface="Calibri"/>
                        </a:rPr>
                        <a:t>)</a:t>
                      </a:r>
                      <a:endParaRPr sz="200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908500">
                <a:tc>
                  <a:txBody>
                    <a:bodyPr/>
                    <a:lstStyle/>
                    <a:p>
                      <a:pPr marL="0" marR="0" lvl="0" indent="0" algn="l" rtl="0">
                        <a:lnSpc>
                          <a:spcPct val="107000"/>
                        </a:lnSpc>
                        <a:spcBef>
                          <a:spcPts val="0"/>
                        </a:spcBef>
                        <a:spcAft>
                          <a:spcPts val="0"/>
                        </a:spcAft>
                        <a:buNone/>
                      </a:pPr>
                      <a:r>
                        <a:rPr lang="tr-TR" sz="2000">
                          <a:solidFill>
                            <a:srgbClr val="3333FF"/>
                          </a:solidFill>
                          <a:latin typeface="Calibri"/>
                          <a:ea typeface="Calibri"/>
                          <a:cs typeface="Calibri"/>
                          <a:sym typeface="Calibri"/>
                        </a:rPr>
                        <a:t>Akademik Personel Hizmet Alanları</a:t>
                      </a:r>
                      <a:endParaRPr sz="2000">
                        <a:solidFill>
                          <a:srgbClr val="3333FF"/>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dirty="0">
                          <a:latin typeface="Calibri"/>
                          <a:ea typeface="Calibri"/>
                          <a:cs typeface="Calibri"/>
                          <a:sym typeface="Calibri"/>
                        </a:rPr>
                        <a:t>13</a:t>
                      </a:r>
                      <a:endParaRPr sz="2000" dirty="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dirty="0">
                          <a:latin typeface="Calibri"/>
                          <a:ea typeface="Calibri"/>
                          <a:cs typeface="Calibri"/>
                          <a:sym typeface="Calibri"/>
                        </a:rPr>
                        <a:t> </a:t>
                      </a:r>
                      <a:r>
                        <a:rPr lang="tr-TR" sz="2000" dirty="0" smtClean="0">
                          <a:latin typeface="Calibri"/>
                          <a:ea typeface="Calibri"/>
                          <a:cs typeface="Calibri"/>
                          <a:sym typeface="Calibri"/>
                        </a:rPr>
                        <a:t>6</a:t>
                      </a:r>
                      <a:endParaRPr sz="2000" dirty="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604900">
                <a:tc>
                  <a:txBody>
                    <a:bodyPr/>
                    <a:lstStyle/>
                    <a:p>
                      <a:pPr marL="0" marR="0" lvl="0" indent="0" algn="l" rtl="0">
                        <a:lnSpc>
                          <a:spcPct val="107000"/>
                        </a:lnSpc>
                        <a:spcBef>
                          <a:spcPts val="0"/>
                        </a:spcBef>
                        <a:spcAft>
                          <a:spcPts val="0"/>
                        </a:spcAft>
                        <a:buNone/>
                      </a:pPr>
                      <a:r>
                        <a:rPr lang="tr-TR" sz="2000">
                          <a:solidFill>
                            <a:srgbClr val="3333FF"/>
                          </a:solidFill>
                          <a:latin typeface="Calibri"/>
                          <a:ea typeface="Calibri"/>
                          <a:cs typeface="Calibri"/>
                          <a:sym typeface="Calibri"/>
                        </a:rPr>
                        <a:t>İdari Personel Hizmet Alanları</a:t>
                      </a:r>
                      <a:endParaRPr sz="2000">
                        <a:solidFill>
                          <a:srgbClr val="3333FF"/>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600675">
                <a:tc>
                  <a:txBody>
                    <a:bodyPr/>
                    <a:lstStyle/>
                    <a:p>
                      <a:pPr marL="0" marR="0" lvl="0" indent="0" algn="r" rtl="0">
                        <a:lnSpc>
                          <a:spcPct val="107000"/>
                        </a:lnSpc>
                        <a:spcBef>
                          <a:spcPts val="0"/>
                        </a:spcBef>
                        <a:spcAft>
                          <a:spcPts val="0"/>
                        </a:spcAft>
                        <a:buNone/>
                      </a:pPr>
                      <a:r>
                        <a:rPr lang="tr-TR" sz="2000">
                          <a:solidFill>
                            <a:srgbClr val="FF0000"/>
                          </a:solidFill>
                          <a:latin typeface="Calibri"/>
                          <a:ea typeface="Calibri"/>
                          <a:cs typeface="Calibri"/>
                          <a:sym typeface="Calibri"/>
                        </a:rPr>
                        <a:t>                               TOPLAM</a:t>
                      </a:r>
                      <a:endParaRPr sz="200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dirty="0">
                          <a:latin typeface="Calibri"/>
                          <a:ea typeface="Calibri"/>
                          <a:cs typeface="Calibri"/>
                          <a:sym typeface="Calibri"/>
                        </a:rPr>
                        <a:t>16</a:t>
                      </a:r>
                      <a:endParaRPr sz="2000" dirty="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dirty="0">
                          <a:latin typeface="Calibri"/>
                          <a:ea typeface="Calibri"/>
                          <a:cs typeface="Calibri"/>
                          <a:sym typeface="Calibri"/>
                        </a:rPr>
                        <a:t> 6</a:t>
                      </a:r>
                      <a:endParaRPr sz="2000" dirty="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2000">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2000" dirty="0">
                          <a:latin typeface="Calibri"/>
                          <a:ea typeface="Calibri"/>
                          <a:cs typeface="Calibri"/>
                          <a:sym typeface="Calibri"/>
                        </a:rPr>
                        <a:t> </a:t>
                      </a:r>
                      <a:endParaRPr sz="2000" dirty="0">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Shape 473"/>
        <p:cNvGrpSpPr/>
        <p:nvPr/>
      </p:nvGrpSpPr>
      <p:grpSpPr>
        <a:xfrm>
          <a:off x="0" y="0"/>
          <a:ext cx="0" cy="0"/>
          <a:chOff x="0" y="0"/>
          <a:chExt cx="0" cy="0"/>
        </a:xfrm>
      </p:grpSpPr>
      <p:sp>
        <p:nvSpPr>
          <p:cNvPr id="474" name="Google Shape;474;p44"/>
          <p:cNvSpPr txBox="1">
            <a:spLocks noGrp="1"/>
          </p:cNvSpPr>
          <p:nvPr>
            <p:ph type="title"/>
          </p:nvPr>
        </p:nvSpPr>
        <p:spPr>
          <a:xfrm>
            <a:off x="268357" y="869769"/>
            <a:ext cx="11381451" cy="6645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Bilgi ve Teknoloji Kaynakları</a:t>
            </a:r>
            <a:endParaRPr sz="3200" b="1">
              <a:solidFill>
                <a:srgbClr val="FF0000"/>
              </a:solidFill>
            </a:endParaRPr>
          </a:p>
        </p:txBody>
      </p:sp>
      <p:graphicFrame>
        <p:nvGraphicFramePr>
          <p:cNvPr id="475" name="Google Shape;475;p44"/>
          <p:cNvGraphicFramePr/>
          <p:nvPr>
            <p:extLst>
              <p:ext uri="{D42A27DB-BD31-4B8C-83A1-F6EECF244321}">
                <p14:modId xmlns:p14="http://schemas.microsoft.com/office/powerpoint/2010/main" val="238112142"/>
              </p:ext>
            </p:extLst>
          </p:nvPr>
        </p:nvGraphicFramePr>
        <p:xfrm>
          <a:off x="566530" y="1902691"/>
          <a:ext cx="11372900" cy="4014500"/>
        </p:xfrm>
        <a:graphic>
          <a:graphicData uri="http://schemas.openxmlformats.org/drawingml/2006/table">
            <a:tbl>
              <a:tblPr firstRow="1" firstCol="1" bandRow="1">
                <a:noFill/>
                <a:tableStyleId>{9EE9E55A-6353-4820-B1A0-A50A31D110FF}</a:tableStyleId>
              </a:tblPr>
              <a:tblGrid>
                <a:gridCol w="3400600">
                  <a:extLst>
                    <a:ext uri="{9D8B030D-6E8A-4147-A177-3AD203B41FA5}">
                      <a16:colId xmlns:a16="http://schemas.microsoft.com/office/drawing/2014/main" val="20000"/>
                    </a:ext>
                  </a:extLst>
                </a:gridCol>
                <a:gridCol w="2192425">
                  <a:extLst>
                    <a:ext uri="{9D8B030D-6E8A-4147-A177-3AD203B41FA5}">
                      <a16:colId xmlns:a16="http://schemas.microsoft.com/office/drawing/2014/main" val="20001"/>
                    </a:ext>
                  </a:extLst>
                </a:gridCol>
                <a:gridCol w="3491275">
                  <a:extLst>
                    <a:ext uri="{9D8B030D-6E8A-4147-A177-3AD203B41FA5}">
                      <a16:colId xmlns:a16="http://schemas.microsoft.com/office/drawing/2014/main" val="20002"/>
                    </a:ext>
                  </a:extLst>
                </a:gridCol>
                <a:gridCol w="2288600">
                  <a:extLst>
                    <a:ext uri="{9D8B030D-6E8A-4147-A177-3AD203B41FA5}">
                      <a16:colId xmlns:a16="http://schemas.microsoft.com/office/drawing/2014/main" val="20003"/>
                    </a:ext>
                  </a:extLst>
                </a:gridCol>
              </a:tblGrid>
              <a:tr h="486950">
                <a:tc>
                  <a:txBody>
                    <a:bodyPr/>
                    <a:lstStyle/>
                    <a:p>
                      <a:pPr marL="0" marR="0" lvl="0" indent="0" algn="ctr" rtl="0">
                        <a:lnSpc>
                          <a:spcPct val="107000"/>
                        </a:lnSpc>
                        <a:spcBef>
                          <a:spcPts val="0"/>
                        </a:spcBef>
                        <a:spcAft>
                          <a:spcPts val="0"/>
                        </a:spcAft>
                        <a:buNone/>
                      </a:pPr>
                      <a:r>
                        <a:rPr lang="tr-TR" sz="2400">
                          <a:solidFill>
                            <a:srgbClr val="FF0000"/>
                          </a:solidFill>
                        </a:rPr>
                        <a:t>Cinsi*</a:t>
                      </a:r>
                      <a:endParaRPr sz="2400" b="1">
                        <a:solidFill>
                          <a:srgbClr val="FF0000"/>
                        </a:solidFill>
                        <a:latin typeface="Calibri"/>
                        <a:ea typeface="Calibri"/>
                        <a:cs typeface="Calibri"/>
                        <a:sym typeface="Calibri"/>
                      </a:endParaRPr>
                    </a:p>
                  </a:txBody>
                  <a:tcPr marL="55250" marR="55250" marT="9525" marB="0" anchor="ctr"/>
                </a:tc>
                <a:tc>
                  <a:txBody>
                    <a:bodyPr/>
                    <a:lstStyle/>
                    <a:p>
                      <a:pPr marL="0" marR="0" lvl="0" indent="0" algn="ctr" rtl="0">
                        <a:lnSpc>
                          <a:spcPct val="107000"/>
                        </a:lnSpc>
                        <a:spcBef>
                          <a:spcPts val="0"/>
                        </a:spcBef>
                        <a:spcAft>
                          <a:spcPts val="0"/>
                        </a:spcAft>
                        <a:buNone/>
                      </a:pPr>
                      <a:r>
                        <a:rPr lang="tr-TR" sz="2400">
                          <a:solidFill>
                            <a:srgbClr val="FF0000"/>
                          </a:solidFill>
                        </a:rPr>
                        <a:t>Sayısı (Adet)</a:t>
                      </a:r>
                      <a:endParaRPr sz="2400" b="1">
                        <a:solidFill>
                          <a:srgbClr val="FF0000"/>
                        </a:solidFill>
                        <a:latin typeface="Calibri"/>
                        <a:ea typeface="Calibri"/>
                        <a:cs typeface="Calibri"/>
                        <a:sym typeface="Calibri"/>
                      </a:endParaRPr>
                    </a:p>
                  </a:txBody>
                  <a:tcPr marL="55250" marR="55250" marT="9525" marB="0" anchor="ctr"/>
                </a:tc>
                <a:tc>
                  <a:txBody>
                    <a:bodyPr/>
                    <a:lstStyle/>
                    <a:p>
                      <a:pPr marL="0" marR="0" lvl="0" indent="0" algn="ctr" rtl="0">
                        <a:lnSpc>
                          <a:spcPct val="107000"/>
                        </a:lnSpc>
                        <a:spcBef>
                          <a:spcPts val="0"/>
                        </a:spcBef>
                        <a:spcAft>
                          <a:spcPts val="0"/>
                        </a:spcAft>
                        <a:buNone/>
                      </a:pPr>
                      <a:r>
                        <a:rPr lang="tr-TR" sz="2400">
                          <a:solidFill>
                            <a:srgbClr val="FF0000"/>
                          </a:solidFill>
                        </a:rPr>
                        <a:t>Cinsi*</a:t>
                      </a:r>
                      <a:endParaRPr sz="24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2400">
                          <a:solidFill>
                            <a:srgbClr val="FF0000"/>
                          </a:solidFill>
                        </a:rPr>
                        <a:t>Sayısı (Adet)</a:t>
                      </a:r>
                      <a:endParaRPr sz="24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391950">
                <a:tc>
                  <a:txBody>
                    <a:bodyPr/>
                    <a:lstStyle/>
                    <a:p>
                      <a:pPr marL="36000" marR="0" lvl="0" indent="0" algn="l" rtl="0">
                        <a:lnSpc>
                          <a:spcPct val="107000"/>
                        </a:lnSpc>
                        <a:spcBef>
                          <a:spcPts val="0"/>
                        </a:spcBef>
                        <a:spcAft>
                          <a:spcPts val="0"/>
                        </a:spcAft>
                        <a:buNone/>
                      </a:pPr>
                      <a:r>
                        <a:rPr lang="tr-TR" sz="1800" b="1"/>
                        <a:t>Masaüstü Bilgisayar</a:t>
                      </a:r>
                      <a:endParaRPr sz="1800"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r>
                        <a:rPr lang="tr-TR" sz="1800" b="1" dirty="0" smtClean="0">
                          <a:solidFill>
                            <a:srgbClr val="C00000"/>
                          </a:solidFill>
                          <a:latin typeface="Calibri"/>
                          <a:ea typeface="Calibri"/>
                          <a:cs typeface="Calibri"/>
                          <a:sym typeface="Calibri"/>
                        </a:rPr>
                        <a:t>5</a:t>
                      </a:r>
                      <a:endParaRPr sz="1800" b="1" dirty="0">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Faks</a:t>
                      </a:r>
                      <a:endParaRPr sz="1800"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1"/>
                  </a:ext>
                </a:extLst>
              </a:tr>
              <a:tr h="391950">
                <a:tc>
                  <a:txBody>
                    <a:bodyPr/>
                    <a:lstStyle/>
                    <a:p>
                      <a:pPr marL="36000" marR="0" lvl="0" indent="0" algn="l" rtl="0">
                        <a:lnSpc>
                          <a:spcPct val="107000"/>
                        </a:lnSpc>
                        <a:spcBef>
                          <a:spcPts val="0"/>
                        </a:spcBef>
                        <a:spcAft>
                          <a:spcPts val="0"/>
                        </a:spcAft>
                        <a:buNone/>
                      </a:pPr>
                      <a:r>
                        <a:rPr lang="tr-TR" sz="1800" b="1"/>
                        <a:t>Taşınabilir Bilgisayar </a:t>
                      </a:r>
                      <a:endParaRPr sz="1800"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r>
                        <a:rPr lang="tr-TR" sz="1800" b="1" dirty="0" smtClean="0">
                          <a:solidFill>
                            <a:srgbClr val="C00000"/>
                          </a:solidFill>
                          <a:latin typeface="Calibri"/>
                          <a:ea typeface="Calibri"/>
                          <a:cs typeface="Calibri"/>
                          <a:sym typeface="Calibri"/>
                        </a:rPr>
                        <a:t>-</a:t>
                      </a:r>
                      <a:endParaRPr sz="1800" b="1" dirty="0">
                        <a:solidFill>
                          <a:srgbClr val="C00000"/>
                        </a:solidFill>
                        <a:latin typeface="Calibri"/>
                        <a:ea typeface="Calibri"/>
                        <a:cs typeface="Calibri"/>
                        <a:sym typeface="Calibri"/>
                      </a:endParaRPr>
                    </a:p>
                  </a:txBody>
                  <a:tcPr marL="55250" marR="55250" marT="9525" marB="0"/>
                </a:tc>
                <a:tc>
                  <a:txBody>
                    <a:bodyPr/>
                    <a:lstStyle/>
                    <a:p>
                      <a:pPr marL="0" marR="0" lvl="0" indent="0" algn="l" rtl="0">
                        <a:spcBef>
                          <a:spcPts val="0"/>
                        </a:spcBef>
                        <a:spcAft>
                          <a:spcPts val="0"/>
                        </a:spcAft>
                        <a:buNone/>
                      </a:pPr>
                      <a:r>
                        <a:rPr lang="tr-TR" sz="1800" b="1">
                          <a:latin typeface="Calibri"/>
                          <a:ea typeface="Calibri"/>
                          <a:cs typeface="Calibri"/>
                          <a:sym typeface="Calibri"/>
                        </a:rPr>
                        <a:t>Telefon</a:t>
                      </a:r>
                      <a:endParaRPr sz="1800"/>
                    </a:p>
                  </a:txBody>
                  <a:tcPr marL="0" marR="0" marT="0" marB="0"/>
                </a:tc>
                <a:tc>
                  <a:txBody>
                    <a:bodyPr/>
                    <a:lstStyle/>
                    <a:p>
                      <a:pPr marL="36000" marR="0" lvl="0" indent="0" algn="ctr" rtl="0">
                        <a:lnSpc>
                          <a:spcPct val="107000"/>
                        </a:lnSpc>
                        <a:spcBef>
                          <a:spcPts val="0"/>
                        </a:spcBef>
                        <a:spcAft>
                          <a:spcPts val="0"/>
                        </a:spcAft>
                        <a:buNone/>
                      </a:pPr>
                      <a:r>
                        <a:rPr lang="tr-TR" sz="1800" b="1" dirty="0" smtClean="0">
                          <a:solidFill>
                            <a:srgbClr val="C00000"/>
                          </a:solidFill>
                          <a:latin typeface="Calibri"/>
                          <a:ea typeface="Calibri"/>
                          <a:cs typeface="Calibri"/>
                          <a:sym typeface="Calibri"/>
                        </a:rPr>
                        <a:t>15</a:t>
                      </a:r>
                      <a:endParaRPr sz="1800" b="1" dirty="0">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2"/>
                  </a:ext>
                </a:extLst>
              </a:tr>
              <a:tr h="391950">
                <a:tc>
                  <a:txBody>
                    <a:bodyPr/>
                    <a:lstStyle/>
                    <a:p>
                      <a:pPr marL="36000" marR="0" lvl="0" indent="0" algn="l" rtl="0">
                        <a:lnSpc>
                          <a:spcPct val="107000"/>
                        </a:lnSpc>
                        <a:spcBef>
                          <a:spcPts val="0"/>
                        </a:spcBef>
                        <a:spcAft>
                          <a:spcPts val="0"/>
                        </a:spcAft>
                        <a:buNone/>
                      </a:pPr>
                      <a:r>
                        <a:rPr lang="tr-TR" sz="1800" b="1"/>
                        <a:t>Projeksiyon</a:t>
                      </a:r>
                      <a:endParaRPr sz="1800"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r>
                        <a:rPr lang="tr-TR" sz="1800" b="1" dirty="0" smtClean="0">
                          <a:solidFill>
                            <a:srgbClr val="C00000"/>
                          </a:solidFill>
                          <a:latin typeface="Calibri"/>
                          <a:ea typeface="Calibri"/>
                          <a:cs typeface="Calibri"/>
                          <a:sym typeface="Calibri"/>
                        </a:rPr>
                        <a:t>1</a:t>
                      </a:r>
                      <a:endParaRPr sz="1800" b="1" dirty="0">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sz="1800" b="1"/>
                        <a:t>Kamera</a:t>
                      </a:r>
                      <a:endParaRPr sz="1800"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3"/>
                  </a:ext>
                </a:extLst>
              </a:tr>
              <a:tr h="391950">
                <a:tc>
                  <a:txBody>
                    <a:bodyPr/>
                    <a:lstStyle/>
                    <a:p>
                      <a:pPr marL="36000" marR="0" lvl="0" indent="0" algn="l" rtl="0">
                        <a:lnSpc>
                          <a:spcPct val="100000"/>
                        </a:lnSpc>
                        <a:spcBef>
                          <a:spcPts val="0"/>
                        </a:spcBef>
                        <a:spcAft>
                          <a:spcPts val="0"/>
                        </a:spcAft>
                        <a:buClr>
                          <a:schemeClr val="dk1"/>
                        </a:buClr>
                        <a:buSzPts val="1800"/>
                        <a:buFont typeface="Calibri"/>
                        <a:buNone/>
                      </a:pPr>
                      <a:r>
                        <a:rPr lang="tr-TR" sz="1800" b="1"/>
                        <a:t>Akıllı Tahta</a:t>
                      </a:r>
                      <a:endParaRPr sz="1800"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None/>
                      </a:pPr>
                      <a:r>
                        <a:rPr lang="tr-TR" sz="1800" b="1"/>
                        <a:t>Televizyon</a:t>
                      </a:r>
                      <a:endParaRPr sz="1800"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4"/>
                  </a:ext>
                </a:extLst>
              </a:tr>
              <a:tr h="391950">
                <a:tc>
                  <a:txBody>
                    <a:bodyPr/>
                    <a:lstStyle/>
                    <a:p>
                      <a:pPr marL="36000" marR="0" lvl="0" indent="0" algn="l" rtl="0">
                        <a:lnSpc>
                          <a:spcPct val="107000"/>
                        </a:lnSpc>
                        <a:spcBef>
                          <a:spcPts val="0"/>
                        </a:spcBef>
                        <a:spcAft>
                          <a:spcPts val="0"/>
                        </a:spcAft>
                        <a:buNone/>
                      </a:pPr>
                      <a:r>
                        <a:rPr lang="tr-TR" sz="1800" b="1"/>
                        <a:t>Baskı Makinesi</a:t>
                      </a:r>
                      <a:endParaRPr sz="1800"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Fotoğraf Makinesi</a:t>
                      </a:r>
                      <a:endParaRPr sz="1800"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5"/>
                  </a:ext>
                </a:extLst>
              </a:tr>
              <a:tr h="391950">
                <a:tc>
                  <a:txBody>
                    <a:bodyPr/>
                    <a:lstStyle/>
                    <a:p>
                      <a:pPr marL="36000" marR="0" lvl="0" indent="0" algn="l" rtl="0">
                        <a:lnSpc>
                          <a:spcPct val="107000"/>
                        </a:lnSpc>
                        <a:spcBef>
                          <a:spcPts val="0"/>
                        </a:spcBef>
                        <a:spcAft>
                          <a:spcPts val="0"/>
                        </a:spcAft>
                        <a:buNone/>
                      </a:pPr>
                      <a:r>
                        <a:rPr lang="tr-TR" sz="1800" b="1"/>
                        <a:t>Fotokopi Makinesi</a:t>
                      </a:r>
                      <a:endParaRPr sz="1800"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r>
                        <a:rPr lang="tr-TR" sz="1800" b="1" dirty="0" smtClean="0">
                          <a:solidFill>
                            <a:srgbClr val="C00000"/>
                          </a:solidFill>
                          <a:latin typeface="Calibri"/>
                          <a:ea typeface="Calibri"/>
                          <a:cs typeface="Calibri"/>
                          <a:sym typeface="Calibri"/>
                        </a:rPr>
                        <a:t>1</a:t>
                      </a:r>
                      <a:endParaRPr sz="1800" b="1" dirty="0">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Kulaklık</a:t>
                      </a:r>
                      <a:endParaRPr sz="1800"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6"/>
                  </a:ext>
                </a:extLst>
              </a:tr>
              <a:tr h="391950">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Yazıcı</a:t>
                      </a:r>
                      <a:endParaRPr sz="1800"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Hoparlör</a:t>
                      </a:r>
                      <a:endParaRPr sz="1800"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r>
                        <a:rPr lang="tr-TR" sz="1800" b="1" dirty="0" smtClean="0">
                          <a:solidFill>
                            <a:srgbClr val="C00000"/>
                          </a:solidFill>
                          <a:latin typeface="Calibri"/>
                          <a:ea typeface="Calibri"/>
                          <a:cs typeface="Calibri"/>
                          <a:sym typeface="Calibri"/>
                        </a:rPr>
                        <a:t>5</a:t>
                      </a:r>
                      <a:endParaRPr sz="1800" b="1" dirty="0">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7"/>
                  </a:ext>
                </a:extLst>
              </a:tr>
              <a:tr h="391950">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Tarayıcı</a:t>
                      </a:r>
                      <a:endParaRPr sz="1800" b="1">
                        <a:latin typeface="Calibri"/>
                        <a:ea typeface="Calibri"/>
                        <a:cs typeface="Calibri"/>
                        <a:sym typeface="Calibri"/>
                      </a:endParaRPr>
                    </a:p>
                  </a:txBody>
                  <a:tcPr marL="55250" marR="55250" marT="9525" marB="0"/>
                </a:tc>
                <a:tc>
                  <a:txBody>
                    <a:bodyPr/>
                    <a:lstStyle/>
                    <a:p>
                      <a:pPr marL="36000" marR="0" lvl="0" indent="0" algn="ctr" rtl="0">
                        <a:lnSpc>
                          <a:spcPct val="107000"/>
                        </a:lnSpc>
                        <a:spcBef>
                          <a:spcPts val="0"/>
                        </a:spcBef>
                        <a:spcAft>
                          <a:spcPts val="0"/>
                        </a:spcAft>
                        <a:buClr>
                          <a:schemeClr val="dk1"/>
                        </a:buClr>
                        <a:buSzPts val="1800"/>
                        <a:buFont typeface="Calibri"/>
                        <a:buNone/>
                      </a:pPr>
                      <a:endParaRPr sz="1800"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Mikroskop</a:t>
                      </a:r>
                      <a:endParaRPr sz="1800"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endParaRPr sz="1800" b="1">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8"/>
                  </a:ext>
                </a:extLst>
              </a:tr>
              <a:tr h="391950">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Optik Okuyucu</a:t>
                      </a:r>
                      <a:endParaRPr sz="1800"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 </a:t>
                      </a:r>
                      <a:endParaRPr sz="1800" b="1">
                        <a:latin typeface="Calibri"/>
                        <a:ea typeface="Calibri"/>
                        <a:cs typeface="Calibri"/>
                        <a:sym typeface="Calibri"/>
                      </a:endParaRPr>
                    </a:p>
                  </a:txBody>
                  <a:tcPr marL="55250" marR="55250" marT="9525" marB="0"/>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Barkod Yazıcı</a:t>
                      </a:r>
                      <a:endParaRPr sz="1800" b="1">
                        <a:latin typeface="Calibri"/>
                        <a:ea typeface="Calibri"/>
                        <a:cs typeface="Calibri"/>
                        <a:sym typeface="Calibri"/>
                      </a:endParaRPr>
                    </a:p>
                  </a:txBody>
                  <a:tcPr marL="0" marR="0" marT="0" marB="0"/>
                </a:tc>
                <a:tc>
                  <a:txBody>
                    <a:bodyPr/>
                    <a:lstStyle/>
                    <a:p>
                      <a:pPr marL="36000" marR="0" lvl="0" indent="0" algn="ctr" rtl="0">
                        <a:lnSpc>
                          <a:spcPct val="107000"/>
                        </a:lnSpc>
                        <a:spcBef>
                          <a:spcPts val="0"/>
                        </a:spcBef>
                        <a:spcAft>
                          <a:spcPts val="0"/>
                        </a:spcAft>
                        <a:buNone/>
                      </a:pPr>
                      <a:endParaRPr sz="1800" b="1" dirty="0">
                        <a:solidFill>
                          <a:srgbClr val="C00000"/>
                        </a:solidFill>
                        <a:latin typeface="Calibri"/>
                        <a:ea typeface="Calibri"/>
                        <a:cs typeface="Calibri"/>
                        <a:sym typeface="Calibri"/>
                      </a:endParaRPr>
                    </a:p>
                  </a:txBody>
                  <a:tcPr marL="0" marR="0" marT="0" marB="0"/>
                </a:tc>
                <a:extLst>
                  <a:ext uri="{0D108BD9-81ED-4DB2-BD59-A6C34878D82A}">
                    <a16:rowId xmlns:a16="http://schemas.microsoft.com/office/drawing/2014/main" val="10009"/>
                  </a:ext>
                </a:extLst>
              </a:tr>
            </a:tbl>
          </a:graphicData>
        </a:graphic>
      </p:graphicFrame>
      <p:sp>
        <p:nvSpPr>
          <p:cNvPr id="476" name="Google Shape;476;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77" name="Google Shape;47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45</a:t>
            </a:fld>
            <a:endParaRPr/>
          </a:p>
        </p:txBody>
      </p:sp>
      <p:sp>
        <p:nvSpPr>
          <p:cNvPr id="478" name="Google Shape;478;p44"/>
          <p:cNvSpPr txBox="1"/>
          <p:nvPr/>
        </p:nvSpPr>
        <p:spPr>
          <a:xfrm>
            <a:off x="703385" y="5998286"/>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*Bu cihazların dışında varsa lütfen tabloya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5"/>
          <p:cNvSpPr txBox="1">
            <a:spLocks noGrp="1"/>
          </p:cNvSpPr>
          <p:nvPr>
            <p:ph type="subTitle" idx="1"/>
          </p:nvPr>
        </p:nvSpPr>
        <p:spPr>
          <a:xfrm>
            <a:off x="951345" y="2521383"/>
            <a:ext cx="10402455" cy="3177453"/>
          </a:xfrm>
          <a:prstGeom prst="rect">
            <a:avLst/>
          </a:prstGeom>
          <a:noFill/>
          <a:ln>
            <a:noFill/>
          </a:ln>
        </p:spPr>
        <p:txBody>
          <a:bodyPr spcFirstLastPara="1" wrap="square" lIns="91425" tIns="45700" rIns="91425" bIns="45700" anchor="t" anchorCtr="0">
            <a:normAutofit fontScale="40000" lnSpcReduction="20000"/>
          </a:bodyPr>
          <a:lstStyle/>
          <a:p>
            <a:pPr marL="0" lvl="0" indent="0" algn="ctr" rtl="0">
              <a:lnSpc>
                <a:spcPct val="90000"/>
              </a:lnSpc>
              <a:spcBef>
                <a:spcPts val="0"/>
              </a:spcBef>
              <a:spcAft>
                <a:spcPts val="0"/>
              </a:spcAft>
              <a:buClr>
                <a:srgbClr val="3333FF"/>
              </a:buClr>
              <a:buSzPct val="100000"/>
              <a:buNone/>
            </a:pPr>
            <a:r>
              <a:rPr lang="tr-TR" sz="18500" b="1">
                <a:solidFill>
                  <a:srgbClr val="3333FF"/>
                </a:solidFill>
              </a:rPr>
              <a:t>Araştırma ve Geliştirme</a:t>
            </a:r>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rgbClr val="FF0000"/>
              </a:buClr>
              <a:buSzPct val="100000"/>
              <a:buNone/>
            </a:pPr>
            <a:r>
              <a:rPr lang="tr-TR" sz="9600" b="1">
                <a:solidFill>
                  <a:srgbClr val="FF0000"/>
                </a:solidFill>
              </a:rPr>
              <a:t>Bilimsel, Sosyal, Kültürel ve Sportif Faaliyetler</a:t>
            </a:r>
            <a:endParaRPr sz="6000" b="1">
              <a:solidFill>
                <a:srgbClr val="FF0000"/>
              </a:solidFill>
            </a:endParaRPr>
          </a:p>
        </p:txBody>
      </p:sp>
      <p:sp>
        <p:nvSpPr>
          <p:cNvPr id="484" name="Google Shape;484;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85" name="Google Shape;485;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46</a:t>
            </a:fld>
            <a:endParaRPr/>
          </a:p>
        </p:txBody>
      </p:sp>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Shape 489"/>
        <p:cNvGrpSpPr/>
        <p:nvPr/>
      </p:nvGrpSpPr>
      <p:grpSpPr>
        <a:xfrm>
          <a:off x="0" y="0"/>
          <a:ext cx="0" cy="0"/>
          <a:chOff x="0" y="0"/>
          <a:chExt cx="0" cy="0"/>
        </a:xfrm>
      </p:grpSpPr>
      <p:sp>
        <p:nvSpPr>
          <p:cNvPr id="490" name="Google Shape;490;p46"/>
          <p:cNvSpPr txBox="1">
            <a:spLocks noGrp="1"/>
          </p:cNvSpPr>
          <p:nvPr>
            <p:ph type="title"/>
          </p:nvPr>
        </p:nvSpPr>
        <p:spPr>
          <a:xfrm>
            <a:off x="241378" y="822035"/>
            <a:ext cx="10352730" cy="58702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a:solidFill>
                  <a:srgbClr val="FF0000"/>
                </a:solidFill>
              </a:rPr>
              <a:t>Araştırma ve Geliştirme Faaliyetleri: </a:t>
            </a:r>
            <a:r>
              <a:rPr lang="tr-TR" sz="2400" b="1">
                <a:solidFill>
                  <a:srgbClr val="3333FF"/>
                </a:solidFill>
              </a:rPr>
              <a:t>Yıllara Göre Makale  Bilgileri</a:t>
            </a:r>
            <a:endParaRPr sz="2400">
              <a:solidFill>
                <a:srgbClr val="3333FF"/>
              </a:solidFill>
            </a:endParaRPr>
          </a:p>
        </p:txBody>
      </p:sp>
      <p:sp>
        <p:nvSpPr>
          <p:cNvPr id="491" name="Google Shape;49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492" name="Google Shape;492;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47</a:t>
            </a:fld>
            <a:endParaRPr/>
          </a:p>
        </p:txBody>
      </p:sp>
      <p:graphicFrame>
        <p:nvGraphicFramePr>
          <p:cNvPr id="493" name="Google Shape;493;p46"/>
          <p:cNvGraphicFramePr/>
          <p:nvPr>
            <p:extLst>
              <p:ext uri="{D42A27DB-BD31-4B8C-83A1-F6EECF244321}">
                <p14:modId xmlns:p14="http://schemas.microsoft.com/office/powerpoint/2010/main" val="191550825"/>
              </p:ext>
            </p:extLst>
          </p:nvPr>
        </p:nvGraphicFramePr>
        <p:xfrm>
          <a:off x="241378" y="1968423"/>
          <a:ext cx="11466925" cy="4020277"/>
        </p:xfrm>
        <a:graphic>
          <a:graphicData uri="http://schemas.openxmlformats.org/drawingml/2006/table">
            <a:tbl>
              <a:tblPr firstRow="1" firstCol="1" lastRow="1" lastCol="1" bandRow="1" bandCol="1">
                <a:noFill/>
                <a:tableStyleId>{71F7B38A-2533-437F-8BA0-C45511DF4930}</a:tableStyleId>
              </a:tblPr>
              <a:tblGrid>
                <a:gridCol w="9886600">
                  <a:extLst>
                    <a:ext uri="{9D8B030D-6E8A-4147-A177-3AD203B41FA5}">
                      <a16:colId xmlns:a16="http://schemas.microsoft.com/office/drawing/2014/main" val="20000"/>
                    </a:ext>
                  </a:extLst>
                </a:gridCol>
                <a:gridCol w="884575">
                  <a:extLst>
                    <a:ext uri="{9D8B030D-6E8A-4147-A177-3AD203B41FA5}">
                      <a16:colId xmlns:a16="http://schemas.microsoft.com/office/drawing/2014/main" val="20001"/>
                    </a:ext>
                  </a:extLst>
                </a:gridCol>
                <a:gridCol w="695750">
                  <a:extLst>
                    <a:ext uri="{9D8B030D-6E8A-4147-A177-3AD203B41FA5}">
                      <a16:colId xmlns:a16="http://schemas.microsoft.com/office/drawing/2014/main" val="20002"/>
                    </a:ext>
                  </a:extLst>
                </a:gridCol>
              </a:tblGrid>
              <a:tr h="257950">
                <a:tc>
                  <a:txBody>
                    <a:bodyPr/>
                    <a:lstStyle/>
                    <a:p>
                      <a:pPr marL="0" marR="0" lvl="0" indent="0" algn="ctr" rtl="0">
                        <a:lnSpc>
                          <a:spcPct val="107000"/>
                        </a:lnSpc>
                        <a:spcBef>
                          <a:spcPts val="0"/>
                        </a:spcBef>
                        <a:spcAft>
                          <a:spcPts val="0"/>
                        </a:spcAft>
                        <a:buNone/>
                      </a:pPr>
                      <a:r>
                        <a:rPr lang="tr-TR" sz="1600" b="1">
                          <a:solidFill>
                            <a:srgbClr val="FF0000"/>
                          </a:solidFill>
                        </a:rPr>
                        <a:t>MAKALELER</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387450">
                <a:tc>
                  <a:txBody>
                    <a:bodyPr/>
                    <a:lstStyle/>
                    <a:p>
                      <a:pPr marL="36195" marR="36195" lvl="0" indent="0" algn="l" rtl="0">
                        <a:spcBef>
                          <a:spcPts val="0"/>
                        </a:spcBef>
                        <a:spcAft>
                          <a:spcPts val="0"/>
                        </a:spcAft>
                        <a:buNone/>
                      </a:pPr>
                      <a:r>
                        <a:rPr lang="tr-TR" sz="1400" b="1">
                          <a:solidFill>
                            <a:srgbClr val="FF0000"/>
                          </a:solidFill>
                        </a:rPr>
                        <a:t>SCI, SCI-E, SSCI veya AHCI </a:t>
                      </a:r>
                      <a:r>
                        <a:rPr lang="tr-TR" sz="1400"/>
                        <a:t>kapsamındaki dergilerde yayımlanmış makale (Q1 olarak taranan dergide)</a:t>
                      </a:r>
                      <a:endParaRPr sz="1400">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tc>
                <a:tc rowSpan="4">
                  <a:txBody>
                    <a:bodyPr/>
                    <a:lstStyle/>
                    <a:p>
                      <a:pPr marL="0" marR="0" lvl="0" indent="0" algn="l" rtl="0">
                        <a:lnSpc>
                          <a:spcPct val="107000"/>
                        </a:lnSpc>
                        <a:spcBef>
                          <a:spcPts val="0"/>
                        </a:spcBef>
                        <a:spcAft>
                          <a:spcPts val="0"/>
                        </a:spcAft>
                        <a:buNone/>
                      </a:pPr>
                      <a:r>
                        <a:rPr lang="tr-TR" sz="1400" dirty="0"/>
                        <a:t> </a:t>
                      </a:r>
                    </a:p>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tr-TR" sz="1400" dirty="0"/>
                        <a:t> </a:t>
                      </a:r>
                    </a:p>
                    <a:p>
                      <a:pPr marL="0" marR="0" lvl="0" indent="0" algn="l" rtl="0">
                        <a:lnSpc>
                          <a:spcPct val="107000"/>
                        </a:lnSpc>
                        <a:spcBef>
                          <a:spcPts val="0"/>
                        </a:spcBef>
                        <a:spcAft>
                          <a:spcPts val="0"/>
                        </a:spcAft>
                        <a:buNone/>
                      </a:pPr>
                      <a:r>
                        <a:rPr lang="tr-TR" sz="1600" dirty="0"/>
                        <a:t> 3</a:t>
                      </a:r>
                      <a:endParaRPr sz="16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387450">
                <a:tc>
                  <a:txBody>
                    <a:bodyPr/>
                    <a:lstStyle/>
                    <a:p>
                      <a:pPr marL="36195" marR="36195" lvl="0" indent="0" algn="l" rtl="0">
                        <a:spcBef>
                          <a:spcPts val="0"/>
                        </a:spcBef>
                        <a:spcAft>
                          <a:spcPts val="0"/>
                        </a:spcAft>
                        <a:buNone/>
                      </a:pPr>
                      <a:r>
                        <a:rPr lang="tr-TR" sz="1400" b="1">
                          <a:solidFill>
                            <a:srgbClr val="FF0000"/>
                          </a:solidFill>
                        </a:rPr>
                        <a:t>SCI, SCI-E, SSCI veya AHCI </a:t>
                      </a:r>
                      <a:r>
                        <a:rPr lang="tr-TR" sz="1400"/>
                        <a:t>kapsamındaki dergilerde yayımlanmış makale (Q2 olarak taranan dergide)</a:t>
                      </a:r>
                      <a:endParaRPr sz="1400">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vMerge="1">
                  <a:txBody>
                    <a:bodyPr/>
                    <a:lstStyle/>
                    <a:p>
                      <a:endParaRPr/>
                    </a:p>
                  </a:txBody>
                  <a:tcPr marL="68575" marR="68575" marT="0" marB="0" anchor="ctr"/>
                </a:tc>
                <a:extLst>
                  <a:ext uri="{0D108BD9-81ED-4DB2-BD59-A6C34878D82A}">
                    <a16:rowId xmlns:a16="http://schemas.microsoft.com/office/drawing/2014/main" val="10002"/>
                  </a:ext>
                </a:extLst>
              </a:tr>
              <a:tr h="387450">
                <a:tc>
                  <a:txBody>
                    <a:bodyPr/>
                    <a:lstStyle/>
                    <a:p>
                      <a:pPr marL="36195" marR="36195" lvl="0" indent="0" algn="l" rtl="0">
                        <a:spcBef>
                          <a:spcPts val="0"/>
                        </a:spcBef>
                        <a:spcAft>
                          <a:spcPts val="0"/>
                        </a:spcAft>
                        <a:buNone/>
                      </a:pPr>
                      <a:r>
                        <a:rPr lang="tr-TR" sz="1400" b="1">
                          <a:solidFill>
                            <a:srgbClr val="FF0000"/>
                          </a:solidFill>
                        </a:rPr>
                        <a:t>SCI, SCI-E, SSCI veya AHCI </a:t>
                      </a:r>
                      <a:r>
                        <a:rPr lang="tr-TR" sz="1400"/>
                        <a:t>kapsamındaki dergilerde yayımlanmış makale (Q3  olarak taranan dergide)</a:t>
                      </a:r>
                      <a:endParaRPr sz="1400">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vMerge="1">
                  <a:txBody>
                    <a:bodyPr/>
                    <a:lstStyle/>
                    <a:p>
                      <a:endParaRPr/>
                    </a:p>
                  </a:txBody>
                  <a:tcPr marL="68575" marR="68575" marT="0" marB="0" anchor="ctr"/>
                </a:tc>
                <a:extLst>
                  <a:ext uri="{0D108BD9-81ED-4DB2-BD59-A6C34878D82A}">
                    <a16:rowId xmlns:a16="http://schemas.microsoft.com/office/drawing/2014/main" val="10003"/>
                  </a:ext>
                </a:extLst>
              </a:tr>
              <a:tr h="387450">
                <a:tc>
                  <a:txBody>
                    <a:bodyPr/>
                    <a:lstStyle/>
                    <a:p>
                      <a:pPr marL="36195" marR="36195" lvl="0" indent="0" algn="l" rtl="0">
                        <a:spcBef>
                          <a:spcPts val="0"/>
                        </a:spcBef>
                        <a:spcAft>
                          <a:spcPts val="0"/>
                        </a:spcAft>
                        <a:buNone/>
                      </a:pPr>
                      <a:r>
                        <a:rPr lang="tr-TR" sz="1400" b="1">
                          <a:solidFill>
                            <a:srgbClr val="FF0000"/>
                          </a:solidFill>
                        </a:rPr>
                        <a:t>ESCI, SCI-E, SSCI veya AHCI </a:t>
                      </a:r>
                      <a:r>
                        <a:rPr lang="tr-TR" sz="1400"/>
                        <a:t>kapsamındaki dergilerde yayımlanmış makale (Q4* olarak taranan dergide)</a:t>
                      </a:r>
                      <a:endParaRPr sz="1400">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vMerge="1">
                  <a:txBody>
                    <a:bodyPr/>
                    <a:lstStyle/>
                    <a:p>
                      <a:endParaRPr dirty="0"/>
                    </a:p>
                  </a:txBody>
                  <a:tcPr marL="68575" marR="68575" marT="0" marB="0" anchor="ctr"/>
                </a:tc>
                <a:extLst>
                  <a:ext uri="{0D108BD9-81ED-4DB2-BD59-A6C34878D82A}">
                    <a16:rowId xmlns:a16="http://schemas.microsoft.com/office/drawing/2014/main" val="10004"/>
                  </a:ext>
                </a:extLst>
              </a:tr>
              <a:tr h="453350">
                <a:tc>
                  <a:txBody>
                    <a:bodyPr/>
                    <a:lstStyle/>
                    <a:p>
                      <a:pPr marL="36195" marR="36195" lvl="0" indent="0" algn="l" rtl="0">
                        <a:spcBef>
                          <a:spcPts val="0"/>
                        </a:spcBef>
                        <a:spcAft>
                          <a:spcPts val="0"/>
                        </a:spcAft>
                        <a:buNone/>
                      </a:pPr>
                      <a:r>
                        <a:rPr lang="tr-TR" sz="1400" b="1" dirty="0">
                          <a:solidFill>
                            <a:srgbClr val="FF0000"/>
                          </a:solidFill>
                        </a:rPr>
                        <a:t>ÜAK ve Trabzon Üniversitesi senatosu </a:t>
                      </a:r>
                      <a:r>
                        <a:rPr lang="tr-TR" sz="1400" dirty="0"/>
                        <a:t>tarafından belirlenen uluslararası alan endekslerinde taranan dergilerde yayımlanmış makale</a:t>
                      </a:r>
                      <a:endParaRPr sz="1400" dirty="0">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204275">
                <a:tc>
                  <a:txBody>
                    <a:bodyPr/>
                    <a:lstStyle/>
                    <a:p>
                      <a:pPr marL="36195" marR="36195" lvl="0" indent="0" algn="l" rtl="0">
                        <a:spcBef>
                          <a:spcPts val="0"/>
                        </a:spcBef>
                        <a:spcAft>
                          <a:spcPts val="0"/>
                        </a:spcAft>
                        <a:buNone/>
                      </a:pPr>
                      <a:r>
                        <a:rPr lang="tr-TR" sz="1400"/>
                        <a:t>Diğer uluslararası hakemli dergilerde yayınlanmış araştırma makalesi</a:t>
                      </a:r>
                      <a:endParaRPr sz="1400">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7000"/>
                        </a:lnSpc>
                        <a:spcBef>
                          <a:spcPts val="0"/>
                        </a:spcBef>
                        <a:spcAft>
                          <a:spcPts val="0"/>
                        </a:spcAft>
                        <a:buNone/>
                      </a:pPr>
                      <a:r>
                        <a:rPr lang="tr-TR" sz="1800" dirty="0"/>
                        <a:t> 4</a:t>
                      </a:r>
                      <a:endParaRPr sz="1800" dirty="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600" dirty="0"/>
                        <a:t> 5</a:t>
                      </a:r>
                      <a:endParaRPr sz="16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387450">
                <a:tc>
                  <a:txBody>
                    <a:bodyPr/>
                    <a:lstStyle/>
                    <a:p>
                      <a:pPr marL="36195" marR="36195" lvl="0" indent="0" algn="l" rtl="0">
                        <a:spcBef>
                          <a:spcPts val="0"/>
                        </a:spcBef>
                        <a:spcAft>
                          <a:spcPts val="0"/>
                        </a:spcAft>
                        <a:buNone/>
                      </a:pPr>
                      <a:r>
                        <a:rPr lang="tr-TR" sz="1400" b="1" dirty="0">
                          <a:solidFill>
                            <a:srgbClr val="FF0000"/>
                          </a:solidFill>
                        </a:rPr>
                        <a:t>TR Dizin tarafından taranan </a:t>
                      </a:r>
                      <a:r>
                        <a:rPr lang="tr-TR" sz="1400" dirty="0"/>
                        <a:t>ulusal hakemli dergilerde yayınlanmış makale </a:t>
                      </a:r>
                      <a:endParaRPr sz="1400" dirty="0">
                        <a:latin typeface="Times New Roman"/>
                        <a:ea typeface="Times New Roman"/>
                        <a:cs typeface="Times New Roman"/>
                        <a:sym typeface="Times New Roman"/>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600" dirty="0"/>
                        <a:t> 4</a:t>
                      </a:r>
                      <a:endParaRPr sz="16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r h="432425">
                <a:tc>
                  <a:txBody>
                    <a:bodyPr/>
                    <a:lstStyle/>
                    <a:p>
                      <a:pPr marL="36195" marR="36195" lvl="0" indent="0" algn="l" rtl="0">
                        <a:lnSpc>
                          <a:spcPct val="107000"/>
                        </a:lnSpc>
                        <a:spcBef>
                          <a:spcPts val="0"/>
                        </a:spcBef>
                        <a:spcAft>
                          <a:spcPts val="0"/>
                        </a:spcAft>
                        <a:buNone/>
                      </a:pPr>
                      <a:r>
                        <a:rPr lang="tr-TR" sz="1400"/>
                        <a:t>TR Dizin tarafından taranan ulusal hakemli dergiler dışındaki ulusal hakemli dergilerde yayımlanmış makale</a:t>
                      </a:r>
                      <a:endParaRPr sz="14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8"/>
                  </a:ext>
                </a:extLst>
              </a:tr>
              <a:tr h="414550">
                <a:tc>
                  <a:txBody>
                    <a:bodyPr/>
                    <a:lstStyle/>
                    <a:p>
                      <a:pPr marL="36195" marR="36195" lvl="0" indent="0" algn="l" rtl="0">
                        <a:lnSpc>
                          <a:spcPct val="107000"/>
                        </a:lnSpc>
                        <a:spcBef>
                          <a:spcPts val="0"/>
                        </a:spcBef>
                        <a:spcAft>
                          <a:spcPts val="0"/>
                        </a:spcAft>
                        <a:buNone/>
                      </a:pPr>
                      <a:r>
                        <a:rPr lang="tr-TR" sz="1400" dirty="0"/>
                        <a:t>Diğer hakemli dergide yayımlanmış editöre mektup, araştırma notu, özet veya kitap kritiği</a:t>
                      </a:r>
                      <a:endParaRPr sz="1400" dirty="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9"/>
                  </a:ext>
                </a:extLst>
              </a:tr>
              <a:tr h="109343">
                <a:tc>
                  <a:txBody>
                    <a:bodyPr/>
                    <a:lstStyle/>
                    <a:p>
                      <a:pPr marL="0" marR="0" lvl="0" indent="0" algn="r" rtl="0">
                        <a:lnSpc>
                          <a:spcPct val="107000"/>
                        </a:lnSpc>
                        <a:spcBef>
                          <a:spcPts val="0"/>
                        </a:spcBef>
                        <a:spcAft>
                          <a:spcPts val="0"/>
                        </a:spcAft>
                        <a:buNone/>
                      </a:pPr>
                      <a:r>
                        <a:rPr lang="tr-TR" sz="1400" b="1">
                          <a:solidFill>
                            <a:srgbClr val="FF0000"/>
                          </a:solidFill>
                        </a:rPr>
                        <a:t>TOPLAM</a:t>
                      </a:r>
                      <a:endParaRPr sz="1400" b="1">
                        <a:solidFill>
                          <a:srgbClr val="FF0000"/>
                        </a:solidFill>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dirty="0"/>
                        <a:t> 4</a:t>
                      </a:r>
                      <a:endParaRPr sz="1100" dirty="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dirty="0"/>
                        <a:t> 12</a:t>
                      </a:r>
                      <a:endParaRPr sz="11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47"/>
          <p:cNvSpPr txBox="1">
            <a:spLocks noGrp="1"/>
          </p:cNvSpPr>
          <p:nvPr>
            <p:ph type="title"/>
          </p:nvPr>
        </p:nvSpPr>
        <p:spPr>
          <a:xfrm>
            <a:off x="241378" y="822035"/>
            <a:ext cx="10352730" cy="45258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a:solidFill>
                  <a:srgbClr val="FF0000"/>
                </a:solidFill>
              </a:rPr>
              <a:t>Araştırma ve Geliştirme Faaliyetleri : </a:t>
            </a:r>
            <a:r>
              <a:rPr lang="tr-TR" sz="2400" b="1">
                <a:solidFill>
                  <a:srgbClr val="3333FF"/>
                </a:solidFill>
              </a:rPr>
              <a:t>Yıllara Göre Makale  Bilgileri</a:t>
            </a:r>
            <a:endParaRPr sz="2400">
              <a:solidFill>
                <a:srgbClr val="3333FF"/>
              </a:solidFill>
            </a:endParaRPr>
          </a:p>
        </p:txBody>
      </p:sp>
      <p:sp>
        <p:nvSpPr>
          <p:cNvPr id="499" name="Google Shape;49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00" name="Google Shape;50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48</a:t>
            </a:fld>
            <a:endParaRPr/>
          </a:p>
        </p:txBody>
      </p:sp>
      <p:graphicFrame>
        <p:nvGraphicFramePr>
          <p:cNvPr id="501" name="Google Shape;501;p47"/>
          <p:cNvGraphicFramePr/>
          <p:nvPr>
            <p:extLst>
              <p:ext uri="{D42A27DB-BD31-4B8C-83A1-F6EECF244321}">
                <p14:modId xmlns:p14="http://schemas.microsoft.com/office/powerpoint/2010/main" val="41452924"/>
              </p:ext>
            </p:extLst>
          </p:nvPr>
        </p:nvGraphicFramePr>
        <p:xfrm>
          <a:off x="361450" y="2051551"/>
          <a:ext cx="11466925" cy="3403987"/>
        </p:xfrm>
        <a:graphic>
          <a:graphicData uri="http://schemas.openxmlformats.org/drawingml/2006/table">
            <a:tbl>
              <a:tblPr firstRow="1" firstCol="1" lastRow="1" lastCol="1" bandRow="1" bandCol="1">
                <a:noFill/>
                <a:tableStyleId>{71F7B38A-2533-437F-8BA0-C45511DF4930}</a:tableStyleId>
              </a:tblPr>
              <a:tblGrid>
                <a:gridCol w="9886600">
                  <a:extLst>
                    <a:ext uri="{9D8B030D-6E8A-4147-A177-3AD203B41FA5}">
                      <a16:colId xmlns:a16="http://schemas.microsoft.com/office/drawing/2014/main" val="20000"/>
                    </a:ext>
                  </a:extLst>
                </a:gridCol>
                <a:gridCol w="884575">
                  <a:extLst>
                    <a:ext uri="{9D8B030D-6E8A-4147-A177-3AD203B41FA5}">
                      <a16:colId xmlns:a16="http://schemas.microsoft.com/office/drawing/2014/main" val="20001"/>
                    </a:ext>
                  </a:extLst>
                </a:gridCol>
                <a:gridCol w="695750">
                  <a:extLst>
                    <a:ext uri="{9D8B030D-6E8A-4147-A177-3AD203B41FA5}">
                      <a16:colId xmlns:a16="http://schemas.microsoft.com/office/drawing/2014/main" val="20002"/>
                    </a:ext>
                  </a:extLst>
                </a:gridCol>
              </a:tblGrid>
              <a:tr h="257950">
                <a:tc>
                  <a:txBody>
                    <a:bodyPr/>
                    <a:lstStyle/>
                    <a:p>
                      <a:pPr marL="0" marR="0" lvl="0" indent="0" algn="ctr" rtl="0">
                        <a:lnSpc>
                          <a:spcPct val="107000"/>
                        </a:lnSpc>
                        <a:spcBef>
                          <a:spcPts val="0"/>
                        </a:spcBef>
                        <a:spcAft>
                          <a:spcPts val="0"/>
                        </a:spcAft>
                        <a:buNone/>
                      </a:pPr>
                      <a:r>
                        <a:rPr lang="tr-TR" sz="1600" b="1">
                          <a:solidFill>
                            <a:srgbClr val="FF0000"/>
                          </a:solidFill>
                        </a:rPr>
                        <a:t>MAKALELER</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(Q1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üyesi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l" rtl="0">
                        <a:lnSpc>
                          <a:spcPct val="150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50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(Q1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elemanı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l" rtl="0">
                        <a:lnSpc>
                          <a:spcPct val="150000"/>
                        </a:lnSpc>
                        <a:spcBef>
                          <a:spcPts val="0"/>
                        </a:spcBef>
                        <a:spcAft>
                          <a:spcPts val="0"/>
                        </a:spcAft>
                        <a:buNone/>
                      </a:pPr>
                      <a:r>
                        <a:rPr lang="tr-TR" sz="1400" dirty="0"/>
                        <a:t> 0</a:t>
                      </a:r>
                      <a:endParaRPr sz="1400" dirty="0">
                        <a:latin typeface="Calibri"/>
                        <a:ea typeface="Calibri"/>
                        <a:cs typeface="Calibri"/>
                        <a:sym typeface="Calibri"/>
                      </a:endParaRPr>
                    </a:p>
                  </a:txBody>
                  <a:tcPr marL="68575" marR="68575" marT="0" marB="0" anchor="ctr"/>
                </a:tc>
                <a:tc>
                  <a:txBody>
                    <a:bodyPr/>
                    <a:lstStyle/>
                    <a:p>
                      <a:pPr marL="0" marR="0" lvl="0" indent="0" algn="l" rtl="0">
                        <a:lnSpc>
                          <a:spcPct val="150000"/>
                        </a:lnSpc>
                        <a:spcBef>
                          <a:spcPts val="0"/>
                        </a:spcBef>
                        <a:spcAft>
                          <a:spcPts val="0"/>
                        </a:spcAft>
                        <a:buNone/>
                      </a:pPr>
                      <a:r>
                        <a:rPr lang="tr-TR" sz="1400" dirty="0"/>
                        <a:t> 0,23</a:t>
                      </a:r>
                      <a:endParaRPr sz="14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(Q2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üyesi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l" rtl="0">
                        <a:lnSpc>
                          <a:spcPct val="150000"/>
                        </a:lnSpc>
                        <a:spcBef>
                          <a:spcPts val="0"/>
                        </a:spcBef>
                        <a:spcAft>
                          <a:spcPts val="0"/>
                        </a:spcAft>
                        <a:buNone/>
                      </a:pPr>
                      <a:r>
                        <a:rPr lang="tr-TR" sz="1400"/>
                        <a:t> </a:t>
                      </a:r>
                      <a:endParaRPr sz="1400">
                        <a:latin typeface="Calibri"/>
                        <a:ea typeface="Calibri"/>
                        <a:cs typeface="Calibri"/>
                        <a:sym typeface="Calibri"/>
                      </a:endParaRPr>
                    </a:p>
                  </a:txBody>
                  <a:tcPr marL="68575" marR="68575" marT="0" marB="0" anchor="ctr"/>
                </a:tc>
                <a:tc>
                  <a:txBody>
                    <a:bodyPr/>
                    <a:lstStyle/>
                    <a:p>
                      <a:pPr marL="0" marR="0" lvl="0" indent="0" algn="l" rtl="0">
                        <a:lnSpc>
                          <a:spcPct val="150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Q2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elemanı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l" rtl="0">
                        <a:lnSpc>
                          <a:spcPct val="150000"/>
                        </a:lnSpc>
                        <a:spcBef>
                          <a:spcPts val="0"/>
                        </a:spcBef>
                        <a:spcAft>
                          <a:spcPts val="0"/>
                        </a:spcAft>
                        <a:buNone/>
                      </a:pPr>
                      <a:r>
                        <a:rPr lang="tr-TR" sz="1400" dirty="0"/>
                        <a:t> 0</a:t>
                      </a:r>
                      <a:endParaRPr sz="1400" dirty="0">
                        <a:latin typeface="Calibri"/>
                        <a:ea typeface="Calibri"/>
                        <a:cs typeface="Calibri"/>
                        <a:sym typeface="Calibri"/>
                      </a:endParaRPr>
                    </a:p>
                  </a:txBody>
                  <a:tcPr marL="68575" marR="68575" marT="0" marB="0" anchor="ctr"/>
                </a:tc>
                <a:tc>
                  <a:txBody>
                    <a:bodyPr/>
                    <a:lstStyle/>
                    <a:p>
                      <a:pPr marL="0" marR="0" lvl="0" indent="0" algn="l" rtl="0">
                        <a:lnSpc>
                          <a:spcPct val="150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453350">
                <a:tc>
                  <a:txBody>
                    <a:bodyPr/>
                    <a:lstStyle/>
                    <a:p>
                      <a:pPr marL="0" marR="0"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(Q3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üyesi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l" rtl="0">
                        <a:lnSpc>
                          <a:spcPct val="150000"/>
                        </a:lnSpc>
                        <a:spcBef>
                          <a:spcPts val="0"/>
                        </a:spcBef>
                        <a:spcAft>
                          <a:spcPts val="0"/>
                        </a:spcAft>
                        <a:buNone/>
                      </a:pPr>
                      <a:r>
                        <a:rPr lang="tr-TR" sz="1400"/>
                        <a:t> </a:t>
                      </a:r>
                      <a:endParaRPr sz="1400">
                        <a:latin typeface="Calibri"/>
                        <a:ea typeface="Calibri"/>
                        <a:cs typeface="Calibri"/>
                        <a:sym typeface="Calibri"/>
                      </a:endParaRPr>
                    </a:p>
                  </a:txBody>
                  <a:tcPr marL="68575" marR="68575" marT="0" marB="0" anchor="ctr"/>
                </a:tc>
                <a:tc>
                  <a:txBody>
                    <a:bodyPr/>
                    <a:lstStyle/>
                    <a:p>
                      <a:pPr marL="0" marR="0" lvl="0" indent="0" algn="l" rtl="0">
                        <a:lnSpc>
                          <a:spcPct val="150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204275">
                <a:tc>
                  <a:txBody>
                    <a:bodyPr/>
                    <a:lstStyle/>
                    <a:p>
                      <a:pPr marL="0" marR="0" lvl="0" indent="0" algn="l" rtl="0">
                        <a:lnSpc>
                          <a:spcPct val="150000"/>
                        </a:lnSpc>
                        <a:spcBef>
                          <a:spcPts val="0"/>
                        </a:spcBef>
                        <a:spcAft>
                          <a:spcPts val="0"/>
                        </a:spcAft>
                        <a:buClr>
                          <a:srgbClr val="FF0000"/>
                        </a:buClr>
                        <a:buSzPts val="1400"/>
                        <a:buFont typeface="Calibri"/>
                        <a:buNone/>
                      </a:pPr>
                      <a:r>
                        <a:rPr lang="tr-TR" sz="1400" b="1">
                          <a:solidFill>
                            <a:srgbClr val="FF0000"/>
                          </a:solidFill>
                        </a:rPr>
                        <a:t>SCI, SCI-E, SSCI veya AHCI </a:t>
                      </a:r>
                      <a:r>
                        <a:rPr lang="tr-TR" sz="1400"/>
                        <a:t>kapsamındaki dergilerde (</a:t>
                      </a:r>
                      <a:r>
                        <a:rPr lang="tr-TR" sz="1400">
                          <a:solidFill>
                            <a:srgbClr val="3333FF"/>
                          </a:solidFill>
                        </a:rPr>
                        <a:t>Q3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elemanı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l" rtl="0">
                        <a:lnSpc>
                          <a:spcPct val="150000"/>
                        </a:lnSpc>
                        <a:spcBef>
                          <a:spcPts val="0"/>
                        </a:spcBef>
                        <a:spcAft>
                          <a:spcPts val="0"/>
                        </a:spcAft>
                        <a:buNone/>
                      </a:pPr>
                      <a:r>
                        <a:rPr lang="tr-TR" sz="1400"/>
                        <a:t> </a:t>
                      </a:r>
                      <a:endParaRPr sz="1400">
                        <a:latin typeface="Calibri"/>
                        <a:ea typeface="Calibri"/>
                        <a:cs typeface="Calibri"/>
                        <a:sym typeface="Calibri"/>
                      </a:endParaRPr>
                    </a:p>
                  </a:txBody>
                  <a:tcPr marL="68575" marR="68575" marT="0" marB="0" anchor="ctr"/>
                </a:tc>
                <a:tc>
                  <a:txBody>
                    <a:bodyPr/>
                    <a:lstStyle/>
                    <a:p>
                      <a:pPr marL="0" marR="0" lvl="0" indent="0" algn="l" rtl="0">
                        <a:lnSpc>
                          <a:spcPct val="150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ESCI, SCI-E, SSCI veya AHCI </a:t>
                      </a:r>
                      <a:r>
                        <a:rPr lang="tr-TR" sz="1400"/>
                        <a:t>kapsamındaki dergilerde (</a:t>
                      </a:r>
                      <a:r>
                        <a:rPr lang="tr-TR" sz="1400">
                          <a:solidFill>
                            <a:srgbClr val="3333FF"/>
                          </a:solidFill>
                        </a:rPr>
                        <a:t>Q4*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üyesi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l" rtl="0">
                        <a:lnSpc>
                          <a:spcPct val="150000"/>
                        </a:lnSpc>
                        <a:spcBef>
                          <a:spcPts val="0"/>
                        </a:spcBef>
                        <a:spcAft>
                          <a:spcPts val="0"/>
                        </a:spcAft>
                        <a:buNone/>
                      </a:pPr>
                      <a:r>
                        <a:rPr lang="tr-TR" sz="1400"/>
                        <a:t> </a:t>
                      </a:r>
                      <a:endParaRPr sz="1400">
                        <a:latin typeface="Calibri"/>
                        <a:ea typeface="Calibri"/>
                        <a:cs typeface="Calibri"/>
                        <a:sym typeface="Calibri"/>
                      </a:endParaRPr>
                    </a:p>
                  </a:txBody>
                  <a:tcPr marL="68575" marR="68575" marT="0" marB="0" anchor="ctr"/>
                </a:tc>
                <a:tc>
                  <a:txBody>
                    <a:bodyPr/>
                    <a:lstStyle/>
                    <a:p>
                      <a:pPr marL="0" marR="0" lvl="0" indent="0" algn="l" rtl="0">
                        <a:lnSpc>
                          <a:spcPct val="150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r h="432425">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a:solidFill>
                            <a:srgbClr val="FF0000"/>
                          </a:solidFill>
                        </a:rPr>
                        <a:t>ESCI, SCI-E, SSCI veya AHCI </a:t>
                      </a:r>
                      <a:r>
                        <a:rPr lang="tr-TR" sz="1400"/>
                        <a:t>kapsamındaki dergilerde (</a:t>
                      </a:r>
                      <a:r>
                        <a:rPr lang="tr-TR" sz="1400">
                          <a:solidFill>
                            <a:srgbClr val="3333FF"/>
                          </a:solidFill>
                        </a:rPr>
                        <a:t>Q4* olarak taranan dergide</a:t>
                      </a:r>
                      <a:r>
                        <a:rPr lang="tr-TR" sz="1400"/>
                        <a:t>)</a:t>
                      </a:r>
                      <a:r>
                        <a:rPr lang="tr-TR" sz="1400">
                          <a:latin typeface="Calibri"/>
                          <a:ea typeface="Calibri"/>
                          <a:cs typeface="Calibri"/>
                          <a:sym typeface="Calibri"/>
                        </a:rPr>
                        <a:t> </a:t>
                      </a:r>
                      <a:r>
                        <a:rPr lang="tr-TR" sz="1400" u="sng">
                          <a:latin typeface="Calibri"/>
                          <a:ea typeface="Calibri"/>
                          <a:cs typeface="Calibri"/>
                          <a:sym typeface="Calibri"/>
                        </a:rPr>
                        <a:t>öğretim elemanı </a:t>
                      </a:r>
                      <a:r>
                        <a:rPr lang="tr-TR" sz="1400">
                          <a:latin typeface="Calibri"/>
                          <a:ea typeface="Calibri"/>
                          <a:cs typeface="Calibri"/>
                          <a:sym typeface="Calibri"/>
                        </a:rPr>
                        <a:t>başına düşen yayın sayısı</a:t>
                      </a:r>
                      <a:endParaRPr/>
                    </a:p>
                  </a:txBody>
                  <a:tcPr marL="68575" marR="68575" marT="0" marB="0" anchor="ctr"/>
                </a:tc>
                <a:tc>
                  <a:txBody>
                    <a:bodyPr/>
                    <a:lstStyle/>
                    <a:p>
                      <a:pPr marL="0" marR="0" lvl="0" indent="0" algn="l" rtl="0">
                        <a:lnSpc>
                          <a:spcPct val="150000"/>
                        </a:lnSpc>
                        <a:spcBef>
                          <a:spcPts val="0"/>
                        </a:spcBef>
                        <a:spcAft>
                          <a:spcPts val="0"/>
                        </a:spcAft>
                        <a:buNone/>
                      </a:pPr>
                      <a:r>
                        <a:rPr lang="tr-TR" sz="1400" dirty="0"/>
                        <a:t> 0</a:t>
                      </a:r>
                      <a:endParaRPr sz="1400" dirty="0">
                        <a:latin typeface="Calibri"/>
                        <a:ea typeface="Calibri"/>
                        <a:cs typeface="Calibri"/>
                        <a:sym typeface="Calibri"/>
                      </a:endParaRPr>
                    </a:p>
                  </a:txBody>
                  <a:tcPr marL="68575" marR="68575" marT="0" marB="0" anchor="ctr"/>
                </a:tc>
                <a:tc>
                  <a:txBody>
                    <a:bodyPr/>
                    <a:lstStyle/>
                    <a:p>
                      <a:pPr marL="0" marR="0" lvl="0" indent="0" algn="l" rtl="0">
                        <a:lnSpc>
                          <a:spcPct val="150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Shape 505"/>
        <p:cNvGrpSpPr/>
        <p:nvPr/>
      </p:nvGrpSpPr>
      <p:grpSpPr>
        <a:xfrm>
          <a:off x="0" y="0"/>
          <a:ext cx="0" cy="0"/>
          <a:chOff x="0" y="0"/>
          <a:chExt cx="0" cy="0"/>
        </a:xfrm>
      </p:grpSpPr>
      <p:sp>
        <p:nvSpPr>
          <p:cNvPr id="506" name="Google Shape;506;p48"/>
          <p:cNvSpPr txBox="1">
            <a:spLocks noGrp="1"/>
          </p:cNvSpPr>
          <p:nvPr>
            <p:ph type="title"/>
          </p:nvPr>
        </p:nvSpPr>
        <p:spPr>
          <a:xfrm>
            <a:off x="258418" y="820987"/>
            <a:ext cx="10446528" cy="60089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a:solidFill>
                  <a:srgbClr val="FF0000"/>
                </a:solidFill>
              </a:rPr>
              <a:t>Araştırma ve Geliştirme Faaliyetleri : </a:t>
            </a:r>
            <a:r>
              <a:rPr lang="tr-TR" sz="2400" b="1">
                <a:solidFill>
                  <a:srgbClr val="3333FF"/>
                </a:solidFill>
              </a:rPr>
              <a:t>Yıllara Göre Kitap Bilgileri</a:t>
            </a:r>
            <a:endParaRPr sz="2400">
              <a:solidFill>
                <a:srgbClr val="3333FF"/>
              </a:solidFill>
            </a:endParaRPr>
          </a:p>
        </p:txBody>
      </p:sp>
      <p:sp>
        <p:nvSpPr>
          <p:cNvPr id="507" name="Google Shape;50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08" name="Google Shape;50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49</a:t>
            </a:fld>
            <a:endParaRPr/>
          </a:p>
        </p:txBody>
      </p:sp>
      <p:graphicFrame>
        <p:nvGraphicFramePr>
          <p:cNvPr id="509" name="Google Shape;509;p48"/>
          <p:cNvGraphicFramePr/>
          <p:nvPr>
            <p:extLst>
              <p:ext uri="{D42A27DB-BD31-4B8C-83A1-F6EECF244321}">
                <p14:modId xmlns:p14="http://schemas.microsoft.com/office/powerpoint/2010/main" val="1423861852"/>
              </p:ext>
            </p:extLst>
          </p:nvPr>
        </p:nvGraphicFramePr>
        <p:xfrm>
          <a:off x="457201" y="1992512"/>
          <a:ext cx="11374575" cy="3795225"/>
        </p:xfrm>
        <a:graphic>
          <a:graphicData uri="http://schemas.openxmlformats.org/drawingml/2006/table">
            <a:tbl>
              <a:tblPr firstRow="1" firstCol="1" lastRow="1" lastCol="1" bandRow="1" bandCol="1">
                <a:noFill/>
                <a:tableStyleId>{71F7B38A-2533-437F-8BA0-C45511DF4930}</a:tableStyleId>
              </a:tblPr>
              <a:tblGrid>
                <a:gridCol w="9789275">
                  <a:extLst>
                    <a:ext uri="{9D8B030D-6E8A-4147-A177-3AD203B41FA5}">
                      <a16:colId xmlns:a16="http://schemas.microsoft.com/office/drawing/2014/main" val="20000"/>
                    </a:ext>
                  </a:extLst>
                </a:gridCol>
                <a:gridCol w="790975">
                  <a:extLst>
                    <a:ext uri="{9D8B030D-6E8A-4147-A177-3AD203B41FA5}">
                      <a16:colId xmlns:a16="http://schemas.microsoft.com/office/drawing/2014/main" val="20001"/>
                    </a:ext>
                  </a:extLst>
                </a:gridCol>
                <a:gridCol w="794325">
                  <a:extLst>
                    <a:ext uri="{9D8B030D-6E8A-4147-A177-3AD203B41FA5}">
                      <a16:colId xmlns:a16="http://schemas.microsoft.com/office/drawing/2014/main" val="20002"/>
                    </a:ext>
                  </a:extLst>
                </a:gridCol>
              </a:tblGrid>
              <a:tr h="335050">
                <a:tc>
                  <a:txBody>
                    <a:bodyPr/>
                    <a:lstStyle/>
                    <a:p>
                      <a:pPr marL="36000" marR="0" lvl="0" indent="0" algn="ctr" rtl="0">
                        <a:lnSpc>
                          <a:spcPct val="100000"/>
                        </a:lnSpc>
                        <a:spcBef>
                          <a:spcPts val="0"/>
                        </a:spcBef>
                        <a:spcAft>
                          <a:spcPts val="0"/>
                        </a:spcAft>
                        <a:buNone/>
                      </a:pPr>
                      <a:r>
                        <a:rPr lang="tr-TR" sz="1600" b="1">
                          <a:solidFill>
                            <a:srgbClr val="FF0000"/>
                          </a:solidFill>
                        </a:rPr>
                        <a:t>KİTAPLAR</a:t>
                      </a:r>
                      <a:endParaRPr sz="1600" b="1">
                        <a:solidFill>
                          <a:srgbClr val="FF0000"/>
                        </a:solidFill>
                        <a:latin typeface="Calibri"/>
                        <a:ea typeface="Calibri"/>
                        <a:cs typeface="Calibri"/>
                        <a:sym typeface="Calibri"/>
                      </a:endParaRPr>
                    </a:p>
                  </a:txBody>
                  <a:tcPr marL="68575" marR="68575" marT="0" marB="0" anchor="ctr"/>
                </a:tc>
                <a:tc>
                  <a:txBody>
                    <a:bodyPr/>
                    <a:lstStyle/>
                    <a:p>
                      <a:pPr marL="3600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3600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283775">
                <a:tc>
                  <a:txBody>
                    <a:bodyPr/>
                    <a:lstStyle/>
                    <a:p>
                      <a:pPr marL="36000" marR="36195" lvl="0" indent="0" algn="l" rtl="0">
                        <a:lnSpc>
                          <a:spcPct val="100000"/>
                        </a:lnSpc>
                        <a:spcBef>
                          <a:spcPts val="0"/>
                        </a:spcBef>
                        <a:spcAft>
                          <a:spcPts val="0"/>
                        </a:spcAft>
                        <a:buNone/>
                      </a:pPr>
                      <a:r>
                        <a:rPr lang="tr-TR" sz="1600" b="1" dirty="0"/>
                        <a:t>Tanınmış </a:t>
                      </a:r>
                      <a:r>
                        <a:rPr lang="tr-TR" sz="1600" b="1" dirty="0">
                          <a:solidFill>
                            <a:srgbClr val="FF0000"/>
                          </a:solidFill>
                        </a:rPr>
                        <a:t>uluslararası </a:t>
                      </a:r>
                      <a:r>
                        <a:rPr lang="tr-TR" sz="1600" b="1" dirty="0"/>
                        <a:t>yayınevleri tarafından yayınlanmış özgün bilimsel kitap</a:t>
                      </a:r>
                      <a:endParaRPr sz="1600" b="1" dirty="0">
                        <a:latin typeface="Times New Roman"/>
                        <a:ea typeface="Times New Roman"/>
                        <a:cs typeface="Times New Roman"/>
                        <a:sym typeface="Times New Roman"/>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251075">
                <a:tc>
                  <a:txBody>
                    <a:bodyPr/>
                    <a:lstStyle/>
                    <a:p>
                      <a:pPr marL="36000" marR="36195" lvl="0" indent="0" algn="l" rtl="0">
                        <a:lnSpc>
                          <a:spcPct val="100000"/>
                        </a:lnSpc>
                        <a:spcBef>
                          <a:spcPts val="0"/>
                        </a:spcBef>
                        <a:spcAft>
                          <a:spcPts val="0"/>
                        </a:spcAft>
                        <a:buNone/>
                      </a:pPr>
                      <a:r>
                        <a:rPr lang="tr-TR" sz="1600" b="1" dirty="0"/>
                        <a:t>Tanınmış </a:t>
                      </a:r>
                      <a:r>
                        <a:rPr lang="tr-TR" sz="1600" b="1" dirty="0">
                          <a:solidFill>
                            <a:srgbClr val="FF0000"/>
                          </a:solidFill>
                        </a:rPr>
                        <a:t>uluslararası</a:t>
                      </a:r>
                      <a:r>
                        <a:rPr lang="tr-TR" sz="1600" b="1" dirty="0"/>
                        <a:t> yayınevleri tarafından yayınlanmış özgün bilimsel kitap editörlüğü, bölüm yazarlığı </a:t>
                      </a:r>
                      <a:endParaRPr sz="1600" b="1" dirty="0">
                        <a:latin typeface="Times New Roman"/>
                        <a:ea typeface="Times New Roman"/>
                        <a:cs typeface="Times New Roman"/>
                        <a:sym typeface="Times New Roman"/>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dirty="0"/>
                        <a:t> 5</a:t>
                      </a:r>
                      <a:endParaRPr sz="1600" dirty="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dirty="0"/>
                        <a:t> 1</a:t>
                      </a:r>
                      <a:endParaRPr sz="16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283775">
                <a:tc>
                  <a:txBody>
                    <a:bodyPr/>
                    <a:lstStyle/>
                    <a:p>
                      <a:pPr marL="36000" marR="36195" lvl="0" indent="0" algn="l" rtl="0">
                        <a:lnSpc>
                          <a:spcPct val="100000"/>
                        </a:lnSpc>
                        <a:spcBef>
                          <a:spcPts val="0"/>
                        </a:spcBef>
                        <a:spcAft>
                          <a:spcPts val="0"/>
                        </a:spcAft>
                        <a:buNone/>
                      </a:pPr>
                      <a:r>
                        <a:rPr lang="tr-TR" sz="1600" b="1"/>
                        <a:t>Tanınmış </a:t>
                      </a:r>
                      <a:r>
                        <a:rPr lang="tr-TR" sz="1600" b="1">
                          <a:solidFill>
                            <a:srgbClr val="FF0000"/>
                          </a:solidFill>
                        </a:rPr>
                        <a:t>ulusal</a:t>
                      </a:r>
                      <a:r>
                        <a:rPr lang="tr-TR" sz="1600" b="1"/>
                        <a:t> yayınevleri tarafından yayınlanmış özgün bilimsel kitap</a:t>
                      </a:r>
                      <a:endParaRPr sz="1600" b="1">
                        <a:latin typeface="Times New Roman"/>
                        <a:ea typeface="Times New Roman"/>
                        <a:cs typeface="Times New Roman"/>
                        <a:sym typeface="Times New Roman"/>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251075">
                <a:tc>
                  <a:txBody>
                    <a:bodyPr/>
                    <a:lstStyle/>
                    <a:p>
                      <a:pPr marL="36000" marR="36195" lvl="0" indent="0" algn="l" rtl="0">
                        <a:lnSpc>
                          <a:spcPct val="100000"/>
                        </a:lnSpc>
                        <a:spcBef>
                          <a:spcPts val="0"/>
                        </a:spcBef>
                        <a:spcAft>
                          <a:spcPts val="0"/>
                        </a:spcAft>
                        <a:buNone/>
                      </a:pPr>
                      <a:r>
                        <a:rPr lang="tr-TR" sz="1600" b="1"/>
                        <a:t>Tanınmış </a:t>
                      </a:r>
                      <a:r>
                        <a:rPr lang="tr-TR" sz="1600" b="1">
                          <a:solidFill>
                            <a:srgbClr val="FF0000"/>
                          </a:solidFill>
                        </a:rPr>
                        <a:t>ulusal</a:t>
                      </a:r>
                      <a:r>
                        <a:rPr lang="tr-TR" sz="1600" b="1"/>
                        <a:t> yayınevleri tarafından yayınlanmış özgün bilimsel kitap editörlüğü, bölüm yazarlığı </a:t>
                      </a:r>
                      <a:endParaRPr sz="1600" b="1">
                        <a:latin typeface="Times New Roman"/>
                        <a:ea typeface="Times New Roman"/>
                        <a:cs typeface="Times New Roman"/>
                        <a:sym typeface="Times New Roman"/>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504850">
                <a:tc>
                  <a:txBody>
                    <a:bodyPr/>
                    <a:lstStyle/>
                    <a:p>
                      <a:pPr marL="36000" marR="36195" lvl="0" indent="0" algn="l" rtl="0">
                        <a:lnSpc>
                          <a:spcPct val="100000"/>
                        </a:lnSpc>
                        <a:spcBef>
                          <a:spcPts val="0"/>
                        </a:spcBef>
                        <a:spcAft>
                          <a:spcPts val="0"/>
                        </a:spcAft>
                        <a:buNone/>
                      </a:pPr>
                      <a:r>
                        <a:rPr lang="tr-TR" sz="1600" b="1"/>
                        <a:t>Alanında çeviri kitap editörlüğü, kitap bölümü çevirisi, tam kitap çevirisi (Yabancı dil alanındaki adaylar kendi dil alanlarında çeviri yaparsa, puanın yarısı)</a:t>
                      </a:r>
                      <a:endParaRPr sz="1600" b="1">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504500">
                <a:tc>
                  <a:txBody>
                    <a:bodyPr/>
                    <a:lstStyle/>
                    <a:p>
                      <a:pPr marL="36000" marR="36195" lvl="0" indent="0" algn="l" rtl="0">
                        <a:lnSpc>
                          <a:spcPct val="100000"/>
                        </a:lnSpc>
                        <a:spcBef>
                          <a:spcPts val="0"/>
                        </a:spcBef>
                        <a:spcAft>
                          <a:spcPts val="0"/>
                        </a:spcAft>
                        <a:buNone/>
                      </a:pPr>
                      <a:r>
                        <a:rPr lang="tr-TR" sz="1600" b="1"/>
                        <a:t>Üniversite tarafından hakem incelemesi yaptırıldıktan sonra yayınlanan ders kitabı (Hakemsiz ders kitapları puanlandırmaya tabi tutulmaz)</a:t>
                      </a:r>
                      <a:endParaRPr sz="1600" b="1">
                        <a:latin typeface="Times New Roman"/>
                        <a:ea typeface="Times New Roman"/>
                        <a:cs typeface="Times New Roman"/>
                        <a:sym typeface="Times New Roman"/>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504500">
                <a:tc>
                  <a:txBody>
                    <a:bodyPr/>
                    <a:lstStyle/>
                    <a:p>
                      <a:pPr marL="36000" marR="36195" lvl="0" indent="0" algn="l" rtl="0">
                        <a:lnSpc>
                          <a:spcPct val="100000"/>
                        </a:lnSpc>
                        <a:spcBef>
                          <a:spcPts val="0"/>
                        </a:spcBef>
                        <a:spcAft>
                          <a:spcPts val="0"/>
                        </a:spcAft>
                        <a:buNone/>
                      </a:pPr>
                      <a:r>
                        <a:rPr lang="tr-TR" sz="1600" b="1">
                          <a:solidFill>
                            <a:srgbClr val="FF0000"/>
                          </a:solidFill>
                        </a:rPr>
                        <a:t>Uluslararası</a:t>
                      </a:r>
                      <a:r>
                        <a:rPr lang="tr-TR" sz="1600" b="1"/>
                        <a:t> yayınevleri tarafından yayınlanan ansiklopedilerde madde (en fazla dört madde hesaplamada dikkate alınır)</a:t>
                      </a:r>
                      <a:endParaRPr sz="1600" b="1">
                        <a:latin typeface="Times New Roman"/>
                        <a:ea typeface="Times New Roman"/>
                        <a:cs typeface="Times New Roman"/>
                        <a:sym typeface="Times New Roman"/>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r h="504500">
                <a:tc>
                  <a:txBody>
                    <a:bodyPr/>
                    <a:lstStyle/>
                    <a:p>
                      <a:pPr marL="36000" marR="36195" lvl="0" indent="0" algn="l" rtl="0">
                        <a:lnSpc>
                          <a:spcPct val="100000"/>
                        </a:lnSpc>
                        <a:spcBef>
                          <a:spcPts val="0"/>
                        </a:spcBef>
                        <a:spcAft>
                          <a:spcPts val="0"/>
                        </a:spcAft>
                        <a:buNone/>
                      </a:pPr>
                      <a:r>
                        <a:rPr lang="tr-TR" sz="1600" b="1">
                          <a:solidFill>
                            <a:srgbClr val="FF0000"/>
                          </a:solidFill>
                        </a:rPr>
                        <a:t>Ulusal</a:t>
                      </a:r>
                      <a:r>
                        <a:rPr lang="tr-TR" sz="1600" b="1"/>
                        <a:t> yayınevleri tarafından yayınlanan ansiklopedilerde madde (en fazla dört madde hesaplamada dikkate alınır)</a:t>
                      </a:r>
                      <a:endParaRPr sz="1600" b="1">
                        <a:latin typeface="Times New Roman"/>
                        <a:ea typeface="Times New Roman"/>
                        <a:cs typeface="Times New Roman"/>
                        <a:sym typeface="Times New Roman"/>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8"/>
                  </a:ext>
                </a:extLst>
              </a:tr>
              <a:tr h="372125">
                <a:tc>
                  <a:txBody>
                    <a:bodyPr/>
                    <a:lstStyle/>
                    <a:p>
                      <a:pPr marL="36000" marR="0" lvl="0" indent="0" algn="r" rtl="0">
                        <a:lnSpc>
                          <a:spcPct val="100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dirty="0"/>
                        <a:t> 5</a:t>
                      </a:r>
                      <a:endParaRPr sz="1600" dirty="0">
                        <a:latin typeface="Calibri"/>
                        <a:ea typeface="Calibri"/>
                        <a:cs typeface="Calibri"/>
                        <a:sym typeface="Calibri"/>
                      </a:endParaRPr>
                    </a:p>
                  </a:txBody>
                  <a:tcPr marL="68575" marR="68575" marT="0" marB="0" anchor="ctr"/>
                </a:tc>
                <a:tc>
                  <a:txBody>
                    <a:bodyPr/>
                    <a:lstStyle/>
                    <a:p>
                      <a:pPr marL="36000" marR="0" lvl="0" indent="0" algn="l" rtl="0">
                        <a:lnSpc>
                          <a:spcPct val="100000"/>
                        </a:lnSpc>
                        <a:spcBef>
                          <a:spcPts val="0"/>
                        </a:spcBef>
                        <a:spcAft>
                          <a:spcPts val="0"/>
                        </a:spcAft>
                        <a:buNone/>
                      </a:pPr>
                      <a:r>
                        <a:rPr lang="tr-TR" sz="1600" dirty="0"/>
                        <a:t> 1</a:t>
                      </a:r>
                      <a:endParaRPr sz="16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sp>
        <p:nvSpPr>
          <p:cNvPr id="126" name="Google Shape;126;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27" name="Google Shape;127;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a:t>
            </a:fld>
            <a:endParaRPr/>
          </a:p>
        </p:txBody>
      </p:sp>
      <p:sp>
        <p:nvSpPr>
          <p:cNvPr id="128" name="Google Shape;128;p5"/>
          <p:cNvSpPr txBox="1"/>
          <p:nvPr/>
        </p:nvSpPr>
        <p:spPr>
          <a:xfrm>
            <a:off x="-1" y="797551"/>
            <a:ext cx="10741891" cy="69031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FF0000"/>
              </a:buClr>
              <a:buSzPts val="3200"/>
              <a:buFont typeface="Calibri"/>
              <a:buNone/>
            </a:pPr>
            <a:r>
              <a:rPr lang="tr-TR" sz="3200" b="1" i="0" u="none" strike="noStrike" cap="none">
                <a:solidFill>
                  <a:srgbClr val="FF0000"/>
                </a:solidFill>
                <a:latin typeface="Calibri"/>
                <a:ea typeface="Calibri"/>
                <a:cs typeface="Calibri"/>
                <a:sym typeface="Calibri"/>
              </a:rPr>
              <a:t>YÖNETİM: </a:t>
            </a:r>
            <a:r>
              <a:rPr lang="tr-TR" sz="3200" b="1" i="0" u="none" strike="noStrike" cap="none">
                <a:solidFill>
                  <a:srgbClr val="3333FF"/>
                </a:solidFill>
                <a:latin typeface="Calibri"/>
                <a:ea typeface="Calibri"/>
                <a:cs typeface="Calibri"/>
                <a:sym typeface="Calibri"/>
              </a:rPr>
              <a:t>Bölüm Başkanlıkları</a:t>
            </a:r>
            <a:endParaRPr sz="3200" b="0" i="0" u="none" strike="noStrike" cap="none">
              <a:solidFill>
                <a:srgbClr val="3333FF"/>
              </a:solidFill>
              <a:latin typeface="Calibri"/>
              <a:ea typeface="Calibri"/>
              <a:cs typeface="Calibri"/>
              <a:sym typeface="Calibri"/>
            </a:endParaRPr>
          </a:p>
        </p:txBody>
      </p:sp>
      <p:graphicFrame>
        <p:nvGraphicFramePr>
          <p:cNvPr id="129" name="Google Shape;129;p5"/>
          <p:cNvGraphicFramePr/>
          <p:nvPr>
            <p:extLst>
              <p:ext uri="{D42A27DB-BD31-4B8C-83A1-F6EECF244321}">
                <p14:modId xmlns:p14="http://schemas.microsoft.com/office/powerpoint/2010/main" val="4257562052"/>
              </p:ext>
            </p:extLst>
          </p:nvPr>
        </p:nvGraphicFramePr>
        <p:xfrm>
          <a:off x="496390" y="1782621"/>
          <a:ext cx="11372325" cy="3842550"/>
        </p:xfrm>
        <a:graphic>
          <a:graphicData uri="http://schemas.openxmlformats.org/drawingml/2006/table">
            <a:tbl>
              <a:tblPr firstRow="1" firstCol="1" bandRow="1">
                <a:noFill/>
                <a:tableStyleId>{9EE9E55A-6353-4820-B1A0-A50A31D110FF}</a:tableStyleId>
              </a:tblPr>
              <a:tblGrid>
                <a:gridCol w="2902600">
                  <a:extLst>
                    <a:ext uri="{9D8B030D-6E8A-4147-A177-3AD203B41FA5}">
                      <a16:colId xmlns:a16="http://schemas.microsoft.com/office/drawing/2014/main" val="20000"/>
                    </a:ext>
                  </a:extLst>
                </a:gridCol>
                <a:gridCol w="3001500">
                  <a:extLst>
                    <a:ext uri="{9D8B030D-6E8A-4147-A177-3AD203B41FA5}">
                      <a16:colId xmlns:a16="http://schemas.microsoft.com/office/drawing/2014/main" val="20001"/>
                    </a:ext>
                  </a:extLst>
                </a:gridCol>
                <a:gridCol w="2733650">
                  <a:extLst>
                    <a:ext uri="{9D8B030D-6E8A-4147-A177-3AD203B41FA5}">
                      <a16:colId xmlns:a16="http://schemas.microsoft.com/office/drawing/2014/main" val="20002"/>
                    </a:ext>
                  </a:extLst>
                </a:gridCol>
                <a:gridCol w="2734575">
                  <a:extLst>
                    <a:ext uri="{9D8B030D-6E8A-4147-A177-3AD203B41FA5}">
                      <a16:colId xmlns:a16="http://schemas.microsoft.com/office/drawing/2014/main" val="20003"/>
                    </a:ext>
                  </a:extLst>
                </a:gridCol>
              </a:tblGrid>
              <a:tr h="559050">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ADI*</a:t>
                      </a:r>
                      <a:endParaRPr sz="1800" u="none" strike="noStrike" cap="none">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Başkanı </a:t>
                      </a:r>
                      <a:endParaRPr sz="1800" u="none" strike="noStrike" cap="none">
                        <a:solidFill>
                          <a:srgbClr val="FF0000"/>
                        </a:solidFill>
                        <a:latin typeface="Calibri"/>
                        <a:ea typeface="Calibri"/>
                        <a:cs typeface="Calibri"/>
                        <a:sym typeface="Calibri"/>
                      </a:endParaRPr>
                    </a:p>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Ünvanı Adı Soyadı</a:t>
                      </a:r>
                      <a:endParaRPr sz="1800" u="none" strike="noStrike" cap="none">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 Yardımcısı Ünvanı Adı Soyadı</a:t>
                      </a:r>
                      <a:endParaRPr sz="1800" u="none" strike="noStrike" cap="none">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 Yardımcısı Ünvanı Adı Soyadı</a:t>
                      </a:r>
                      <a:endParaRPr sz="1800" u="none" strike="noStrike" cap="none">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447500">
                <a:tc>
                  <a:txBody>
                    <a:bodyPr/>
                    <a:lstStyle/>
                    <a:p>
                      <a:pPr marL="0" marR="0" lvl="0" indent="0" algn="l" rtl="0">
                        <a:spcBef>
                          <a:spcPts val="0"/>
                        </a:spcBef>
                        <a:spcAft>
                          <a:spcPts val="0"/>
                        </a:spcAft>
                        <a:buNone/>
                      </a:pPr>
                      <a:r>
                        <a:rPr lang="tr-TR" sz="1800"/>
                        <a:t>Yabancı Diller Bölümü</a:t>
                      </a: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r>
                        <a:rPr lang="tr-TR" sz="1800"/>
                        <a:t>Öğr. Gör. Dr. Yıldıray KURNAZ</a:t>
                      </a: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r>
                        <a:rPr lang="tr-TR" sz="1800" dirty="0" err="1" smtClean="0">
                          <a:latin typeface="Calibri"/>
                          <a:ea typeface="Calibri"/>
                          <a:cs typeface="Calibri"/>
                          <a:sym typeface="Calibri"/>
                        </a:rPr>
                        <a:t>Öğr</a:t>
                      </a:r>
                      <a:r>
                        <a:rPr lang="tr-TR" sz="1800" dirty="0" smtClean="0">
                          <a:latin typeface="Calibri"/>
                          <a:ea typeface="Calibri"/>
                          <a:cs typeface="Calibri"/>
                          <a:sym typeface="Calibri"/>
                        </a:rPr>
                        <a:t>. Gör. Damla KATLAN</a:t>
                      </a:r>
                      <a:endParaRPr sz="1800" dirty="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447500">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447500">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447500">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447500">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447500">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299250">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r h="299250">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None/>
                      </a:pPr>
                      <a:endParaRPr sz="18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endParaRPr sz="18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8"/>
                  </a:ext>
                </a:extLst>
              </a:tr>
            </a:tbl>
          </a:graphicData>
        </a:graphic>
      </p:graphicFrame>
      <p:sp>
        <p:nvSpPr>
          <p:cNvPr id="130" name="Google Shape;130;p5"/>
          <p:cNvSpPr txBox="1"/>
          <p:nvPr/>
        </p:nvSpPr>
        <p:spPr>
          <a:xfrm>
            <a:off x="496389" y="5806068"/>
            <a:ext cx="46962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u="none" strike="noStrike" cap="none">
                <a:solidFill>
                  <a:srgbClr val="FF0000"/>
                </a:solidFill>
                <a:latin typeface="Calibri"/>
                <a:ea typeface="Calibri"/>
                <a:cs typeface="Calibri"/>
                <a:sym typeface="Calibri"/>
              </a:rPr>
              <a:t>*Bölüm Sayısına göre satır ekleyiniz veya siliniz</a:t>
            </a:r>
            <a:endParaRPr sz="1800" b="1" i="1">
              <a:solidFill>
                <a:srgbClr val="FF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Shape 513"/>
        <p:cNvGrpSpPr/>
        <p:nvPr/>
      </p:nvGrpSpPr>
      <p:grpSpPr>
        <a:xfrm>
          <a:off x="0" y="0"/>
          <a:ext cx="0" cy="0"/>
          <a:chOff x="0" y="0"/>
          <a:chExt cx="0" cy="0"/>
        </a:xfrm>
      </p:grpSpPr>
      <p:sp>
        <p:nvSpPr>
          <p:cNvPr id="514" name="Google Shape;514;p49"/>
          <p:cNvSpPr txBox="1">
            <a:spLocks noGrp="1"/>
          </p:cNvSpPr>
          <p:nvPr>
            <p:ph type="title"/>
          </p:nvPr>
        </p:nvSpPr>
        <p:spPr>
          <a:xfrm>
            <a:off x="369455" y="810763"/>
            <a:ext cx="10381672" cy="58392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a:solidFill>
                  <a:srgbClr val="FF0000"/>
                </a:solidFill>
              </a:rPr>
              <a:t>Araştırma ve Geliştirme Faaliyetleri </a:t>
            </a:r>
            <a:r>
              <a:rPr lang="tr-TR" sz="2400" b="1">
                <a:solidFill>
                  <a:srgbClr val="962E2E"/>
                </a:solidFill>
                <a:latin typeface="Calibri"/>
                <a:ea typeface="Calibri"/>
                <a:cs typeface="Calibri"/>
                <a:sym typeface="Calibri"/>
              </a:rPr>
              <a:t>: </a:t>
            </a:r>
            <a:r>
              <a:rPr lang="tr-TR" sz="2400" b="1">
                <a:solidFill>
                  <a:srgbClr val="3333FF"/>
                </a:solidFill>
                <a:latin typeface="Calibri"/>
                <a:ea typeface="Calibri"/>
                <a:cs typeface="Calibri"/>
                <a:sym typeface="Calibri"/>
              </a:rPr>
              <a:t>Yıllara Göre Proje Bilgileri</a:t>
            </a:r>
            <a:endParaRPr sz="2400" b="1">
              <a:solidFill>
                <a:srgbClr val="3333FF"/>
              </a:solidFill>
            </a:endParaRPr>
          </a:p>
        </p:txBody>
      </p:sp>
      <p:sp>
        <p:nvSpPr>
          <p:cNvPr id="515" name="Google Shape;51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16" name="Google Shape;516;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50</a:t>
            </a:fld>
            <a:endParaRPr/>
          </a:p>
        </p:txBody>
      </p:sp>
      <p:graphicFrame>
        <p:nvGraphicFramePr>
          <p:cNvPr id="517" name="Google Shape;517;p49"/>
          <p:cNvGraphicFramePr/>
          <p:nvPr>
            <p:extLst>
              <p:ext uri="{D42A27DB-BD31-4B8C-83A1-F6EECF244321}">
                <p14:modId xmlns:p14="http://schemas.microsoft.com/office/powerpoint/2010/main" val="3479858449"/>
              </p:ext>
            </p:extLst>
          </p:nvPr>
        </p:nvGraphicFramePr>
        <p:xfrm>
          <a:off x="274321" y="1820174"/>
          <a:ext cx="11575950" cy="4212545"/>
        </p:xfrm>
        <a:graphic>
          <a:graphicData uri="http://schemas.openxmlformats.org/drawingml/2006/table">
            <a:tbl>
              <a:tblPr firstRow="1" firstCol="1" lastRow="1" lastCol="1" bandRow="1" bandCol="1">
                <a:noFill/>
                <a:tableStyleId>{71F7B38A-2533-437F-8BA0-C45511DF4930}</a:tableStyleId>
              </a:tblPr>
              <a:tblGrid>
                <a:gridCol w="10187300">
                  <a:extLst>
                    <a:ext uri="{9D8B030D-6E8A-4147-A177-3AD203B41FA5}">
                      <a16:colId xmlns:a16="http://schemas.microsoft.com/office/drawing/2014/main" val="20000"/>
                    </a:ext>
                  </a:extLst>
                </a:gridCol>
                <a:gridCol w="754700">
                  <a:extLst>
                    <a:ext uri="{9D8B030D-6E8A-4147-A177-3AD203B41FA5}">
                      <a16:colId xmlns:a16="http://schemas.microsoft.com/office/drawing/2014/main" val="20001"/>
                    </a:ext>
                  </a:extLst>
                </a:gridCol>
                <a:gridCol w="633950">
                  <a:extLst>
                    <a:ext uri="{9D8B030D-6E8A-4147-A177-3AD203B41FA5}">
                      <a16:colId xmlns:a16="http://schemas.microsoft.com/office/drawing/2014/main" val="20002"/>
                    </a:ext>
                  </a:extLst>
                </a:gridCol>
              </a:tblGrid>
              <a:tr h="486425">
                <a:tc>
                  <a:txBody>
                    <a:bodyPr/>
                    <a:lstStyle/>
                    <a:p>
                      <a:pPr marL="0" marR="0" lvl="0" indent="0" algn="ctr" rtl="0">
                        <a:lnSpc>
                          <a:spcPct val="100000"/>
                        </a:lnSpc>
                        <a:spcBef>
                          <a:spcPts val="0"/>
                        </a:spcBef>
                        <a:spcAft>
                          <a:spcPts val="0"/>
                        </a:spcAft>
                        <a:buNone/>
                      </a:pPr>
                      <a:r>
                        <a:rPr lang="tr-TR" sz="1600" b="1">
                          <a:solidFill>
                            <a:srgbClr val="FF0000"/>
                          </a:solidFill>
                        </a:rPr>
                        <a:t>ARAŞTIRMA PROJELERİ</a:t>
                      </a:r>
                      <a:endParaRPr sz="1600" b="1">
                        <a:solidFill>
                          <a:srgbClr val="FF0000"/>
                        </a:solidFill>
                        <a:latin typeface="Calibri"/>
                        <a:ea typeface="Calibri"/>
                        <a:cs typeface="Calibri"/>
                        <a:sym typeface="Calibri"/>
                      </a:endParaRPr>
                    </a:p>
                  </a:txBody>
                  <a:tcPr marL="9075" marR="9075" marT="9075" marB="0" anchor="ctr"/>
                </a:tc>
                <a:tc>
                  <a:txBody>
                    <a:bodyPr/>
                    <a:lstStyle/>
                    <a:p>
                      <a:pPr marL="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9075" marR="9075" marT="9075" marB="0" anchor="ctr"/>
                </a:tc>
                <a:tc>
                  <a:txBody>
                    <a:bodyPr/>
                    <a:lstStyle/>
                    <a:p>
                      <a:pPr marL="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9075" marR="9075" marT="9075" marB="0" anchor="ctr"/>
                </a:tc>
                <a:extLst>
                  <a:ext uri="{0D108BD9-81ED-4DB2-BD59-A6C34878D82A}">
                    <a16:rowId xmlns:a16="http://schemas.microsoft.com/office/drawing/2014/main" val="10000"/>
                  </a:ext>
                </a:extLst>
              </a:tr>
              <a:tr h="477500">
                <a:tc>
                  <a:txBody>
                    <a:bodyPr/>
                    <a:lstStyle/>
                    <a:p>
                      <a:pPr marL="0" marR="0" lvl="0" indent="0" algn="l" rtl="0">
                        <a:lnSpc>
                          <a:spcPct val="100000"/>
                        </a:lnSpc>
                        <a:spcBef>
                          <a:spcPts val="0"/>
                        </a:spcBef>
                        <a:spcAft>
                          <a:spcPts val="0"/>
                        </a:spcAft>
                        <a:buNone/>
                      </a:pPr>
                      <a:r>
                        <a:rPr lang="tr-TR" sz="1600"/>
                        <a:t>(1) Başarı ile tamamlanmış AB çerçeve programı bilimsel araştırma proje sayısı (Koordinatör/ alt koordinatör/yürütücü olmak)</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extLst>
                  <a:ext uri="{0D108BD9-81ED-4DB2-BD59-A6C34878D82A}">
                    <a16:rowId xmlns:a16="http://schemas.microsoft.com/office/drawing/2014/main" val="10001"/>
                  </a:ext>
                </a:extLst>
              </a:tr>
              <a:tr h="635775">
                <a:tc>
                  <a:txBody>
                    <a:bodyPr/>
                    <a:lstStyle/>
                    <a:p>
                      <a:pPr marL="0" marR="0" lvl="0" indent="0" algn="l" rtl="0">
                        <a:lnSpc>
                          <a:spcPct val="100000"/>
                        </a:lnSpc>
                        <a:spcBef>
                          <a:spcPts val="0"/>
                        </a:spcBef>
                        <a:spcAft>
                          <a:spcPts val="0"/>
                        </a:spcAft>
                        <a:buNone/>
                      </a:pPr>
                      <a:r>
                        <a:rPr lang="tr-TR" sz="1600"/>
                        <a:t>Başarı ile tamamlanmış 1. Madde dışındaki uluslararası destekli bilimsel araştırma proje (Derleme ve rapor hazırlama çalışmaları hariç) sayısı  (Yürütücü olmak)</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extLst>
                  <a:ext uri="{0D108BD9-81ED-4DB2-BD59-A6C34878D82A}">
                    <a16:rowId xmlns:a16="http://schemas.microsoft.com/office/drawing/2014/main" val="10002"/>
                  </a:ext>
                </a:extLst>
              </a:tr>
              <a:tr h="335375">
                <a:tc>
                  <a:txBody>
                    <a:bodyPr/>
                    <a:lstStyle/>
                    <a:p>
                      <a:pPr marL="0" marR="0" lvl="0" indent="0" algn="l" rtl="0">
                        <a:lnSpc>
                          <a:spcPct val="100000"/>
                        </a:lnSpc>
                        <a:spcBef>
                          <a:spcPts val="0"/>
                        </a:spcBef>
                        <a:spcAft>
                          <a:spcPts val="0"/>
                        </a:spcAft>
                        <a:buNone/>
                      </a:pPr>
                      <a:r>
                        <a:rPr lang="tr-TR" sz="1600"/>
                        <a:t>TÜBİTAK Ar-Ge proje (ARDEB, TEYDEB, KAMAG, vb.) sayısı (Yürütücü olmak)</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extLst>
                  <a:ext uri="{0D108BD9-81ED-4DB2-BD59-A6C34878D82A}">
                    <a16:rowId xmlns:a16="http://schemas.microsoft.com/office/drawing/2014/main" val="10003"/>
                  </a:ext>
                </a:extLst>
              </a:tr>
              <a:tr h="243100">
                <a:tc>
                  <a:txBody>
                    <a:bodyPr/>
                    <a:lstStyle/>
                    <a:p>
                      <a:pPr marL="0" marR="0" lvl="0" indent="0" algn="l" rtl="0">
                        <a:lnSpc>
                          <a:spcPct val="100000"/>
                        </a:lnSpc>
                        <a:spcBef>
                          <a:spcPts val="0"/>
                        </a:spcBef>
                        <a:spcAft>
                          <a:spcPts val="0"/>
                        </a:spcAft>
                        <a:buNone/>
                      </a:pPr>
                      <a:r>
                        <a:rPr lang="tr-TR" sz="1600"/>
                        <a:t>Diğer TÜBİTAK proje sayısı (Yürütücü olmak)</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extLst>
                  <a:ext uri="{0D108BD9-81ED-4DB2-BD59-A6C34878D82A}">
                    <a16:rowId xmlns:a16="http://schemas.microsoft.com/office/drawing/2014/main" val="10004"/>
                  </a:ext>
                </a:extLst>
              </a:tr>
              <a:tr h="426625">
                <a:tc>
                  <a:txBody>
                    <a:bodyPr/>
                    <a:lstStyle/>
                    <a:p>
                      <a:pPr marL="0" marR="0" lvl="0" indent="0" algn="l" rtl="0">
                        <a:lnSpc>
                          <a:spcPct val="100000"/>
                        </a:lnSpc>
                        <a:spcBef>
                          <a:spcPts val="0"/>
                        </a:spcBef>
                        <a:spcAft>
                          <a:spcPts val="0"/>
                        </a:spcAft>
                        <a:buNone/>
                      </a:pPr>
                      <a:r>
                        <a:rPr lang="tr-TR" sz="1600"/>
                        <a:t>Üniversite dışındaki kamu kurumlarıyla yapılan başarıyla tamamlanmış bilimsel araştırma proje sayısı (Yürütücü olmak)</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extLst>
                  <a:ext uri="{0D108BD9-81ED-4DB2-BD59-A6C34878D82A}">
                    <a16:rowId xmlns:a16="http://schemas.microsoft.com/office/drawing/2014/main" val="10005"/>
                  </a:ext>
                </a:extLst>
              </a:tr>
              <a:tr h="635775">
                <a:tc>
                  <a:txBody>
                    <a:bodyPr/>
                    <a:lstStyle/>
                    <a:p>
                      <a:pPr marL="0" marR="0" lvl="0" indent="0" algn="l" rtl="0">
                        <a:lnSpc>
                          <a:spcPct val="100000"/>
                        </a:lnSpc>
                        <a:spcBef>
                          <a:spcPts val="0"/>
                        </a:spcBef>
                        <a:spcAft>
                          <a:spcPts val="0"/>
                        </a:spcAft>
                        <a:buNone/>
                      </a:pPr>
                      <a:r>
                        <a:rPr lang="tr-TR" sz="1600"/>
                        <a:t>Başarıyla tamamlanmış Üniversite Bilimsel Araştırma Projeleri (BAP) Koordinatörlüğü destekli araştırma projesi (derleme ve rapor hazırlama çalışmaları hariç) sayısı (Yürütücü olmak)</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extLst>
                  <a:ext uri="{0D108BD9-81ED-4DB2-BD59-A6C34878D82A}">
                    <a16:rowId xmlns:a16="http://schemas.microsoft.com/office/drawing/2014/main" val="10006"/>
                  </a:ext>
                </a:extLst>
              </a:tr>
              <a:tr h="635775">
                <a:tc>
                  <a:txBody>
                    <a:bodyPr/>
                    <a:lstStyle/>
                    <a:p>
                      <a:pPr marL="0" marR="0" lvl="0" indent="0" algn="l" rtl="0">
                        <a:lnSpc>
                          <a:spcPct val="100000"/>
                        </a:lnSpc>
                        <a:spcBef>
                          <a:spcPts val="0"/>
                        </a:spcBef>
                        <a:spcAft>
                          <a:spcPts val="0"/>
                        </a:spcAft>
                        <a:buNone/>
                      </a:pPr>
                      <a:r>
                        <a:rPr lang="tr-TR" sz="1600"/>
                        <a:t>Başarıyla tamamlanmış diğer ulusal bilimsel araştırma projesi (TTO ve sanayi kuruluşları ile yapılan Ar-Ge projeleri, vb.) (derleme ve rapor hazırlama çalışmaları hariç) sayısı (Yürütücü olmak)</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tc>
                <a:extLst>
                  <a:ext uri="{0D108BD9-81ED-4DB2-BD59-A6C34878D82A}">
                    <a16:rowId xmlns:a16="http://schemas.microsoft.com/office/drawing/2014/main" val="10007"/>
                  </a:ext>
                </a:extLst>
              </a:tr>
              <a:tr h="307125">
                <a:tc>
                  <a:txBody>
                    <a:bodyPr/>
                    <a:lstStyle/>
                    <a:p>
                      <a:pPr marL="0" marR="0" lvl="0" indent="0" algn="r" rtl="0">
                        <a:lnSpc>
                          <a:spcPct val="100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dirty="0"/>
                        <a:t> 0</a:t>
                      </a:r>
                      <a:endParaRPr sz="1600" dirty="0">
                        <a:latin typeface="Calibri"/>
                        <a:ea typeface="Calibri"/>
                        <a:cs typeface="Calibri"/>
                        <a:sym typeface="Calibri"/>
                      </a:endParaRPr>
                    </a:p>
                  </a:txBody>
                  <a:tcPr marL="9075" marR="9075" marT="9075" marB="0" anchor="ctr"/>
                </a:tc>
                <a:tc>
                  <a:txBody>
                    <a:bodyPr/>
                    <a:lstStyle/>
                    <a:p>
                      <a:pPr marL="0" marR="0" lvl="0" indent="0" algn="l" rtl="0">
                        <a:lnSpc>
                          <a:spcPct val="100000"/>
                        </a:lnSpc>
                        <a:spcBef>
                          <a:spcPts val="0"/>
                        </a:spcBef>
                        <a:spcAft>
                          <a:spcPts val="0"/>
                        </a:spcAft>
                        <a:buNone/>
                      </a:pPr>
                      <a:r>
                        <a:rPr lang="tr-TR" sz="1600" dirty="0"/>
                        <a:t> 0</a:t>
                      </a:r>
                      <a:endParaRPr sz="1600" dirty="0">
                        <a:latin typeface="Calibri"/>
                        <a:ea typeface="Calibri"/>
                        <a:cs typeface="Calibri"/>
                        <a:sym typeface="Calibri"/>
                      </a:endParaRPr>
                    </a:p>
                  </a:txBody>
                  <a:tcPr marL="9075" marR="9075" marT="9075" marB="0" anchor="ct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Shape 521"/>
        <p:cNvGrpSpPr/>
        <p:nvPr/>
      </p:nvGrpSpPr>
      <p:grpSpPr>
        <a:xfrm>
          <a:off x="0" y="0"/>
          <a:ext cx="0" cy="0"/>
          <a:chOff x="0" y="0"/>
          <a:chExt cx="0" cy="0"/>
        </a:xfrm>
      </p:grpSpPr>
      <p:sp>
        <p:nvSpPr>
          <p:cNvPr id="522" name="Google Shape;522;p50"/>
          <p:cNvSpPr txBox="1">
            <a:spLocks noGrp="1"/>
          </p:cNvSpPr>
          <p:nvPr>
            <p:ph type="title"/>
          </p:nvPr>
        </p:nvSpPr>
        <p:spPr>
          <a:xfrm>
            <a:off x="228600" y="752656"/>
            <a:ext cx="10457873" cy="6235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a:t>
            </a:r>
            <a:r>
              <a:rPr lang="tr-TR" sz="2800" b="1">
                <a:solidFill>
                  <a:srgbClr val="962E2E"/>
                </a:solidFill>
              </a:rPr>
              <a:t>: </a:t>
            </a:r>
            <a:r>
              <a:rPr lang="tr-TR" sz="1800" b="1">
                <a:solidFill>
                  <a:srgbClr val="0000CC"/>
                </a:solidFill>
              </a:rPr>
              <a:t>Yıllara Göre Bilimsel Toplantı Faaliyetleri </a:t>
            </a:r>
            <a:endParaRPr sz="1800" b="1">
              <a:solidFill>
                <a:srgbClr val="0000CC"/>
              </a:solidFill>
            </a:endParaRPr>
          </a:p>
        </p:txBody>
      </p:sp>
      <p:sp>
        <p:nvSpPr>
          <p:cNvPr id="523" name="Google Shape;523;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24" name="Google Shape;52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51</a:t>
            </a:fld>
            <a:endParaRPr/>
          </a:p>
        </p:txBody>
      </p:sp>
      <p:graphicFrame>
        <p:nvGraphicFramePr>
          <p:cNvPr id="525" name="Google Shape;525;p50"/>
          <p:cNvGraphicFramePr/>
          <p:nvPr>
            <p:extLst>
              <p:ext uri="{D42A27DB-BD31-4B8C-83A1-F6EECF244321}">
                <p14:modId xmlns:p14="http://schemas.microsoft.com/office/powerpoint/2010/main" val="1931270351"/>
              </p:ext>
            </p:extLst>
          </p:nvPr>
        </p:nvGraphicFramePr>
        <p:xfrm>
          <a:off x="553164" y="1834962"/>
          <a:ext cx="11161675" cy="4134750"/>
        </p:xfrm>
        <a:graphic>
          <a:graphicData uri="http://schemas.openxmlformats.org/drawingml/2006/table">
            <a:tbl>
              <a:tblPr firstRow="1" firstCol="1" lastRow="1" lastCol="1" bandRow="1" bandCol="1">
                <a:noFill/>
                <a:tableStyleId>{71F7B38A-2533-437F-8BA0-C45511DF4930}</a:tableStyleId>
              </a:tblPr>
              <a:tblGrid>
                <a:gridCol w="9708825">
                  <a:extLst>
                    <a:ext uri="{9D8B030D-6E8A-4147-A177-3AD203B41FA5}">
                      <a16:colId xmlns:a16="http://schemas.microsoft.com/office/drawing/2014/main" val="20000"/>
                    </a:ext>
                  </a:extLst>
                </a:gridCol>
                <a:gridCol w="778650">
                  <a:extLst>
                    <a:ext uri="{9D8B030D-6E8A-4147-A177-3AD203B41FA5}">
                      <a16:colId xmlns:a16="http://schemas.microsoft.com/office/drawing/2014/main" val="20001"/>
                    </a:ext>
                  </a:extLst>
                </a:gridCol>
                <a:gridCol w="674200">
                  <a:extLst>
                    <a:ext uri="{9D8B030D-6E8A-4147-A177-3AD203B41FA5}">
                      <a16:colId xmlns:a16="http://schemas.microsoft.com/office/drawing/2014/main" val="20002"/>
                    </a:ext>
                  </a:extLst>
                </a:gridCol>
              </a:tblGrid>
              <a:tr h="442025">
                <a:tc>
                  <a:txBody>
                    <a:bodyPr/>
                    <a:lstStyle/>
                    <a:p>
                      <a:pPr marL="72000" marR="0" lvl="0" indent="0" algn="ctr" rtl="0">
                        <a:lnSpc>
                          <a:spcPct val="100000"/>
                        </a:lnSpc>
                        <a:spcBef>
                          <a:spcPts val="0"/>
                        </a:spcBef>
                        <a:spcAft>
                          <a:spcPts val="0"/>
                        </a:spcAft>
                        <a:buNone/>
                      </a:pPr>
                      <a:r>
                        <a:rPr lang="tr-TR" sz="1600" b="1">
                          <a:solidFill>
                            <a:srgbClr val="FF0000"/>
                          </a:solidFill>
                        </a:rPr>
                        <a:t>BİLİMSEL TOPLANTI FAALİYETLERİ</a:t>
                      </a:r>
                      <a:endParaRPr sz="1600" b="1">
                        <a:solidFill>
                          <a:srgbClr val="FF0000"/>
                        </a:solidFill>
                        <a:latin typeface="Calibri"/>
                        <a:ea typeface="Calibri"/>
                        <a:cs typeface="Calibri"/>
                        <a:sym typeface="Calibri"/>
                      </a:endParaRPr>
                    </a:p>
                  </a:txBody>
                  <a:tcPr marL="7575" marR="7575" marT="7575" marB="0" anchor="ctr"/>
                </a:tc>
                <a:tc>
                  <a:txBody>
                    <a:bodyPr/>
                    <a:lstStyle/>
                    <a:p>
                      <a:pPr marL="7200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7575" marR="7575" marT="7575" marB="0" anchor="ctr"/>
                </a:tc>
                <a:tc>
                  <a:txBody>
                    <a:bodyPr/>
                    <a:lstStyle/>
                    <a:p>
                      <a:pPr marL="7200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7575" marR="7575" marT="7575" marB="0" anchor="ctr"/>
                </a:tc>
                <a:extLst>
                  <a:ext uri="{0D108BD9-81ED-4DB2-BD59-A6C34878D82A}">
                    <a16:rowId xmlns:a16="http://schemas.microsoft.com/office/drawing/2014/main" val="10000"/>
                  </a:ext>
                </a:extLst>
              </a:tr>
              <a:tr h="74147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sunulan, tam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72000" marR="0" lvl="0" indent="0" algn="l" rtl="0">
                        <a:lnSpc>
                          <a:spcPct val="100000"/>
                        </a:lnSpc>
                        <a:spcBef>
                          <a:spcPts val="0"/>
                        </a:spcBef>
                        <a:spcAft>
                          <a:spcPts val="0"/>
                        </a:spcAft>
                        <a:buNone/>
                      </a:pPr>
                      <a:r>
                        <a:rPr lang="tr-TR" sz="1800" dirty="0"/>
                        <a:t> 12</a:t>
                      </a:r>
                      <a:endParaRPr sz="1800" dirty="0">
                        <a:latin typeface="Calibri"/>
                        <a:ea typeface="Calibri"/>
                        <a:cs typeface="Calibri"/>
                        <a:sym typeface="Calibri"/>
                      </a:endParaRPr>
                    </a:p>
                  </a:txBody>
                  <a:tcPr marL="7575" marR="7575" marT="7575" marB="0"/>
                </a:tc>
                <a:tc>
                  <a:txBody>
                    <a:bodyPr/>
                    <a:lstStyle/>
                    <a:p>
                      <a:pPr marL="72000" marR="0" lvl="0" indent="0" algn="l" rtl="0">
                        <a:lnSpc>
                          <a:spcPct val="100000"/>
                        </a:lnSpc>
                        <a:spcBef>
                          <a:spcPts val="0"/>
                        </a:spcBef>
                        <a:spcAft>
                          <a:spcPts val="0"/>
                        </a:spcAft>
                        <a:buNone/>
                      </a:pPr>
                      <a:r>
                        <a:rPr lang="tr-TR" sz="1800" dirty="0"/>
                        <a:t> 8</a:t>
                      </a:r>
                      <a:endParaRPr sz="1800" dirty="0">
                        <a:latin typeface="Calibri"/>
                        <a:ea typeface="Calibri"/>
                        <a:cs typeface="Calibri"/>
                        <a:sym typeface="Calibri"/>
                      </a:endParaRPr>
                    </a:p>
                  </a:txBody>
                  <a:tcPr marL="7575" marR="7575" marT="7575" marB="0"/>
                </a:tc>
                <a:extLst>
                  <a:ext uri="{0D108BD9-81ED-4DB2-BD59-A6C34878D82A}">
                    <a16:rowId xmlns:a16="http://schemas.microsoft.com/office/drawing/2014/main" val="10001"/>
                  </a:ext>
                </a:extLst>
              </a:tr>
              <a:tr h="74147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sunulan, özet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72000" marR="0" lvl="0" indent="0" algn="l" rtl="0">
                        <a:lnSpc>
                          <a:spcPct val="100000"/>
                        </a:lnSpc>
                        <a:spcBef>
                          <a:spcPts val="0"/>
                        </a:spcBef>
                        <a:spcAft>
                          <a:spcPts val="0"/>
                        </a:spcAft>
                        <a:buNone/>
                      </a:pPr>
                      <a:r>
                        <a:rPr lang="tr-TR" sz="1800" dirty="0"/>
                        <a:t> 8</a:t>
                      </a:r>
                      <a:endParaRPr sz="1800" dirty="0">
                        <a:latin typeface="Calibri"/>
                        <a:ea typeface="Calibri"/>
                        <a:cs typeface="Calibri"/>
                        <a:sym typeface="Calibri"/>
                      </a:endParaRPr>
                    </a:p>
                  </a:txBody>
                  <a:tcPr marL="7575" marR="7575" marT="7575" marB="0"/>
                </a:tc>
                <a:tc>
                  <a:txBody>
                    <a:bodyPr/>
                    <a:lstStyle/>
                    <a:p>
                      <a:pPr marL="72000" marR="0" lvl="0" indent="0" algn="l" rtl="0">
                        <a:lnSpc>
                          <a:spcPct val="100000"/>
                        </a:lnSpc>
                        <a:spcBef>
                          <a:spcPts val="0"/>
                        </a:spcBef>
                        <a:spcAft>
                          <a:spcPts val="0"/>
                        </a:spcAft>
                        <a:buNone/>
                      </a:pPr>
                      <a:r>
                        <a:rPr lang="tr-TR" sz="1800" dirty="0"/>
                        <a:t> 3</a:t>
                      </a:r>
                      <a:endParaRPr sz="1800" dirty="0">
                        <a:latin typeface="Calibri"/>
                        <a:ea typeface="Calibri"/>
                        <a:cs typeface="Calibri"/>
                        <a:sym typeface="Calibri"/>
                      </a:endParaRPr>
                    </a:p>
                  </a:txBody>
                  <a:tcPr marL="7575" marR="7575" marT="7575" marB="0"/>
                </a:tc>
                <a:extLst>
                  <a:ext uri="{0D108BD9-81ED-4DB2-BD59-A6C34878D82A}">
                    <a16:rowId xmlns:a16="http://schemas.microsoft.com/office/drawing/2014/main" val="10002"/>
                  </a:ext>
                </a:extLst>
              </a:tr>
              <a:tr h="49642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poster olarak sunulan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72000" marR="0" lvl="0" indent="0" algn="l" rtl="0">
                        <a:lnSpc>
                          <a:spcPct val="100000"/>
                        </a:lnSpc>
                        <a:spcBef>
                          <a:spcPts val="0"/>
                        </a:spcBef>
                        <a:spcAft>
                          <a:spcPts val="0"/>
                        </a:spcAft>
                        <a:buNone/>
                      </a:pPr>
                      <a:r>
                        <a:rPr lang="tr-TR" sz="900"/>
                        <a:t> </a:t>
                      </a:r>
                      <a:endParaRPr sz="900">
                        <a:latin typeface="Calibri"/>
                        <a:ea typeface="Calibri"/>
                        <a:cs typeface="Calibri"/>
                        <a:sym typeface="Calibri"/>
                      </a:endParaRPr>
                    </a:p>
                  </a:txBody>
                  <a:tcPr marL="7575" marR="7575" marT="7575" marB="0"/>
                </a:tc>
                <a:tc>
                  <a:txBody>
                    <a:bodyPr/>
                    <a:lstStyle/>
                    <a:p>
                      <a:pPr marL="72000" marR="0" lvl="0" indent="0" algn="l" rtl="0">
                        <a:lnSpc>
                          <a:spcPct val="100000"/>
                        </a:lnSpc>
                        <a:spcBef>
                          <a:spcPts val="0"/>
                        </a:spcBef>
                        <a:spcAft>
                          <a:spcPts val="0"/>
                        </a:spcAft>
                        <a:buNone/>
                      </a:pPr>
                      <a:r>
                        <a:rPr lang="tr-TR" sz="900"/>
                        <a:t> </a:t>
                      </a:r>
                      <a:endParaRPr sz="900">
                        <a:latin typeface="Calibri"/>
                        <a:ea typeface="Calibri"/>
                        <a:cs typeface="Calibri"/>
                        <a:sym typeface="Calibri"/>
                      </a:endParaRPr>
                    </a:p>
                  </a:txBody>
                  <a:tcPr marL="7575" marR="7575" marT="7575" marB="0"/>
                </a:tc>
                <a:extLst>
                  <a:ext uri="{0D108BD9-81ED-4DB2-BD59-A6C34878D82A}">
                    <a16:rowId xmlns:a16="http://schemas.microsoft.com/office/drawing/2014/main" val="10003"/>
                  </a:ext>
                </a:extLst>
              </a:tr>
              <a:tr h="568700">
                <a:tc>
                  <a:txBody>
                    <a:bodyPr/>
                    <a:lstStyle/>
                    <a:p>
                      <a:pPr marL="72000" marR="0" lvl="0" indent="0" algn="l" rtl="0">
                        <a:lnSpc>
                          <a:spcPct val="100000"/>
                        </a:lnSpc>
                        <a:spcBef>
                          <a:spcPts val="0"/>
                        </a:spcBef>
                        <a:spcAft>
                          <a:spcPts val="0"/>
                        </a:spcAft>
                        <a:buClr>
                          <a:schemeClr val="dk1"/>
                        </a:buClr>
                        <a:buSzPts val="1800"/>
                        <a:buFont typeface="Calibri"/>
                        <a:buNone/>
                      </a:pPr>
                      <a:r>
                        <a:rPr lang="tr-TR" sz="1800">
                          <a:solidFill>
                            <a:schemeClr val="dk1"/>
                          </a:solidFill>
                        </a:rPr>
                        <a:t>Ulusal bilimsel toplantılarda sunulan tam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72000" marR="0" lvl="0" indent="0" algn="l" rtl="0">
                        <a:lnSpc>
                          <a:spcPct val="100000"/>
                        </a:lnSpc>
                        <a:spcBef>
                          <a:spcPts val="0"/>
                        </a:spcBef>
                        <a:spcAft>
                          <a:spcPts val="0"/>
                        </a:spcAft>
                        <a:buNone/>
                      </a:pPr>
                      <a:r>
                        <a:rPr lang="tr-TR" sz="900"/>
                        <a:t> </a:t>
                      </a:r>
                      <a:endParaRPr sz="900">
                        <a:latin typeface="Calibri"/>
                        <a:ea typeface="Calibri"/>
                        <a:cs typeface="Calibri"/>
                        <a:sym typeface="Calibri"/>
                      </a:endParaRPr>
                    </a:p>
                  </a:txBody>
                  <a:tcPr marL="7575" marR="7575" marT="7575" marB="0"/>
                </a:tc>
                <a:tc>
                  <a:txBody>
                    <a:bodyPr/>
                    <a:lstStyle/>
                    <a:p>
                      <a:pPr marL="72000" marR="0" lvl="0" indent="0" algn="l" rtl="0">
                        <a:lnSpc>
                          <a:spcPct val="100000"/>
                        </a:lnSpc>
                        <a:spcBef>
                          <a:spcPts val="0"/>
                        </a:spcBef>
                        <a:spcAft>
                          <a:spcPts val="0"/>
                        </a:spcAft>
                        <a:buNone/>
                      </a:pPr>
                      <a:r>
                        <a:rPr lang="tr-TR" sz="900"/>
                        <a:t> </a:t>
                      </a:r>
                      <a:endParaRPr sz="900">
                        <a:latin typeface="Calibri"/>
                        <a:ea typeface="Calibri"/>
                        <a:cs typeface="Calibri"/>
                        <a:sym typeface="Calibri"/>
                      </a:endParaRPr>
                    </a:p>
                  </a:txBody>
                  <a:tcPr marL="7575" marR="7575" marT="7575" marB="0"/>
                </a:tc>
                <a:extLst>
                  <a:ext uri="{0D108BD9-81ED-4DB2-BD59-A6C34878D82A}">
                    <a16:rowId xmlns:a16="http://schemas.microsoft.com/office/drawing/2014/main" val="10004"/>
                  </a:ext>
                </a:extLst>
              </a:tr>
              <a:tr h="568700">
                <a:tc>
                  <a:txBody>
                    <a:bodyPr/>
                    <a:lstStyle/>
                    <a:p>
                      <a:pPr marL="72000" marR="0" lvl="0" indent="0" algn="l" rtl="0">
                        <a:lnSpc>
                          <a:spcPct val="100000"/>
                        </a:lnSpc>
                        <a:spcBef>
                          <a:spcPts val="0"/>
                        </a:spcBef>
                        <a:spcAft>
                          <a:spcPts val="0"/>
                        </a:spcAft>
                        <a:buNone/>
                      </a:pPr>
                      <a:r>
                        <a:rPr lang="tr-TR" sz="1800" dirty="0">
                          <a:solidFill>
                            <a:schemeClr val="dk1"/>
                          </a:solidFill>
                        </a:rPr>
                        <a:t>Ulusal bilimsel toplantılarda sunulan, özet metni matbu veya elektronik olarak bildiri kitapçığında yayımlanmış çalışma sayısı </a:t>
                      </a:r>
                      <a:endParaRPr sz="1800" dirty="0">
                        <a:solidFill>
                          <a:schemeClr val="dk1"/>
                        </a:solidFill>
                        <a:latin typeface="Calibri"/>
                        <a:ea typeface="Calibri"/>
                        <a:cs typeface="Calibri"/>
                        <a:sym typeface="Calibri"/>
                      </a:endParaRPr>
                    </a:p>
                  </a:txBody>
                  <a:tcPr marL="7575" marR="7575" marT="7575" marB="0" anchor="ctr"/>
                </a:tc>
                <a:tc>
                  <a:txBody>
                    <a:bodyPr/>
                    <a:lstStyle/>
                    <a:p>
                      <a:pPr marL="72000" marR="0" lvl="0" indent="0" algn="l" rtl="0">
                        <a:lnSpc>
                          <a:spcPct val="100000"/>
                        </a:lnSpc>
                        <a:spcBef>
                          <a:spcPts val="0"/>
                        </a:spcBef>
                        <a:spcAft>
                          <a:spcPts val="0"/>
                        </a:spcAft>
                        <a:buNone/>
                      </a:pPr>
                      <a:r>
                        <a:rPr lang="tr-TR" sz="900" dirty="0"/>
                        <a:t> </a:t>
                      </a:r>
                      <a:endParaRPr sz="900" dirty="0">
                        <a:latin typeface="Calibri"/>
                        <a:ea typeface="Calibri"/>
                        <a:cs typeface="Calibri"/>
                        <a:sym typeface="Calibri"/>
                      </a:endParaRPr>
                    </a:p>
                  </a:txBody>
                  <a:tcPr marL="7575" marR="7575" marT="7575" marB="0"/>
                </a:tc>
                <a:tc>
                  <a:txBody>
                    <a:bodyPr/>
                    <a:lstStyle/>
                    <a:p>
                      <a:pPr marL="72000" marR="0" lvl="0" indent="0" algn="l" rtl="0">
                        <a:lnSpc>
                          <a:spcPct val="100000"/>
                        </a:lnSpc>
                        <a:spcBef>
                          <a:spcPts val="0"/>
                        </a:spcBef>
                        <a:spcAft>
                          <a:spcPts val="0"/>
                        </a:spcAft>
                        <a:buNone/>
                      </a:pPr>
                      <a:r>
                        <a:rPr lang="tr-TR" sz="900"/>
                        <a:t> </a:t>
                      </a:r>
                      <a:endParaRPr sz="900">
                        <a:latin typeface="Calibri"/>
                        <a:ea typeface="Calibri"/>
                        <a:cs typeface="Calibri"/>
                        <a:sym typeface="Calibri"/>
                      </a:endParaRPr>
                    </a:p>
                  </a:txBody>
                  <a:tcPr marL="7575" marR="7575" marT="7575" marB="0"/>
                </a:tc>
                <a:extLst>
                  <a:ext uri="{0D108BD9-81ED-4DB2-BD59-A6C34878D82A}">
                    <a16:rowId xmlns:a16="http://schemas.microsoft.com/office/drawing/2014/main" val="10005"/>
                  </a:ext>
                </a:extLst>
              </a:tr>
              <a:tr h="287975">
                <a:tc>
                  <a:txBody>
                    <a:bodyPr/>
                    <a:lstStyle/>
                    <a:p>
                      <a:pPr marL="72000" marR="0" lvl="0" indent="0" algn="l" rtl="0">
                        <a:lnSpc>
                          <a:spcPct val="100000"/>
                        </a:lnSpc>
                        <a:spcBef>
                          <a:spcPts val="0"/>
                        </a:spcBef>
                        <a:spcAft>
                          <a:spcPts val="0"/>
                        </a:spcAft>
                        <a:buNone/>
                      </a:pPr>
                      <a:r>
                        <a:rPr lang="tr-TR" sz="1800">
                          <a:solidFill>
                            <a:schemeClr val="dk1"/>
                          </a:solidFill>
                        </a:rPr>
                        <a:t>Ulusal bilimsel toplantılarda poster olarak sunulan çalışma sayısı </a:t>
                      </a:r>
                      <a:endParaRPr sz="1800">
                        <a:solidFill>
                          <a:schemeClr val="dk1"/>
                        </a:solidFill>
                        <a:latin typeface="Calibri"/>
                        <a:ea typeface="Calibri"/>
                        <a:cs typeface="Calibri"/>
                        <a:sym typeface="Calibri"/>
                      </a:endParaRPr>
                    </a:p>
                  </a:txBody>
                  <a:tcPr marL="7575" marR="7575" marT="7575" marB="0" anchor="ctr"/>
                </a:tc>
                <a:tc>
                  <a:txBody>
                    <a:bodyPr/>
                    <a:lstStyle/>
                    <a:p>
                      <a:pPr marL="72000" marR="0" lvl="0" indent="0" algn="l" rtl="0">
                        <a:lnSpc>
                          <a:spcPct val="100000"/>
                        </a:lnSpc>
                        <a:spcBef>
                          <a:spcPts val="0"/>
                        </a:spcBef>
                        <a:spcAft>
                          <a:spcPts val="0"/>
                        </a:spcAft>
                        <a:buNone/>
                      </a:pPr>
                      <a:r>
                        <a:rPr lang="tr-TR" sz="900" dirty="0"/>
                        <a:t> </a:t>
                      </a:r>
                      <a:endParaRPr sz="900" dirty="0">
                        <a:latin typeface="Calibri"/>
                        <a:ea typeface="Calibri"/>
                        <a:cs typeface="Calibri"/>
                        <a:sym typeface="Calibri"/>
                      </a:endParaRPr>
                    </a:p>
                  </a:txBody>
                  <a:tcPr marL="7575" marR="7575" marT="7575" marB="0"/>
                </a:tc>
                <a:tc>
                  <a:txBody>
                    <a:bodyPr/>
                    <a:lstStyle/>
                    <a:p>
                      <a:pPr marL="72000" marR="0" lvl="0" indent="0" algn="l" rtl="0">
                        <a:lnSpc>
                          <a:spcPct val="100000"/>
                        </a:lnSpc>
                        <a:spcBef>
                          <a:spcPts val="0"/>
                        </a:spcBef>
                        <a:spcAft>
                          <a:spcPts val="0"/>
                        </a:spcAft>
                        <a:buNone/>
                      </a:pPr>
                      <a:r>
                        <a:rPr lang="tr-TR" sz="900"/>
                        <a:t> </a:t>
                      </a:r>
                      <a:endParaRPr sz="900">
                        <a:latin typeface="Calibri"/>
                        <a:ea typeface="Calibri"/>
                        <a:cs typeface="Calibri"/>
                        <a:sym typeface="Calibri"/>
                      </a:endParaRPr>
                    </a:p>
                  </a:txBody>
                  <a:tcPr marL="7575" marR="7575" marT="7575" marB="0"/>
                </a:tc>
                <a:extLst>
                  <a:ext uri="{0D108BD9-81ED-4DB2-BD59-A6C34878D82A}">
                    <a16:rowId xmlns:a16="http://schemas.microsoft.com/office/drawing/2014/main" val="10006"/>
                  </a:ext>
                </a:extLst>
              </a:tr>
              <a:tr h="287975">
                <a:tc>
                  <a:txBody>
                    <a:bodyPr/>
                    <a:lstStyle/>
                    <a:p>
                      <a:pPr marL="72000" marR="0" lvl="0" indent="0" algn="r" rtl="0">
                        <a:lnSpc>
                          <a:spcPct val="100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7575" marR="7575" marT="7575" marB="0" anchor="ctr"/>
                </a:tc>
                <a:tc>
                  <a:txBody>
                    <a:bodyPr/>
                    <a:lstStyle/>
                    <a:p>
                      <a:pPr marL="72000" marR="0" lvl="0" indent="0" algn="l" rtl="0">
                        <a:lnSpc>
                          <a:spcPct val="100000"/>
                        </a:lnSpc>
                        <a:spcBef>
                          <a:spcPts val="0"/>
                        </a:spcBef>
                        <a:spcAft>
                          <a:spcPts val="0"/>
                        </a:spcAft>
                        <a:buNone/>
                      </a:pPr>
                      <a:r>
                        <a:rPr lang="tr-TR" sz="1400" dirty="0"/>
                        <a:t> 20</a:t>
                      </a:r>
                      <a:endParaRPr sz="1400" dirty="0">
                        <a:latin typeface="Calibri"/>
                        <a:ea typeface="Calibri"/>
                        <a:cs typeface="Calibri"/>
                        <a:sym typeface="Calibri"/>
                      </a:endParaRPr>
                    </a:p>
                  </a:txBody>
                  <a:tcPr marL="7575" marR="7575" marT="7575" marB="0"/>
                </a:tc>
                <a:tc>
                  <a:txBody>
                    <a:bodyPr/>
                    <a:lstStyle/>
                    <a:p>
                      <a:pPr marL="72000" marR="0" lvl="0" indent="0" algn="l" rtl="0">
                        <a:lnSpc>
                          <a:spcPct val="100000"/>
                        </a:lnSpc>
                        <a:spcBef>
                          <a:spcPts val="0"/>
                        </a:spcBef>
                        <a:spcAft>
                          <a:spcPts val="0"/>
                        </a:spcAft>
                        <a:buNone/>
                      </a:pPr>
                      <a:r>
                        <a:rPr lang="tr-TR" sz="1400" dirty="0"/>
                        <a:t> 11</a:t>
                      </a:r>
                      <a:endParaRPr sz="1400" dirty="0">
                        <a:latin typeface="Calibri"/>
                        <a:ea typeface="Calibri"/>
                        <a:cs typeface="Calibri"/>
                        <a:sym typeface="Calibri"/>
                      </a:endParaRPr>
                    </a:p>
                  </a:txBody>
                  <a:tcPr marL="7575" marR="7575" marT="7575" marB="0"/>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Shape 529"/>
        <p:cNvGrpSpPr/>
        <p:nvPr/>
      </p:nvGrpSpPr>
      <p:grpSpPr>
        <a:xfrm>
          <a:off x="0" y="0"/>
          <a:ext cx="0" cy="0"/>
          <a:chOff x="0" y="0"/>
          <a:chExt cx="0" cy="0"/>
        </a:xfrm>
      </p:grpSpPr>
      <p:sp>
        <p:nvSpPr>
          <p:cNvPr id="530" name="Google Shape;530;p51"/>
          <p:cNvSpPr txBox="1">
            <a:spLocks noGrp="1"/>
          </p:cNvSpPr>
          <p:nvPr>
            <p:ph type="title"/>
          </p:nvPr>
        </p:nvSpPr>
        <p:spPr>
          <a:xfrm>
            <a:off x="461819" y="705017"/>
            <a:ext cx="10279506" cy="74458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a:t>
            </a:r>
            <a:r>
              <a:rPr lang="tr-TR" sz="2800" b="1">
                <a:solidFill>
                  <a:srgbClr val="962E2E"/>
                </a:solidFill>
              </a:rPr>
              <a:t>: </a:t>
            </a:r>
            <a:r>
              <a:rPr lang="tr-TR" sz="1800" b="1">
                <a:solidFill>
                  <a:srgbClr val="0000CC"/>
                </a:solidFill>
              </a:rPr>
              <a:t>Yıllara Göre Editörlük ve Hakemlik Faaliyetleri</a:t>
            </a:r>
            <a:endParaRPr sz="1800">
              <a:solidFill>
                <a:srgbClr val="0000CC"/>
              </a:solidFill>
            </a:endParaRPr>
          </a:p>
        </p:txBody>
      </p:sp>
      <p:sp>
        <p:nvSpPr>
          <p:cNvPr id="531" name="Google Shape;53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32" name="Google Shape;532;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52</a:t>
            </a:fld>
            <a:endParaRPr/>
          </a:p>
        </p:txBody>
      </p:sp>
      <p:graphicFrame>
        <p:nvGraphicFramePr>
          <p:cNvPr id="533" name="Google Shape;533;p51"/>
          <p:cNvGraphicFramePr/>
          <p:nvPr>
            <p:extLst>
              <p:ext uri="{D42A27DB-BD31-4B8C-83A1-F6EECF244321}">
                <p14:modId xmlns:p14="http://schemas.microsoft.com/office/powerpoint/2010/main" val="746065550"/>
              </p:ext>
            </p:extLst>
          </p:nvPr>
        </p:nvGraphicFramePr>
        <p:xfrm>
          <a:off x="365757" y="1870989"/>
          <a:ext cx="11342525" cy="3943400"/>
        </p:xfrm>
        <a:graphic>
          <a:graphicData uri="http://schemas.openxmlformats.org/drawingml/2006/table">
            <a:tbl>
              <a:tblPr firstRow="1" firstCol="1" lastRow="1" lastCol="1" bandRow="1" bandCol="1">
                <a:noFill/>
                <a:tableStyleId>{71F7B38A-2533-437F-8BA0-C45511DF4930}</a:tableStyleId>
              </a:tblPr>
              <a:tblGrid>
                <a:gridCol w="8990675">
                  <a:extLst>
                    <a:ext uri="{9D8B030D-6E8A-4147-A177-3AD203B41FA5}">
                      <a16:colId xmlns:a16="http://schemas.microsoft.com/office/drawing/2014/main" val="20000"/>
                    </a:ext>
                  </a:extLst>
                </a:gridCol>
                <a:gridCol w="1182250">
                  <a:extLst>
                    <a:ext uri="{9D8B030D-6E8A-4147-A177-3AD203B41FA5}">
                      <a16:colId xmlns:a16="http://schemas.microsoft.com/office/drawing/2014/main" val="20001"/>
                    </a:ext>
                  </a:extLst>
                </a:gridCol>
                <a:gridCol w="1169600">
                  <a:extLst>
                    <a:ext uri="{9D8B030D-6E8A-4147-A177-3AD203B41FA5}">
                      <a16:colId xmlns:a16="http://schemas.microsoft.com/office/drawing/2014/main" val="20002"/>
                    </a:ext>
                  </a:extLst>
                </a:gridCol>
              </a:tblGrid>
              <a:tr h="692075">
                <a:tc>
                  <a:txBody>
                    <a:bodyPr/>
                    <a:lstStyle/>
                    <a:p>
                      <a:pPr marL="36195" marR="36195" lvl="0" indent="0" algn="ctr" rtl="0">
                        <a:lnSpc>
                          <a:spcPct val="100000"/>
                        </a:lnSpc>
                        <a:spcBef>
                          <a:spcPts val="0"/>
                        </a:spcBef>
                        <a:spcAft>
                          <a:spcPts val="0"/>
                        </a:spcAft>
                        <a:buNone/>
                      </a:pPr>
                      <a:r>
                        <a:rPr lang="tr-TR" sz="1600" b="1">
                          <a:solidFill>
                            <a:srgbClr val="FF0000"/>
                          </a:solidFill>
                        </a:rPr>
                        <a:t>EDİTÖRLÜK ve HAKEMLİK FAALİYETLERİ</a:t>
                      </a:r>
                      <a:endParaRPr sz="1600" b="1">
                        <a:solidFill>
                          <a:srgbClr val="FF0000"/>
                        </a:solidFill>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527925">
                <a:tc>
                  <a:txBody>
                    <a:bodyPr/>
                    <a:lstStyle/>
                    <a:p>
                      <a:pPr marL="36195" marR="36195" lvl="0" indent="0" algn="l" rtl="0">
                        <a:lnSpc>
                          <a:spcPct val="100000"/>
                        </a:lnSpc>
                        <a:spcBef>
                          <a:spcPts val="0"/>
                        </a:spcBef>
                        <a:spcAft>
                          <a:spcPts val="0"/>
                        </a:spcAft>
                        <a:buNone/>
                      </a:pPr>
                      <a:r>
                        <a:rPr lang="tr-TR" sz="1600"/>
                        <a:t>SCI, SCI-E, SSCI veya AHCI kapsamındaki dergilerde baş editörlük görevi</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309350">
                <a:tc>
                  <a:txBody>
                    <a:bodyPr/>
                    <a:lstStyle/>
                    <a:p>
                      <a:pPr marL="36195" marR="36195" lvl="0" indent="0" algn="l" rtl="0">
                        <a:lnSpc>
                          <a:spcPct val="100000"/>
                        </a:lnSpc>
                        <a:spcBef>
                          <a:spcPts val="0"/>
                        </a:spcBef>
                        <a:spcAft>
                          <a:spcPts val="0"/>
                        </a:spcAft>
                        <a:buNone/>
                      </a:pPr>
                      <a:r>
                        <a:rPr lang="tr-TR" sz="1600"/>
                        <a:t>SCI, SCI-E, SSCI veya AHCI kapsamındaki dergilerde associate editörlük görevi</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346325">
                <a:tc>
                  <a:txBody>
                    <a:bodyPr/>
                    <a:lstStyle/>
                    <a:p>
                      <a:pPr marL="36195" marR="36195" lvl="0" indent="0" algn="l" rtl="0">
                        <a:lnSpc>
                          <a:spcPct val="100000"/>
                        </a:lnSpc>
                        <a:spcBef>
                          <a:spcPts val="0"/>
                        </a:spcBef>
                        <a:spcAft>
                          <a:spcPts val="0"/>
                        </a:spcAft>
                        <a:buNone/>
                      </a:pPr>
                      <a:r>
                        <a:rPr lang="tr-TR" sz="1600"/>
                        <a:t>SCI, SCI-E, SSCI veya AHCI kapsamındaki dergilerde asistan editörlük görevi</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309350">
                <a:tc>
                  <a:txBody>
                    <a:bodyPr/>
                    <a:lstStyle/>
                    <a:p>
                      <a:pPr marL="36195" marR="36195" lvl="0" indent="0" algn="l" rtl="0">
                        <a:lnSpc>
                          <a:spcPct val="100000"/>
                        </a:lnSpc>
                        <a:spcBef>
                          <a:spcPts val="0"/>
                        </a:spcBef>
                        <a:spcAft>
                          <a:spcPts val="0"/>
                        </a:spcAft>
                        <a:buNone/>
                      </a:pPr>
                      <a:r>
                        <a:rPr lang="tr-TR" sz="1600"/>
                        <a:t>SCI, SCI-E, SSCI veya AHCI kapsamındaki dergilerde yayın kurulu üyeliği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351675">
                <a:tc>
                  <a:txBody>
                    <a:bodyPr/>
                    <a:lstStyle/>
                    <a:p>
                      <a:pPr marL="36195" marR="36195" lvl="0" indent="0" algn="l" rtl="0">
                        <a:lnSpc>
                          <a:spcPct val="100000"/>
                        </a:lnSpc>
                        <a:spcBef>
                          <a:spcPts val="0"/>
                        </a:spcBef>
                        <a:spcAft>
                          <a:spcPts val="0"/>
                        </a:spcAft>
                        <a:buNone/>
                      </a:pPr>
                      <a:r>
                        <a:rPr lang="tr-TR" sz="1600"/>
                        <a:t>TR Dizin kapsamındaki dergilerde baş editörlük görevi</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351675">
                <a:tc>
                  <a:txBody>
                    <a:bodyPr/>
                    <a:lstStyle/>
                    <a:p>
                      <a:pPr marL="36195" marR="36195" lvl="0" indent="0" algn="l" rtl="0">
                        <a:lnSpc>
                          <a:spcPct val="100000"/>
                        </a:lnSpc>
                        <a:spcBef>
                          <a:spcPts val="0"/>
                        </a:spcBef>
                        <a:spcAft>
                          <a:spcPts val="0"/>
                        </a:spcAft>
                        <a:buNone/>
                      </a:pPr>
                      <a:r>
                        <a:rPr lang="tr-TR" sz="1600"/>
                        <a:t>TR Dizin kapsamındaki dergilerde yayın kurulu üyeliği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351675">
                <a:tc>
                  <a:txBody>
                    <a:bodyPr/>
                    <a:lstStyle/>
                    <a:p>
                      <a:pPr marL="36195" marR="36195" lvl="0" indent="0" algn="l" rtl="0">
                        <a:lnSpc>
                          <a:spcPct val="100000"/>
                        </a:lnSpc>
                        <a:spcBef>
                          <a:spcPts val="0"/>
                        </a:spcBef>
                        <a:spcAft>
                          <a:spcPts val="0"/>
                        </a:spcAft>
                        <a:buNone/>
                      </a:pPr>
                      <a:r>
                        <a:rPr lang="tr-TR" sz="1600"/>
                        <a:t>SCI, SCI-E, SSCI veya AHCI kapsamındaki dergilerde hakemlik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r h="351675">
                <a:tc>
                  <a:txBody>
                    <a:bodyPr/>
                    <a:lstStyle/>
                    <a:p>
                      <a:pPr marL="36195" marR="36195" lvl="0" indent="0" algn="l" rtl="0">
                        <a:lnSpc>
                          <a:spcPct val="100000"/>
                        </a:lnSpc>
                        <a:spcBef>
                          <a:spcPts val="0"/>
                        </a:spcBef>
                        <a:spcAft>
                          <a:spcPts val="0"/>
                        </a:spcAft>
                        <a:buNone/>
                      </a:pPr>
                      <a:r>
                        <a:rPr lang="tr-TR" sz="1600" dirty="0"/>
                        <a:t>TR Dizin kapsamındaki dergilerde hakemlik </a:t>
                      </a:r>
                      <a:endParaRPr sz="1600" dirty="0">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tc>
                <a:tc>
                  <a:txBody>
                    <a:bodyPr/>
                    <a:lstStyle/>
                    <a:p>
                      <a:pPr marL="0" marR="0" lvl="0" indent="0" algn="ctr" rtl="0">
                        <a:lnSpc>
                          <a:spcPct val="100000"/>
                        </a:lnSpc>
                        <a:spcBef>
                          <a:spcPts val="0"/>
                        </a:spcBef>
                        <a:spcAft>
                          <a:spcPts val="0"/>
                        </a:spcAft>
                        <a:buNone/>
                      </a:pPr>
                      <a:r>
                        <a:rPr lang="tr-TR" sz="1600" dirty="0"/>
                        <a:t> </a:t>
                      </a:r>
                      <a:r>
                        <a:rPr lang="tr-TR" sz="1600" dirty="0" smtClean="0"/>
                        <a:t>1</a:t>
                      </a:r>
                      <a:endParaRPr sz="16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8"/>
                  </a:ext>
                </a:extLst>
              </a:tr>
              <a:tr h="351675">
                <a:tc>
                  <a:txBody>
                    <a:bodyPr/>
                    <a:lstStyle/>
                    <a:p>
                      <a:pPr marL="0" marR="0" lvl="0" indent="0" algn="r" rtl="0">
                        <a:lnSpc>
                          <a:spcPct val="100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dirty="0"/>
                        <a:t> 0</a:t>
                      </a:r>
                      <a:endParaRPr sz="1600" dirty="0">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Shape 537"/>
        <p:cNvGrpSpPr/>
        <p:nvPr/>
      </p:nvGrpSpPr>
      <p:grpSpPr>
        <a:xfrm>
          <a:off x="0" y="0"/>
          <a:ext cx="0" cy="0"/>
          <a:chOff x="0" y="0"/>
          <a:chExt cx="0" cy="0"/>
        </a:xfrm>
      </p:grpSpPr>
      <p:sp>
        <p:nvSpPr>
          <p:cNvPr id="538" name="Google Shape;538;p52"/>
          <p:cNvSpPr txBox="1">
            <a:spLocks noGrp="1"/>
          </p:cNvSpPr>
          <p:nvPr>
            <p:ph type="title"/>
          </p:nvPr>
        </p:nvSpPr>
        <p:spPr>
          <a:xfrm>
            <a:off x="175491" y="811869"/>
            <a:ext cx="10566400" cy="60089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 </a:t>
            </a:r>
            <a:r>
              <a:rPr lang="tr-TR" sz="2400" b="1">
                <a:solidFill>
                  <a:srgbClr val="3333FF"/>
                </a:solidFill>
              </a:rPr>
              <a:t>Atıflar</a:t>
            </a:r>
            <a:r>
              <a:rPr lang="tr-TR" sz="2400" b="1">
                <a:solidFill>
                  <a:srgbClr val="FF0000"/>
                </a:solidFill>
              </a:rPr>
              <a:t> </a:t>
            </a:r>
            <a:r>
              <a:rPr lang="tr-TR" sz="1200" b="1" i="1">
                <a:solidFill>
                  <a:srgbClr val="0000CC"/>
                </a:solidFill>
              </a:rPr>
              <a:t>(Yazarın kendi yayınlarına yaptığı atıflar hariç)</a:t>
            </a:r>
            <a:endParaRPr sz="1200" b="1" i="1">
              <a:solidFill>
                <a:srgbClr val="0000CC"/>
              </a:solidFill>
            </a:endParaRPr>
          </a:p>
        </p:txBody>
      </p:sp>
      <p:sp>
        <p:nvSpPr>
          <p:cNvPr id="539" name="Google Shape;539;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40" name="Google Shape;54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53</a:t>
            </a:fld>
            <a:endParaRPr/>
          </a:p>
        </p:txBody>
      </p:sp>
      <p:graphicFrame>
        <p:nvGraphicFramePr>
          <p:cNvPr id="541" name="Google Shape;541;p52"/>
          <p:cNvGraphicFramePr/>
          <p:nvPr>
            <p:extLst>
              <p:ext uri="{D42A27DB-BD31-4B8C-83A1-F6EECF244321}">
                <p14:modId xmlns:p14="http://schemas.microsoft.com/office/powerpoint/2010/main" val="1074779625"/>
              </p:ext>
            </p:extLst>
          </p:nvPr>
        </p:nvGraphicFramePr>
        <p:xfrm>
          <a:off x="470263" y="1943069"/>
          <a:ext cx="11208225" cy="4163947"/>
        </p:xfrm>
        <a:graphic>
          <a:graphicData uri="http://schemas.openxmlformats.org/drawingml/2006/table">
            <a:tbl>
              <a:tblPr firstRow="1" firstCol="1" lastRow="1" lastCol="1" bandRow="1" bandCol="1">
                <a:noFill/>
                <a:tableStyleId>{71F7B38A-2533-437F-8BA0-C45511DF4930}</a:tableStyleId>
              </a:tblPr>
              <a:tblGrid>
                <a:gridCol w="9767050">
                  <a:extLst>
                    <a:ext uri="{9D8B030D-6E8A-4147-A177-3AD203B41FA5}">
                      <a16:colId xmlns:a16="http://schemas.microsoft.com/office/drawing/2014/main" val="20000"/>
                    </a:ext>
                  </a:extLst>
                </a:gridCol>
                <a:gridCol w="805075">
                  <a:extLst>
                    <a:ext uri="{9D8B030D-6E8A-4147-A177-3AD203B41FA5}">
                      <a16:colId xmlns:a16="http://schemas.microsoft.com/office/drawing/2014/main" val="20001"/>
                    </a:ext>
                  </a:extLst>
                </a:gridCol>
                <a:gridCol w="636100">
                  <a:extLst>
                    <a:ext uri="{9D8B030D-6E8A-4147-A177-3AD203B41FA5}">
                      <a16:colId xmlns:a16="http://schemas.microsoft.com/office/drawing/2014/main" val="20002"/>
                    </a:ext>
                  </a:extLst>
                </a:gridCol>
              </a:tblGrid>
              <a:tr h="553725">
                <a:tc>
                  <a:txBody>
                    <a:bodyPr/>
                    <a:lstStyle/>
                    <a:p>
                      <a:pPr marL="0" marR="0" lvl="0" indent="0" algn="ctr" rtl="0">
                        <a:lnSpc>
                          <a:spcPct val="107000"/>
                        </a:lnSpc>
                        <a:spcBef>
                          <a:spcPts val="0"/>
                        </a:spcBef>
                        <a:spcAft>
                          <a:spcPts val="0"/>
                        </a:spcAft>
                        <a:buNone/>
                      </a:pPr>
                      <a:r>
                        <a:rPr lang="tr-TR" sz="2000" b="1">
                          <a:solidFill>
                            <a:srgbClr val="FF0000"/>
                          </a:solidFill>
                        </a:rPr>
                        <a:t>ATIFLAR  </a:t>
                      </a:r>
                      <a:r>
                        <a:rPr lang="tr-TR" sz="1400" b="1" i="1">
                          <a:solidFill>
                            <a:srgbClr val="0000CC"/>
                          </a:solidFill>
                        </a:rPr>
                        <a:t>(Yazarın kendi yayınlarına yaptığı atıflar hariç)</a:t>
                      </a:r>
                      <a:endParaRPr sz="1400" b="1" i="1">
                        <a:solidFill>
                          <a:srgbClr val="0000CC"/>
                        </a:solidFill>
                        <a:latin typeface="Calibri"/>
                        <a:ea typeface="Calibri"/>
                        <a:cs typeface="Calibri"/>
                        <a:sym typeface="Calibri"/>
                      </a:endParaRPr>
                    </a:p>
                  </a:txBody>
                  <a:tcPr marL="8450" marR="8450" marT="8450" marB="0" anchor="ctr"/>
                </a:tc>
                <a:tc>
                  <a:txBody>
                    <a:bodyPr/>
                    <a:lstStyle/>
                    <a:p>
                      <a:pPr marL="0" marR="0" lvl="0" indent="0" algn="ctr" rtl="0">
                        <a:lnSpc>
                          <a:spcPct val="107000"/>
                        </a:lnSpc>
                        <a:spcBef>
                          <a:spcPts val="0"/>
                        </a:spcBef>
                        <a:spcAft>
                          <a:spcPts val="0"/>
                        </a:spcAft>
                        <a:buNone/>
                      </a:pPr>
                      <a:r>
                        <a:rPr lang="tr-TR" sz="1400" b="1">
                          <a:solidFill>
                            <a:srgbClr val="FF0000"/>
                          </a:solidFill>
                        </a:rPr>
                        <a:t>2024</a:t>
                      </a:r>
                      <a:endParaRPr sz="1000" b="1">
                        <a:solidFill>
                          <a:srgbClr val="FF0000"/>
                        </a:solidFill>
                        <a:latin typeface="Calibri"/>
                        <a:ea typeface="Calibri"/>
                        <a:cs typeface="Calibri"/>
                        <a:sym typeface="Calibri"/>
                      </a:endParaRPr>
                    </a:p>
                  </a:txBody>
                  <a:tcPr marL="8450" marR="8450" marT="8450" marB="0" anchor="ctr"/>
                </a:tc>
                <a:tc>
                  <a:txBody>
                    <a:bodyPr/>
                    <a:lstStyle/>
                    <a:p>
                      <a:pPr marL="0" marR="0" lvl="0" indent="0" algn="ctr" rtl="0">
                        <a:lnSpc>
                          <a:spcPct val="107000"/>
                        </a:lnSpc>
                        <a:spcBef>
                          <a:spcPts val="0"/>
                        </a:spcBef>
                        <a:spcAft>
                          <a:spcPts val="0"/>
                        </a:spcAft>
                        <a:buNone/>
                      </a:pPr>
                      <a:r>
                        <a:rPr lang="tr-TR" sz="1400" b="1">
                          <a:solidFill>
                            <a:srgbClr val="FF0000"/>
                          </a:solidFill>
                        </a:rPr>
                        <a:t>2025</a:t>
                      </a:r>
                      <a:endParaRPr sz="1000" b="1">
                        <a:solidFill>
                          <a:srgbClr val="FF0000"/>
                        </a:solidFill>
                        <a:latin typeface="Calibri"/>
                        <a:ea typeface="Calibri"/>
                        <a:cs typeface="Calibri"/>
                        <a:sym typeface="Calibri"/>
                      </a:endParaRPr>
                    </a:p>
                  </a:txBody>
                  <a:tcPr marL="8450" marR="8450" marT="8450" marB="0" anchor="ctr"/>
                </a:tc>
                <a:extLst>
                  <a:ext uri="{0D108BD9-81ED-4DB2-BD59-A6C34878D82A}">
                    <a16:rowId xmlns:a16="http://schemas.microsoft.com/office/drawing/2014/main" val="10000"/>
                  </a:ext>
                </a:extLst>
              </a:tr>
              <a:tr h="702200">
                <a:tc>
                  <a:txBody>
                    <a:bodyPr/>
                    <a:lstStyle/>
                    <a:p>
                      <a:pPr marL="72000" marR="0" lvl="0" indent="0" algn="l" rtl="0">
                        <a:lnSpc>
                          <a:spcPct val="100000"/>
                        </a:lnSpc>
                        <a:spcBef>
                          <a:spcPts val="0"/>
                        </a:spcBef>
                        <a:spcAft>
                          <a:spcPts val="0"/>
                        </a:spcAft>
                        <a:buNone/>
                      </a:pPr>
                      <a:r>
                        <a:rPr lang="tr-TR" sz="1400" b="1" dirty="0">
                          <a:solidFill>
                            <a:srgbClr val="0000CC"/>
                          </a:solidFill>
                        </a:rPr>
                        <a:t>SCI, SCI-E, SSCI ve AHCI tarafından taranan dergilerde; (</a:t>
                      </a:r>
                      <a:r>
                        <a:rPr lang="tr-TR" sz="1400" b="0" dirty="0">
                          <a:solidFill>
                            <a:schemeClr val="dk1"/>
                          </a:solidFill>
                        </a:rPr>
                        <a:t>Uluslararası yayınevleri tarafından yayımlanmış kitaplarda yayımlanan ve adayın yazar olarak yer almadığı yayınlardan her birinde, metin içindeki atıf sayısına bakılmaksızın adayın atıf yapılan her eseri için bir atıf sayısı dikkate alınır)</a:t>
                      </a:r>
                      <a:endParaRPr sz="1400" b="0" dirty="0">
                        <a:solidFill>
                          <a:schemeClr val="dk1"/>
                        </a:solidFill>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000" dirty="0"/>
                        <a:t> </a:t>
                      </a:r>
                      <a:r>
                        <a:rPr lang="tr-TR" sz="1800" dirty="0"/>
                        <a:t>14</a:t>
                      </a:r>
                      <a:endParaRPr sz="1000" dirty="0">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800" dirty="0"/>
                        <a:t> 9</a:t>
                      </a:r>
                      <a:endParaRPr sz="1800" dirty="0">
                        <a:latin typeface="Calibri"/>
                        <a:ea typeface="Calibri"/>
                        <a:cs typeface="Calibri"/>
                        <a:sym typeface="Calibri"/>
                      </a:endParaRPr>
                    </a:p>
                  </a:txBody>
                  <a:tcPr marL="8450" marR="8450" marT="8450" marB="0" anchor="ctr"/>
                </a:tc>
                <a:extLst>
                  <a:ext uri="{0D108BD9-81ED-4DB2-BD59-A6C34878D82A}">
                    <a16:rowId xmlns:a16="http://schemas.microsoft.com/office/drawing/2014/main" val="10001"/>
                  </a:ext>
                </a:extLst>
              </a:tr>
              <a:tr h="778425">
                <a:tc>
                  <a:txBody>
                    <a:bodyPr/>
                    <a:lstStyle/>
                    <a:p>
                      <a:pPr marL="72000" marR="0" lvl="0" indent="0" algn="l" rtl="0">
                        <a:lnSpc>
                          <a:spcPct val="100000"/>
                        </a:lnSpc>
                        <a:spcBef>
                          <a:spcPts val="0"/>
                        </a:spcBef>
                        <a:spcAft>
                          <a:spcPts val="0"/>
                        </a:spcAft>
                        <a:buNone/>
                      </a:pPr>
                      <a:r>
                        <a:rPr lang="tr-TR" sz="1400" b="1" dirty="0">
                          <a:solidFill>
                            <a:srgbClr val="0000CC"/>
                          </a:solidFill>
                        </a:rPr>
                        <a:t>SCI, SCI-E, SSCI ve AHCI dışındaki endeksler tarafından taranan dergilerde; (</a:t>
                      </a:r>
                      <a:r>
                        <a:rPr lang="tr-TR" sz="1400" b="0" dirty="0">
                          <a:solidFill>
                            <a:schemeClr val="dk1"/>
                          </a:solidFill>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 dikkate alınır)</a:t>
                      </a:r>
                      <a:endParaRPr sz="1400" b="0" dirty="0">
                        <a:solidFill>
                          <a:schemeClr val="dk1"/>
                        </a:solidFill>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000" dirty="0"/>
                        <a:t> </a:t>
                      </a:r>
                      <a:endParaRPr sz="1000" dirty="0">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800" dirty="0"/>
                        <a:t> 52</a:t>
                      </a:r>
                      <a:endParaRPr sz="1800" dirty="0">
                        <a:latin typeface="Calibri"/>
                        <a:ea typeface="Calibri"/>
                        <a:cs typeface="Calibri"/>
                        <a:sym typeface="Calibri"/>
                      </a:endParaRPr>
                    </a:p>
                  </a:txBody>
                  <a:tcPr marL="8450" marR="8450" marT="8450" marB="0" anchor="ctr"/>
                </a:tc>
                <a:extLst>
                  <a:ext uri="{0D108BD9-81ED-4DB2-BD59-A6C34878D82A}">
                    <a16:rowId xmlns:a16="http://schemas.microsoft.com/office/drawing/2014/main" val="10002"/>
                  </a:ext>
                </a:extLst>
              </a:tr>
              <a:tr h="585900">
                <a:tc>
                  <a:txBody>
                    <a:bodyPr/>
                    <a:lstStyle/>
                    <a:p>
                      <a:pPr marL="72000" marR="0" lvl="0" indent="0" algn="l" rtl="0">
                        <a:lnSpc>
                          <a:spcPct val="100000"/>
                        </a:lnSpc>
                        <a:spcBef>
                          <a:spcPts val="0"/>
                        </a:spcBef>
                        <a:spcAft>
                          <a:spcPts val="0"/>
                        </a:spcAft>
                        <a:buNone/>
                      </a:pPr>
                      <a:r>
                        <a:rPr lang="tr-TR" sz="1400" b="1">
                          <a:solidFill>
                            <a:srgbClr val="0000CC"/>
                          </a:solidFill>
                        </a:rPr>
                        <a:t>Ulusal hakemli dergilerde; (</a:t>
                      </a:r>
                      <a:r>
                        <a:rPr lang="tr-TR" sz="1400" b="0">
                          <a:solidFill>
                            <a:schemeClr val="dk1"/>
                          </a:solidFill>
                        </a:rPr>
                        <a:t>Ulusal yayınevleri tarafından yayımlanmış kitaplarda yayımlanan ve adayın yazar olarak yer almadığı yayınlardan her birinde, metin içindeki atıf sayısına bakılmaksızın adayın atıf yapılan her eseri için bir atıf sayısı dikkate alınır)</a:t>
                      </a:r>
                      <a:endParaRPr sz="1400" b="0">
                        <a:solidFill>
                          <a:schemeClr val="dk1"/>
                        </a:solidFill>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2000" dirty="0"/>
                        <a:t>9 </a:t>
                      </a:r>
                      <a:endParaRPr sz="2000" dirty="0">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000"/>
                        <a:t> </a:t>
                      </a:r>
                      <a:endParaRPr sz="1000">
                        <a:latin typeface="Calibri"/>
                        <a:ea typeface="Calibri"/>
                        <a:cs typeface="Calibri"/>
                        <a:sym typeface="Calibri"/>
                      </a:endParaRPr>
                    </a:p>
                  </a:txBody>
                  <a:tcPr marL="8450" marR="8450" marT="8450" marB="0" anchor="ctr"/>
                </a:tc>
                <a:extLst>
                  <a:ext uri="{0D108BD9-81ED-4DB2-BD59-A6C34878D82A}">
                    <a16:rowId xmlns:a16="http://schemas.microsoft.com/office/drawing/2014/main" val="10003"/>
                  </a:ext>
                </a:extLst>
              </a:tr>
              <a:tr h="688425">
                <a:tc>
                  <a:txBody>
                    <a:bodyPr/>
                    <a:lstStyle/>
                    <a:p>
                      <a:pPr marL="72000" marR="0" lvl="0" indent="0" algn="l" rtl="0">
                        <a:lnSpc>
                          <a:spcPct val="100000"/>
                        </a:lnSpc>
                        <a:spcBef>
                          <a:spcPts val="0"/>
                        </a:spcBef>
                        <a:spcAft>
                          <a:spcPts val="0"/>
                        </a:spcAft>
                        <a:buNone/>
                      </a:pPr>
                      <a:r>
                        <a:rPr lang="tr-TR" sz="1400" b="1" dirty="0">
                          <a:solidFill>
                            <a:srgbClr val="0000CC"/>
                          </a:solidFill>
                        </a:rPr>
                        <a:t>Güzel Sanatlardaki </a:t>
                      </a:r>
                      <a:r>
                        <a:rPr lang="tr-TR" sz="1400" b="0" dirty="0">
                          <a:solidFill>
                            <a:schemeClr val="dk1"/>
                          </a:solidFill>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sz="1400" b="0" dirty="0">
                        <a:solidFill>
                          <a:schemeClr val="dk1"/>
                        </a:solidFill>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000" dirty="0"/>
                        <a:t> </a:t>
                      </a:r>
                      <a:endParaRPr sz="1000" dirty="0">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000"/>
                        <a:t> </a:t>
                      </a:r>
                      <a:endParaRPr sz="1000">
                        <a:latin typeface="Calibri"/>
                        <a:ea typeface="Calibri"/>
                        <a:cs typeface="Calibri"/>
                        <a:sym typeface="Calibri"/>
                      </a:endParaRPr>
                    </a:p>
                  </a:txBody>
                  <a:tcPr marL="8450" marR="8450" marT="8450" marB="0" anchor="ctr"/>
                </a:tc>
                <a:extLst>
                  <a:ext uri="{0D108BD9-81ED-4DB2-BD59-A6C34878D82A}">
                    <a16:rowId xmlns:a16="http://schemas.microsoft.com/office/drawing/2014/main" val="10004"/>
                  </a:ext>
                </a:extLst>
              </a:tr>
              <a:tr h="585900">
                <a:tc>
                  <a:txBody>
                    <a:bodyPr/>
                    <a:lstStyle/>
                    <a:p>
                      <a:pPr marL="72000" marR="0" lvl="0" indent="0" algn="l" rtl="0">
                        <a:lnSpc>
                          <a:spcPct val="100000"/>
                        </a:lnSpc>
                        <a:spcBef>
                          <a:spcPts val="0"/>
                        </a:spcBef>
                        <a:spcAft>
                          <a:spcPts val="0"/>
                        </a:spcAft>
                        <a:buNone/>
                      </a:pPr>
                      <a:r>
                        <a:rPr lang="tr-TR" sz="1400" b="1">
                          <a:solidFill>
                            <a:srgbClr val="0000CC"/>
                          </a:solidFill>
                        </a:rPr>
                        <a:t>Güzel Sanatlardaki </a:t>
                      </a:r>
                      <a:r>
                        <a:rPr lang="tr-TR" sz="1400" b="0">
                          <a:solidFill>
                            <a:schemeClr val="dk1"/>
                          </a:solidFill>
                        </a:rPr>
                        <a:t>eserlerin ulusal kaynak veya yayın organlarında yer alması (kitap, ansiklopedi, katalog, periyodik sanat dergileri, belgesel nitelikli TV yayınları, film) veya gösterime ya da dinletime girmesi. (Ancak duyuru niteliğindeki yayınlar geçerli değildir.)</a:t>
                      </a:r>
                      <a:endParaRPr sz="1400" b="0">
                        <a:solidFill>
                          <a:schemeClr val="dk1"/>
                        </a:solidFill>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000" dirty="0"/>
                        <a:t> </a:t>
                      </a:r>
                      <a:endParaRPr sz="1000" dirty="0">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000"/>
                        <a:t> </a:t>
                      </a:r>
                      <a:endParaRPr sz="1000">
                        <a:latin typeface="Calibri"/>
                        <a:ea typeface="Calibri"/>
                        <a:cs typeface="Calibri"/>
                        <a:sym typeface="Calibri"/>
                      </a:endParaRPr>
                    </a:p>
                  </a:txBody>
                  <a:tcPr marL="8450" marR="8450" marT="8450" marB="0" anchor="ctr"/>
                </a:tc>
                <a:extLst>
                  <a:ext uri="{0D108BD9-81ED-4DB2-BD59-A6C34878D82A}">
                    <a16:rowId xmlns:a16="http://schemas.microsoft.com/office/drawing/2014/main" val="10005"/>
                  </a:ext>
                </a:extLst>
              </a:tr>
              <a:tr h="265000">
                <a:tc>
                  <a:txBody>
                    <a:bodyPr/>
                    <a:lstStyle/>
                    <a:p>
                      <a:pPr marL="0" marR="0" lvl="0" indent="0" algn="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400" dirty="0"/>
                        <a:t> 23</a:t>
                      </a:r>
                      <a:endParaRPr sz="1400" dirty="0">
                        <a:latin typeface="Calibri"/>
                        <a:ea typeface="Calibri"/>
                        <a:cs typeface="Calibri"/>
                        <a:sym typeface="Calibri"/>
                      </a:endParaRPr>
                    </a:p>
                  </a:txBody>
                  <a:tcPr marL="8450" marR="8450" marT="8450" marB="0" anchor="ctr"/>
                </a:tc>
                <a:tc>
                  <a:txBody>
                    <a:bodyPr/>
                    <a:lstStyle/>
                    <a:p>
                      <a:pPr marL="0" marR="0" lvl="0" indent="0" algn="l" rtl="0">
                        <a:lnSpc>
                          <a:spcPct val="107000"/>
                        </a:lnSpc>
                        <a:spcBef>
                          <a:spcPts val="0"/>
                        </a:spcBef>
                        <a:spcAft>
                          <a:spcPts val="0"/>
                        </a:spcAft>
                        <a:buNone/>
                      </a:pPr>
                      <a:r>
                        <a:rPr lang="tr-TR" sz="1400" dirty="0"/>
                        <a:t>61 </a:t>
                      </a:r>
                      <a:endParaRPr sz="1400" dirty="0">
                        <a:latin typeface="Calibri"/>
                        <a:ea typeface="Calibri"/>
                        <a:cs typeface="Calibri"/>
                        <a:sym typeface="Calibri"/>
                      </a:endParaRPr>
                    </a:p>
                  </a:txBody>
                  <a:tcPr marL="8450" marR="8450" marT="8450" marB="0" anchor="ct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53"/>
          <p:cNvSpPr txBox="1">
            <a:spLocks noGrp="1"/>
          </p:cNvSpPr>
          <p:nvPr>
            <p:ph type="title"/>
          </p:nvPr>
        </p:nvSpPr>
        <p:spPr>
          <a:xfrm>
            <a:off x="325209" y="806758"/>
            <a:ext cx="9941769" cy="64435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Bilimsel, Sosyal, Kültürel ve Sportif Faaliyetler</a:t>
            </a:r>
            <a:endParaRPr sz="2800">
              <a:solidFill>
                <a:srgbClr val="FF0000"/>
              </a:solidFill>
            </a:endParaRPr>
          </a:p>
        </p:txBody>
      </p:sp>
      <p:sp>
        <p:nvSpPr>
          <p:cNvPr id="547" name="Google Shape;54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48" name="Google Shape;548;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54</a:t>
            </a:fld>
            <a:endParaRPr/>
          </a:p>
        </p:txBody>
      </p:sp>
      <p:sp>
        <p:nvSpPr>
          <p:cNvPr id="549" name="Google Shape;549;p53"/>
          <p:cNvSpPr txBox="1"/>
          <p:nvPr/>
        </p:nvSpPr>
        <p:spPr>
          <a:xfrm>
            <a:off x="341075" y="6079351"/>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*Bu etkinliklerin dışında varsa lütfen tabloya ekleyiniz. </a:t>
            </a:r>
            <a:endParaRPr sz="1200" b="1" i="1">
              <a:solidFill>
                <a:srgbClr val="C00000"/>
              </a:solidFill>
              <a:latin typeface="Calibri"/>
              <a:ea typeface="Calibri"/>
              <a:cs typeface="Calibri"/>
              <a:sym typeface="Calibri"/>
            </a:endParaRPr>
          </a:p>
        </p:txBody>
      </p:sp>
      <p:graphicFrame>
        <p:nvGraphicFramePr>
          <p:cNvPr id="550" name="Google Shape;550;p53"/>
          <p:cNvGraphicFramePr/>
          <p:nvPr>
            <p:extLst>
              <p:ext uri="{D42A27DB-BD31-4B8C-83A1-F6EECF244321}">
                <p14:modId xmlns:p14="http://schemas.microsoft.com/office/powerpoint/2010/main" val="4090636849"/>
              </p:ext>
            </p:extLst>
          </p:nvPr>
        </p:nvGraphicFramePr>
        <p:xfrm>
          <a:off x="457201" y="1848680"/>
          <a:ext cx="11390250" cy="4030985"/>
        </p:xfrm>
        <a:graphic>
          <a:graphicData uri="http://schemas.openxmlformats.org/drawingml/2006/table">
            <a:tbl>
              <a:tblPr>
                <a:noFill/>
                <a:tableStyleId>{9EE9E55A-6353-4820-B1A0-A50A31D110FF}</a:tableStyleId>
              </a:tblPr>
              <a:tblGrid>
                <a:gridCol w="2603500">
                  <a:extLst>
                    <a:ext uri="{9D8B030D-6E8A-4147-A177-3AD203B41FA5}">
                      <a16:colId xmlns:a16="http://schemas.microsoft.com/office/drawing/2014/main" val="20000"/>
                    </a:ext>
                  </a:extLst>
                </a:gridCol>
                <a:gridCol w="1214875">
                  <a:extLst>
                    <a:ext uri="{9D8B030D-6E8A-4147-A177-3AD203B41FA5}">
                      <a16:colId xmlns:a16="http://schemas.microsoft.com/office/drawing/2014/main" val="20001"/>
                    </a:ext>
                  </a:extLst>
                </a:gridCol>
                <a:gridCol w="1214875">
                  <a:extLst>
                    <a:ext uri="{9D8B030D-6E8A-4147-A177-3AD203B41FA5}">
                      <a16:colId xmlns:a16="http://schemas.microsoft.com/office/drawing/2014/main" val="20002"/>
                    </a:ext>
                  </a:extLst>
                </a:gridCol>
                <a:gridCol w="4399000">
                  <a:extLst>
                    <a:ext uri="{9D8B030D-6E8A-4147-A177-3AD203B41FA5}">
                      <a16:colId xmlns:a16="http://schemas.microsoft.com/office/drawing/2014/main" val="20003"/>
                    </a:ext>
                  </a:extLst>
                </a:gridCol>
                <a:gridCol w="974025">
                  <a:extLst>
                    <a:ext uri="{9D8B030D-6E8A-4147-A177-3AD203B41FA5}">
                      <a16:colId xmlns:a16="http://schemas.microsoft.com/office/drawing/2014/main" val="20004"/>
                    </a:ext>
                  </a:extLst>
                </a:gridCol>
                <a:gridCol w="983975">
                  <a:extLst>
                    <a:ext uri="{9D8B030D-6E8A-4147-A177-3AD203B41FA5}">
                      <a16:colId xmlns:a16="http://schemas.microsoft.com/office/drawing/2014/main" val="20005"/>
                    </a:ext>
                  </a:extLst>
                </a:gridCol>
              </a:tblGrid>
              <a:tr h="303525">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3175" marR="3175" marT="3175" marB="0" anchor="ctr"/>
                </a:tc>
                <a:tc>
                  <a:txBody>
                    <a:bodyPr/>
                    <a:lstStyle/>
                    <a:p>
                      <a:pPr marL="72000" marR="0" lvl="0" indent="0" algn="ctr" rtl="0">
                        <a:lnSpc>
                          <a:spcPct val="100000"/>
                        </a:lnSpc>
                        <a:spcBef>
                          <a:spcPts val="0"/>
                        </a:spcBef>
                        <a:spcAft>
                          <a:spcPts val="0"/>
                        </a:spcAft>
                        <a:buClr>
                          <a:srgbClr val="FF0000"/>
                        </a:buClr>
                        <a:buSzPts val="1600"/>
                        <a:buFont typeface="Calibri"/>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Sempozyum ve Kongre</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Clr>
                          <a:schemeClr val="dk1"/>
                        </a:buClr>
                        <a:buSzPts val="1600"/>
                        <a:buFont typeface="Calibri"/>
                        <a:buNone/>
                      </a:pPr>
                      <a:r>
                        <a:rPr lang="tr-TR" sz="1600" b="0">
                          <a:solidFill>
                            <a:schemeClr val="dk1"/>
                          </a:solidFill>
                          <a:latin typeface="Calibri"/>
                          <a:ea typeface="Calibri"/>
                          <a:cs typeface="Calibri"/>
                          <a:sym typeface="Calibri"/>
                        </a:rPr>
                        <a:t>Teknik Gezi</a:t>
                      </a:r>
                      <a:endParaRPr sz="1600" b="0">
                        <a:solidFill>
                          <a:schemeClr val="dk1"/>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Konferans</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dirty="0">
                          <a:latin typeface="Calibri"/>
                          <a:ea typeface="Calibri"/>
                          <a:cs typeface="Calibri"/>
                          <a:sym typeface="Calibri"/>
                        </a:rPr>
                        <a:t>20</a:t>
                      </a:r>
                      <a:endParaRPr sz="1600" dirty="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dirty="0">
                          <a:latin typeface="Calibri"/>
                          <a:ea typeface="Calibri"/>
                          <a:cs typeface="Calibri"/>
                          <a:sym typeface="Calibri"/>
                        </a:rPr>
                        <a:t>11</a:t>
                      </a:r>
                      <a:endParaRPr sz="1600" dirty="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Eğitim Seminerleri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50237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Panel</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Ulusal Toplantı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Seminer</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Diğer (Açıkhava Etkinlikleri, Ziyaretler, Geziler v.b.)</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Açık Oturum</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Çalıştay</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Söyleşi</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Film Gösterimi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Tiyatro</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Bağış ve Yardım Kampanyası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Konser</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Bilgilendirme ve Tanıtım Toplantısı</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350550">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Sergi</a:t>
                      </a: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Anma Törenleri</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a:latin typeface="Calibri"/>
                          <a:ea typeface="Calibri"/>
                          <a:cs typeface="Calibri"/>
                          <a:sym typeface="Calibri"/>
                        </a:rPr>
                        <a:t> </a:t>
                      </a:r>
                      <a:endParaRPr sz="1600">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266625">
                <a:tc rowSpan="2">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Spor Turnuvası</a:t>
                      </a:r>
                      <a:endParaRPr sz="1600">
                        <a:latin typeface="Calibri"/>
                        <a:ea typeface="Calibri"/>
                        <a:cs typeface="Calibri"/>
                        <a:sym typeface="Calibri"/>
                      </a:endParaRPr>
                    </a:p>
                  </a:txBody>
                  <a:tcPr marL="3175" marR="3175" marT="3175" marB="0" anchor="ctr"/>
                </a:tc>
                <a:tc rowSpan="2">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rowSpan="2">
                  <a:txBody>
                    <a:bodyPr/>
                    <a:lstStyle/>
                    <a:p>
                      <a:pPr marL="72000" marR="0" lvl="0" indent="0" algn="l" rtl="0">
                        <a:lnSpc>
                          <a:spcPct val="100000"/>
                        </a:lnSpc>
                        <a:spcBef>
                          <a:spcPts val="0"/>
                        </a:spcBef>
                        <a:spcAft>
                          <a:spcPts val="0"/>
                        </a:spcAft>
                        <a:buNone/>
                      </a:pPr>
                      <a:endParaRPr sz="1600">
                        <a:latin typeface="Calibri"/>
                        <a:ea typeface="Calibri"/>
                        <a:cs typeface="Calibri"/>
                        <a:sym typeface="Calibri"/>
                      </a:endParaRPr>
                    </a:p>
                  </a:txBody>
                  <a:tcPr marL="3175" marR="3175" marT="3175" marB="0" anchor="ct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Öğrenci Oryantasyon Semineri</a:t>
                      </a:r>
                      <a:endParaRPr sz="1600">
                        <a:latin typeface="Calibri"/>
                        <a:ea typeface="Calibri"/>
                        <a:cs typeface="Calibri"/>
                        <a:sym typeface="Calibri"/>
                      </a:endParaRPr>
                    </a:p>
                  </a:txBody>
                  <a:tcPr marL="0" marR="0" marT="0" marB="0" anchor="ctr"/>
                </a:tc>
                <a:tc>
                  <a:txBody>
                    <a:bodyPr/>
                    <a:lstStyle/>
                    <a:p>
                      <a:pPr marL="72000" marR="0" lvl="0" indent="0" algn="l" rtl="0">
                        <a:spcBef>
                          <a:spcPts val="0"/>
                        </a:spcBef>
                        <a:spcAft>
                          <a:spcPts val="0"/>
                        </a:spcAft>
                        <a:buNone/>
                      </a:pPr>
                      <a:endParaRPr sz="1800" dirty="0"/>
                    </a:p>
                  </a:txBody>
                  <a:tcPr marL="0" marR="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 </a:t>
                      </a:r>
                      <a:endParaRPr sz="16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r h="237000">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marR="0" lvl="0" indent="0" algn="r" rtl="0">
                        <a:lnSpc>
                          <a:spcPct val="100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dirty="0">
                          <a:solidFill>
                            <a:srgbClr val="FF0000"/>
                          </a:solidFill>
                          <a:latin typeface="Calibri"/>
                          <a:ea typeface="Calibri"/>
                          <a:cs typeface="Calibri"/>
                          <a:sym typeface="Calibri"/>
                        </a:rPr>
                        <a:t>20 </a:t>
                      </a:r>
                      <a:endParaRPr sz="1600" b="1" dirty="0">
                        <a:solidFill>
                          <a:srgbClr val="FF0000"/>
                        </a:solidFill>
                        <a:latin typeface="Calibri"/>
                        <a:ea typeface="Calibri"/>
                        <a:cs typeface="Calibri"/>
                        <a:sym typeface="Calibri"/>
                      </a:endParaRPr>
                    </a:p>
                  </a:txBody>
                  <a:tcPr marL="0" marR="0" marT="0" marB="0" anchor="ctr"/>
                </a:tc>
                <a:tc>
                  <a:txBody>
                    <a:bodyPr/>
                    <a:lstStyle/>
                    <a:p>
                      <a:pPr marL="72000" marR="0" lvl="0" indent="0" algn="ctr" rtl="0">
                        <a:lnSpc>
                          <a:spcPct val="100000"/>
                        </a:lnSpc>
                        <a:spcBef>
                          <a:spcPts val="0"/>
                        </a:spcBef>
                        <a:spcAft>
                          <a:spcPts val="0"/>
                        </a:spcAft>
                        <a:buNone/>
                      </a:pPr>
                      <a:r>
                        <a:rPr lang="tr-TR" sz="1600" b="1" dirty="0">
                          <a:solidFill>
                            <a:srgbClr val="FF0000"/>
                          </a:solidFill>
                          <a:latin typeface="Calibri"/>
                          <a:ea typeface="Calibri"/>
                          <a:cs typeface="Calibri"/>
                          <a:sym typeface="Calibri"/>
                        </a:rPr>
                        <a:t>11</a:t>
                      </a:r>
                      <a:endParaRPr sz="16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54"/>
          <p:cNvSpPr txBox="1">
            <a:spLocks noGrp="1"/>
          </p:cNvSpPr>
          <p:nvPr>
            <p:ph type="title"/>
          </p:nvPr>
        </p:nvSpPr>
        <p:spPr>
          <a:xfrm>
            <a:off x="532060" y="885809"/>
            <a:ext cx="10295957" cy="56170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600"/>
              <a:buFont typeface="Calibri"/>
              <a:buNone/>
            </a:pPr>
            <a:r>
              <a:rPr lang="tr-TR" sz="2600" b="1">
                <a:solidFill>
                  <a:srgbClr val="FF0000"/>
                </a:solidFill>
              </a:rPr>
              <a:t>Bilimsel, Sosyal, Kültürel ve Sportif Ödüller ile Başarılar</a:t>
            </a:r>
            <a:endParaRPr sz="2600">
              <a:solidFill>
                <a:srgbClr val="FF0000"/>
              </a:solidFill>
            </a:endParaRPr>
          </a:p>
        </p:txBody>
      </p:sp>
      <p:sp>
        <p:nvSpPr>
          <p:cNvPr id="556" name="Google Shape;55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57" name="Google Shape;55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55</a:t>
            </a:fld>
            <a:endParaRPr/>
          </a:p>
        </p:txBody>
      </p:sp>
      <p:graphicFrame>
        <p:nvGraphicFramePr>
          <p:cNvPr id="558" name="Google Shape;558;p54"/>
          <p:cNvGraphicFramePr/>
          <p:nvPr/>
        </p:nvGraphicFramePr>
        <p:xfrm>
          <a:off x="532060" y="1932315"/>
          <a:ext cx="11096725" cy="3623725"/>
        </p:xfrm>
        <a:graphic>
          <a:graphicData uri="http://schemas.openxmlformats.org/drawingml/2006/table">
            <a:tbl>
              <a:tblPr firstRow="1" firstCol="1" lastRow="1" lastCol="1" bandRow="1" bandCol="1">
                <a:noFill/>
                <a:tableStyleId>{71F7B38A-2533-437F-8BA0-C45511DF4930}</a:tableStyleId>
              </a:tblPr>
              <a:tblGrid>
                <a:gridCol w="8944625">
                  <a:extLst>
                    <a:ext uri="{9D8B030D-6E8A-4147-A177-3AD203B41FA5}">
                      <a16:colId xmlns:a16="http://schemas.microsoft.com/office/drawing/2014/main" val="20000"/>
                    </a:ext>
                  </a:extLst>
                </a:gridCol>
                <a:gridCol w="1022100">
                  <a:extLst>
                    <a:ext uri="{9D8B030D-6E8A-4147-A177-3AD203B41FA5}">
                      <a16:colId xmlns:a16="http://schemas.microsoft.com/office/drawing/2014/main" val="20001"/>
                    </a:ext>
                  </a:extLst>
                </a:gridCol>
                <a:gridCol w="1130000">
                  <a:extLst>
                    <a:ext uri="{9D8B030D-6E8A-4147-A177-3AD203B41FA5}">
                      <a16:colId xmlns:a16="http://schemas.microsoft.com/office/drawing/2014/main" val="20002"/>
                    </a:ext>
                  </a:extLst>
                </a:gridCol>
              </a:tblGrid>
              <a:tr h="569100">
                <a:tc>
                  <a:txBody>
                    <a:bodyPr/>
                    <a:lstStyle/>
                    <a:p>
                      <a:pPr marL="36195" marR="36195" lvl="0" indent="0" algn="ctr" rtl="0">
                        <a:spcBef>
                          <a:spcPts val="0"/>
                        </a:spcBef>
                        <a:spcAft>
                          <a:spcPts val="0"/>
                        </a:spcAft>
                        <a:buNone/>
                      </a:pPr>
                      <a:r>
                        <a:rPr lang="tr-TR" sz="1800" b="1">
                          <a:solidFill>
                            <a:srgbClr val="FF0000"/>
                          </a:solidFill>
                        </a:rPr>
                        <a:t>Bilimsel, Sosyal, Kültürel ve Sportif Ödül ve/veya Başarı </a:t>
                      </a:r>
                      <a:endParaRPr/>
                    </a:p>
                    <a:p>
                      <a:pPr marL="36195" marR="36195" lvl="0" indent="0" algn="ctr" rtl="0">
                        <a:spcBef>
                          <a:spcPts val="0"/>
                        </a:spcBef>
                        <a:spcAft>
                          <a:spcPts val="0"/>
                        </a:spcAft>
                        <a:buNone/>
                      </a:pPr>
                      <a:r>
                        <a:rPr lang="tr-TR" sz="1800" b="1">
                          <a:solidFill>
                            <a:srgbClr val="0066FF"/>
                          </a:solidFill>
                        </a:rPr>
                        <a:t>(Ödülün Adı ve Derecesi</a:t>
                      </a:r>
                      <a:r>
                        <a:rPr lang="tr-TR" sz="1800" b="1">
                          <a:solidFill>
                            <a:srgbClr val="FF0000"/>
                          </a:solidFill>
                        </a:rPr>
                        <a:t>) *</a:t>
                      </a:r>
                      <a:endParaRPr sz="1800" b="1">
                        <a:solidFill>
                          <a:srgbClr val="FF0000"/>
                        </a:solidFill>
                        <a:latin typeface="Times New Roman"/>
                        <a:ea typeface="Times New Roman"/>
                        <a:cs typeface="Times New Roman"/>
                        <a:sym typeface="Times New Roman"/>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436375">
                <a:tc>
                  <a:txBody>
                    <a:bodyPr/>
                    <a:lstStyle/>
                    <a:p>
                      <a:pPr marL="36195" marR="36195"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r h="436375">
                <a:tc>
                  <a:txBody>
                    <a:bodyPr/>
                    <a:lstStyle/>
                    <a:p>
                      <a:pPr marL="36195" marR="36195" lvl="0" indent="0" algn="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bl>
          </a:graphicData>
        </a:graphic>
      </p:graphicFrame>
      <p:sp>
        <p:nvSpPr>
          <p:cNvPr id="559" name="Google Shape;559;p54"/>
          <p:cNvSpPr txBox="1"/>
          <p:nvPr/>
        </p:nvSpPr>
        <p:spPr>
          <a:xfrm>
            <a:off x="532061" y="5879344"/>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satır ekleyiniz. </a:t>
            </a:r>
            <a:endParaRPr sz="1200" b="1" i="1">
              <a:solidFill>
                <a:srgbClr val="C00000"/>
              </a:solidFill>
              <a:latin typeface="Calibri"/>
              <a:ea typeface="Calibri"/>
              <a:cs typeface="Calibri"/>
              <a:sym typeface="Calibri"/>
            </a:endParaRPr>
          </a:p>
        </p:txBody>
      </p:sp>
      <p:pic>
        <p:nvPicPr>
          <p:cNvPr id="560" name="Google Shape;560;p54"/>
          <p:cNvPicPr preferRelativeResize="0"/>
          <p:nvPr/>
        </p:nvPicPr>
        <p:blipFill rotWithShape="1">
          <a:blip r:embed="rId3">
            <a:alphaModFix/>
          </a:blip>
          <a:srcRect/>
          <a:stretch/>
        </p:blipFill>
        <p:spPr>
          <a:xfrm>
            <a:off x="11628784" y="6330031"/>
            <a:ext cx="386082" cy="3914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55"/>
          <p:cNvSpPr txBox="1">
            <a:spLocks noGrp="1"/>
          </p:cNvSpPr>
          <p:nvPr>
            <p:ph type="subTitle" idx="1"/>
          </p:nvPr>
        </p:nvSpPr>
        <p:spPr>
          <a:xfrm>
            <a:off x="951345" y="2521383"/>
            <a:ext cx="10402455" cy="317745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3333FF"/>
              </a:buClr>
              <a:buSzPts val="7200"/>
              <a:buNone/>
            </a:pPr>
            <a:r>
              <a:rPr lang="tr-TR" sz="7200" b="1">
                <a:solidFill>
                  <a:srgbClr val="3333FF"/>
                </a:solidFill>
              </a:rPr>
              <a:t>ULUSLARARASILAŞMA</a:t>
            </a:r>
            <a:endParaRPr sz="7200" b="1">
              <a:solidFill>
                <a:srgbClr val="FF0000"/>
              </a:solidFill>
            </a:endParaRPr>
          </a:p>
        </p:txBody>
      </p:sp>
      <p:sp>
        <p:nvSpPr>
          <p:cNvPr id="566" name="Google Shape;566;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67" name="Google Shape;567;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56</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Shape 571"/>
        <p:cNvGrpSpPr/>
        <p:nvPr/>
      </p:nvGrpSpPr>
      <p:grpSpPr>
        <a:xfrm>
          <a:off x="0" y="0"/>
          <a:ext cx="0" cy="0"/>
          <a:chOff x="0" y="0"/>
          <a:chExt cx="0" cy="0"/>
        </a:xfrm>
      </p:grpSpPr>
      <p:sp>
        <p:nvSpPr>
          <p:cNvPr id="572" name="Google Shape;572;p56"/>
          <p:cNvSpPr txBox="1">
            <a:spLocks noGrp="1"/>
          </p:cNvSpPr>
          <p:nvPr>
            <p:ph type="title"/>
          </p:nvPr>
        </p:nvSpPr>
        <p:spPr>
          <a:xfrm>
            <a:off x="477078" y="768738"/>
            <a:ext cx="10312772" cy="57977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Uluslararası İşbirlikleri </a:t>
            </a:r>
            <a:r>
              <a:rPr lang="tr-TR" sz="2400" b="1">
                <a:solidFill>
                  <a:srgbClr val="0000CC"/>
                </a:solidFill>
                <a:latin typeface="Calibri"/>
                <a:ea typeface="Calibri"/>
                <a:cs typeface="Calibri"/>
                <a:sym typeface="Calibri"/>
              </a:rPr>
              <a:t>(Ortak Programlar ve Projeler)</a:t>
            </a:r>
            <a:endParaRPr sz="2400">
              <a:solidFill>
                <a:srgbClr val="0000CC"/>
              </a:solidFill>
              <a:latin typeface="Calibri"/>
              <a:ea typeface="Calibri"/>
              <a:cs typeface="Calibri"/>
              <a:sym typeface="Calibri"/>
            </a:endParaRPr>
          </a:p>
        </p:txBody>
      </p:sp>
      <p:sp>
        <p:nvSpPr>
          <p:cNvPr id="573" name="Google Shape;573;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74" name="Google Shape;574;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57</a:t>
            </a:fld>
            <a:endParaRPr/>
          </a:p>
        </p:txBody>
      </p:sp>
      <p:graphicFrame>
        <p:nvGraphicFramePr>
          <p:cNvPr id="575" name="Google Shape;575;p56"/>
          <p:cNvGraphicFramePr/>
          <p:nvPr/>
        </p:nvGraphicFramePr>
        <p:xfrm>
          <a:off x="477080" y="1918249"/>
          <a:ext cx="11371200" cy="4201075"/>
        </p:xfrm>
        <a:graphic>
          <a:graphicData uri="http://schemas.openxmlformats.org/drawingml/2006/table">
            <a:tbl>
              <a:tblPr>
                <a:noFill/>
                <a:tableStyleId>{9EE9E55A-6353-4820-B1A0-A50A31D110FF}</a:tableStyleId>
              </a:tblPr>
              <a:tblGrid>
                <a:gridCol w="1542550">
                  <a:extLst>
                    <a:ext uri="{9D8B030D-6E8A-4147-A177-3AD203B41FA5}">
                      <a16:colId xmlns:a16="http://schemas.microsoft.com/office/drawing/2014/main" val="20000"/>
                    </a:ext>
                  </a:extLst>
                </a:gridCol>
                <a:gridCol w="1995775">
                  <a:extLst>
                    <a:ext uri="{9D8B030D-6E8A-4147-A177-3AD203B41FA5}">
                      <a16:colId xmlns:a16="http://schemas.microsoft.com/office/drawing/2014/main" val="20001"/>
                    </a:ext>
                  </a:extLst>
                </a:gridCol>
                <a:gridCol w="1908325">
                  <a:extLst>
                    <a:ext uri="{9D8B030D-6E8A-4147-A177-3AD203B41FA5}">
                      <a16:colId xmlns:a16="http://schemas.microsoft.com/office/drawing/2014/main" val="20002"/>
                    </a:ext>
                  </a:extLst>
                </a:gridCol>
                <a:gridCol w="2196550">
                  <a:extLst>
                    <a:ext uri="{9D8B030D-6E8A-4147-A177-3AD203B41FA5}">
                      <a16:colId xmlns:a16="http://schemas.microsoft.com/office/drawing/2014/main" val="20003"/>
                    </a:ext>
                  </a:extLst>
                </a:gridCol>
                <a:gridCol w="1977875">
                  <a:extLst>
                    <a:ext uri="{9D8B030D-6E8A-4147-A177-3AD203B41FA5}">
                      <a16:colId xmlns:a16="http://schemas.microsoft.com/office/drawing/2014/main" val="20004"/>
                    </a:ext>
                  </a:extLst>
                </a:gridCol>
                <a:gridCol w="1750125">
                  <a:extLst>
                    <a:ext uri="{9D8B030D-6E8A-4147-A177-3AD203B41FA5}">
                      <a16:colId xmlns:a16="http://schemas.microsoft.com/office/drawing/2014/main" val="20005"/>
                    </a:ext>
                  </a:extLst>
                </a:gridCol>
              </a:tblGrid>
              <a:tr h="880500">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Ülke Adı</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Üniversite Adı</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Fakülte Adı</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Bölüm/Program Adı</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Kapsamı (Program veya Proje Adı)</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Süresi (Başlangıç ve Bitiş Tarihi)</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299850">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299850">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299850">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299850">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7"/>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8"/>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9"/>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0"/>
                  </a:ext>
                </a:extLst>
              </a:tr>
              <a:tr h="303025">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a:solidFill>
                            <a:srgbClr val="FF0000"/>
                          </a:solidFill>
                          <a:latin typeface="Calibri"/>
                          <a:ea typeface="Calibri"/>
                          <a:cs typeface="Calibri"/>
                          <a:sym typeface="Calibri"/>
                        </a:rPr>
                        <a:t> </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Shape 579"/>
        <p:cNvGrpSpPr/>
        <p:nvPr/>
      </p:nvGrpSpPr>
      <p:grpSpPr>
        <a:xfrm>
          <a:off x="0" y="0"/>
          <a:ext cx="0" cy="0"/>
          <a:chOff x="0" y="0"/>
          <a:chExt cx="0" cy="0"/>
        </a:xfrm>
      </p:grpSpPr>
      <p:sp>
        <p:nvSpPr>
          <p:cNvPr id="580" name="Google Shape;580;p57"/>
          <p:cNvSpPr txBox="1">
            <a:spLocks noGrp="1"/>
          </p:cNvSpPr>
          <p:nvPr>
            <p:ph type="title"/>
          </p:nvPr>
        </p:nvSpPr>
        <p:spPr>
          <a:xfrm>
            <a:off x="397565" y="855002"/>
            <a:ext cx="10556186" cy="45656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581" name="Google Shape;581;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82" name="Google Shape;582;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58</a:t>
            </a:fld>
            <a:endParaRPr/>
          </a:p>
        </p:txBody>
      </p:sp>
      <p:graphicFrame>
        <p:nvGraphicFramePr>
          <p:cNvPr id="2" name="Google Shape;583;p57">
            <a:extLst>
              <a:ext uri="{FF2B5EF4-FFF2-40B4-BE49-F238E27FC236}">
                <a16:creationId xmlns:a16="http://schemas.microsoft.com/office/drawing/2014/main" id="{B12E34DB-E295-953C-AF12-AB946A400AD3}"/>
              </a:ext>
            </a:extLst>
          </p:cNvPr>
          <p:cNvGraphicFramePr/>
          <p:nvPr>
            <p:extLst>
              <p:ext uri="{D42A27DB-BD31-4B8C-83A1-F6EECF244321}">
                <p14:modId xmlns:p14="http://schemas.microsoft.com/office/powerpoint/2010/main" val="1293195574"/>
              </p:ext>
            </p:extLst>
          </p:nvPr>
        </p:nvGraphicFramePr>
        <p:xfrm>
          <a:off x="357809" y="2067435"/>
          <a:ext cx="11510325" cy="4355786"/>
        </p:xfrm>
        <a:graphic>
          <a:graphicData uri="http://schemas.openxmlformats.org/drawingml/2006/table">
            <a:tbl>
              <a:tblPr>
                <a:noFill/>
                <a:tableStyleId>{9EE9E55A-6353-4820-B1A0-A50A31D110FF}</a:tableStyleId>
              </a:tblPr>
              <a:tblGrid>
                <a:gridCol w="1561425">
                  <a:extLst>
                    <a:ext uri="{9D8B030D-6E8A-4147-A177-3AD203B41FA5}">
                      <a16:colId xmlns:a16="http://schemas.microsoft.com/office/drawing/2014/main" val="20000"/>
                    </a:ext>
                  </a:extLst>
                </a:gridCol>
                <a:gridCol w="2076300">
                  <a:extLst>
                    <a:ext uri="{9D8B030D-6E8A-4147-A177-3AD203B41FA5}">
                      <a16:colId xmlns:a16="http://schemas.microsoft.com/office/drawing/2014/main" val="20001"/>
                    </a:ext>
                  </a:extLst>
                </a:gridCol>
                <a:gridCol w="186855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gridCol w="1848675">
                  <a:extLst>
                    <a:ext uri="{9D8B030D-6E8A-4147-A177-3AD203B41FA5}">
                      <a16:colId xmlns:a16="http://schemas.microsoft.com/office/drawing/2014/main" val="20004"/>
                    </a:ext>
                  </a:extLst>
                </a:gridCol>
                <a:gridCol w="1869375">
                  <a:extLst>
                    <a:ext uri="{9D8B030D-6E8A-4147-A177-3AD203B41FA5}">
                      <a16:colId xmlns:a16="http://schemas.microsoft.com/office/drawing/2014/main" val="20005"/>
                    </a:ext>
                  </a:extLst>
                </a:gridCol>
              </a:tblGrid>
              <a:tr h="547517">
                <a:tc>
                  <a:txBody>
                    <a:bodyPr/>
                    <a:lstStyle/>
                    <a:p>
                      <a:pPr marL="0" marR="0" lvl="0" indent="0" algn="ctr" rtl="0">
                        <a:lnSpc>
                          <a:spcPct val="107000"/>
                        </a:lnSpc>
                        <a:spcBef>
                          <a:spcPts val="0"/>
                        </a:spcBef>
                        <a:spcAft>
                          <a:spcPts val="0"/>
                        </a:spcAft>
                        <a:buNone/>
                      </a:pPr>
                      <a:r>
                        <a:rPr lang="tr-TR" sz="1800" b="1" dirty="0">
                          <a:solidFill>
                            <a:srgbClr val="FF0000"/>
                          </a:solidFill>
                          <a:latin typeface="Calibri"/>
                          <a:ea typeface="Calibri"/>
                          <a:cs typeface="Calibri"/>
                          <a:sym typeface="Calibri"/>
                        </a:rPr>
                        <a:t>Ülke Adı</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Üniversite Adı</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Fakülte Adı</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Bölüm/Program Adı</a:t>
                      </a:r>
                      <a:endParaRPr sz="1800" b="1">
                        <a:solidFill>
                          <a:srgbClr val="FF0000"/>
                        </a:solidFill>
                        <a:latin typeface="Calibri"/>
                        <a:ea typeface="Calibri"/>
                        <a:cs typeface="Calibri"/>
                        <a:sym typeface="Calibri"/>
                      </a:endParaRPr>
                    </a:p>
                  </a:txBody>
                  <a:tcPr marL="6350" marR="6350" marT="635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Kapsamı</a:t>
                      </a:r>
                      <a:endParaRPr sz="1800" b="1">
                        <a:solidFill>
                          <a:srgbClr val="FF0000"/>
                        </a:solidFill>
                        <a:latin typeface="Calibri"/>
                        <a:ea typeface="Calibri"/>
                        <a:cs typeface="Calibri"/>
                        <a:sym typeface="Calibri"/>
                      </a:endParaRPr>
                    </a:p>
                  </a:txBody>
                  <a:tcPr marL="0" marR="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Süresi (Başlangıç ve Bitiş Tarihi)</a:t>
                      </a:r>
                      <a:endParaRPr sz="18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553440">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Gürcistan</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err="1">
                          <a:solidFill>
                            <a:srgbClr val="FF0000"/>
                          </a:solidFill>
                          <a:latin typeface="Calibri"/>
                          <a:ea typeface="Calibri"/>
                          <a:cs typeface="Calibri"/>
                          <a:sym typeface="Calibri"/>
                        </a:rPr>
                        <a:t>Sokhumi</a:t>
                      </a:r>
                      <a:r>
                        <a:rPr lang="tr-TR" sz="1800" b="1" dirty="0">
                          <a:solidFill>
                            <a:srgbClr val="FF0000"/>
                          </a:solidFill>
                          <a:latin typeface="Calibri"/>
                          <a:ea typeface="Calibri"/>
                          <a:cs typeface="Calibri"/>
                          <a:sym typeface="Calibri"/>
                        </a:rPr>
                        <a:t> </a:t>
                      </a:r>
                      <a:r>
                        <a:rPr lang="tr-TR" sz="1800" b="1" dirty="0" err="1">
                          <a:solidFill>
                            <a:srgbClr val="FF0000"/>
                          </a:solidFill>
                          <a:latin typeface="Calibri"/>
                          <a:ea typeface="Calibri"/>
                          <a:cs typeface="Calibri"/>
                          <a:sym typeface="Calibri"/>
                        </a:rPr>
                        <a:t>State</a:t>
                      </a:r>
                      <a:r>
                        <a:rPr lang="tr-TR" sz="1800" b="1" dirty="0">
                          <a:solidFill>
                            <a:srgbClr val="FF0000"/>
                          </a:solidFill>
                          <a:latin typeface="Calibri"/>
                          <a:ea typeface="Calibri"/>
                          <a:cs typeface="Calibri"/>
                          <a:sym typeface="Calibri"/>
                        </a:rPr>
                        <a:t> </a:t>
                      </a:r>
                      <a:r>
                        <a:rPr lang="tr-TR" sz="1800" b="1" dirty="0" err="1">
                          <a:solidFill>
                            <a:srgbClr val="FF0000"/>
                          </a:solidFill>
                          <a:latin typeface="Calibri"/>
                          <a:ea typeface="Calibri"/>
                          <a:cs typeface="Calibri"/>
                          <a:sym typeface="Calibri"/>
                        </a:rPr>
                        <a:t>University</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Yabancı Diller Yüksekokulu</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Yabancı Diller</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KA171</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2023-2029</a:t>
                      </a:r>
                      <a:endParaRPr sz="18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1"/>
                  </a:ext>
                </a:extLst>
              </a:tr>
              <a:tr h="827198">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tr-TR" sz="1800" b="1" dirty="0">
                          <a:solidFill>
                            <a:srgbClr val="FF0000"/>
                          </a:solidFill>
                          <a:latin typeface="Calibri"/>
                          <a:ea typeface="Calibri"/>
                          <a:cs typeface="Calibri"/>
                          <a:sym typeface="Calibri"/>
                        </a:rPr>
                        <a:t> Gürcistan</a:t>
                      </a:r>
                    </a:p>
                    <a:p>
                      <a:pPr marL="0" marR="0" lvl="0" indent="0" algn="l" rtl="0">
                        <a:lnSpc>
                          <a:spcPct val="107000"/>
                        </a:lnSpc>
                        <a:spcBef>
                          <a:spcPts val="0"/>
                        </a:spcBef>
                        <a:spcAft>
                          <a:spcPts val="0"/>
                        </a:spcAft>
                        <a:buNone/>
                      </a:pP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a:t>
                      </a:r>
                      <a:r>
                        <a:rPr lang="tr-TR" sz="1800" b="1" dirty="0" err="1">
                          <a:solidFill>
                            <a:srgbClr val="FF0000"/>
                          </a:solidFill>
                          <a:latin typeface="Calibri"/>
                          <a:ea typeface="Calibri"/>
                          <a:cs typeface="Calibri"/>
                          <a:sym typeface="Calibri"/>
                        </a:rPr>
                        <a:t>Iakob</a:t>
                      </a:r>
                      <a:r>
                        <a:rPr lang="tr-TR" sz="1800" b="1" dirty="0">
                          <a:solidFill>
                            <a:srgbClr val="FF0000"/>
                          </a:solidFill>
                          <a:latin typeface="Calibri"/>
                          <a:ea typeface="Calibri"/>
                          <a:cs typeface="Calibri"/>
                          <a:sym typeface="Calibri"/>
                        </a:rPr>
                        <a:t> </a:t>
                      </a:r>
                      <a:r>
                        <a:rPr lang="tr-TR" sz="1800" b="1" dirty="0" err="1">
                          <a:solidFill>
                            <a:srgbClr val="FF0000"/>
                          </a:solidFill>
                          <a:latin typeface="Calibri"/>
                          <a:ea typeface="Calibri"/>
                          <a:cs typeface="Calibri"/>
                          <a:sym typeface="Calibri"/>
                        </a:rPr>
                        <a:t>Gogebashvili</a:t>
                      </a:r>
                      <a:r>
                        <a:rPr lang="tr-TR" sz="1800" b="1" dirty="0">
                          <a:solidFill>
                            <a:srgbClr val="FF0000"/>
                          </a:solidFill>
                          <a:latin typeface="Calibri"/>
                          <a:ea typeface="Calibri"/>
                          <a:cs typeface="Calibri"/>
                          <a:sym typeface="Calibri"/>
                        </a:rPr>
                        <a:t> </a:t>
                      </a:r>
                      <a:r>
                        <a:rPr lang="tr-TR" sz="1800" b="1" dirty="0" err="1">
                          <a:solidFill>
                            <a:srgbClr val="FF0000"/>
                          </a:solidFill>
                          <a:latin typeface="Calibri"/>
                          <a:ea typeface="Calibri"/>
                          <a:cs typeface="Calibri"/>
                          <a:sym typeface="Calibri"/>
                        </a:rPr>
                        <a:t>Telavi</a:t>
                      </a:r>
                      <a:r>
                        <a:rPr lang="tr-TR" sz="1800" b="1" dirty="0">
                          <a:solidFill>
                            <a:srgbClr val="FF0000"/>
                          </a:solidFill>
                          <a:latin typeface="Calibri"/>
                          <a:ea typeface="Calibri"/>
                          <a:cs typeface="Calibri"/>
                          <a:sym typeface="Calibri"/>
                        </a:rPr>
                        <a:t> </a:t>
                      </a:r>
                      <a:r>
                        <a:rPr lang="tr-TR" sz="1800" b="1" dirty="0" err="1">
                          <a:solidFill>
                            <a:srgbClr val="FF0000"/>
                          </a:solidFill>
                          <a:latin typeface="Calibri"/>
                          <a:ea typeface="Calibri"/>
                          <a:cs typeface="Calibri"/>
                          <a:sym typeface="Calibri"/>
                        </a:rPr>
                        <a:t>State</a:t>
                      </a:r>
                      <a:r>
                        <a:rPr lang="tr-TR" sz="1800" b="1" dirty="0">
                          <a:solidFill>
                            <a:srgbClr val="FF0000"/>
                          </a:solidFill>
                          <a:latin typeface="Calibri"/>
                          <a:ea typeface="Calibri"/>
                          <a:cs typeface="Calibri"/>
                          <a:sym typeface="Calibri"/>
                        </a:rPr>
                        <a:t> </a:t>
                      </a:r>
                      <a:r>
                        <a:rPr lang="tr-TR" sz="1800" b="1" dirty="0" err="1">
                          <a:solidFill>
                            <a:srgbClr val="FF0000"/>
                          </a:solidFill>
                          <a:latin typeface="Calibri"/>
                          <a:ea typeface="Calibri"/>
                          <a:cs typeface="Calibri"/>
                          <a:sym typeface="Calibri"/>
                        </a:rPr>
                        <a:t>Universtiy</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Yabancı Diller Yüksekokulu</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Yabancı Diller</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KA171</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2023-2029</a:t>
                      </a:r>
                      <a:endParaRPr sz="18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2"/>
                  </a:ext>
                </a:extLst>
              </a:tr>
              <a:tr h="553440">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Hindistan</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a:t>
                      </a:r>
                      <a:r>
                        <a:rPr lang="en-US" sz="1800" b="1" dirty="0" err="1">
                          <a:solidFill>
                            <a:srgbClr val="FF0000"/>
                          </a:solidFill>
                          <a:latin typeface="Calibri"/>
                          <a:ea typeface="Calibri"/>
                          <a:cs typeface="Calibri"/>
                          <a:sym typeface="Calibri"/>
                        </a:rPr>
                        <a:t>Karpagam</a:t>
                      </a:r>
                      <a:r>
                        <a:rPr lang="en-US" sz="1800" b="1" dirty="0">
                          <a:solidFill>
                            <a:srgbClr val="FF0000"/>
                          </a:solidFill>
                          <a:latin typeface="Calibri"/>
                          <a:ea typeface="Calibri"/>
                          <a:cs typeface="Calibri"/>
                          <a:sym typeface="Calibri"/>
                        </a:rPr>
                        <a:t> Academy of Higher Education</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Yabancı Diller Yüksekokulu</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Yabancı Diller</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KA171</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2023-2029</a:t>
                      </a:r>
                      <a:endParaRPr sz="18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3"/>
                  </a:ext>
                </a:extLst>
              </a:tr>
              <a:tr h="553440">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Kosova</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a:t>
                      </a:r>
                      <a:r>
                        <a:rPr lang="tr-TR" sz="1800" b="1" dirty="0" err="1">
                          <a:solidFill>
                            <a:srgbClr val="FF0000"/>
                          </a:solidFill>
                          <a:latin typeface="Calibri"/>
                          <a:ea typeface="Calibri"/>
                          <a:cs typeface="Calibri"/>
                          <a:sym typeface="Calibri"/>
                        </a:rPr>
                        <a:t>University</a:t>
                      </a:r>
                      <a:r>
                        <a:rPr lang="tr-TR" sz="1800" b="1" dirty="0">
                          <a:solidFill>
                            <a:srgbClr val="FF0000"/>
                          </a:solidFill>
                          <a:latin typeface="Calibri"/>
                          <a:ea typeface="Calibri"/>
                          <a:cs typeface="Calibri"/>
                          <a:sym typeface="Calibri"/>
                        </a:rPr>
                        <a:t> of </a:t>
                      </a:r>
                      <a:r>
                        <a:rPr lang="tr-TR" sz="1800" b="1" dirty="0" err="1">
                          <a:solidFill>
                            <a:srgbClr val="FF0000"/>
                          </a:solidFill>
                          <a:latin typeface="Calibri"/>
                          <a:ea typeface="Calibri"/>
                          <a:cs typeface="Calibri"/>
                          <a:sym typeface="Calibri"/>
                        </a:rPr>
                        <a:t>Pristina</a:t>
                      </a:r>
                      <a:r>
                        <a:rPr lang="tr-TR" sz="1800" b="1" dirty="0">
                          <a:solidFill>
                            <a:srgbClr val="FF0000"/>
                          </a:solidFill>
                          <a:latin typeface="Calibri"/>
                          <a:ea typeface="Calibri"/>
                          <a:cs typeface="Calibri"/>
                          <a:sym typeface="Calibri"/>
                        </a:rPr>
                        <a:t> in Kosova </a:t>
                      </a:r>
                      <a:r>
                        <a:rPr lang="tr-TR" sz="1800" b="1" dirty="0" err="1">
                          <a:solidFill>
                            <a:srgbClr val="FF0000"/>
                          </a:solidFill>
                          <a:latin typeface="Calibri"/>
                          <a:ea typeface="Calibri"/>
                          <a:cs typeface="Calibri"/>
                          <a:sym typeface="Calibri"/>
                        </a:rPr>
                        <a:t>Mitrovica</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Yabancı Diller Yüksekokulu</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Yabancı Diller</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KA171</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2023-2029</a:t>
                      </a:r>
                      <a:endParaRPr sz="18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4"/>
                  </a:ext>
                </a:extLst>
              </a:tr>
              <a:tr h="556401">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Kırgızistan</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err="1">
                          <a:solidFill>
                            <a:srgbClr val="FF0000"/>
                          </a:solidFill>
                          <a:latin typeface="Calibri"/>
                          <a:ea typeface="Calibri"/>
                          <a:cs typeface="Calibri"/>
                          <a:sym typeface="Calibri"/>
                        </a:rPr>
                        <a:t>Krygz-Turkish</a:t>
                      </a:r>
                      <a:r>
                        <a:rPr lang="tr-TR" sz="1800" b="1" dirty="0">
                          <a:solidFill>
                            <a:srgbClr val="FF0000"/>
                          </a:solidFill>
                          <a:latin typeface="Calibri"/>
                          <a:ea typeface="Calibri"/>
                          <a:cs typeface="Calibri"/>
                          <a:sym typeface="Calibri"/>
                        </a:rPr>
                        <a:t> Manas </a:t>
                      </a:r>
                      <a:r>
                        <a:rPr lang="tr-TR" sz="1800" b="1" dirty="0" err="1">
                          <a:solidFill>
                            <a:srgbClr val="FF0000"/>
                          </a:solidFill>
                          <a:latin typeface="Calibri"/>
                          <a:ea typeface="Calibri"/>
                          <a:cs typeface="Calibri"/>
                          <a:sym typeface="Calibri"/>
                        </a:rPr>
                        <a:t>University</a:t>
                      </a:r>
                      <a:endParaRPr sz="1800" b="1" dirty="0">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Yabancı Diller Yüksekokulu</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Yabancı Diller</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KA171</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2025-2029</a:t>
                      </a:r>
                      <a:endParaRPr sz="18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5"/>
                  </a:ext>
                </a:extLst>
              </a:tr>
              <a:tr h="556401">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Azerbaycan</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err="1">
                          <a:solidFill>
                            <a:srgbClr val="FF0000"/>
                          </a:solidFill>
                          <a:latin typeface="Calibri"/>
                          <a:ea typeface="Calibri"/>
                          <a:cs typeface="Calibri"/>
                          <a:sym typeface="Calibri"/>
                        </a:rPr>
                        <a:t>Azerbaijan</a:t>
                      </a:r>
                      <a:r>
                        <a:rPr lang="tr-TR" sz="1800" b="1" dirty="0">
                          <a:solidFill>
                            <a:srgbClr val="FF0000"/>
                          </a:solidFill>
                          <a:latin typeface="Calibri"/>
                          <a:ea typeface="Calibri"/>
                          <a:cs typeface="Calibri"/>
                          <a:sym typeface="Calibri"/>
                        </a:rPr>
                        <a:t> Technical </a:t>
                      </a:r>
                      <a:r>
                        <a:rPr lang="tr-TR" sz="1800" b="1" dirty="0" err="1">
                          <a:solidFill>
                            <a:srgbClr val="FF0000"/>
                          </a:solidFill>
                          <a:latin typeface="Calibri"/>
                          <a:ea typeface="Calibri"/>
                          <a:cs typeface="Calibri"/>
                          <a:sym typeface="Calibri"/>
                        </a:rPr>
                        <a:t>University</a:t>
                      </a:r>
                      <a:endParaRPr sz="1800" b="1" dirty="0">
                        <a:solidFill>
                          <a:srgbClr val="FF0000"/>
                        </a:solidFill>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Yabancı Diller Yüksekokulu</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Yabancı Diller</a:t>
                      </a:r>
                      <a:endParaRPr sz="1800" b="1" dirty="0">
                        <a:solidFill>
                          <a:srgbClr val="FF0000"/>
                        </a:solidFill>
                        <a:latin typeface="Calibri"/>
                        <a:ea typeface="Calibri"/>
                        <a:cs typeface="Calibri"/>
                        <a:sym typeface="Calibri"/>
                      </a:endParaRPr>
                    </a:p>
                  </a:txBody>
                  <a:tcPr marL="6350" marR="6350" marT="635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KA171</a:t>
                      </a:r>
                      <a:endParaRPr sz="1800" b="1" dirty="0">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800" b="1" dirty="0">
                          <a:solidFill>
                            <a:srgbClr val="FF0000"/>
                          </a:solidFill>
                          <a:latin typeface="Calibri"/>
                          <a:ea typeface="Calibri"/>
                          <a:cs typeface="Calibri"/>
                          <a:sym typeface="Calibri"/>
                        </a:rPr>
                        <a:t> 2023-2029</a:t>
                      </a:r>
                      <a:endParaRPr sz="1800" b="1" dirty="0">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Shape 587"/>
        <p:cNvGrpSpPr/>
        <p:nvPr/>
      </p:nvGrpSpPr>
      <p:grpSpPr>
        <a:xfrm>
          <a:off x="0" y="0"/>
          <a:ext cx="0" cy="0"/>
          <a:chOff x="0" y="0"/>
          <a:chExt cx="0" cy="0"/>
        </a:xfrm>
      </p:grpSpPr>
      <p:sp>
        <p:nvSpPr>
          <p:cNvPr id="588" name="Google Shape;588;p58"/>
          <p:cNvSpPr txBox="1">
            <a:spLocks noGrp="1"/>
          </p:cNvSpPr>
          <p:nvPr>
            <p:ph type="title"/>
          </p:nvPr>
        </p:nvSpPr>
        <p:spPr>
          <a:xfrm>
            <a:off x="838200" y="790673"/>
            <a:ext cx="10254343" cy="71845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ERASMUS+ </a:t>
            </a:r>
            <a:r>
              <a:rPr lang="tr-TR" sz="3200" b="1">
                <a:solidFill>
                  <a:srgbClr val="0000CC"/>
                </a:solidFill>
              </a:rPr>
              <a:t>Hareketlilik Durumu</a:t>
            </a:r>
            <a:endParaRPr sz="3200">
              <a:solidFill>
                <a:srgbClr val="0000CC"/>
              </a:solidFill>
            </a:endParaRPr>
          </a:p>
        </p:txBody>
      </p:sp>
      <p:sp>
        <p:nvSpPr>
          <p:cNvPr id="589" name="Google Shape;58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90" name="Google Shape;590;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59</a:t>
            </a:fld>
            <a:endParaRPr/>
          </a:p>
        </p:txBody>
      </p:sp>
      <p:graphicFrame>
        <p:nvGraphicFramePr>
          <p:cNvPr id="591" name="Google Shape;591;p58"/>
          <p:cNvGraphicFramePr/>
          <p:nvPr>
            <p:extLst>
              <p:ext uri="{D42A27DB-BD31-4B8C-83A1-F6EECF244321}">
                <p14:modId xmlns:p14="http://schemas.microsoft.com/office/powerpoint/2010/main" val="3111979034"/>
              </p:ext>
            </p:extLst>
          </p:nvPr>
        </p:nvGraphicFramePr>
        <p:xfrm>
          <a:off x="235132" y="1958195"/>
          <a:ext cx="11443375" cy="3955550"/>
        </p:xfrm>
        <a:graphic>
          <a:graphicData uri="http://schemas.openxmlformats.org/drawingml/2006/table">
            <a:tbl>
              <a:tblPr>
                <a:noFill/>
                <a:tableStyleId>{9EE9E55A-6353-4820-B1A0-A50A31D110FF}</a:tableStyleId>
              </a:tblPr>
              <a:tblGrid>
                <a:gridCol w="8962125">
                  <a:extLst>
                    <a:ext uri="{9D8B030D-6E8A-4147-A177-3AD203B41FA5}">
                      <a16:colId xmlns:a16="http://schemas.microsoft.com/office/drawing/2014/main" val="20000"/>
                    </a:ext>
                  </a:extLst>
                </a:gridCol>
                <a:gridCol w="1240625">
                  <a:extLst>
                    <a:ext uri="{9D8B030D-6E8A-4147-A177-3AD203B41FA5}">
                      <a16:colId xmlns:a16="http://schemas.microsoft.com/office/drawing/2014/main" val="20001"/>
                    </a:ext>
                  </a:extLst>
                </a:gridCol>
                <a:gridCol w="1240625">
                  <a:extLst>
                    <a:ext uri="{9D8B030D-6E8A-4147-A177-3AD203B41FA5}">
                      <a16:colId xmlns:a16="http://schemas.microsoft.com/office/drawing/2014/main" val="20002"/>
                    </a:ext>
                  </a:extLst>
                </a:gridCol>
              </a:tblGrid>
              <a:tr h="560250">
                <a:tc>
                  <a:txBody>
                    <a:bodyPr/>
                    <a:lstStyle/>
                    <a:p>
                      <a:pPr marL="0" marR="0" lvl="0" indent="0" algn="ctr" rtl="0">
                        <a:lnSpc>
                          <a:spcPct val="107000"/>
                        </a:lnSpc>
                        <a:spcBef>
                          <a:spcPts val="0"/>
                        </a:spcBef>
                        <a:spcAft>
                          <a:spcPts val="0"/>
                        </a:spcAft>
                        <a:buNone/>
                      </a:pPr>
                      <a:r>
                        <a:rPr lang="tr-TR" sz="2400" b="1">
                          <a:solidFill>
                            <a:srgbClr val="FF0000"/>
                          </a:solidFill>
                        </a:rPr>
                        <a:t>ERASMUS+ HAREKETLİLİLK DURUMU</a:t>
                      </a:r>
                      <a:endParaRPr sz="2400" b="1">
                        <a:solidFill>
                          <a:srgbClr val="FF0000"/>
                        </a:solidFill>
                        <a:latin typeface="Calibri"/>
                        <a:ea typeface="Calibri"/>
                        <a:cs typeface="Calibri"/>
                        <a:sym typeface="Calibri"/>
                      </a:endParaRPr>
                    </a:p>
                  </a:txBody>
                  <a:tcPr marL="0" marR="0" marT="0" marB="0" anchor="ctr"/>
                </a:tc>
                <a:tc>
                  <a:txBody>
                    <a:bodyPr/>
                    <a:lstStyle/>
                    <a:p>
                      <a:pPr marL="36830" marR="36830" lvl="0" indent="0" algn="ctr" rtl="0">
                        <a:lnSpc>
                          <a:spcPct val="106000"/>
                        </a:lnSpc>
                        <a:spcBef>
                          <a:spcPts val="0"/>
                        </a:spcBef>
                        <a:spcAft>
                          <a:spcPts val="0"/>
                        </a:spcAft>
                        <a:buNone/>
                      </a:pPr>
                      <a:r>
                        <a:rPr lang="tr-TR" sz="2400" b="1">
                          <a:solidFill>
                            <a:srgbClr val="FF0000"/>
                          </a:solidFill>
                        </a:rPr>
                        <a:t>2024</a:t>
                      </a:r>
                      <a:endParaRPr sz="2400" b="1">
                        <a:solidFill>
                          <a:srgbClr val="FF0000"/>
                        </a:solidFill>
                        <a:latin typeface="Calibri"/>
                        <a:ea typeface="Calibri"/>
                        <a:cs typeface="Calibri"/>
                        <a:sym typeface="Calibri"/>
                      </a:endParaRPr>
                    </a:p>
                  </a:txBody>
                  <a:tcPr marL="0" marR="0" marT="0" marB="0" anchor="ctr"/>
                </a:tc>
                <a:tc>
                  <a:txBody>
                    <a:bodyPr/>
                    <a:lstStyle/>
                    <a:p>
                      <a:pPr marL="36830" marR="36830" lvl="0" indent="0" algn="ctr" rtl="0">
                        <a:lnSpc>
                          <a:spcPct val="106000"/>
                        </a:lnSpc>
                        <a:spcBef>
                          <a:spcPts val="0"/>
                        </a:spcBef>
                        <a:spcAft>
                          <a:spcPts val="0"/>
                        </a:spcAft>
                        <a:buNone/>
                      </a:pPr>
                      <a:r>
                        <a:rPr lang="tr-TR" sz="2400" b="1">
                          <a:solidFill>
                            <a:srgbClr val="FF0000"/>
                          </a:solidFill>
                        </a:rPr>
                        <a:t>2025</a:t>
                      </a:r>
                      <a:endParaRPr sz="2400" b="1">
                        <a:solidFill>
                          <a:srgbClr val="FF0000"/>
                        </a:solidFill>
                        <a:latin typeface="Calibri"/>
                        <a:ea typeface="Calibri"/>
                        <a:cs typeface="Calibri"/>
                        <a:sym typeface="Calibri"/>
                      </a:endParaRPr>
                    </a:p>
                  </a:txBody>
                  <a:tcPr marL="0" marR="0" marT="0" marB="0" anchor="ctr"/>
                </a:tc>
                <a:extLst>
                  <a:ext uri="{0D108BD9-81ED-4DB2-BD59-A6C34878D82A}">
                    <a16:rowId xmlns:a16="http://schemas.microsoft.com/office/drawing/2014/main" val="10000"/>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Öğrenci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600" dirty="0">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endParaRPr sz="1600" dirty="0">
                        <a:latin typeface="Calibri"/>
                        <a:ea typeface="Calibri"/>
                        <a:cs typeface="Calibri"/>
                        <a:sym typeface="Calibri"/>
                      </a:endParaRPr>
                    </a:p>
                  </a:txBody>
                  <a:tcPr marL="0" marR="0" marT="0" marB="0"/>
                </a:tc>
                <a:extLst>
                  <a:ext uri="{0D108BD9-81ED-4DB2-BD59-A6C34878D82A}">
                    <a16:rowId xmlns:a16="http://schemas.microsoft.com/office/drawing/2014/main" val="10001"/>
                  </a:ext>
                </a:extLst>
              </a:tr>
              <a:tr h="564325">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Öğretim Elemanı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endParaRPr sz="1400" dirty="0">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sz="1400" dirty="0" smtClean="0">
                          <a:latin typeface="Calibri"/>
                          <a:ea typeface="Calibri"/>
                          <a:cs typeface="Calibri"/>
                          <a:sym typeface="Calibri"/>
                        </a:rPr>
                        <a:t>1</a:t>
                      </a:r>
                      <a:endParaRPr sz="1400" dirty="0">
                        <a:latin typeface="Calibri"/>
                        <a:ea typeface="Calibri"/>
                        <a:cs typeface="Calibri"/>
                        <a:sym typeface="Calibri"/>
                      </a:endParaRPr>
                    </a:p>
                  </a:txBody>
                  <a:tcPr marL="0" marR="0" marT="0" marB="0"/>
                </a:tc>
                <a:extLst>
                  <a:ext uri="{0D108BD9-81ED-4DB2-BD59-A6C34878D82A}">
                    <a16:rowId xmlns:a16="http://schemas.microsoft.com/office/drawing/2014/main" val="10002"/>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İdari Personel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0" marR="0" marT="0" marB="0"/>
                </a:tc>
                <a:extLst>
                  <a:ext uri="{0D108BD9-81ED-4DB2-BD59-A6C34878D82A}">
                    <a16:rowId xmlns:a16="http://schemas.microsoft.com/office/drawing/2014/main" val="10003"/>
                  </a:ext>
                </a:extLst>
              </a:tr>
              <a:tr h="368500">
                <a:tc>
                  <a:txBody>
                    <a:bodyPr/>
                    <a:lstStyle/>
                    <a:p>
                      <a:pPr marL="72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dirty="0">
                          <a:solidFill>
                            <a:srgbClr val="FF0000"/>
                          </a:solidFill>
                        </a:rPr>
                        <a:t> </a:t>
                      </a:r>
                      <a:endParaRPr sz="1600" dirty="0">
                        <a:solidFill>
                          <a:srgbClr val="FF0000"/>
                        </a:solidFill>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sz="1600" dirty="0">
                          <a:solidFill>
                            <a:srgbClr val="FF0000"/>
                          </a:solidFill>
                        </a:rPr>
                        <a:t> </a:t>
                      </a:r>
                      <a:endParaRPr sz="1600" dirty="0">
                        <a:solidFill>
                          <a:srgbClr val="FF0000"/>
                        </a:solidFill>
                        <a:latin typeface="Calibri"/>
                        <a:ea typeface="Calibri"/>
                        <a:cs typeface="Calibri"/>
                        <a:sym typeface="Calibri"/>
                      </a:endParaRPr>
                    </a:p>
                  </a:txBody>
                  <a:tcPr marL="0" marR="0" marT="0" marB="0"/>
                </a:tc>
                <a:extLst>
                  <a:ext uri="{0D108BD9-81ED-4DB2-BD59-A6C34878D82A}">
                    <a16:rowId xmlns:a16="http://schemas.microsoft.com/office/drawing/2014/main" val="10004"/>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Yurtdışından Gelen Öğrenci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0" marR="0" marT="0" marB="0"/>
                </a:tc>
                <a:extLst>
                  <a:ext uri="{0D108BD9-81ED-4DB2-BD59-A6C34878D82A}">
                    <a16:rowId xmlns:a16="http://schemas.microsoft.com/office/drawing/2014/main" val="10005"/>
                  </a:ext>
                </a:extLst>
              </a:tr>
              <a:tr h="619975">
                <a:tc>
                  <a:txBody>
                    <a:bodyPr/>
                    <a:lstStyle/>
                    <a:p>
                      <a:pPr marL="72000" marR="0" lvl="0" indent="0" algn="l" rtl="0">
                        <a:lnSpc>
                          <a:spcPct val="100000"/>
                        </a:lnSpc>
                        <a:spcBef>
                          <a:spcPts val="0"/>
                        </a:spcBef>
                        <a:spcAft>
                          <a:spcPts val="0"/>
                        </a:spcAft>
                        <a:buNone/>
                      </a:pPr>
                      <a:r>
                        <a:rPr lang="tr-TR" sz="2000" b="1">
                          <a:solidFill>
                            <a:srgbClr val="0000CC"/>
                          </a:solidFill>
                        </a:rPr>
                        <a:t>ERASMUS + Yurtdışından Gelen Öğretim Elemanı Sayısı</a:t>
                      </a:r>
                      <a:endParaRPr sz="2000" b="1">
                        <a:solidFill>
                          <a:srgbClr val="0000CC"/>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0" marR="0" marT="0" marB="0"/>
                </a:tc>
                <a:extLst>
                  <a:ext uri="{0D108BD9-81ED-4DB2-BD59-A6C34878D82A}">
                    <a16:rowId xmlns:a16="http://schemas.microsoft.com/office/drawing/2014/main" val="10006"/>
                  </a:ext>
                </a:extLst>
              </a:tr>
              <a:tr h="368500">
                <a:tc>
                  <a:txBody>
                    <a:bodyPr/>
                    <a:lstStyle/>
                    <a:p>
                      <a:pPr marL="72000" marR="0" lvl="0" indent="0" algn="l" rtl="0">
                        <a:lnSpc>
                          <a:spcPct val="100000"/>
                        </a:lnSpc>
                        <a:spcBef>
                          <a:spcPts val="0"/>
                        </a:spcBef>
                        <a:spcAft>
                          <a:spcPts val="0"/>
                        </a:spcAft>
                        <a:buNone/>
                      </a:pPr>
                      <a:r>
                        <a:rPr lang="tr-TR" sz="2000" b="1" dirty="0">
                          <a:solidFill>
                            <a:srgbClr val="0000CC"/>
                          </a:solidFill>
                        </a:rPr>
                        <a:t>ERASMUS + Yurtdışından Gelen İdari Personel Sayısı</a:t>
                      </a:r>
                      <a:endParaRPr sz="2000" b="1" dirty="0">
                        <a:solidFill>
                          <a:srgbClr val="0000CC"/>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0" marR="0" marT="0" marB="0"/>
                </a:tc>
                <a:extLst>
                  <a:ext uri="{0D108BD9-81ED-4DB2-BD59-A6C34878D82A}">
                    <a16:rowId xmlns:a16="http://schemas.microsoft.com/office/drawing/2014/main" val="10007"/>
                  </a:ext>
                </a:extLst>
              </a:tr>
              <a:tr h="368500">
                <a:tc>
                  <a:txBody>
                    <a:bodyPr/>
                    <a:lstStyle/>
                    <a:p>
                      <a:pPr marL="0" marR="0" lvl="0" indent="0" algn="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tc>
                <a:tc>
                  <a:txBody>
                    <a:bodyPr/>
                    <a:lstStyle/>
                    <a:p>
                      <a:pPr marL="0" marR="0" lvl="0" indent="0" algn="l" rtl="0">
                        <a:lnSpc>
                          <a:spcPct val="107000"/>
                        </a:lnSpc>
                        <a:spcBef>
                          <a:spcPts val="0"/>
                        </a:spcBef>
                        <a:spcAft>
                          <a:spcPts val="0"/>
                        </a:spcAft>
                        <a:buNone/>
                      </a:pPr>
                      <a:r>
                        <a:rPr lang="tr-TR" sz="1600" dirty="0"/>
                        <a:t> 0</a:t>
                      </a:r>
                      <a:endParaRPr sz="1600" dirty="0">
                        <a:latin typeface="Calibri"/>
                        <a:ea typeface="Calibri"/>
                        <a:cs typeface="Calibri"/>
                        <a:sym typeface="Calibri"/>
                      </a:endParaRPr>
                    </a:p>
                  </a:txBody>
                  <a:tcPr marL="0" marR="0" marT="0" marB="0"/>
                </a:tc>
                <a:tc>
                  <a:txBody>
                    <a:bodyPr/>
                    <a:lstStyle/>
                    <a:p>
                      <a:pPr marL="0" marR="0" lvl="0" indent="0" algn="ctr" rtl="0">
                        <a:lnSpc>
                          <a:spcPct val="107000"/>
                        </a:lnSpc>
                        <a:spcBef>
                          <a:spcPts val="0"/>
                        </a:spcBef>
                        <a:spcAft>
                          <a:spcPts val="0"/>
                        </a:spcAft>
                        <a:buNone/>
                      </a:pPr>
                      <a:r>
                        <a:rPr lang="tr-TR" sz="1600" dirty="0"/>
                        <a:t> </a:t>
                      </a:r>
                      <a:r>
                        <a:rPr lang="tr-TR" sz="1600" dirty="0" smtClean="0"/>
                        <a:t>1</a:t>
                      </a:r>
                      <a:endParaRPr sz="1600" dirty="0">
                        <a:latin typeface="Calibri"/>
                        <a:ea typeface="Calibri"/>
                        <a:cs typeface="Calibri"/>
                        <a:sym typeface="Calibri"/>
                      </a:endParaRPr>
                    </a:p>
                  </a:txBody>
                  <a:tcPr marL="0" marR="0" marT="0" marB="0"/>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34"/>
        <p:cNvGrpSpPr/>
        <p:nvPr/>
      </p:nvGrpSpPr>
      <p:grpSpPr>
        <a:xfrm>
          <a:off x="0" y="0"/>
          <a:ext cx="0" cy="0"/>
          <a:chOff x="0" y="0"/>
          <a:chExt cx="0" cy="0"/>
        </a:xfrm>
      </p:grpSpPr>
      <p:sp>
        <p:nvSpPr>
          <p:cNvPr id="135" name="Google Shape;135;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36" name="Google Shape;13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a:t>
            </a:fld>
            <a:endParaRPr/>
          </a:p>
        </p:txBody>
      </p:sp>
      <p:sp>
        <p:nvSpPr>
          <p:cNvPr id="137" name="Google Shape;137;p6"/>
          <p:cNvSpPr/>
          <p:nvPr/>
        </p:nvSpPr>
        <p:spPr>
          <a:xfrm>
            <a:off x="11801284" y="6586463"/>
            <a:ext cx="234962" cy="270024"/>
          </a:xfrm>
          <a:prstGeom prst="flowChartSummingJunction">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 name="Google Shape;138;p6"/>
          <p:cNvSpPr txBox="1">
            <a:spLocks noGrp="1"/>
          </p:cNvSpPr>
          <p:nvPr>
            <p:ph type="title"/>
          </p:nvPr>
        </p:nvSpPr>
        <p:spPr>
          <a:xfrm>
            <a:off x="101600" y="792260"/>
            <a:ext cx="10704945" cy="62496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YÖNETİM: </a:t>
            </a:r>
            <a:r>
              <a:rPr lang="tr-TR" sz="2800" b="1">
                <a:solidFill>
                  <a:srgbClr val="3333FF"/>
                </a:solidFill>
              </a:rPr>
              <a:t>Ana Bilim/Sanat Dalı / Program Başkanlıkları</a:t>
            </a:r>
            <a:endParaRPr sz="2800" b="1">
              <a:solidFill>
                <a:srgbClr val="3333FF"/>
              </a:solidFill>
              <a:latin typeface="Calibri"/>
              <a:ea typeface="Calibri"/>
              <a:cs typeface="Calibri"/>
              <a:sym typeface="Calibri"/>
            </a:endParaRPr>
          </a:p>
        </p:txBody>
      </p:sp>
      <p:graphicFrame>
        <p:nvGraphicFramePr>
          <p:cNvPr id="139" name="Google Shape;139;p6"/>
          <p:cNvGraphicFramePr/>
          <p:nvPr>
            <p:extLst>
              <p:ext uri="{D42A27DB-BD31-4B8C-83A1-F6EECF244321}">
                <p14:modId xmlns:p14="http://schemas.microsoft.com/office/powerpoint/2010/main" val="714828429"/>
              </p:ext>
            </p:extLst>
          </p:nvPr>
        </p:nvGraphicFramePr>
        <p:xfrm>
          <a:off x="496390" y="1820179"/>
          <a:ext cx="11390800" cy="3804825"/>
        </p:xfrm>
        <a:graphic>
          <a:graphicData uri="http://schemas.openxmlformats.org/drawingml/2006/table">
            <a:tbl>
              <a:tblPr firstRow="1" firstCol="1" bandRow="1">
                <a:noFill/>
                <a:tableStyleId>{9EE9E55A-6353-4820-B1A0-A50A31D110FF}</a:tableStyleId>
              </a:tblPr>
              <a:tblGrid>
                <a:gridCol w="2873350">
                  <a:extLst>
                    <a:ext uri="{9D8B030D-6E8A-4147-A177-3AD203B41FA5}">
                      <a16:colId xmlns:a16="http://schemas.microsoft.com/office/drawing/2014/main" val="20000"/>
                    </a:ext>
                  </a:extLst>
                </a:gridCol>
                <a:gridCol w="3232525">
                  <a:extLst>
                    <a:ext uri="{9D8B030D-6E8A-4147-A177-3AD203B41FA5}">
                      <a16:colId xmlns:a16="http://schemas.microsoft.com/office/drawing/2014/main" val="20001"/>
                    </a:ext>
                  </a:extLst>
                </a:gridCol>
                <a:gridCol w="5284925">
                  <a:extLst>
                    <a:ext uri="{9D8B030D-6E8A-4147-A177-3AD203B41FA5}">
                      <a16:colId xmlns:a16="http://schemas.microsoft.com/office/drawing/2014/main" val="20002"/>
                    </a:ext>
                  </a:extLst>
                </a:gridCol>
              </a:tblGrid>
              <a:tr h="554325">
                <a:tc>
                  <a:txBody>
                    <a:bodyPr/>
                    <a:lstStyle/>
                    <a:p>
                      <a:pPr marL="0" marR="0" lvl="0" indent="0" algn="ctr" rtl="0">
                        <a:lnSpc>
                          <a:spcPct val="107000"/>
                        </a:lnSpc>
                        <a:spcBef>
                          <a:spcPts val="0"/>
                        </a:spcBef>
                        <a:spcAft>
                          <a:spcPts val="0"/>
                        </a:spcAft>
                        <a:buNone/>
                      </a:pPr>
                      <a:r>
                        <a:rPr lang="tr-TR" sz="1600">
                          <a:solidFill>
                            <a:srgbClr val="FF0000"/>
                          </a:solidFill>
                        </a:rPr>
                        <a:t>Bölüm Adı*</a:t>
                      </a:r>
                      <a:endParaRPr sz="1600">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a:solidFill>
                            <a:srgbClr val="FF0000"/>
                          </a:solidFill>
                        </a:rPr>
                        <a:t>Ana Bilim/Sanat Dalı Adı</a:t>
                      </a:r>
                      <a:endParaRPr sz="1600">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a:solidFill>
                            <a:srgbClr val="FF0000"/>
                          </a:solidFill>
                        </a:rPr>
                        <a:t>Ana Bilim/Sanat Dalı Başkanı</a:t>
                      </a:r>
                      <a:endParaRPr/>
                    </a:p>
                    <a:p>
                      <a:pPr marL="0" marR="0" lvl="0" indent="0" algn="ctr" rtl="0">
                        <a:lnSpc>
                          <a:spcPct val="107000"/>
                        </a:lnSpc>
                        <a:spcBef>
                          <a:spcPts val="0"/>
                        </a:spcBef>
                        <a:spcAft>
                          <a:spcPts val="0"/>
                        </a:spcAft>
                        <a:buNone/>
                      </a:pPr>
                      <a:r>
                        <a:rPr lang="tr-TR" sz="1600">
                          <a:solidFill>
                            <a:srgbClr val="FF0000"/>
                          </a:solidFill>
                        </a:rPr>
                        <a:t>Ünvanı Adı Soyadı</a:t>
                      </a:r>
                      <a:endParaRPr sz="1600">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270875">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10"/>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extLst>
                  <a:ext uri="{0D108BD9-81ED-4DB2-BD59-A6C34878D82A}">
                    <a16:rowId xmlns:a16="http://schemas.microsoft.com/office/drawing/2014/main" val="10011"/>
                  </a:ext>
                </a:extLst>
              </a:tr>
              <a:tr h="270875">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12"/>
                  </a:ext>
                </a:extLst>
              </a:tr>
            </a:tbl>
          </a:graphicData>
        </a:graphic>
      </p:graphicFrame>
      <p:sp>
        <p:nvSpPr>
          <p:cNvPr id="140" name="Google Shape;140;p6"/>
          <p:cNvSpPr txBox="1"/>
          <p:nvPr/>
        </p:nvSpPr>
        <p:spPr>
          <a:xfrm>
            <a:off x="496389" y="5806068"/>
            <a:ext cx="46962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FF0000"/>
                </a:solidFill>
                <a:latin typeface="Calibri"/>
                <a:ea typeface="Calibri"/>
                <a:cs typeface="Calibri"/>
                <a:sym typeface="Calibri"/>
              </a:rPr>
              <a:t>*Bölüm Sayısına göre satır ekleyiniz veya siliniz</a:t>
            </a:r>
            <a:endParaRPr sz="1800" b="1" i="1">
              <a:solidFill>
                <a:srgbClr val="FF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Shape 595"/>
        <p:cNvGrpSpPr/>
        <p:nvPr/>
      </p:nvGrpSpPr>
      <p:grpSpPr>
        <a:xfrm>
          <a:off x="0" y="0"/>
          <a:ext cx="0" cy="0"/>
          <a:chOff x="0" y="0"/>
          <a:chExt cx="0" cy="0"/>
        </a:xfrm>
      </p:grpSpPr>
      <p:sp>
        <p:nvSpPr>
          <p:cNvPr id="596" name="Google Shape;596;p59"/>
          <p:cNvSpPr txBox="1">
            <a:spLocks noGrp="1"/>
          </p:cNvSpPr>
          <p:nvPr>
            <p:ph type="title"/>
          </p:nvPr>
        </p:nvSpPr>
        <p:spPr>
          <a:xfrm>
            <a:off x="360219" y="774666"/>
            <a:ext cx="10197854" cy="59615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Bilgi Paketi Hazırlanma Durumu</a:t>
            </a:r>
            <a:endParaRPr sz="3200" b="1">
              <a:solidFill>
                <a:srgbClr val="FF0000"/>
              </a:solidFill>
              <a:latin typeface="Calibri"/>
              <a:ea typeface="Calibri"/>
              <a:cs typeface="Calibri"/>
              <a:sym typeface="Calibri"/>
            </a:endParaRPr>
          </a:p>
        </p:txBody>
      </p:sp>
      <p:graphicFrame>
        <p:nvGraphicFramePr>
          <p:cNvPr id="597" name="Google Shape;597;p59"/>
          <p:cNvGraphicFramePr/>
          <p:nvPr>
            <p:extLst>
              <p:ext uri="{D42A27DB-BD31-4B8C-83A1-F6EECF244321}">
                <p14:modId xmlns:p14="http://schemas.microsoft.com/office/powerpoint/2010/main" val="3747936902"/>
              </p:ext>
            </p:extLst>
          </p:nvPr>
        </p:nvGraphicFramePr>
        <p:xfrm>
          <a:off x="429720" y="1976580"/>
          <a:ext cx="11272750" cy="4359595"/>
        </p:xfrm>
        <a:graphic>
          <a:graphicData uri="http://schemas.openxmlformats.org/drawingml/2006/table">
            <a:tbl>
              <a:tblPr firstRow="1" firstCol="1" bandRow="1">
                <a:noFill/>
                <a:tableStyleId>{9EE9E55A-6353-4820-B1A0-A50A31D110FF}</a:tableStyleId>
              </a:tblPr>
              <a:tblGrid>
                <a:gridCol w="5459250">
                  <a:extLst>
                    <a:ext uri="{9D8B030D-6E8A-4147-A177-3AD203B41FA5}">
                      <a16:colId xmlns:a16="http://schemas.microsoft.com/office/drawing/2014/main" val="20000"/>
                    </a:ext>
                  </a:extLst>
                </a:gridCol>
                <a:gridCol w="1840950">
                  <a:extLst>
                    <a:ext uri="{9D8B030D-6E8A-4147-A177-3AD203B41FA5}">
                      <a16:colId xmlns:a16="http://schemas.microsoft.com/office/drawing/2014/main" val="20001"/>
                    </a:ext>
                  </a:extLst>
                </a:gridCol>
                <a:gridCol w="2135750">
                  <a:extLst>
                    <a:ext uri="{9D8B030D-6E8A-4147-A177-3AD203B41FA5}">
                      <a16:colId xmlns:a16="http://schemas.microsoft.com/office/drawing/2014/main" val="20002"/>
                    </a:ext>
                  </a:extLst>
                </a:gridCol>
                <a:gridCol w="1836800">
                  <a:extLst>
                    <a:ext uri="{9D8B030D-6E8A-4147-A177-3AD203B41FA5}">
                      <a16:colId xmlns:a16="http://schemas.microsoft.com/office/drawing/2014/main" val="20003"/>
                    </a:ext>
                  </a:extLst>
                </a:gridCol>
              </a:tblGrid>
              <a:tr h="313700">
                <a:tc rowSpan="2">
                  <a:txBody>
                    <a:bodyPr/>
                    <a:lstStyle/>
                    <a:p>
                      <a:pPr marL="0" marR="0" lvl="0" indent="0" algn="ctr" rtl="0">
                        <a:lnSpc>
                          <a:spcPct val="100000"/>
                        </a:lnSpc>
                        <a:spcBef>
                          <a:spcPts val="0"/>
                        </a:spcBef>
                        <a:spcAft>
                          <a:spcPts val="0"/>
                        </a:spcAft>
                        <a:buNone/>
                      </a:pPr>
                      <a:r>
                        <a:rPr lang="tr-TR" sz="2000" b="1" u="none" strike="noStrike">
                          <a:solidFill>
                            <a:srgbClr val="FF0000"/>
                          </a:solidFill>
                        </a:rPr>
                        <a:t>Program Adı</a:t>
                      </a:r>
                      <a:endParaRPr sz="2000" b="1" u="none" strike="noStrike">
                        <a:solidFill>
                          <a:srgbClr val="FF0000"/>
                        </a:solidFill>
                        <a:latin typeface="Calibri"/>
                        <a:ea typeface="Calibri"/>
                        <a:cs typeface="Calibri"/>
                        <a:sym typeface="Calibri"/>
                      </a:endParaRPr>
                    </a:p>
                  </a:txBody>
                  <a:tcPr marL="44450" marR="44450" marT="0" marB="0" anchor="ctr"/>
                </a:tc>
                <a:tc gridSpan="3">
                  <a:txBody>
                    <a:bodyPr/>
                    <a:lstStyle/>
                    <a:p>
                      <a:pPr marL="0" marR="0" lvl="0" indent="0" algn="ctr" rtl="0">
                        <a:lnSpc>
                          <a:spcPct val="100000"/>
                        </a:lnSpc>
                        <a:spcBef>
                          <a:spcPts val="0"/>
                        </a:spcBef>
                        <a:spcAft>
                          <a:spcPts val="0"/>
                        </a:spcAft>
                        <a:buNone/>
                      </a:pPr>
                      <a:r>
                        <a:rPr lang="tr-TR" sz="2000" u="none" strike="noStrike">
                          <a:solidFill>
                            <a:srgbClr val="FF0000"/>
                          </a:solidFill>
                        </a:rPr>
                        <a:t>2025</a:t>
                      </a:r>
                      <a:endParaRPr sz="2000" b="1" u="none" strike="noStrike">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27375">
                <a:tc vMerge="1">
                  <a:txBody>
                    <a:bodyPr/>
                    <a:lstStyle/>
                    <a:p>
                      <a:endParaRPr lang="tr-TR"/>
                    </a:p>
                  </a:txBody>
                  <a:tcP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Toplam ders sayısı</a:t>
                      </a:r>
                      <a:endParaRPr sz="2000" b="1" u="none" strike="noStrike">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Girişi tamamlanan ders sayısı</a:t>
                      </a:r>
                      <a:endParaRPr sz="2000" b="1" u="none" strike="noStrike">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Eksik/boş ders sayısı</a:t>
                      </a:r>
                      <a:endParaRPr sz="2000" b="1" u="none" strike="noStrike">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274975">
                <a:tc>
                  <a:txBody>
                    <a:bodyPr/>
                    <a:lstStyle/>
                    <a:p>
                      <a:pPr marL="72000" marR="0" lvl="0" indent="0" algn="l" rtl="0">
                        <a:lnSpc>
                          <a:spcPct val="100000"/>
                        </a:lnSpc>
                        <a:spcBef>
                          <a:spcPts val="0"/>
                        </a:spcBef>
                        <a:spcAft>
                          <a:spcPts val="0"/>
                        </a:spcAft>
                        <a:buNone/>
                      </a:pPr>
                      <a:r>
                        <a:rPr lang="tr-TR" sz="1600" b="1" dirty="0" smtClean="0">
                          <a:solidFill>
                            <a:srgbClr val="485793"/>
                          </a:solidFill>
                          <a:latin typeface="Calibri"/>
                          <a:ea typeface="Calibri"/>
                          <a:cs typeface="Calibri"/>
                          <a:sym typeface="Calibri"/>
                        </a:rPr>
                        <a:t>Hazırlık programı</a:t>
                      </a:r>
                      <a:r>
                        <a:rPr lang="tr-TR" sz="1600" b="1" baseline="0" dirty="0" smtClean="0">
                          <a:solidFill>
                            <a:srgbClr val="485793"/>
                          </a:solidFill>
                          <a:latin typeface="Calibri"/>
                          <a:ea typeface="Calibri"/>
                          <a:cs typeface="Calibri"/>
                          <a:sym typeface="Calibri"/>
                        </a:rPr>
                        <a:t> ders bilgi paketlerinin oluşturulması için 15.12.2025 tarih ve 2500076707 sayılı yazıyla t</a:t>
                      </a:r>
                      <a:r>
                        <a:rPr lang="tr-TR" sz="1600" b="1" dirty="0" smtClean="0">
                          <a:solidFill>
                            <a:srgbClr val="485793"/>
                          </a:solidFill>
                          <a:latin typeface="Calibri"/>
                          <a:ea typeface="Calibri"/>
                          <a:cs typeface="Calibri"/>
                          <a:sym typeface="Calibri"/>
                        </a:rPr>
                        <a:t>alepte bulunduk.</a:t>
                      </a:r>
                      <a:endParaRPr sz="1600" b="1" dirty="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00B050"/>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278800">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00B050"/>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10"/>
                  </a:ext>
                </a:extLst>
              </a:tr>
              <a:tr h="301025">
                <a:tc>
                  <a:txBody>
                    <a:bodyPr/>
                    <a:lstStyle/>
                    <a:p>
                      <a:pPr marL="72000" marR="0" lvl="0" indent="0" algn="l" rtl="0">
                        <a:lnSpc>
                          <a:spcPct val="100000"/>
                        </a:lnSpc>
                        <a:spcBef>
                          <a:spcPts val="0"/>
                        </a:spcBef>
                        <a:spcAft>
                          <a:spcPts val="0"/>
                        </a:spcAft>
                        <a:buNone/>
                      </a:pPr>
                      <a:endParaRPr sz="1600" b="1">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a:solidFill>
                          <a:srgbClr val="485793"/>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endParaRPr sz="1600" dirty="0">
                        <a:solidFill>
                          <a:srgbClr val="485793"/>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11"/>
                  </a:ext>
                </a:extLst>
              </a:tr>
            </a:tbl>
          </a:graphicData>
        </a:graphic>
      </p:graphicFrame>
      <p:sp>
        <p:nvSpPr>
          <p:cNvPr id="598" name="Google Shape;598;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599" name="Google Shape;59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60</a:t>
            </a:fld>
            <a:endParaRPr/>
          </a:p>
        </p:txBody>
      </p:sp>
      <p:sp>
        <p:nvSpPr>
          <p:cNvPr id="600" name="Google Shape;600;p59"/>
          <p:cNvSpPr/>
          <p:nvPr/>
        </p:nvSpPr>
        <p:spPr>
          <a:xfrm>
            <a:off x="11818795" y="6578095"/>
            <a:ext cx="176569" cy="238125"/>
          </a:xfrm>
          <a:prstGeom prst="flowChartSummingJunction">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60"/>
          <p:cNvSpPr txBox="1">
            <a:spLocks noGrp="1"/>
          </p:cNvSpPr>
          <p:nvPr>
            <p:ph type="subTitle" idx="1"/>
          </p:nvPr>
        </p:nvSpPr>
        <p:spPr>
          <a:xfrm>
            <a:off x="378691" y="2170545"/>
            <a:ext cx="11628582" cy="3131128"/>
          </a:xfrm>
          <a:prstGeom prst="rect">
            <a:avLst/>
          </a:prstGeom>
          <a:noFill/>
          <a:ln>
            <a:noFill/>
          </a:ln>
        </p:spPr>
        <p:txBody>
          <a:bodyPr spcFirstLastPara="1" wrap="square" lIns="91425" tIns="45700" rIns="91425" bIns="45700" anchor="t" anchorCtr="0">
            <a:normAutofit fontScale="55000" lnSpcReduction="20000"/>
          </a:bodyPr>
          <a:lstStyle/>
          <a:p>
            <a:pPr marL="0" lvl="0" indent="0" algn="ctr" rtl="0">
              <a:lnSpc>
                <a:spcPct val="90000"/>
              </a:lnSpc>
              <a:spcBef>
                <a:spcPts val="0"/>
              </a:spcBef>
              <a:spcAft>
                <a:spcPts val="0"/>
              </a:spcAft>
              <a:buClr>
                <a:srgbClr val="3333FF"/>
              </a:buClr>
              <a:buSzPct val="100000"/>
              <a:buNone/>
            </a:pPr>
            <a:r>
              <a:rPr lang="tr-TR" sz="9600" b="1">
                <a:solidFill>
                  <a:srgbClr val="3333FF"/>
                </a:solidFill>
              </a:rPr>
              <a:t>KALİTE VE AKREDİTASYON ÇALIŞMALARI</a:t>
            </a:r>
            <a:endParaRPr/>
          </a:p>
          <a:p>
            <a:pPr marL="0" lvl="0" indent="0" algn="ctr" rtl="0">
              <a:lnSpc>
                <a:spcPct val="90000"/>
              </a:lnSpc>
              <a:spcBef>
                <a:spcPts val="1000"/>
              </a:spcBef>
              <a:spcAft>
                <a:spcPts val="0"/>
              </a:spcAft>
              <a:buClr>
                <a:schemeClr val="dk1"/>
              </a:buClr>
              <a:buSzPct val="100000"/>
              <a:buNone/>
            </a:pPr>
            <a:endParaRPr sz="4000" b="1">
              <a:solidFill>
                <a:srgbClr val="3333FF"/>
              </a:solidFill>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YÖKAK BİRİM İÇ DEĞERLENDİRME RAPORU (BİDR)</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PROGRAM AKREDİTASYONU</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ÖZ DEĞERLENDİRME </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2026 YILI İYİLEŞTİRME PLANI</a:t>
            </a:r>
            <a:endParaRPr sz="4000" b="1">
              <a:solidFill>
                <a:srgbClr val="FF0000"/>
              </a:solidFill>
            </a:endParaRPr>
          </a:p>
        </p:txBody>
      </p:sp>
      <p:sp>
        <p:nvSpPr>
          <p:cNvPr id="606" name="Google Shape;60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07" name="Google Shape;607;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61</a:t>
            </a:fld>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Shape 611"/>
        <p:cNvGrpSpPr/>
        <p:nvPr/>
      </p:nvGrpSpPr>
      <p:grpSpPr>
        <a:xfrm>
          <a:off x="0" y="0"/>
          <a:ext cx="0" cy="0"/>
          <a:chOff x="0" y="0"/>
          <a:chExt cx="0" cy="0"/>
        </a:xfrm>
      </p:grpSpPr>
      <p:sp>
        <p:nvSpPr>
          <p:cNvPr id="612" name="Google Shape;612;p61"/>
          <p:cNvSpPr txBox="1">
            <a:spLocks noGrp="1"/>
          </p:cNvSpPr>
          <p:nvPr>
            <p:ph type="title"/>
          </p:nvPr>
        </p:nvSpPr>
        <p:spPr>
          <a:xfrm>
            <a:off x="329774" y="777856"/>
            <a:ext cx="10345781" cy="7053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2024 Birim İç Değerlendirme Raporu (BİDR) Kalite Güvence Sistem Ölçütleri Olgunluk Düzeyleri: </a:t>
            </a:r>
            <a:r>
              <a:rPr lang="tr-TR" sz="2800" b="1">
                <a:solidFill>
                  <a:srgbClr val="0000CC"/>
                </a:solidFill>
              </a:rPr>
              <a:t>LİDERLİK, YÖNETİŞİM VE KALİTE</a:t>
            </a:r>
            <a:endParaRPr sz="2800" b="1">
              <a:solidFill>
                <a:srgbClr val="0000CC"/>
              </a:solidFill>
            </a:endParaRPr>
          </a:p>
        </p:txBody>
      </p:sp>
      <p:sp>
        <p:nvSpPr>
          <p:cNvPr id="613" name="Google Shape;613;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14" name="Google Shape;614;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62</a:t>
            </a:fld>
            <a:endParaRPr/>
          </a:p>
        </p:txBody>
      </p:sp>
      <p:graphicFrame>
        <p:nvGraphicFramePr>
          <p:cNvPr id="615" name="Google Shape;615;p61"/>
          <p:cNvGraphicFramePr/>
          <p:nvPr>
            <p:extLst>
              <p:ext uri="{D42A27DB-BD31-4B8C-83A1-F6EECF244321}">
                <p14:modId xmlns:p14="http://schemas.microsoft.com/office/powerpoint/2010/main" val="1189304681"/>
              </p:ext>
            </p:extLst>
          </p:nvPr>
        </p:nvGraphicFramePr>
        <p:xfrm>
          <a:off x="208723" y="1995545"/>
          <a:ext cx="11489625" cy="3679975"/>
        </p:xfrm>
        <a:graphic>
          <a:graphicData uri="http://schemas.openxmlformats.org/drawingml/2006/table">
            <a:tbl>
              <a:tblPr firstRow="1" firstCol="1" bandRow="1">
                <a:noFill/>
                <a:tableStyleId>{71F7B38A-2533-437F-8BA0-C45511DF4930}</a:tableStyleId>
              </a:tblPr>
              <a:tblGrid>
                <a:gridCol w="3101000">
                  <a:extLst>
                    <a:ext uri="{9D8B030D-6E8A-4147-A177-3AD203B41FA5}">
                      <a16:colId xmlns:a16="http://schemas.microsoft.com/office/drawing/2014/main" val="20000"/>
                    </a:ext>
                  </a:extLst>
                </a:gridCol>
                <a:gridCol w="5855200">
                  <a:extLst>
                    <a:ext uri="{9D8B030D-6E8A-4147-A177-3AD203B41FA5}">
                      <a16:colId xmlns:a16="http://schemas.microsoft.com/office/drawing/2014/main" val="20001"/>
                    </a:ext>
                  </a:extLst>
                </a:gridCol>
                <a:gridCol w="1360600">
                  <a:extLst>
                    <a:ext uri="{9D8B030D-6E8A-4147-A177-3AD203B41FA5}">
                      <a16:colId xmlns:a16="http://schemas.microsoft.com/office/drawing/2014/main" val="20002"/>
                    </a:ext>
                  </a:extLst>
                </a:gridCol>
                <a:gridCol w="1172825">
                  <a:extLst>
                    <a:ext uri="{9D8B030D-6E8A-4147-A177-3AD203B41FA5}">
                      <a16:colId xmlns:a16="http://schemas.microsoft.com/office/drawing/2014/main" val="20003"/>
                    </a:ext>
                  </a:extLst>
                </a:gridCol>
              </a:tblGrid>
              <a:tr h="345025">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ANA ÖLÇÜT</a:t>
                      </a:r>
                      <a:endParaRPr sz="2000" b="1">
                        <a:solidFill>
                          <a:srgbClr val="0066FF"/>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ALT ÖLÇÜT</a:t>
                      </a:r>
                      <a:endParaRPr sz="2000" b="1">
                        <a:solidFill>
                          <a:srgbClr val="0066FF"/>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Olgunluk Düzeyi </a:t>
                      </a:r>
                      <a:endParaRPr sz="2000" b="1">
                        <a:solidFill>
                          <a:srgbClr val="0066FF"/>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3450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2024</a:t>
                      </a:r>
                      <a:endParaRPr sz="2000" b="1">
                        <a:solidFill>
                          <a:srgbClr val="0066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2025</a:t>
                      </a:r>
                      <a:endParaRPr sz="2000" b="1">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52775">
                <a:tc rowSpan="5">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A.1. Liderlik ve Kalite</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A.1.1. Yönetim modeli ve idari yapı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A.1.2. Liderlik</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A.1.3. Kurumsal dönüşüm kapasitesi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A.1.4. İç kalite güvencesi mekanizmaları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9575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A.1.5. Kamuoyunu bilgilendirme ve hesap verebilirlik</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5277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A.2. Misyon ve Stratejik Amaçlar</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A.2.1. Misyon, vizyon ve politikalar</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A.2.2. Stratejik amaç ve hedefler</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4775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A.2.3. Performans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1</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62"/>
          <p:cNvSpPr txBox="1">
            <a:spLocks noGrp="1"/>
          </p:cNvSpPr>
          <p:nvPr>
            <p:ph type="title"/>
          </p:nvPr>
        </p:nvSpPr>
        <p:spPr>
          <a:xfrm>
            <a:off x="329774" y="777856"/>
            <a:ext cx="10345781" cy="7053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LİDERLİK, YÖNETİŞİM VE KALİTE</a:t>
            </a:r>
            <a:endParaRPr sz="2800" b="1">
              <a:solidFill>
                <a:srgbClr val="0000CC"/>
              </a:solidFill>
            </a:endParaRPr>
          </a:p>
        </p:txBody>
      </p:sp>
      <p:sp>
        <p:nvSpPr>
          <p:cNvPr id="621" name="Google Shape;621;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22" name="Google Shape;622;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63</a:t>
            </a:fld>
            <a:endParaRPr/>
          </a:p>
        </p:txBody>
      </p:sp>
      <p:graphicFrame>
        <p:nvGraphicFramePr>
          <p:cNvPr id="623" name="Google Shape;623;p62"/>
          <p:cNvGraphicFramePr/>
          <p:nvPr>
            <p:extLst>
              <p:ext uri="{D42A27DB-BD31-4B8C-83A1-F6EECF244321}">
                <p14:modId xmlns:p14="http://schemas.microsoft.com/office/powerpoint/2010/main" val="3427482989"/>
              </p:ext>
            </p:extLst>
          </p:nvPr>
        </p:nvGraphicFramePr>
        <p:xfrm>
          <a:off x="785192" y="1908314"/>
          <a:ext cx="10634875" cy="4034947"/>
        </p:xfrm>
        <a:graphic>
          <a:graphicData uri="http://schemas.openxmlformats.org/drawingml/2006/table">
            <a:tbl>
              <a:tblPr firstRow="1" firstCol="1" bandRow="1">
                <a:noFill/>
                <a:tableStyleId>{71F7B38A-2533-437F-8BA0-C45511DF4930}</a:tableStyleId>
              </a:tblPr>
              <a:tblGrid>
                <a:gridCol w="2682675">
                  <a:extLst>
                    <a:ext uri="{9D8B030D-6E8A-4147-A177-3AD203B41FA5}">
                      <a16:colId xmlns:a16="http://schemas.microsoft.com/office/drawing/2014/main" val="20000"/>
                    </a:ext>
                  </a:extLst>
                </a:gridCol>
                <a:gridCol w="5607250">
                  <a:extLst>
                    <a:ext uri="{9D8B030D-6E8A-4147-A177-3AD203B41FA5}">
                      <a16:colId xmlns:a16="http://schemas.microsoft.com/office/drawing/2014/main" val="20001"/>
                    </a:ext>
                  </a:extLst>
                </a:gridCol>
                <a:gridCol w="1173950">
                  <a:extLst>
                    <a:ext uri="{9D8B030D-6E8A-4147-A177-3AD203B41FA5}">
                      <a16:colId xmlns:a16="http://schemas.microsoft.com/office/drawing/2014/main" val="20002"/>
                    </a:ext>
                  </a:extLst>
                </a:gridCol>
                <a:gridCol w="1171000">
                  <a:extLst>
                    <a:ext uri="{9D8B030D-6E8A-4147-A177-3AD203B41FA5}">
                      <a16:colId xmlns:a16="http://schemas.microsoft.com/office/drawing/2014/main" val="20003"/>
                    </a:ext>
                  </a:extLst>
                </a:gridCol>
              </a:tblGrid>
              <a:tr h="316425">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ANA ÖLÇÜT</a:t>
                      </a:r>
                      <a:endParaRPr sz="2000" b="1">
                        <a:solidFill>
                          <a:srgbClr val="0066FF"/>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ALT ÖLÇÜT</a:t>
                      </a:r>
                      <a:endParaRPr sz="2000" b="1">
                        <a:solidFill>
                          <a:srgbClr val="0066FF"/>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Olgunluk Düzeyi </a:t>
                      </a:r>
                      <a:endParaRPr sz="2000" b="1">
                        <a:solidFill>
                          <a:srgbClr val="0066FF"/>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3164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2024</a:t>
                      </a:r>
                      <a:endParaRPr sz="2000" b="1">
                        <a:solidFill>
                          <a:srgbClr val="0066FF"/>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2025</a:t>
                      </a:r>
                      <a:endParaRPr sz="2000" b="1">
                        <a:solidFill>
                          <a:srgbClr val="0066FF"/>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31125">
                <a:tc rowSpan="4">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A.3. Yönetim Sistemleri</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A.3.1. Bilgi yönetim sistemi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3 </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A.3.2. İnsan kaynakları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A.3.3. Finansal yönetim</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A.3.4. Süreç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3112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A.4. Paydaş Katılımı</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A.4.1. İç ve dış paydaş katılımı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A.4.2. Öğrenci geri bildirimleri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A.4.3. Mezun ilişkileri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1</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1</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33112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A.5. Uluslararasılaşma</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A.5.1. Uluslararasılaşma süreçlerinin yönetimi</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A.5.2. Uluslararasılaşma kaynakları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10"/>
                  </a:ext>
                </a:extLst>
              </a:tr>
              <a:tr h="40255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A.5.3. Uluslararasılaşma performansı</a:t>
                      </a:r>
                      <a:endParaRPr sz="2000" b="1">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1</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Shape 627"/>
        <p:cNvGrpSpPr/>
        <p:nvPr/>
      </p:nvGrpSpPr>
      <p:grpSpPr>
        <a:xfrm>
          <a:off x="0" y="0"/>
          <a:ext cx="0" cy="0"/>
          <a:chOff x="0" y="0"/>
          <a:chExt cx="0" cy="0"/>
        </a:xfrm>
      </p:grpSpPr>
      <p:sp>
        <p:nvSpPr>
          <p:cNvPr id="628" name="Google Shape;628;p63"/>
          <p:cNvSpPr txBox="1">
            <a:spLocks noGrp="1"/>
          </p:cNvSpPr>
          <p:nvPr>
            <p:ph type="title"/>
          </p:nvPr>
        </p:nvSpPr>
        <p:spPr>
          <a:xfrm>
            <a:off x="397565" y="820670"/>
            <a:ext cx="10266122" cy="64335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EĞİTİM VE ÖĞRETİM</a:t>
            </a:r>
            <a:endParaRPr sz="2800"/>
          </a:p>
        </p:txBody>
      </p:sp>
      <p:sp>
        <p:nvSpPr>
          <p:cNvPr id="629" name="Google Shape;629;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30" name="Google Shape;630;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64</a:t>
            </a:fld>
            <a:endParaRPr/>
          </a:p>
        </p:txBody>
      </p:sp>
      <p:graphicFrame>
        <p:nvGraphicFramePr>
          <p:cNvPr id="631" name="Google Shape;631;p63"/>
          <p:cNvGraphicFramePr/>
          <p:nvPr>
            <p:extLst>
              <p:ext uri="{D42A27DB-BD31-4B8C-83A1-F6EECF244321}">
                <p14:modId xmlns:p14="http://schemas.microsoft.com/office/powerpoint/2010/main" val="2484437748"/>
              </p:ext>
            </p:extLst>
          </p:nvPr>
        </p:nvGraphicFramePr>
        <p:xfrm>
          <a:off x="397563" y="1948069"/>
          <a:ext cx="11320700" cy="3971475"/>
        </p:xfrm>
        <a:graphic>
          <a:graphicData uri="http://schemas.openxmlformats.org/drawingml/2006/table">
            <a:tbl>
              <a:tblPr firstRow="1" firstCol="1" bandRow="1">
                <a:noFill/>
                <a:tableStyleId>{71F7B38A-2533-437F-8BA0-C45511DF4930}</a:tableStyleId>
              </a:tblPr>
              <a:tblGrid>
                <a:gridCol w="2335700">
                  <a:extLst>
                    <a:ext uri="{9D8B030D-6E8A-4147-A177-3AD203B41FA5}">
                      <a16:colId xmlns:a16="http://schemas.microsoft.com/office/drawing/2014/main" val="20000"/>
                    </a:ext>
                  </a:extLst>
                </a:gridCol>
                <a:gridCol w="7017750">
                  <a:extLst>
                    <a:ext uri="{9D8B030D-6E8A-4147-A177-3AD203B41FA5}">
                      <a16:colId xmlns:a16="http://schemas.microsoft.com/office/drawing/2014/main" val="20001"/>
                    </a:ext>
                  </a:extLst>
                </a:gridCol>
                <a:gridCol w="983625">
                  <a:extLst>
                    <a:ext uri="{9D8B030D-6E8A-4147-A177-3AD203B41FA5}">
                      <a16:colId xmlns:a16="http://schemas.microsoft.com/office/drawing/2014/main" val="20002"/>
                    </a:ext>
                  </a:extLst>
                </a:gridCol>
                <a:gridCol w="983625">
                  <a:extLst>
                    <a:ext uri="{9D8B030D-6E8A-4147-A177-3AD203B41FA5}">
                      <a16:colId xmlns:a16="http://schemas.microsoft.com/office/drawing/2014/main" val="20003"/>
                    </a:ext>
                  </a:extLst>
                </a:gridCol>
              </a:tblGrid>
              <a:tr h="369850">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ANA ÖLÇÜT</a:t>
                      </a:r>
                      <a:endParaRPr sz="1800" b="1">
                        <a:solidFill>
                          <a:srgbClr val="FF0000"/>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ALT ÖLÇÜT</a:t>
                      </a:r>
                      <a:endParaRPr sz="1800" b="1">
                        <a:solidFill>
                          <a:srgbClr val="FF0000"/>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1600" b="1" dirty="0">
                          <a:solidFill>
                            <a:srgbClr val="FF0000"/>
                          </a:solidFill>
                        </a:rPr>
                        <a:t>OLGUNLUK DÜZEYİ</a:t>
                      </a:r>
                      <a:endParaRPr sz="1600" b="1" dirty="0">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3656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2024</a:t>
                      </a:r>
                      <a:endParaRPr sz="18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2025</a:t>
                      </a:r>
                      <a:endParaRPr sz="18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23600">
                <a:tc rowSpan="6">
                  <a:txBody>
                    <a:bodyPr/>
                    <a:lstStyle/>
                    <a:p>
                      <a:pPr marL="0" marR="0" lvl="0" indent="0" algn="l" rtl="0">
                        <a:lnSpc>
                          <a:spcPct val="107000"/>
                        </a:lnSpc>
                        <a:spcBef>
                          <a:spcPts val="0"/>
                        </a:spcBef>
                        <a:spcAft>
                          <a:spcPts val="0"/>
                        </a:spcAft>
                        <a:buNone/>
                      </a:pPr>
                      <a:r>
                        <a:rPr lang="tr-TR" sz="1800" b="1">
                          <a:solidFill>
                            <a:srgbClr val="0000CC"/>
                          </a:solidFill>
                          <a:latin typeface="Calibri"/>
                          <a:ea typeface="Calibri"/>
                          <a:cs typeface="Calibri"/>
                          <a:sym typeface="Calibri"/>
                        </a:rPr>
                        <a:t>B.1. Program Tasarımı, Değerlendirmesi ve Güncellenmesi</a:t>
                      </a:r>
                      <a:endParaRPr sz="1800" b="1">
                        <a:solidFill>
                          <a:srgbClr val="0000CC"/>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B.1.1. Programların tasarımı ve onayı</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2 </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3</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B.1.2. Programın ders dağılım dengesi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2</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3</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B.1.3. Ders kazanımlarının program çıktılarıyla uyumu</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3</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4</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B.1.4. Öğrenci iş yüküne dayalı ders tasarımı</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2</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3</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B.1.5. Programların izlenmesi ve güncellenmesi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3</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3</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B.1.6. Eğitim ve öğretim süreçlerinin yönetimi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4</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4</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323600">
                <a:tc rowSpan="4">
                  <a:txBody>
                    <a:bodyPr/>
                    <a:lstStyle/>
                    <a:p>
                      <a:pPr marL="0" marR="0" lvl="0" indent="0" algn="l" rtl="0">
                        <a:lnSpc>
                          <a:spcPct val="107000"/>
                        </a:lnSpc>
                        <a:spcBef>
                          <a:spcPts val="0"/>
                        </a:spcBef>
                        <a:spcAft>
                          <a:spcPts val="0"/>
                        </a:spcAft>
                        <a:buNone/>
                      </a:pPr>
                      <a:r>
                        <a:rPr lang="tr-TR" sz="1800" b="1">
                          <a:solidFill>
                            <a:srgbClr val="0000CC"/>
                          </a:solidFill>
                          <a:latin typeface="Calibri"/>
                          <a:ea typeface="Calibri"/>
                          <a:cs typeface="Calibri"/>
                          <a:sym typeface="Calibri"/>
                        </a:rPr>
                        <a:t>B.2. Programların Yürütülmesi</a:t>
                      </a:r>
                      <a:endParaRPr sz="1800" b="1">
                        <a:solidFill>
                          <a:srgbClr val="0000CC"/>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B.2.1. Öğretim yöntem ve teknikleri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2</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3</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B.2.2. Ölçme ve değerlendirme</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3</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3</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B.2.3. Öğrenci kabulü, önceki öğrenmenin tanınması ve kredilendirilmesi*</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2</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2</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10"/>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B.2.4. Yeterliliklerin sertifikalandırılması ve diploma</a:t>
                      </a:r>
                      <a:endParaRPr sz="18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2</a:t>
                      </a:r>
                      <a:endParaRPr sz="18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2</a:t>
                      </a:r>
                      <a:endParaRPr sz="18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64"/>
          <p:cNvSpPr txBox="1">
            <a:spLocks noGrp="1"/>
          </p:cNvSpPr>
          <p:nvPr>
            <p:ph type="title"/>
          </p:nvPr>
        </p:nvSpPr>
        <p:spPr>
          <a:xfrm>
            <a:off x="397565" y="820670"/>
            <a:ext cx="10266122" cy="64335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EĞİTİM VE ÖĞRETİM</a:t>
            </a:r>
            <a:endParaRPr sz="2800"/>
          </a:p>
        </p:txBody>
      </p:sp>
      <p:sp>
        <p:nvSpPr>
          <p:cNvPr id="637" name="Google Shape;637;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38" name="Google Shape;63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65</a:t>
            </a:fld>
            <a:endParaRPr/>
          </a:p>
        </p:txBody>
      </p:sp>
      <p:graphicFrame>
        <p:nvGraphicFramePr>
          <p:cNvPr id="639" name="Google Shape;639;p64"/>
          <p:cNvGraphicFramePr/>
          <p:nvPr>
            <p:extLst>
              <p:ext uri="{D42A27DB-BD31-4B8C-83A1-F6EECF244321}">
                <p14:modId xmlns:p14="http://schemas.microsoft.com/office/powerpoint/2010/main" val="2871826305"/>
              </p:ext>
            </p:extLst>
          </p:nvPr>
        </p:nvGraphicFramePr>
        <p:xfrm>
          <a:off x="397563" y="1967947"/>
          <a:ext cx="11390225" cy="3771761"/>
        </p:xfrm>
        <a:graphic>
          <a:graphicData uri="http://schemas.openxmlformats.org/drawingml/2006/table">
            <a:tbl>
              <a:tblPr firstRow="1" firstCol="1" bandRow="1">
                <a:noFill/>
                <a:tableStyleId>{71F7B38A-2533-437F-8BA0-C45511DF4930}</a:tableStyleId>
              </a:tblPr>
              <a:tblGrid>
                <a:gridCol w="3062525">
                  <a:extLst>
                    <a:ext uri="{9D8B030D-6E8A-4147-A177-3AD203B41FA5}">
                      <a16:colId xmlns:a16="http://schemas.microsoft.com/office/drawing/2014/main" val="20000"/>
                    </a:ext>
                  </a:extLst>
                </a:gridCol>
                <a:gridCol w="6348400">
                  <a:extLst>
                    <a:ext uri="{9D8B030D-6E8A-4147-A177-3AD203B41FA5}">
                      <a16:colId xmlns:a16="http://schemas.microsoft.com/office/drawing/2014/main" val="20001"/>
                    </a:ext>
                  </a:extLst>
                </a:gridCol>
                <a:gridCol w="989650">
                  <a:extLst>
                    <a:ext uri="{9D8B030D-6E8A-4147-A177-3AD203B41FA5}">
                      <a16:colId xmlns:a16="http://schemas.microsoft.com/office/drawing/2014/main" val="20002"/>
                    </a:ext>
                  </a:extLst>
                </a:gridCol>
                <a:gridCol w="989650">
                  <a:extLst>
                    <a:ext uri="{9D8B030D-6E8A-4147-A177-3AD203B41FA5}">
                      <a16:colId xmlns:a16="http://schemas.microsoft.com/office/drawing/2014/main" val="20003"/>
                    </a:ext>
                  </a:extLst>
                </a:gridCol>
              </a:tblGrid>
              <a:tr h="430625">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ANA ÖLÇÜT</a:t>
                      </a:r>
                      <a:endParaRPr sz="2000" b="1">
                        <a:solidFill>
                          <a:srgbClr val="FF0000"/>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ALT ÖLÇÜT</a:t>
                      </a:r>
                      <a:endParaRPr sz="2000" b="1">
                        <a:solidFill>
                          <a:srgbClr val="FF0000"/>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OLGUNLUK DÜZEYİ</a:t>
                      </a:r>
                      <a:endParaRPr sz="1600" b="1">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19555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2024</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76875">
                <a:tc rowSpan="5">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B.3. Öğrenme Kaynakları ve Akademik Destek Hizmetleri</a:t>
                      </a:r>
                      <a:endParaRPr sz="2000" b="1">
                        <a:solidFill>
                          <a:srgbClr val="0000CC"/>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B.3.1. Öğrenme ortam ve kaynakları</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3 </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Calibri"/>
                        </a:rPr>
                        <a:t>2</a:t>
                      </a:r>
                      <a:endParaRPr sz="2000" b="0" i="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dirty="0">
                          <a:latin typeface="Calibri"/>
                          <a:ea typeface="Calibri"/>
                          <a:cs typeface="Calibri"/>
                          <a:sym typeface="Calibri"/>
                        </a:rPr>
                        <a:t>B.3.2. Akademik destek hizmetleri</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1</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Calibri"/>
                        </a:rPr>
                        <a:t>2</a:t>
                      </a:r>
                      <a:endParaRPr sz="2000" b="0" i="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B.3.3. Tesis ve altyapılar</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Calibri"/>
                        </a:rPr>
                        <a:t>3</a:t>
                      </a:r>
                      <a:endParaRPr sz="2000" b="0" i="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B.3.4. Dezavantajlı gruplar</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Calibri"/>
                        </a:rPr>
                        <a:t>3</a:t>
                      </a:r>
                      <a:endParaRPr sz="2000" b="0" i="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B.3.5. Sosyal, kültürel, sportif faaliyetler</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2</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Calibri"/>
                        </a:rPr>
                        <a:t>1</a:t>
                      </a:r>
                      <a:endParaRPr sz="2000" b="0" i="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376875">
                <a:tc rowSpan="3">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B.4. Öğretim Kadrosu</a:t>
                      </a:r>
                      <a:endParaRPr sz="2000" b="1">
                        <a:solidFill>
                          <a:srgbClr val="0000CC"/>
                        </a:solidFill>
                        <a:latin typeface="Calibri"/>
                        <a:ea typeface="Calibri"/>
                        <a:cs typeface="Calibri"/>
                        <a:sym typeface="Calibri"/>
                      </a:endParaRPr>
                    </a:p>
                  </a:txBody>
                  <a:tcPr marL="44450" marR="44450" marT="0" marB="0" anchor="ct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B.4.1. Atama, yükseltme ve görevlendirme kriterleri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Calibri"/>
                        </a:rPr>
                        <a:t>3</a:t>
                      </a:r>
                    </a:p>
                  </a:txBody>
                  <a:tcPr marL="44450" marR="44450" marT="0" marB="0" anchor="ctr"/>
                </a:tc>
                <a:extLst>
                  <a:ext uri="{0D108BD9-81ED-4DB2-BD59-A6C34878D82A}">
                    <a16:rowId xmlns:a16="http://schemas.microsoft.com/office/drawing/2014/main" val="10007"/>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B.4.2. Öğretim yetkinlikleri ve gelişimi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1</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Calibri"/>
                        </a:rPr>
                        <a:t>1</a:t>
                      </a:r>
                      <a:endParaRPr sz="2000" b="0" i="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B.4.3. Eğitim faaliyetlerine yönelik teşvik ve ödüllendirme</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1</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Calibri"/>
                        </a:rPr>
                        <a:t>1</a:t>
                      </a:r>
                      <a:endParaRPr sz="2000" b="0" i="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Shape 643"/>
        <p:cNvGrpSpPr/>
        <p:nvPr/>
      </p:nvGrpSpPr>
      <p:grpSpPr>
        <a:xfrm>
          <a:off x="0" y="0"/>
          <a:ext cx="0" cy="0"/>
          <a:chOff x="0" y="0"/>
          <a:chExt cx="0" cy="0"/>
        </a:xfrm>
      </p:grpSpPr>
      <p:sp>
        <p:nvSpPr>
          <p:cNvPr id="644" name="Google Shape;644;p65"/>
          <p:cNvSpPr txBox="1">
            <a:spLocks noGrp="1"/>
          </p:cNvSpPr>
          <p:nvPr>
            <p:ph type="title"/>
          </p:nvPr>
        </p:nvSpPr>
        <p:spPr>
          <a:xfrm>
            <a:off x="208722" y="727167"/>
            <a:ext cx="10688165" cy="73152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ARAŞTIRMA VE GELİŞTİRME</a:t>
            </a:r>
            <a:endParaRPr sz="2800"/>
          </a:p>
        </p:txBody>
      </p:sp>
      <p:sp>
        <p:nvSpPr>
          <p:cNvPr id="645" name="Google Shape;645;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46" name="Google Shape;646;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66</a:t>
            </a:fld>
            <a:endParaRPr/>
          </a:p>
        </p:txBody>
      </p:sp>
      <p:graphicFrame>
        <p:nvGraphicFramePr>
          <p:cNvPr id="647" name="Google Shape;647;p65"/>
          <p:cNvGraphicFramePr/>
          <p:nvPr>
            <p:extLst>
              <p:ext uri="{D42A27DB-BD31-4B8C-83A1-F6EECF244321}">
                <p14:modId xmlns:p14="http://schemas.microsoft.com/office/powerpoint/2010/main" val="3187798204"/>
              </p:ext>
            </p:extLst>
          </p:nvPr>
        </p:nvGraphicFramePr>
        <p:xfrm>
          <a:off x="461638" y="1897810"/>
          <a:ext cx="11296350" cy="3807275"/>
        </p:xfrm>
        <a:graphic>
          <a:graphicData uri="http://schemas.openxmlformats.org/drawingml/2006/table">
            <a:tbl>
              <a:tblPr firstRow="1" firstCol="1" bandRow="1">
                <a:noFill/>
                <a:tableStyleId>{71F7B38A-2533-437F-8BA0-C45511DF4930}</a:tableStyleId>
              </a:tblPr>
              <a:tblGrid>
                <a:gridCol w="3285775">
                  <a:extLst>
                    <a:ext uri="{9D8B030D-6E8A-4147-A177-3AD203B41FA5}">
                      <a16:colId xmlns:a16="http://schemas.microsoft.com/office/drawing/2014/main" val="20000"/>
                    </a:ext>
                  </a:extLst>
                </a:gridCol>
                <a:gridCol w="6225225">
                  <a:extLst>
                    <a:ext uri="{9D8B030D-6E8A-4147-A177-3AD203B41FA5}">
                      <a16:colId xmlns:a16="http://schemas.microsoft.com/office/drawing/2014/main" val="20001"/>
                    </a:ext>
                  </a:extLst>
                </a:gridCol>
                <a:gridCol w="892675">
                  <a:extLst>
                    <a:ext uri="{9D8B030D-6E8A-4147-A177-3AD203B41FA5}">
                      <a16:colId xmlns:a16="http://schemas.microsoft.com/office/drawing/2014/main" val="20002"/>
                    </a:ext>
                  </a:extLst>
                </a:gridCol>
                <a:gridCol w="892675">
                  <a:extLst>
                    <a:ext uri="{9D8B030D-6E8A-4147-A177-3AD203B41FA5}">
                      <a16:colId xmlns:a16="http://schemas.microsoft.com/office/drawing/2014/main" val="20003"/>
                    </a:ext>
                  </a:extLst>
                </a:gridCol>
              </a:tblGrid>
              <a:tr h="354600">
                <a:tc rowSpan="2">
                  <a:txBody>
                    <a:bodyPr/>
                    <a:lstStyle/>
                    <a:p>
                      <a:pPr marL="72000" marR="0" lvl="0" indent="0" algn="ctr" rtl="0">
                        <a:lnSpc>
                          <a:spcPct val="100000"/>
                        </a:lnSpc>
                        <a:spcBef>
                          <a:spcPts val="0"/>
                        </a:spcBef>
                        <a:spcAft>
                          <a:spcPts val="0"/>
                        </a:spcAft>
                        <a:buNone/>
                      </a:pPr>
                      <a:r>
                        <a:rPr lang="tr-TR" sz="1600" b="1">
                          <a:solidFill>
                            <a:srgbClr val="FF0000"/>
                          </a:solidFill>
                        </a:rPr>
                        <a:t>ANA ÖLÇÜT</a:t>
                      </a:r>
                      <a:endParaRPr sz="1600" b="1">
                        <a:solidFill>
                          <a:srgbClr val="FF0000"/>
                        </a:solidFill>
                        <a:latin typeface="Calibri"/>
                        <a:ea typeface="Calibri"/>
                        <a:cs typeface="Calibri"/>
                        <a:sym typeface="Calibri"/>
                      </a:endParaRPr>
                    </a:p>
                  </a:txBody>
                  <a:tcPr marL="44450" marR="44450" marT="0" marB="0" anchor="ctr"/>
                </a:tc>
                <a:tc rowSpan="2">
                  <a:txBody>
                    <a:bodyPr/>
                    <a:lstStyle/>
                    <a:p>
                      <a:pPr marL="72000" marR="0" lvl="0" indent="0" algn="ctr" rtl="0">
                        <a:lnSpc>
                          <a:spcPct val="100000"/>
                        </a:lnSpc>
                        <a:spcBef>
                          <a:spcPts val="0"/>
                        </a:spcBef>
                        <a:spcAft>
                          <a:spcPts val="0"/>
                        </a:spcAft>
                        <a:buNone/>
                      </a:pPr>
                      <a:r>
                        <a:rPr lang="tr-TR" sz="1600" b="1">
                          <a:solidFill>
                            <a:srgbClr val="FF0000"/>
                          </a:solidFill>
                        </a:rPr>
                        <a:t>ALT ÖLÇÜT</a:t>
                      </a:r>
                      <a:endParaRPr sz="1600" b="1">
                        <a:solidFill>
                          <a:srgbClr val="FF0000"/>
                        </a:solidFill>
                        <a:latin typeface="Calibri"/>
                        <a:ea typeface="Calibri"/>
                        <a:cs typeface="Calibri"/>
                        <a:sym typeface="Calibri"/>
                      </a:endParaRPr>
                    </a:p>
                  </a:txBody>
                  <a:tcPr marL="44450" marR="44450" marT="0" marB="0" anchor="ctr"/>
                </a:tc>
                <a:tc gridSpan="2">
                  <a:txBody>
                    <a:bodyPr/>
                    <a:lstStyle/>
                    <a:p>
                      <a:pPr marL="72000" marR="0" lvl="0" indent="0" algn="ctr" rtl="0">
                        <a:lnSpc>
                          <a:spcPct val="100000"/>
                        </a:lnSpc>
                        <a:spcBef>
                          <a:spcPts val="0"/>
                        </a:spcBef>
                        <a:spcAft>
                          <a:spcPts val="0"/>
                        </a:spcAft>
                        <a:buNone/>
                      </a:pPr>
                      <a:r>
                        <a:rPr lang="tr-TR" sz="1600" b="1" dirty="0">
                          <a:solidFill>
                            <a:srgbClr val="FF0000"/>
                          </a:solidFill>
                        </a:rPr>
                        <a:t>OLGUNLUK DÜZEYİ</a:t>
                      </a:r>
                      <a:endParaRPr sz="1600" b="1" dirty="0">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354600">
                <a:tc vMerge="1">
                  <a:txBody>
                    <a:bodyPr/>
                    <a:lstStyle/>
                    <a:p>
                      <a:endParaRPr lang="tr-TR"/>
                    </a:p>
                  </a:txBody>
                  <a:tcPr/>
                </a:tc>
                <a:tc vMerge="1">
                  <a:txBody>
                    <a:bodyPr/>
                    <a:lstStyle/>
                    <a:p>
                      <a:endParaRPr lang="tr-TR"/>
                    </a:p>
                  </a:txBody>
                  <a:tcP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398925">
                <a:tc rowSpan="3">
                  <a:txBody>
                    <a:bodyPr/>
                    <a:lstStyle/>
                    <a:p>
                      <a:pPr marL="72000" marR="0" lvl="0" indent="0" algn="l" rtl="0">
                        <a:lnSpc>
                          <a:spcPct val="100000"/>
                        </a:lnSpc>
                        <a:spcBef>
                          <a:spcPts val="0"/>
                        </a:spcBef>
                        <a:spcAft>
                          <a:spcPts val="0"/>
                        </a:spcAft>
                        <a:buNone/>
                      </a:pPr>
                      <a:r>
                        <a:rPr lang="tr-TR" sz="1800" b="1">
                          <a:solidFill>
                            <a:srgbClr val="0000CC"/>
                          </a:solidFill>
                        </a:rPr>
                        <a:t>C.1. Araştırma Süreçlerinin Yönetimi ve Araştırma Kaynakları</a:t>
                      </a:r>
                      <a:endParaRPr sz="1800" b="1">
                        <a:solidFill>
                          <a:srgbClr val="0000CC"/>
                        </a:solidFill>
                        <a:latin typeface="Calibri"/>
                        <a:ea typeface="Calibri"/>
                        <a:cs typeface="Calibri"/>
                        <a:sym typeface="Calibri"/>
                      </a:endParaRPr>
                    </a:p>
                  </a:txBody>
                  <a:tcPr marL="44450" marR="44450" marT="0" marB="0" anchor="ctr"/>
                </a:tc>
                <a:tc>
                  <a:txBody>
                    <a:bodyPr/>
                    <a:lstStyle/>
                    <a:p>
                      <a:pPr marL="72000" marR="0" lvl="0" indent="0" algn="l" rtl="0">
                        <a:lnSpc>
                          <a:spcPct val="100000"/>
                        </a:lnSpc>
                        <a:spcBef>
                          <a:spcPts val="0"/>
                        </a:spcBef>
                        <a:spcAft>
                          <a:spcPts val="0"/>
                        </a:spcAft>
                        <a:buNone/>
                      </a:pPr>
                      <a:r>
                        <a:rPr lang="tr-TR" sz="1600"/>
                        <a:t>C.1.1. Araştırma süreçlerinin yönetimi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t> 2</a:t>
                      </a:r>
                      <a:endParaRPr sz="1600" dirty="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3</a:t>
                      </a:r>
                      <a:endParaRPr sz="16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39892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C.1.2. İç ve dış kaynaklar</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t> 3</a:t>
                      </a:r>
                      <a:endParaRPr sz="1600" dirty="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3</a:t>
                      </a:r>
                      <a:endParaRPr sz="16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39892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C.1.3. Doktora programları ve doktora sonrası imkanlar</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t> 1</a:t>
                      </a:r>
                      <a:endParaRPr sz="1600" dirty="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1</a:t>
                      </a:r>
                      <a:endParaRPr sz="16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r h="398925">
                <a:tc rowSpan="2">
                  <a:txBody>
                    <a:bodyPr/>
                    <a:lstStyle/>
                    <a:p>
                      <a:pPr marL="72000" marR="0" lvl="0" indent="0" algn="l" rtl="0">
                        <a:lnSpc>
                          <a:spcPct val="100000"/>
                        </a:lnSpc>
                        <a:spcBef>
                          <a:spcPts val="0"/>
                        </a:spcBef>
                        <a:spcAft>
                          <a:spcPts val="0"/>
                        </a:spcAft>
                        <a:buNone/>
                      </a:pPr>
                      <a:r>
                        <a:rPr lang="tr-TR" sz="1800" b="1">
                          <a:solidFill>
                            <a:srgbClr val="0000CC"/>
                          </a:solidFill>
                        </a:rPr>
                        <a:t>C.2. Araştırma Yetkinliği, İş birlikleri ve Destekler</a:t>
                      </a:r>
                      <a:endParaRPr sz="1800" b="1">
                        <a:solidFill>
                          <a:srgbClr val="0000CC"/>
                        </a:solidFill>
                        <a:latin typeface="Calibri"/>
                        <a:ea typeface="Calibri"/>
                        <a:cs typeface="Calibri"/>
                        <a:sym typeface="Calibri"/>
                      </a:endParaRPr>
                    </a:p>
                  </a:txBody>
                  <a:tcPr marL="44450" marR="44450" marT="0" marB="0" anchor="ctr"/>
                </a:tc>
                <a:tc>
                  <a:txBody>
                    <a:bodyPr/>
                    <a:lstStyle/>
                    <a:p>
                      <a:pPr marL="72000" marR="0" lvl="0" indent="0" algn="l" rtl="0">
                        <a:lnSpc>
                          <a:spcPct val="100000"/>
                        </a:lnSpc>
                        <a:spcBef>
                          <a:spcPts val="0"/>
                        </a:spcBef>
                        <a:spcAft>
                          <a:spcPts val="0"/>
                        </a:spcAft>
                        <a:buNone/>
                      </a:pPr>
                      <a:r>
                        <a:rPr lang="tr-TR" sz="1600"/>
                        <a:t>C.2.1. Araştırma yetkinlikleri ve gelişimi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t> 3</a:t>
                      </a:r>
                      <a:endParaRPr sz="1600" dirty="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3</a:t>
                      </a:r>
                      <a:endParaRPr sz="16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5"/>
                  </a:ext>
                </a:extLst>
              </a:tr>
              <a:tr h="41677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C.2.2. Ulusal ve uluslararası ortak programlar ve ortak araştırma birimleri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t> 3</a:t>
                      </a:r>
                      <a:endParaRPr sz="1600" dirty="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1</a:t>
                      </a:r>
                      <a:endParaRPr sz="16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6"/>
                  </a:ext>
                </a:extLst>
              </a:tr>
              <a:tr h="402650">
                <a:tc rowSpan="2">
                  <a:txBody>
                    <a:bodyPr/>
                    <a:lstStyle/>
                    <a:p>
                      <a:pPr marL="72000" marR="0" lvl="0" indent="0" algn="l" rtl="0">
                        <a:lnSpc>
                          <a:spcPct val="100000"/>
                        </a:lnSpc>
                        <a:spcBef>
                          <a:spcPts val="0"/>
                        </a:spcBef>
                        <a:spcAft>
                          <a:spcPts val="0"/>
                        </a:spcAft>
                        <a:buNone/>
                      </a:pPr>
                      <a:r>
                        <a:rPr lang="tr-TR" sz="1800" b="1">
                          <a:solidFill>
                            <a:srgbClr val="0000CC"/>
                          </a:solidFill>
                        </a:rPr>
                        <a:t>C.3. Araştırma Performansı</a:t>
                      </a:r>
                      <a:endParaRPr sz="1800" b="1">
                        <a:solidFill>
                          <a:srgbClr val="0000CC"/>
                        </a:solidFill>
                        <a:latin typeface="Calibri"/>
                        <a:ea typeface="Calibri"/>
                        <a:cs typeface="Calibri"/>
                        <a:sym typeface="Calibri"/>
                      </a:endParaRPr>
                    </a:p>
                  </a:txBody>
                  <a:tcPr marL="44450" marR="44450" marT="0" marB="0" anchor="ctr"/>
                </a:tc>
                <a:tc>
                  <a:txBody>
                    <a:bodyPr/>
                    <a:lstStyle/>
                    <a:p>
                      <a:pPr marL="72000" marR="0" lvl="0" indent="0" algn="l" rtl="0">
                        <a:lnSpc>
                          <a:spcPct val="100000"/>
                        </a:lnSpc>
                        <a:spcBef>
                          <a:spcPts val="0"/>
                        </a:spcBef>
                        <a:spcAft>
                          <a:spcPts val="0"/>
                        </a:spcAft>
                        <a:buNone/>
                      </a:pPr>
                      <a:r>
                        <a:rPr lang="tr-TR" sz="1600"/>
                        <a:t>C.3.1. Araştırma performansının izlenmesi ve değerlendirilmesi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t> 3</a:t>
                      </a:r>
                      <a:endParaRPr sz="1600" dirty="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3</a:t>
                      </a:r>
                      <a:endParaRPr sz="16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7"/>
                  </a:ext>
                </a:extLst>
              </a:tr>
              <a:tr h="682950">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C.3.2. Öğretim elemanı/araştırmacı performansının değerlendirilmesi</a:t>
                      </a:r>
                      <a:endParaRPr sz="160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t> 3</a:t>
                      </a:r>
                      <a:endParaRPr sz="1600" dirty="0">
                        <a:latin typeface="Calibri"/>
                        <a:ea typeface="Calibri"/>
                        <a:cs typeface="Calibri"/>
                        <a:sym typeface="Calibri"/>
                      </a:endParaRPr>
                    </a:p>
                  </a:txBody>
                  <a:tcPr marL="44450" marR="44450" marT="0" marB="0" anchor="ct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2</a:t>
                      </a:r>
                      <a:endParaRPr sz="16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Shape 651"/>
        <p:cNvGrpSpPr/>
        <p:nvPr/>
      </p:nvGrpSpPr>
      <p:grpSpPr>
        <a:xfrm>
          <a:off x="0" y="0"/>
          <a:ext cx="0" cy="0"/>
          <a:chOff x="0" y="0"/>
          <a:chExt cx="0" cy="0"/>
        </a:xfrm>
      </p:grpSpPr>
      <p:sp>
        <p:nvSpPr>
          <p:cNvPr id="652" name="Google Shape;652;p66"/>
          <p:cNvSpPr txBox="1">
            <a:spLocks noGrp="1"/>
          </p:cNvSpPr>
          <p:nvPr>
            <p:ph type="title"/>
          </p:nvPr>
        </p:nvSpPr>
        <p:spPr>
          <a:xfrm>
            <a:off x="473712" y="698739"/>
            <a:ext cx="10267407" cy="8882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TOPLUMSAL KATKI</a:t>
            </a:r>
            <a:endParaRPr sz="2800"/>
          </a:p>
        </p:txBody>
      </p:sp>
      <p:sp>
        <p:nvSpPr>
          <p:cNvPr id="653" name="Google Shape;653;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54" name="Google Shape;654;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67</a:t>
            </a:fld>
            <a:endParaRPr/>
          </a:p>
        </p:txBody>
      </p:sp>
      <p:graphicFrame>
        <p:nvGraphicFramePr>
          <p:cNvPr id="655" name="Google Shape;655;p66"/>
          <p:cNvGraphicFramePr/>
          <p:nvPr>
            <p:extLst>
              <p:ext uri="{D42A27DB-BD31-4B8C-83A1-F6EECF244321}">
                <p14:modId xmlns:p14="http://schemas.microsoft.com/office/powerpoint/2010/main" val="3151956090"/>
              </p:ext>
            </p:extLst>
          </p:nvPr>
        </p:nvGraphicFramePr>
        <p:xfrm>
          <a:off x="326570" y="2011681"/>
          <a:ext cx="11600375" cy="3512872"/>
        </p:xfrm>
        <a:graphic>
          <a:graphicData uri="http://schemas.openxmlformats.org/drawingml/2006/table">
            <a:tbl>
              <a:tblPr firstRow="1" firstCol="1" bandRow="1">
                <a:noFill/>
                <a:tableStyleId>{71F7B38A-2533-437F-8BA0-C45511DF4930}</a:tableStyleId>
              </a:tblPr>
              <a:tblGrid>
                <a:gridCol w="4367400">
                  <a:extLst>
                    <a:ext uri="{9D8B030D-6E8A-4147-A177-3AD203B41FA5}">
                      <a16:colId xmlns:a16="http://schemas.microsoft.com/office/drawing/2014/main" val="20000"/>
                    </a:ext>
                  </a:extLst>
                </a:gridCol>
                <a:gridCol w="4728325">
                  <a:extLst>
                    <a:ext uri="{9D8B030D-6E8A-4147-A177-3AD203B41FA5}">
                      <a16:colId xmlns:a16="http://schemas.microsoft.com/office/drawing/2014/main" val="20001"/>
                    </a:ext>
                  </a:extLst>
                </a:gridCol>
                <a:gridCol w="1252325">
                  <a:extLst>
                    <a:ext uri="{9D8B030D-6E8A-4147-A177-3AD203B41FA5}">
                      <a16:colId xmlns:a16="http://schemas.microsoft.com/office/drawing/2014/main" val="20002"/>
                    </a:ext>
                  </a:extLst>
                </a:gridCol>
                <a:gridCol w="1252325">
                  <a:extLst>
                    <a:ext uri="{9D8B030D-6E8A-4147-A177-3AD203B41FA5}">
                      <a16:colId xmlns:a16="http://schemas.microsoft.com/office/drawing/2014/main" val="20003"/>
                    </a:ext>
                  </a:extLst>
                </a:gridCol>
              </a:tblGrid>
              <a:tr h="297125">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ANA ÖLÇÜT</a:t>
                      </a:r>
                      <a:endParaRPr sz="2000" b="1">
                        <a:solidFill>
                          <a:srgbClr val="FF0000"/>
                        </a:solidFill>
                        <a:latin typeface="Calibri"/>
                        <a:ea typeface="Calibri"/>
                        <a:cs typeface="Calibri"/>
                        <a:sym typeface="Calibri"/>
                      </a:endParaRPr>
                    </a:p>
                  </a:txBody>
                  <a:tcPr marL="44450" marR="44450" marT="0" marB="0" anchor="ctr"/>
                </a:tc>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ALT ÖLÇÜT</a:t>
                      </a:r>
                      <a:endParaRPr sz="2000" b="1">
                        <a:solidFill>
                          <a:srgbClr val="FF0000"/>
                        </a:solidFill>
                        <a:latin typeface="Calibri"/>
                        <a:ea typeface="Calibri"/>
                        <a:cs typeface="Calibri"/>
                        <a:sym typeface="Calibri"/>
                      </a:endParaRPr>
                    </a:p>
                  </a:txBody>
                  <a:tcPr marL="44450" marR="44450" marT="0" marB="0" anchor="ctr"/>
                </a:tc>
                <a:tc gridSpan="2">
                  <a:txBody>
                    <a:bodyPr/>
                    <a:lstStyle/>
                    <a:p>
                      <a:pPr marL="0" marR="0" lvl="0" indent="0" algn="ctr" rtl="0">
                        <a:lnSpc>
                          <a:spcPct val="107000"/>
                        </a:lnSpc>
                        <a:spcBef>
                          <a:spcPts val="0"/>
                        </a:spcBef>
                        <a:spcAft>
                          <a:spcPts val="0"/>
                        </a:spcAft>
                        <a:buNone/>
                      </a:pPr>
                      <a:r>
                        <a:rPr lang="tr-TR" sz="2000" b="1" dirty="0">
                          <a:solidFill>
                            <a:srgbClr val="FF0000"/>
                          </a:solidFill>
                          <a:latin typeface="Calibri"/>
                          <a:ea typeface="Calibri"/>
                          <a:cs typeface="Calibri"/>
                          <a:sym typeface="Calibri"/>
                        </a:rPr>
                        <a:t>OLGUNLUK DÜZEYİ</a:t>
                      </a:r>
                      <a:endParaRPr sz="2000" b="1" dirty="0">
                        <a:solidFill>
                          <a:srgbClr val="FF0000"/>
                        </a:solidFill>
                        <a:latin typeface="Calibri"/>
                        <a:ea typeface="Calibri"/>
                        <a:cs typeface="Calibri"/>
                        <a:sym typeface="Calibri"/>
                      </a:endParaRPr>
                    </a:p>
                  </a:txBody>
                  <a:tcPr marL="44450" marR="44450" marT="0" marB="0" anchor="ctr"/>
                </a:tc>
                <a:tc hMerge="1">
                  <a:txBody>
                    <a:bodyPr/>
                    <a:lstStyle/>
                    <a:p>
                      <a:endParaRPr lang="tr-TR"/>
                    </a:p>
                  </a:txBody>
                  <a:tcPr/>
                </a:tc>
                <a:extLst>
                  <a:ext uri="{0D108BD9-81ED-4DB2-BD59-A6C34878D82A}">
                    <a16:rowId xmlns:a16="http://schemas.microsoft.com/office/drawing/2014/main" val="10000"/>
                  </a:ext>
                </a:extLst>
              </a:tr>
              <a:tr h="2971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2024</a:t>
                      </a:r>
                      <a:endParaRPr sz="2000" b="1">
                        <a:solidFill>
                          <a:srgbClr val="FF0000"/>
                        </a:solidFill>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2025</a:t>
                      </a:r>
                      <a:endParaRPr sz="2000" b="1">
                        <a:solidFill>
                          <a:srgbClr val="FF0000"/>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793425">
                <a:tc rowSpan="2">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D.1. Toplumsal Katkı Süreçlerinin Yönetimi ve Toplumsal Katkı Kaynakları</a:t>
                      </a:r>
                      <a:endParaRPr sz="2000" b="1">
                        <a:solidFill>
                          <a:srgbClr val="0000CC"/>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D.1.1. Toplumsal katkı süreçlerinin yönetimi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3</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2</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708850">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D.1.2. Kaynaklar</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1</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1</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r h="1358325">
                <a:tc>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D.2. Toplumsal Katkı Performansı</a:t>
                      </a:r>
                      <a:endParaRPr sz="2000" b="1">
                        <a:solidFill>
                          <a:srgbClr val="0000CC"/>
                        </a:solidFill>
                        <a:latin typeface="Calibri"/>
                        <a:ea typeface="Calibri"/>
                        <a:cs typeface="Calibri"/>
                        <a:sym typeface="Calibri"/>
                      </a:endParaRPr>
                    </a:p>
                  </a:txBody>
                  <a:tcPr marL="44450" marR="44450" marT="0" marB="0" anchor="ct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D.2.1.Toplumsal katkı performansının izlenmesi ve değerlendirilmesi</a:t>
                      </a:r>
                      <a:endParaRPr sz="200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 1</a:t>
                      </a:r>
                      <a:endParaRPr sz="2000"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1</a:t>
                      </a:r>
                      <a:endParaRPr sz="2000"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67"/>
          <p:cNvSpPr txBox="1">
            <a:spLocks noGrp="1"/>
          </p:cNvSpPr>
          <p:nvPr>
            <p:ph type="title"/>
          </p:nvPr>
        </p:nvSpPr>
        <p:spPr>
          <a:xfrm>
            <a:off x="221674" y="794328"/>
            <a:ext cx="10427854" cy="74814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333FF"/>
              </a:buClr>
              <a:buSzPts val="3200"/>
              <a:buFont typeface="Calibri"/>
              <a:buNone/>
            </a:pPr>
            <a:r>
              <a:rPr lang="tr-TR" sz="3200" b="1">
                <a:solidFill>
                  <a:srgbClr val="3333FF"/>
                </a:solidFill>
              </a:rPr>
              <a:t>Program Akreditasyon Hazırlık Çalışmaları </a:t>
            </a:r>
            <a:endParaRPr sz="3200" b="1">
              <a:solidFill>
                <a:srgbClr val="3333FF"/>
              </a:solidFill>
            </a:endParaRPr>
          </a:p>
        </p:txBody>
      </p:sp>
      <p:sp>
        <p:nvSpPr>
          <p:cNvPr id="661" name="Google Shape;661;p67"/>
          <p:cNvSpPr txBox="1">
            <a:spLocks noGrp="1"/>
          </p:cNvSpPr>
          <p:nvPr>
            <p:ph type="body" idx="1"/>
          </p:nvPr>
        </p:nvSpPr>
        <p:spPr>
          <a:xfrm>
            <a:off x="648714" y="1874043"/>
            <a:ext cx="11092800" cy="3886200"/>
          </a:xfrm>
          <a:prstGeom prst="rect">
            <a:avLst/>
          </a:prstGeom>
          <a:noFill/>
          <a:ln>
            <a:noFill/>
          </a:ln>
        </p:spPr>
        <p:txBody>
          <a:bodyPr spcFirstLastPara="1" wrap="square" lIns="91425" tIns="45700" rIns="91425" bIns="45700" anchor="t" anchorCtr="0">
            <a:noAutofit/>
          </a:bodyPr>
          <a:lstStyle/>
          <a:p>
            <a:pPr marL="228600" lvl="0" indent="-152400" algn="just" rtl="0">
              <a:lnSpc>
                <a:spcPct val="100000"/>
              </a:lnSpc>
              <a:spcBef>
                <a:spcPts val="400"/>
              </a:spcBef>
              <a:spcAft>
                <a:spcPts val="0"/>
              </a:spcAft>
              <a:buClr>
                <a:schemeClr val="dk1"/>
              </a:buClr>
              <a:buSzPts val="2000"/>
              <a:buFont typeface="Calibri"/>
              <a:buChar char="•"/>
            </a:pPr>
            <a:r>
              <a:rPr lang="tr-TR" sz="2000" dirty="0"/>
              <a:t>DEDAK şartları arasında yer alan kur sistemi, mevcut uygulamalarımız kapsamında karşılanamadığından dolayı, başvurunun bu aşamada yapılamayacağı değerlendirilmiştir. </a:t>
            </a:r>
            <a:endParaRPr sz="2000" dirty="0"/>
          </a:p>
          <a:p>
            <a:pPr marL="228600" lvl="0" indent="0" algn="just" rtl="0">
              <a:lnSpc>
                <a:spcPct val="100000"/>
              </a:lnSpc>
              <a:spcBef>
                <a:spcPts val="400"/>
              </a:spcBef>
              <a:spcAft>
                <a:spcPts val="0"/>
              </a:spcAft>
              <a:buNone/>
            </a:pPr>
            <a:endParaRPr sz="2000" dirty="0"/>
          </a:p>
          <a:p>
            <a:pPr marL="228600" lvl="0" indent="-152400" algn="just" rtl="0">
              <a:lnSpc>
                <a:spcPct val="100000"/>
              </a:lnSpc>
              <a:spcBef>
                <a:spcPts val="400"/>
              </a:spcBef>
              <a:spcAft>
                <a:spcPts val="0"/>
              </a:spcAft>
              <a:buSzPts val="2000"/>
              <a:buFont typeface="Calibri"/>
              <a:buChar char="•"/>
            </a:pPr>
            <a:r>
              <a:rPr lang="tr-TR" sz="2000" dirty="0">
                <a:solidFill>
                  <a:schemeClr val="tx1"/>
                </a:solidFill>
              </a:rPr>
              <a:t>EAQUALS : 17 Ekim 2025 tarihinde Yabancı Diller Yüksekokulu, Macmillan </a:t>
            </a:r>
            <a:r>
              <a:rPr lang="tr-TR" sz="2000" dirty="0" err="1">
                <a:solidFill>
                  <a:schemeClr val="tx1"/>
                </a:solidFill>
              </a:rPr>
              <a:t>Education</a:t>
            </a:r>
            <a:r>
              <a:rPr lang="tr-TR" sz="2000" dirty="0">
                <a:solidFill>
                  <a:schemeClr val="tx1"/>
                </a:solidFill>
              </a:rPr>
              <a:t> temsilcileriyle birlikte, YÖKAK tarafından yabancı dil eğitimi alanında tanınan uluslararası akreditasyon kurumu </a:t>
            </a:r>
            <a:r>
              <a:rPr lang="tr-TR" sz="2000" dirty="0" err="1">
                <a:solidFill>
                  <a:schemeClr val="tx1"/>
                </a:solidFill>
              </a:rPr>
              <a:t>EAQUALS’ın</a:t>
            </a:r>
            <a:r>
              <a:rPr lang="tr-TR" sz="2000" dirty="0">
                <a:solidFill>
                  <a:schemeClr val="tx1"/>
                </a:solidFill>
              </a:rPr>
              <a:t> akreditasyon süreci kapsamında bir ön bilgilendirme toplantısı gerçekleştirdi.</a:t>
            </a:r>
            <a:endParaRPr sz="2000" dirty="0">
              <a:solidFill>
                <a:schemeClr val="tx1"/>
              </a:solidFill>
            </a:endParaRPr>
          </a:p>
          <a:p>
            <a:pPr marL="228600" lvl="0" indent="0" algn="just" rtl="0">
              <a:lnSpc>
                <a:spcPct val="100000"/>
              </a:lnSpc>
              <a:spcBef>
                <a:spcPts val="400"/>
              </a:spcBef>
              <a:spcAft>
                <a:spcPts val="0"/>
              </a:spcAft>
              <a:buNone/>
            </a:pPr>
            <a:endParaRPr sz="2000" dirty="0">
              <a:solidFill>
                <a:schemeClr val="tx1"/>
              </a:solidFill>
            </a:endParaRPr>
          </a:p>
          <a:p>
            <a:pPr marL="228600" lvl="0" indent="-152400" algn="just" rtl="0">
              <a:lnSpc>
                <a:spcPct val="100000"/>
              </a:lnSpc>
              <a:spcBef>
                <a:spcPts val="400"/>
              </a:spcBef>
              <a:spcAft>
                <a:spcPts val="0"/>
              </a:spcAft>
              <a:buClr>
                <a:srgbClr val="404040"/>
              </a:buClr>
              <a:buSzPts val="2000"/>
              <a:buFont typeface="Calibri"/>
              <a:buChar char="•"/>
            </a:pPr>
            <a:r>
              <a:rPr lang="tr-TR" sz="2000" dirty="0">
                <a:solidFill>
                  <a:schemeClr val="tx1"/>
                </a:solidFill>
              </a:rPr>
              <a:t>Toplantı kapsamında; yönetim ve idare, öğretme ve öğrenme, ders tasarımı ve destek sistemleri, değerlendirme ve bilgilendirme, akademik kaynaklar, öğrenme ortamı, öğrenci hizmetleri, kalite güvencesi, öğretmen gelişimi, öğretmen çalışma koşulları, iç iletişim ve dış bilgilendirme olmak üzere </a:t>
            </a:r>
            <a:r>
              <a:rPr lang="tr-TR" sz="2000" dirty="0" err="1">
                <a:solidFill>
                  <a:schemeClr val="tx1"/>
                </a:solidFill>
              </a:rPr>
              <a:t>EAQUALS’ın</a:t>
            </a:r>
            <a:r>
              <a:rPr lang="tr-TR" sz="2000" dirty="0">
                <a:solidFill>
                  <a:schemeClr val="tx1"/>
                </a:solidFill>
              </a:rPr>
              <a:t> 5 ana başlık, 12 alt başlık, 56 kriterden kalite standardı detaylı biçimde ele alındı.</a:t>
            </a:r>
            <a:endParaRPr sz="2000" dirty="0">
              <a:solidFill>
                <a:schemeClr val="tx1"/>
              </a:solidFill>
            </a:endParaRPr>
          </a:p>
        </p:txBody>
      </p:sp>
      <p:sp>
        <p:nvSpPr>
          <p:cNvPr id="662" name="Google Shape;66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63" name="Google Shape;663;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68</a:t>
            </a:fld>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g3b4de65637f_0_7"/>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tr-TR" sz="3200" dirty="0">
                <a:solidFill>
                  <a:srgbClr val="3333FF"/>
                </a:solidFill>
              </a:rPr>
              <a:t>EAQUALS Kriterleri</a:t>
            </a:r>
            <a:endParaRPr sz="3200" dirty="0">
              <a:solidFill>
                <a:srgbClr val="3333FF"/>
              </a:solidFill>
            </a:endParaRPr>
          </a:p>
        </p:txBody>
      </p:sp>
      <p:sp>
        <p:nvSpPr>
          <p:cNvPr id="671" name="Google Shape;671;g3b4de65637f_0_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69</a:t>
            </a:fld>
            <a:endParaRPr/>
          </a:p>
        </p:txBody>
      </p:sp>
      <p:graphicFrame>
        <p:nvGraphicFramePr>
          <p:cNvPr id="2" name="Tablo 1">
            <a:extLst>
              <a:ext uri="{FF2B5EF4-FFF2-40B4-BE49-F238E27FC236}">
                <a16:creationId xmlns:a16="http://schemas.microsoft.com/office/drawing/2014/main" id="{AAAA1E24-60F6-50AA-0CB4-1893B5659D1D}"/>
              </a:ext>
            </a:extLst>
          </p:cNvPr>
          <p:cNvGraphicFramePr>
            <a:graphicFrameLocks noGrp="1"/>
          </p:cNvGraphicFramePr>
          <p:nvPr>
            <p:extLst>
              <p:ext uri="{D42A27DB-BD31-4B8C-83A1-F6EECF244321}">
                <p14:modId xmlns:p14="http://schemas.microsoft.com/office/powerpoint/2010/main" val="1612223705"/>
              </p:ext>
            </p:extLst>
          </p:nvPr>
        </p:nvGraphicFramePr>
        <p:xfrm>
          <a:off x="1546412" y="2299447"/>
          <a:ext cx="9332259" cy="3744457"/>
        </p:xfrm>
        <a:graphic>
          <a:graphicData uri="http://schemas.openxmlformats.org/drawingml/2006/table">
            <a:tbl>
              <a:tblPr firstRow="1" firstCol="1" bandRow="1">
                <a:tableStyleId>{71F7B38A-2533-437F-8BA0-C45511DF4930}</a:tableStyleId>
              </a:tblPr>
              <a:tblGrid>
                <a:gridCol w="8169589">
                  <a:extLst>
                    <a:ext uri="{9D8B030D-6E8A-4147-A177-3AD203B41FA5}">
                      <a16:colId xmlns:a16="http://schemas.microsoft.com/office/drawing/2014/main" val="3509903692"/>
                    </a:ext>
                  </a:extLst>
                </a:gridCol>
                <a:gridCol w="1162670">
                  <a:extLst>
                    <a:ext uri="{9D8B030D-6E8A-4147-A177-3AD203B41FA5}">
                      <a16:colId xmlns:a16="http://schemas.microsoft.com/office/drawing/2014/main" val="2644420463"/>
                    </a:ext>
                  </a:extLst>
                </a:gridCol>
              </a:tblGrid>
              <a:tr h="166099">
                <a:tc>
                  <a:txBody>
                    <a:bodyPr/>
                    <a:lstStyle/>
                    <a:p>
                      <a:pPr algn="ctr">
                        <a:lnSpc>
                          <a:spcPct val="115000"/>
                        </a:lnSpc>
                        <a:spcAft>
                          <a:spcPts val="800"/>
                        </a:spcAft>
                        <a:buNone/>
                      </a:pPr>
                      <a:r>
                        <a:rPr lang="tr-TR" sz="1800" b="1" kern="100" dirty="0">
                          <a:effectLst/>
                        </a:rPr>
                        <a:t>A – Kurumsal Yönetim ve Yönetişim	</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1">
                        <a:lumMod val="20000"/>
                        <a:lumOff val="80000"/>
                        <a:alpha val="0"/>
                      </a:schemeClr>
                    </a:solidFill>
                  </a:tcPr>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1">
                        <a:lumMod val="20000"/>
                        <a:lumOff val="80000"/>
                        <a:alpha val="0"/>
                      </a:schemeClr>
                    </a:solidFill>
                  </a:tcPr>
                </a:tc>
                <a:extLst>
                  <a:ext uri="{0D108BD9-81ED-4DB2-BD59-A6C34878D82A}">
                    <a16:rowId xmlns:a16="http://schemas.microsoft.com/office/drawing/2014/main" val="1639058952"/>
                  </a:ext>
                </a:extLst>
              </a:tr>
              <a:tr h="287121">
                <a:tc>
                  <a:txBody>
                    <a:bodyPr/>
                    <a:lstStyle/>
                    <a:p>
                      <a:pPr algn="l">
                        <a:lnSpc>
                          <a:spcPct val="115000"/>
                        </a:lnSpc>
                        <a:spcAft>
                          <a:spcPts val="800"/>
                        </a:spcAft>
                        <a:buNone/>
                      </a:pPr>
                      <a:r>
                        <a:rPr lang="tr-TR" sz="1800" b="1" kern="100" dirty="0">
                          <a:effectLst/>
                        </a:rPr>
                        <a:t>1. Yönetim ve İdare	</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1">
                        <a:lumMod val="20000"/>
                        <a:lumOff val="80000"/>
                        <a:alpha val="0"/>
                      </a:schemeClr>
                    </a:solidFill>
                  </a:tcPr>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accent1">
                        <a:lumMod val="20000"/>
                        <a:lumOff val="80000"/>
                        <a:alpha val="0"/>
                      </a:schemeClr>
                    </a:solidFill>
                  </a:tcPr>
                </a:tc>
                <a:extLst>
                  <a:ext uri="{0D108BD9-81ED-4DB2-BD59-A6C34878D82A}">
                    <a16:rowId xmlns:a16="http://schemas.microsoft.com/office/drawing/2014/main" val="443018336"/>
                  </a:ext>
                </a:extLst>
              </a:tr>
              <a:tr h="589777">
                <a:tc>
                  <a:txBody>
                    <a:bodyPr/>
                    <a:lstStyle/>
                    <a:p>
                      <a:pPr>
                        <a:lnSpc>
                          <a:spcPct val="115000"/>
                        </a:lnSpc>
                        <a:spcAft>
                          <a:spcPts val="800"/>
                        </a:spcAft>
                        <a:buNone/>
                      </a:pPr>
                      <a:r>
                        <a:rPr lang="tr-TR" sz="1800" kern="100" dirty="0">
                          <a:effectLst/>
                        </a:rPr>
                        <a:t>1.1 Dil merkezi, ilgili tüm uluslararası, ulusal ve yerel mevzuata uygun olarak kurulmuş ve faaliyet göstermektedir.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9838543"/>
                  </a:ext>
                </a:extLst>
              </a:tr>
              <a:tr h="589777">
                <a:tc>
                  <a:txBody>
                    <a:bodyPr/>
                    <a:lstStyle/>
                    <a:p>
                      <a:pPr>
                        <a:lnSpc>
                          <a:spcPct val="115000"/>
                        </a:lnSpc>
                        <a:spcAft>
                          <a:spcPts val="800"/>
                        </a:spcAft>
                        <a:buNone/>
                      </a:pPr>
                      <a:r>
                        <a:rPr lang="tr-TR" sz="1800" kern="100" dirty="0">
                          <a:effectLst/>
                        </a:rPr>
                        <a:t>1.2 Dil merkezinin faaliyetlerine temel oluşturan kurumsal bir misyon bulunmaktadır.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3802729"/>
                  </a:ext>
                </a:extLst>
              </a:tr>
              <a:tr h="589777">
                <a:tc>
                  <a:txBody>
                    <a:bodyPr/>
                    <a:lstStyle/>
                    <a:p>
                      <a:pPr>
                        <a:lnSpc>
                          <a:spcPct val="115000"/>
                        </a:lnSpc>
                        <a:spcAft>
                          <a:spcPts val="800"/>
                        </a:spcAft>
                        <a:buNone/>
                      </a:pPr>
                      <a:r>
                        <a:rPr lang="tr-TR" sz="1800" kern="100">
                          <a:effectLst/>
                        </a:rPr>
                        <a:t>1.3 Dil merkezinin liderliği, yönetimi ve örgütsel yapısı, bu misyonu ve hedeflerin gerçekleştirilmesini desteklemektedir.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3439763"/>
                  </a:ext>
                </a:extLst>
              </a:tr>
              <a:tr h="589777">
                <a:tc>
                  <a:txBody>
                    <a:bodyPr/>
                    <a:lstStyle/>
                    <a:p>
                      <a:pPr>
                        <a:lnSpc>
                          <a:spcPct val="115000"/>
                        </a:lnSpc>
                        <a:spcAft>
                          <a:spcPts val="800"/>
                        </a:spcAft>
                        <a:buNone/>
                      </a:pPr>
                      <a:r>
                        <a:rPr lang="tr-TR" sz="1800" kern="100" dirty="0">
                          <a:effectLst/>
                        </a:rPr>
                        <a:t>1.4 Eğitimsel ve ekonomik çevrenin farkında olan stratejik bir yönetim yaklaşımı bulunmaktadır.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r>
                        <a:rPr lang="tr-TR" sz="1800" kern="100" dirty="0" smtClean="0">
                          <a:effectLst/>
                        </a:rPr>
                        <a:t>✓</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1891650"/>
                  </a:ext>
                </a:extLst>
              </a:tr>
              <a:tr h="589777">
                <a:tc>
                  <a:txBody>
                    <a:bodyPr/>
                    <a:lstStyle/>
                    <a:p>
                      <a:pPr>
                        <a:lnSpc>
                          <a:spcPct val="115000"/>
                        </a:lnSpc>
                        <a:spcAft>
                          <a:spcPts val="800"/>
                        </a:spcAft>
                        <a:buNone/>
                      </a:pPr>
                      <a:r>
                        <a:rPr lang="tr-TR" sz="1800" kern="100">
                          <a:effectLst/>
                        </a:rPr>
                        <a:t>1.5 Dil merkezinin sunduğu hizmetlerin etkin şekilde yürütülmesini destekleyen etkili idari sistemler mevcuttur.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253596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44"/>
        <p:cNvGrpSpPr/>
        <p:nvPr/>
      </p:nvGrpSpPr>
      <p:grpSpPr>
        <a:xfrm>
          <a:off x="0" y="0"/>
          <a:ext cx="0" cy="0"/>
          <a:chOff x="0" y="0"/>
          <a:chExt cx="0" cy="0"/>
        </a:xfrm>
      </p:grpSpPr>
      <p:sp>
        <p:nvSpPr>
          <p:cNvPr id="145" name="Google Shape;145;p7"/>
          <p:cNvSpPr txBox="1">
            <a:spLocks noGrp="1"/>
          </p:cNvSpPr>
          <p:nvPr>
            <p:ph type="title"/>
          </p:nvPr>
        </p:nvSpPr>
        <p:spPr>
          <a:xfrm>
            <a:off x="640079" y="717768"/>
            <a:ext cx="10212647" cy="7309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Kurullar / Komisyonlar</a:t>
            </a:r>
            <a:endParaRPr sz="3200">
              <a:solidFill>
                <a:srgbClr val="FF0000"/>
              </a:solidFill>
            </a:endParaRPr>
          </a:p>
        </p:txBody>
      </p:sp>
      <p:sp>
        <p:nvSpPr>
          <p:cNvPr id="146" name="Google Shape;1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47" name="Google Shape;14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a:t>
            </a:fld>
            <a:endParaRPr/>
          </a:p>
        </p:txBody>
      </p:sp>
      <p:graphicFrame>
        <p:nvGraphicFramePr>
          <p:cNvPr id="148" name="Google Shape;148;p7"/>
          <p:cNvGraphicFramePr/>
          <p:nvPr>
            <p:extLst>
              <p:ext uri="{D42A27DB-BD31-4B8C-83A1-F6EECF244321}">
                <p14:modId xmlns:p14="http://schemas.microsoft.com/office/powerpoint/2010/main" val="7066437"/>
              </p:ext>
            </p:extLst>
          </p:nvPr>
        </p:nvGraphicFramePr>
        <p:xfrm>
          <a:off x="640079" y="1958201"/>
          <a:ext cx="11265600" cy="4103769"/>
        </p:xfrm>
        <a:graphic>
          <a:graphicData uri="http://schemas.openxmlformats.org/drawingml/2006/table">
            <a:tbl>
              <a:tblPr firstRow="1" firstCol="1" bandRow="1">
                <a:noFill/>
                <a:tableStyleId>{9EE9E55A-6353-4820-B1A0-A50A31D110FF}</a:tableStyleId>
              </a:tblPr>
              <a:tblGrid>
                <a:gridCol w="5048500">
                  <a:extLst>
                    <a:ext uri="{9D8B030D-6E8A-4147-A177-3AD203B41FA5}">
                      <a16:colId xmlns:a16="http://schemas.microsoft.com/office/drawing/2014/main" val="20000"/>
                    </a:ext>
                  </a:extLst>
                </a:gridCol>
                <a:gridCol w="2072375">
                  <a:extLst>
                    <a:ext uri="{9D8B030D-6E8A-4147-A177-3AD203B41FA5}">
                      <a16:colId xmlns:a16="http://schemas.microsoft.com/office/drawing/2014/main" val="20001"/>
                    </a:ext>
                  </a:extLst>
                </a:gridCol>
                <a:gridCol w="2072350">
                  <a:extLst>
                    <a:ext uri="{9D8B030D-6E8A-4147-A177-3AD203B41FA5}">
                      <a16:colId xmlns:a16="http://schemas.microsoft.com/office/drawing/2014/main" val="20002"/>
                    </a:ext>
                  </a:extLst>
                </a:gridCol>
                <a:gridCol w="2072375">
                  <a:extLst>
                    <a:ext uri="{9D8B030D-6E8A-4147-A177-3AD203B41FA5}">
                      <a16:colId xmlns:a16="http://schemas.microsoft.com/office/drawing/2014/main" val="20003"/>
                    </a:ext>
                  </a:extLst>
                </a:gridCol>
              </a:tblGrid>
              <a:tr h="303275">
                <a:tc>
                  <a:txBody>
                    <a:bodyPr/>
                    <a:lstStyle/>
                    <a:p>
                      <a:pPr marL="0" marR="0" lvl="0" indent="0" algn="ctr" rtl="0">
                        <a:lnSpc>
                          <a:spcPct val="107000"/>
                        </a:lnSpc>
                        <a:spcBef>
                          <a:spcPts val="0"/>
                        </a:spcBef>
                        <a:spcAft>
                          <a:spcPts val="0"/>
                        </a:spcAft>
                        <a:buNone/>
                      </a:pPr>
                      <a:r>
                        <a:rPr lang="tr-TR" sz="1800">
                          <a:solidFill>
                            <a:srgbClr val="FF0000"/>
                          </a:solidFill>
                        </a:rPr>
                        <a:t>Kurul / Komisyon Adı</a:t>
                      </a:r>
                      <a:endParaRPr sz="1800" b="1">
                        <a:solidFill>
                          <a:srgbClr val="FF0000"/>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a:solidFill>
                            <a:srgbClr val="FF0000"/>
                          </a:solidFill>
                        </a:rPr>
                        <a:t>Üye Akademik Personel Sayısı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a:solidFill>
                            <a:srgbClr val="FF0000"/>
                          </a:solidFill>
                        </a:rPr>
                        <a:t>Üye İdari Personel Sayısı </a:t>
                      </a:r>
                      <a:r>
                        <a:rPr lang="tr-TR" sz="1800" i="1">
                          <a:solidFill>
                            <a:srgbClr val="0000CC"/>
                          </a:solidFill>
                        </a:rPr>
                        <a:t>(Varsa) </a:t>
                      </a:r>
                      <a:endParaRPr sz="1800" b="1" i="1">
                        <a:solidFill>
                          <a:srgbClr val="0000CC"/>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a:solidFill>
                            <a:srgbClr val="FF0000"/>
                          </a:solidFill>
                        </a:rPr>
                        <a:t>Üye Öğrenci Sayısı </a:t>
                      </a:r>
                      <a:r>
                        <a:rPr lang="tr-TR" sz="1800" i="1">
                          <a:solidFill>
                            <a:srgbClr val="0000CC"/>
                          </a:solidFill>
                        </a:rPr>
                        <a:t>(Varsa) </a:t>
                      </a:r>
                      <a:endParaRPr sz="1800" b="1" i="1">
                        <a:solidFill>
                          <a:srgbClr val="0000CC"/>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283050">
                <a:tc>
                  <a:txBody>
                    <a:bodyPr/>
                    <a:lstStyle/>
                    <a:p>
                      <a:pPr marL="0" marR="0" lvl="0" indent="0" algn="l" rtl="0">
                        <a:lnSpc>
                          <a:spcPct val="107000"/>
                        </a:lnSpc>
                        <a:spcBef>
                          <a:spcPts val="0"/>
                        </a:spcBef>
                        <a:spcAft>
                          <a:spcPts val="0"/>
                        </a:spcAft>
                        <a:buNone/>
                      </a:pPr>
                      <a:r>
                        <a:rPr lang="tr-TR" sz="1100"/>
                        <a:t>Akreditasyon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100"/>
                        <a:t>                      5</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275800">
                <a:tc>
                  <a:txBody>
                    <a:bodyPr/>
                    <a:lstStyle/>
                    <a:p>
                      <a:pPr marL="0" marR="0" lvl="0" indent="0" algn="l" rtl="0">
                        <a:lnSpc>
                          <a:spcPct val="107000"/>
                        </a:lnSpc>
                        <a:spcBef>
                          <a:spcPts val="0"/>
                        </a:spcBef>
                        <a:spcAft>
                          <a:spcPts val="0"/>
                        </a:spcAft>
                        <a:buNone/>
                      </a:pPr>
                      <a:r>
                        <a:rPr lang="tr-TR" sz="1100"/>
                        <a:t>Akademik Teşvik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100"/>
                        <a:t>                      3</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299600">
                <a:tc>
                  <a:txBody>
                    <a:bodyPr/>
                    <a:lstStyle/>
                    <a:p>
                      <a:pPr marL="0" marR="0" lvl="0" indent="0" algn="l" rtl="0">
                        <a:lnSpc>
                          <a:spcPct val="107000"/>
                        </a:lnSpc>
                        <a:spcBef>
                          <a:spcPts val="0"/>
                        </a:spcBef>
                        <a:spcAft>
                          <a:spcPts val="0"/>
                        </a:spcAft>
                        <a:buNone/>
                      </a:pPr>
                      <a:r>
                        <a:rPr lang="tr-TR" sz="1200"/>
                        <a:t> Bağımlılıkla Mücadele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3</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1</a:t>
                      </a:r>
                      <a:endParaRPr sz="11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299600">
                <a:tc>
                  <a:txBody>
                    <a:bodyPr/>
                    <a:lstStyle/>
                    <a:p>
                      <a:pPr marL="0" marR="0" lvl="0" indent="0" algn="l" rtl="0">
                        <a:lnSpc>
                          <a:spcPct val="107000"/>
                        </a:lnSpc>
                        <a:spcBef>
                          <a:spcPts val="0"/>
                        </a:spcBef>
                        <a:spcAft>
                          <a:spcPts val="0"/>
                        </a:spcAft>
                        <a:buNone/>
                      </a:pPr>
                      <a:r>
                        <a:rPr lang="tr-TR" sz="1200"/>
                        <a:t> Eğitim Öğretim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4</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1</a:t>
                      </a:r>
                      <a:endParaRPr sz="11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299600">
                <a:tc>
                  <a:txBody>
                    <a:bodyPr/>
                    <a:lstStyle/>
                    <a:p>
                      <a:pPr marL="0" marR="0" lvl="0" indent="0" algn="l" rtl="0">
                        <a:lnSpc>
                          <a:spcPct val="107000"/>
                        </a:lnSpc>
                        <a:spcBef>
                          <a:spcPts val="0"/>
                        </a:spcBef>
                        <a:spcAft>
                          <a:spcPts val="0"/>
                        </a:spcAft>
                        <a:buNone/>
                      </a:pPr>
                      <a:r>
                        <a:rPr lang="tr-TR" sz="1200"/>
                        <a:t> Engelli Öğrenci Danışma ve Koordinasyon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3</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r h="275800">
                <a:tc>
                  <a:txBody>
                    <a:bodyPr/>
                    <a:lstStyle/>
                    <a:p>
                      <a:pPr marL="0" marR="0" lvl="0" indent="0" algn="l" rtl="0">
                        <a:lnSpc>
                          <a:spcPct val="107000"/>
                        </a:lnSpc>
                        <a:spcBef>
                          <a:spcPts val="0"/>
                        </a:spcBef>
                        <a:spcAft>
                          <a:spcPts val="0"/>
                        </a:spcAft>
                        <a:buNone/>
                      </a:pPr>
                      <a:r>
                        <a:rPr lang="tr-TR" sz="1100"/>
                        <a:t>Kalite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100"/>
                        <a:t>                      3</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1       </a:t>
                      </a:r>
                      <a:endParaRPr sz="11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1</a:t>
                      </a:r>
                      <a:endParaRPr sz="11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6"/>
                  </a:ext>
                </a:extLst>
              </a:tr>
              <a:tr h="275800">
                <a:tc>
                  <a:txBody>
                    <a:bodyPr/>
                    <a:lstStyle/>
                    <a:p>
                      <a:pPr marL="0" marR="0" lvl="0" indent="0" algn="l" rtl="0">
                        <a:lnSpc>
                          <a:spcPct val="107000"/>
                        </a:lnSpc>
                        <a:spcBef>
                          <a:spcPts val="0"/>
                        </a:spcBef>
                        <a:spcAft>
                          <a:spcPts val="0"/>
                        </a:spcAft>
                        <a:buNone/>
                      </a:pPr>
                      <a:r>
                        <a:rPr lang="tr-TR" sz="1100"/>
                        <a:t>Öğretim Programları ve Materyal Geliştirme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100"/>
                        <a:t>                      3</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7"/>
                  </a:ext>
                </a:extLst>
              </a:tr>
              <a:tr h="299600">
                <a:tc>
                  <a:txBody>
                    <a:bodyPr/>
                    <a:lstStyle/>
                    <a:p>
                      <a:pPr marL="0" marR="0" lvl="0" indent="0" algn="l" rtl="0">
                        <a:lnSpc>
                          <a:spcPct val="107000"/>
                        </a:lnSpc>
                        <a:spcBef>
                          <a:spcPts val="0"/>
                        </a:spcBef>
                        <a:spcAft>
                          <a:spcPts val="0"/>
                        </a:spcAft>
                        <a:buNone/>
                      </a:pPr>
                      <a:r>
                        <a:rPr lang="tr-TR" sz="1200"/>
                        <a:t> Kamu Kurumu Tütün Denetçiliği</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1</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1</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8"/>
                  </a:ext>
                </a:extLst>
              </a:tr>
              <a:tr h="299600">
                <a:tc>
                  <a:txBody>
                    <a:bodyPr/>
                    <a:lstStyle/>
                    <a:p>
                      <a:pPr marL="0" marR="0" lvl="0" indent="0" algn="l" rtl="0">
                        <a:lnSpc>
                          <a:spcPct val="107000"/>
                        </a:lnSpc>
                        <a:spcBef>
                          <a:spcPts val="0"/>
                        </a:spcBef>
                        <a:spcAft>
                          <a:spcPts val="0"/>
                        </a:spcAft>
                        <a:buNone/>
                      </a:pPr>
                      <a:r>
                        <a:rPr lang="tr-TR" sz="1200"/>
                        <a:t> Aile Çalışmaları Koordinatörlüğü Temsilciliği</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2</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9"/>
                  </a:ext>
                </a:extLst>
              </a:tr>
              <a:tr h="299600">
                <a:tc>
                  <a:txBody>
                    <a:bodyPr/>
                    <a:lstStyle/>
                    <a:p>
                      <a:pPr marL="0" marR="0" lvl="0" indent="0" algn="l" rtl="0">
                        <a:lnSpc>
                          <a:spcPct val="107000"/>
                        </a:lnSpc>
                        <a:spcBef>
                          <a:spcPts val="0"/>
                        </a:spcBef>
                        <a:spcAft>
                          <a:spcPts val="0"/>
                        </a:spcAft>
                        <a:buNone/>
                      </a:pPr>
                      <a:r>
                        <a:rPr lang="tr-TR" sz="1200"/>
                        <a:t> Ölçme ve Değerlendirme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4</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10"/>
                  </a:ext>
                </a:extLst>
              </a:tr>
              <a:tr h="299600">
                <a:tc>
                  <a:txBody>
                    <a:bodyPr/>
                    <a:lstStyle/>
                    <a:p>
                      <a:pPr marL="0" marR="0" lvl="0" indent="0" algn="l" rtl="0">
                        <a:lnSpc>
                          <a:spcPct val="107000"/>
                        </a:lnSpc>
                        <a:spcBef>
                          <a:spcPts val="0"/>
                        </a:spcBef>
                        <a:spcAft>
                          <a:spcPts val="0"/>
                        </a:spcAft>
                        <a:buNone/>
                      </a:pPr>
                      <a:r>
                        <a:rPr lang="tr-TR" sz="1200"/>
                        <a:t> Mesleki Gelişim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4</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11"/>
                  </a:ext>
                </a:extLst>
              </a:tr>
              <a:tr h="299600">
                <a:tc>
                  <a:txBody>
                    <a:bodyPr/>
                    <a:lstStyle/>
                    <a:p>
                      <a:pPr marL="0" marR="0" lvl="0" indent="0" algn="l" rtl="0">
                        <a:lnSpc>
                          <a:spcPct val="107000"/>
                        </a:lnSpc>
                        <a:spcBef>
                          <a:spcPts val="0"/>
                        </a:spcBef>
                        <a:spcAft>
                          <a:spcPts val="0"/>
                        </a:spcAft>
                        <a:buNone/>
                      </a:pPr>
                      <a:r>
                        <a:rPr lang="tr-TR" sz="1200"/>
                        <a:t> Proje ve Araştırma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4</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12"/>
                  </a:ext>
                </a:extLst>
              </a:tr>
            </a:tbl>
          </a:graphicData>
        </a:graphic>
      </p:graphicFrame>
      <p:pic>
        <p:nvPicPr>
          <p:cNvPr id="149" name="Google Shape;149;p7"/>
          <p:cNvPicPr preferRelativeResize="0"/>
          <p:nvPr/>
        </p:nvPicPr>
        <p:blipFill rotWithShape="1">
          <a:blip r:embed="rId3">
            <a:alphaModFix/>
          </a:blip>
          <a:srcRect/>
          <a:stretch/>
        </p:blipFill>
        <p:spPr>
          <a:xfrm>
            <a:off x="11831877" y="6356350"/>
            <a:ext cx="360123" cy="365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5A1706E0-54DF-4E9C-5846-5771D13C215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70</a:t>
            </a:fld>
            <a:endParaRPr lang="tr-TR"/>
          </a:p>
        </p:txBody>
      </p:sp>
      <p:graphicFrame>
        <p:nvGraphicFramePr>
          <p:cNvPr id="5" name="Tablo 4">
            <a:extLst>
              <a:ext uri="{FF2B5EF4-FFF2-40B4-BE49-F238E27FC236}">
                <a16:creationId xmlns:a16="http://schemas.microsoft.com/office/drawing/2014/main" id="{5116C08A-3616-F6C5-6C20-AAA7E3761A2C}"/>
              </a:ext>
            </a:extLst>
          </p:cNvPr>
          <p:cNvGraphicFramePr>
            <a:graphicFrameLocks noGrp="1"/>
          </p:cNvGraphicFramePr>
          <p:nvPr>
            <p:extLst>
              <p:ext uri="{D42A27DB-BD31-4B8C-83A1-F6EECF244321}">
                <p14:modId xmlns:p14="http://schemas.microsoft.com/office/powerpoint/2010/main" val="1664791174"/>
              </p:ext>
            </p:extLst>
          </p:nvPr>
        </p:nvGraphicFramePr>
        <p:xfrm>
          <a:off x="1600200" y="2057400"/>
          <a:ext cx="9547412" cy="3505200"/>
        </p:xfrm>
        <a:graphic>
          <a:graphicData uri="http://schemas.openxmlformats.org/drawingml/2006/table">
            <a:tbl>
              <a:tblPr firstRow="1" firstCol="1" bandRow="1">
                <a:tableStyleId>{71F7B38A-2533-437F-8BA0-C45511DF4930}</a:tableStyleId>
              </a:tblPr>
              <a:tblGrid>
                <a:gridCol w="8357936">
                  <a:extLst>
                    <a:ext uri="{9D8B030D-6E8A-4147-A177-3AD203B41FA5}">
                      <a16:colId xmlns:a16="http://schemas.microsoft.com/office/drawing/2014/main" val="2556504691"/>
                    </a:ext>
                  </a:extLst>
                </a:gridCol>
                <a:gridCol w="1189476">
                  <a:extLst>
                    <a:ext uri="{9D8B030D-6E8A-4147-A177-3AD203B41FA5}">
                      <a16:colId xmlns:a16="http://schemas.microsoft.com/office/drawing/2014/main" val="3102561951"/>
                    </a:ext>
                  </a:extLst>
                </a:gridCol>
              </a:tblGrid>
              <a:tr h="309978">
                <a:tc>
                  <a:txBody>
                    <a:bodyPr/>
                    <a:lstStyle/>
                    <a:p>
                      <a:pPr>
                        <a:lnSpc>
                          <a:spcPct val="115000"/>
                        </a:lnSpc>
                        <a:spcAft>
                          <a:spcPts val="800"/>
                        </a:spcAft>
                        <a:buNone/>
                      </a:pPr>
                      <a:r>
                        <a:rPr lang="tr-TR" sz="2000" b="1" kern="100" dirty="0">
                          <a:effectLst/>
                        </a:rPr>
                        <a:t>2. Kalite Güvencesi	</a:t>
                      </a:r>
                      <a:endParaRPr lang="tr-TR"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2000" kern="100">
                          <a:effectLst/>
                        </a:rPr>
                        <a:t> </a:t>
                      </a:r>
                      <a:endParaRPr lang="tr-TR"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7854676"/>
                  </a:ext>
                </a:extLst>
              </a:tr>
              <a:tr h="963474">
                <a:tc>
                  <a:txBody>
                    <a:bodyPr/>
                    <a:lstStyle/>
                    <a:p>
                      <a:pPr>
                        <a:lnSpc>
                          <a:spcPct val="115000"/>
                        </a:lnSpc>
                        <a:spcAft>
                          <a:spcPts val="800"/>
                        </a:spcAft>
                        <a:buNone/>
                      </a:pPr>
                      <a:r>
                        <a:rPr lang="tr-TR" sz="2000" kern="100" dirty="0">
                          <a:effectLst/>
                        </a:rPr>
                        <a:t>2.1 Sürekli değerlendirme, yansıtma ve eylem yoluyla kalite kültürünü teşvik eden ve öğrenci deneyiminin tüm boyutlarını geliştirmeyi amaçlayan sistem ve prosedürler bulunmaktadır.	</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2000" kern="100" dirty="0">
                          <a:effectLst/>
                        </a:rPr>
                        <a:t> ✓</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7277449"/>
                  </a:ext>
                </a:extLst>
              </a:tr>
              <a:tr h="963474">
                <a:tc>
                  <a:txBody>
                    <a:bodyPr/>
                    <a:lstStyle/>
                    <a:p>
                      <a:pPr>
                        <a:lnSpc>
                          <a:spcPct val="115000"/>
                        </a:lnSpc>
                        <a:spcAft>
                          <a:spcPts val="800"/>
                        </a:spcAft>
                        <a:buNone/>
                      </a:pPr>
                      <a:r>
                        <a:rPr lang="tr-TR" sz="2000" kern="100">
                          <a:effectLst/>
                        </a:rPr>
                        <a:t>2.2 Öğrenme deneyimi, düzenli ders gözlemleri de dâhil olmak üzere yönetim sistemleri aracılığıyla tamamen izlenmekte ve bu sistemler tüm hizmetlerin kalitesini artırmak için kullanılmaktadır. 	</a:t>
                      </a:r>
                      <a:endParaRPr lang="tr-TR"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2000" kern="100">
                          <a:effectLst/>
                        </a:rPr>
                        <a:t> </a:t>
                      </a:r>
                      <a:endParaRPr lang="tr-TR"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0930312"/>
                  </a:ext>
                </a:extLst>
              </a:tr>
              <a:tr h="963474">
                <a:tc>
                  <a:txBody>
                    <a:bodyPr/>
                    <a:lstStyle/>
                    <a:p>
                      <a:pPr>
                        <a:lnSpc>
                          <a:spcPct val="115000"/>
                        </a:lnSpc>
                        <a:spcAft>
                          <a:spcPts val="800"/>
                        </a:spcAft>
                        <a:buNone/>
                      </a:pPr>
                      <a:r>
                        <a:rPr lang="tr-TR" sz="2000" kern="100">
                          <a:effectLst/>
                        </a:rPr>
                        <a:t>2.3 Öğrencilerin, personelin ve diğer paydaşların öğrenme deneyiminin tüm yönlerine ilişkin düzenli geri bildirimde bulunmasını sağlayan prosedürler vardır ve bu geri bildirimler sürekli iyileştirme amacıyla kullanılmaktadır.</a:t>
                      </a:r>
                      <a:endParaRPr lang="tr-TR"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2000" kern="100" dirty="0">
                          <a:effectLst/>
                        </a:rPr>
                        <a:t> ✓</a:t>
                      </a: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5191490"/>
                  </a:ext>
                </a:extLst>
              </a:tr>
            </a:tbl>
          </a:graphicData>
        </a:graphic>
      </p:graphicFrame>
    </p:spTree>
    <p:extLst>
      <p:ext uri="{BB962C8B-B14F-4D97-AF65-F5344CB8AC3E}">
        <p14:creationId xmlns:p14="http://schemas.microsoft.com/office/powerpoint/2010/main" val="4168608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9" name="Google Shape;679;g3b4e12bc96d_3_15"/>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71</a:t>
            </a:fld>
            <a:endParaRPr/>
          </a:p>
        </p:txBody>
      </p:sp>
      <p:graphicFrame>
        <p:nvGraphicFramePr>
          <p:cNvPr id="2" name="Tablo 1">
            <a:extLst>
              <a:ext uri="{FF2B5EF4-FFF2-40B4-BE49-F238E27FC236}">
                <a16:creationId xmlns:a16="http://schemas.microsoft.com/office/drawing/2014/main" id="{BBB50852-00CC-5C27-EDDD-0A2D172D02BA}"/>
              </a:ext>
            </a:extLst>
          </p:cNvPr>
          <p:cNvGraphicFramePr>
            <a:graphicFrameLocks noGrp="1"/>
          </p:cNvGraphicFramePr>
          <p:nvPr>
            <p:extLst>
              <p:ext uri="{D42A27DB-BD31-4B8C-83A1-F6EECF244321}">
                <p14:modId xmlns:p14="http://schemas.microsoft.com/office/powerpoint/2010/main" val="1928343923"/>
              </p:ext>
            </p:extLst>
          </p:nvPr>
        </p:nvGraphicFramePr>
        <p:xfrm>
          <a:off x="1990165" y="1949824"/>
          <a:ext cx="8538882" cy="3447856"/>
        </p:xfrm>
        <a:graphic>
          <a:graphicData uri="http://schemas.openxmlformats.org/drawingml/2006/table">
            <a:tbl>
              <a:tblPr firstRow="1" firstCol="1" bandRow="1">
                <a:tableStyleId>{71F7B38A-2533-437F-8BA0-C45511DF4930}</a:tableStyleId>
              </a:tblPr>
              <a:tblGrid>
                <a:gridCol w="7475055">
                  <a:extLst>
                    <a:ext uri="{9D8B030D-6E8A-4147-A177-3AD203B41FA5}">
                      <a16:colId xmlns:a16="http://schemas.microsoft.com/office/drawing/2014/main" val="1306814769"/>
                    </a:ext>
                  </a:extLst>
                </a:gridCol>
                <a:gridCol w="1063827">
                  <a:extLst>
                    <a:ext uri="{9D8B030D-6E8A-4147-A177-3AD203B41FA5}">
                      <a16:colId xmlns:a16="http://schemas.microsoft.com/office/drawing/2014/main" val="4127250840"/>
                    </a:ext>
                  </a:extLst>
                </a:gridCol>
              </a:tblGrid>
              <a:tr h="363070">
                <a:tc>
                  <a:txBody>
                    <a:bodyPr/>
                    <a:lstStyle/>
                    <a:p>
                      <a:pPr>
                        <a:lnSpc>
                          <a:spcPct val="115000"/>
                        </a:lnSpc>
                        <a:spcAft>
                          <a:spcPts val="800"/>
                        </a:spcAft>
                        <a:buNone/>
                      </a:pPr>
                      <a:r>
                        <a:rPr lang="tr-TR" sz="1800" b="1" kern="100" dirty="0">
                          <a:effectLst/>
                        </a:rPr>
                        <a:t>3. Personel ile İletişim</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3548009"/>
                  </a:ext>
                </a:extLst>
              </a:tr>
              <a:tr h="665024">
                <a:tc>
                  <a:txBody>
                    <a:bodyPr/>
                    <a:lstStyle/>
                    <a:p>
                      <a:pPr>
                        <a:lnSpc>
                          <a:spcPct val="115000"/>
                        </a:lnSpc>
                        <a:spcAft>
                          <a:spcPts val="800"/>
                        </a:spcAft>
                        <a:buNone/>
                      </a:pPr>
                      <a:r>
                        <a:rPr lang="tr-TR" sz="1800" kern="100">
                          <a:effectLst/>
                        </a:rPr>
                        <a:t>3.1 Yönetim ve personel arasındaki sorumluluklar, hesap verebilirlik çizgileri ve iletişim kanalları açıkça tanımlanmış ve belgelenmiştir.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1897771"/>
                  </a:ext>
                </a:extLst>
              </a:tr>
              <a:tr h="665024">
                <a:tc>
                  <a:txBody>
                    <a:bodyPr/>
                    <a:lstStyle/>
                    <a:p>
                      <a:pPr>
                        <a:lnSpc>
                          <a:spcPct val="115000"/>
                        </a:lnSpc>
                        <a:spcAft>
                          <a:spcPts val="800"/>
                        </a:spcAft>
                        <a:buNone/>
                      </a:pPr>
                      <a:r>
                        <a:rPr lang="tr-TR" sz="1800" kern="100" dirty="0">
                          <a:effectLst/>
                        </a:rPr>
                        <a:t>3.2 Personel ile yöneticiler arasında uygun aralıklarla planlanan, resmî ve belgelenmiş iletişim ve istişare süreçleri bulunmaktadır.</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3188336"/>
                  </a:ext>
                </a:extLst>
              </a:tr>
              <a:tr h="323754">
                <a:tc>
                  <a:txBody>
                    <a:bodyPr/>
                    <a:lstStyle/>
                    <a:p>
                      <a:pPr>
                        <a:lnSpc>
                          <a:spcPct val="115000"/>
                        </a:lnSpc>
                        <a:spcAft>
                          <a:spcPts val="800"/>
                        </a:spcAft>
                        <a:buNone/>
                      </a:pPr>
                      <a:r>
                        <a:rPr lang="tr-TR" sz="1800" kern="100">
                          <a:effectLst/>
                        </a:rPr>
                        <a:t>3.3 Dil merkezi, misyonu ve planlanan gelişmeler hakkında bilgilere personelin erişimi sağlanmaktadır.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2220513"/>
                  </a:ext>
                </a:extLst>
              </a:tr>
              <a:tr h="665024">
                <a:tc>
                  <a:txBody>
                    <a:bodyPr/>
                    <a:lstStyle/>
                    <a:p>
                      <a:pPr>
                        <a:lnSpc>
                          <a:spcPct val="115000"/>
                        </a:lnSpc>
                        <a:spcAft>
                          <a:spcPts val="800"/>
                        </a:spcAft>
                        <a:buNone/>
                      </a:pPr>
                      <a:r>
                        <a:rPr lang="tr-TR" sz="1800" kern="100">
                          <a:effectLst/>
                        </a:rPr>
                        <a:t>3.4 Yönetim, dil merkezinin hedeflerine ulaşmasını desteklemek amacıyla ilgili kurumsal birimlerle olumlu ilişkileri teşvik eder.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r>
                        <a:rPr lang="tr-TR" sz="1800" kern="100" dirty="0" smtClean="0">
                          <a:effectLst/>
                        </a:rPr>
                        <a:t>✓</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59578928"/>
                  </a:ext>
                </a:extLst>
              </a:tr>
              <a:tr h="323754">
                <a:tc>
                  <a:txBody>
                    <a:bodyPr/>
                    <a:lstStyle/>
                    <a:p>
                      <a:pPr>
                        <a:lnSpc>
                          <a:spcPct val="115000"/>
                        </a:lnSpc>
                        <a:spcAft>
                          <a:spcPts val="800"/>
                        </a:spcAft>
                        <a:buNone/>
                      </a:pPr>
                      <a:r>
                        <a:rPr lang="tr-TR" sz="1800" kern="100">
                          <a:effectLst/>
                        </a:rPr>
                        <a:t>3.5 Eaquals ve sunduğu kaynaklara ilişkin bilgiler personele açıktır.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7767813"/>
                  </a:ext>
                </a:extLst>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46BB7CB3-4523-6A5B-F61F-F30658078D3C}"/>
              </a:ext>
            </a:extLst>
          </p:cNvPr>
          <p:cNvSpPr>
            <a:spLocks noGrp="1"/>
          </p:cNvSpPr>
          <p:nvPr>
            <p:ph type="sldNum" idx="12"/>
          </p:nvPr>
        </p:nvSpPr>
        <p:spPr>
          <a:xfrm>
            <a:off x="7986420" y="6231440"/>
            <a:ext cx="4436016" cy="490036"/>
          </a:xfrm>
        </p:spPr>
        <p:txBody>
          <a:bodyPr/>
          <a:lstStyle/>
          <a:p>
            <a:pPr marL="0" lvl="0" indent="0" algn="r" rtl="0">
              <a:spcBef>
                <a:spcPts val="0"/>
              </a:spcBef>
              <a:spcAft>
                <a:spcPts val="0"/>
              </a:spcAft>
              <a:buNone/>
            </a:pPr>
            <a:fld id="{00000000-1234-1234-1234-123412341234}" type="slidenum">
              <a:rPr lang="tr-TR" smtClean="0"/>
              <a:t>72</a:t>
            </a:fld>
            <a:endParaRPr lang="tr-TR"/>
          </a:p>
        </p:txBody>
      </p:sp>
      <p:graphicFrame>
        <p:nvGraphicFramePr>
          <p:cNvPr id="5" name="Tablo 4">
            <a:extLst>
              <a:ext uri="{FF2B5EF4-FFF2-40B4-BE49-F238E27FC236}">
                <a16:creationId xmlns:a16="http://schemas.microsoft.com/office/drawing/2014/main" id="{4C953BFC-FED5-1944-66E0-15343967D626}"/>
              </a:ext>
            </a:extLst>
          </p:cNvPr>
          <p:cNvGraphicFramePr>
            <a:graphicFrameLocks noGrp="1"/>
          </p:cNvGraphicFramePr>
          <p:nvPr>
            <p:extLst>
              <p:ext uri="{D42A27DB-BD31-4B8C-83A1-F6EECF244321}">
                <p14:modId xmlns:p14="http://schemas.microsoft.com/office/powerpoint/2010/main" val="3075860859"/>
              </p:ext>
            </p:extLst>
          </p:nvPr>
        </p:nvGraphicFramePr>
        <p:xfrm>
          <a:off x="1909482" y="1896035"/>
          <a:ext cx="9305365" cy="3785616"/>
        </p:xfrm>
        <a:graphic>
          <a:graphicData uri="http://schemas.openxmlformats.org/drawingml/2006/table">
            <a:tbl>
              <a:tblPr firstRow="1" firstCol="1" bandRow="1">
                <a:tableStyleId>{71F7B38A-2533-437F-8BA0-C45511DF4930}</a:tableStyleId>
              </a:tblPr>
              <a:tblGrid>
                <a:gridCol w="8146045">
                  <a:extLst>
                    <a:ext uri="{9D8B030D-6E8A-4147-A177-3AD203B41FA5}">
                      <a16:colId xmlns:a16="http://schemas.microsoft.com/office/drawing/2014/main" val="2593811435"/>
                    </a:ext>
                  </a:extLst>
                </a:gridCol>
                <a:gridCol w="1159320">
                  <a:extLst>
                    <a:ext uri="{9D8B030D-6E8A-4147-A177-3AD203B41FA5}">
                      <a16:colId xmlns:a16="http://schemas.microsoft.com/office/drawing/2014/main" val="439817413"/>
                    </a:ext>
                  </a:extLst>
                </a:gridCol>
              </a:tblGrid>
              <a:tr h="267773">
                <a:tc>
                  <a:txBody>
                    <a:bodyPr/>
                    <a:lstStyle/>
                    <a:p>
                      <a:pPr>
                        <a:lnSpc>
                          <a:spcPct val="115000"/>
                        </a:lnSpc>
                        <a:spcAft>
                          <a:spcPts val="800"/>
                        </a:spcAft>
                        <a:buNone/>
                      </a:pPr>
                      <a:r>
                        <a:rPr lang="tr-TR" sz="1800" b="1" kern="100" dirty="0">
                          <a:effectLst/>
                        </a:rPr>
                        <a:t>4. Öğrenciler ve Diğer Paydaşlarla İletişim</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5879825"/>
                  </a:ext>
                </a:extLst>
              </a:tr>
              <a:tr h="550034">
                <a:tc>
                  <a:txBody>
                    <a:bodyPr/>
                    <a:lstStyle/>
                    <a:p>
                      <a:pPr>
                        <a:lnSpc>
                          <a:spcPct val="115000"/>
                        </a:lnSpc>
                        <a:spcAft>
                          <a:spcPts val="800"/>
                        </a:spcAft>
                        <a:buNone/>
                      </a:pPr>
                      <a:r>
                        <a:rPr lang="tr-TR" sz="1800" kern="100" dirty="0">
                          <a:effectLst/>
                        </a:rPr>
                        <a:t>4.1 Öğrenciye yönelik tüm tanıtım materyalleri, dil merkezinin kurslarını ve hizmetlerini doğru şekilde tanımlar.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6560602"/>
                  </a:ext>
                </a:extLst>
              </a:tr>
              <a:tr h="550034">
                <a:tc>
                  <a:txBody>
                    <a:bodyPr/>
                    <a:lstStyle/>
                    <a:p>
                      <a:pPr>
                        <a:lnSpc>
                          <a:spcPct val="115000"/>
                        </a:lnSpc>
                        <a:spcAft>
                          <a:spcPts val="800"/>
                        </a:spcAft>
                        <a:buNone/>
                      </a:pPr>
                      <a:r>
                        <a:rPr lang="tr-TR" sz="1800" kern="100">
                          <a:effectLst/>
                        </a:rPr>
                        <a:t>4.2 Kabul, ilerleme, disiplin ve tamamlama ile ilgili sözleşmesel düzenlemeler öğrencilere ve diğer paydaşlara açıkça bildirilir ve tutarlı biçimde uygulanır.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8900767"/>
                  </a:ext>
                </a:extLst>
              </a:tr>
              <a:tr h="550034">
                <a:tc>
                  <a:txBody>
                    <a:bodyPr/>
                    <a:lstStyle/>
                    <a:p>
                      <a:pPr>
                        <a:lnSpc>
                          <a:spcPct val="115000"/>
                        </a:lnSpc>
                        <a:spcAft>
                          <a:spcPts val="800"/>
                        </a:spcAft>
                        <a:buNone/>
                      </a:pPr>
                      <a:r>
                        <a:rPr lang="tr-TR" sz="1800" kern="100">
                          <a:effectLst/>
                        </a:rPr>
                        <a:t>4.3 Öğrenciler veya diğer paydaşlar tarafından dile getirilen her türlü endişeye yanıt vermeye yönelik, resmî bir şikâyet prosedürü dâhil olmak üzere etkili mekanizmalar bulunmaktadır.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8005837"/>
                  </a:ext>
                </a:extLst>
              </a:tr>
              <a:tr h="550034">
                <a:tc>
                  <a:txBody>
                    <a:bodyPr/>
                    <a:lstStyle/>
                    <a:p>
                      <a:pPr>
                        <a:lnSpc>
                          <a:spcPct val="115000"/>
                        </a:lnSpc>
                        <a:spcAft>
                          <a:spcPts val="800"/>
                        </a:spcAft>
                        <a:buNone/>
                      </a:pPr>
                      <a:r>
                        <a:rPr lang="tr-TR" sz="1800" kern="100" dirty="0">
                          <a:effectLst/>
                        </a:rPr>
                        <a:t>4.4 Merkez yönetimi ile öğrenciler arasında uygun aralıklarla planlanan, resmî ve belgelenmiş istişare süreçleri mevcuttur.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80274054"/>
                  </a:ext>
                </a:extLst>
              </a:tr>
              <a:tr h="550034">
                <a:tc>
                  <a:txBody>
                    <a:bodyPr/>
                    <a:lstStyle/>
                    <a:p>
                      <a:pPr>
                        <a:lnSpc>
                          <a:spcPct val="115000"/>
                        </a:lnSpc>
                        <a:spcAft>
                          <a:spcPts val="800"/>
                        </a:spcAft>
                        <a:buNone/>
                      </a:pPr>
                      <a:r>
                        <a:rPr lang="tr-TR" sz="1800" kern="100">
                          <a:effectLst/>
                        </a:rPr>
                        <a:t>4.5 Akredite üyeler, Eaquals Garantilerini kamuya açık şekilde sergiler ve Eaquals logosunu doğru biçimde kullanır.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4518967"/>
                  </a:ext>
                </a:extLst>
              </a:tr>
            </a:tbl>
          </a:graphicData>
        </a:graphic>
      </p:graphicFrame>
    </p:spTree>
    <p:extLst>
      <p:ext uri="{BB962C8B-B14F-4D97-AF65-F5344CB8AC3E}">
        <p14:creationId xmlns:p14="http://schemas.microsoft.com/office/powerpoint/2010/main" val="15415126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6E1455AC-B024-931B-3B09-B4FB6AC73F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73</a:t>
            </a:fld>
            <a:endParaRPr lang="tr-TR"/>
          </a:p>
        </p:txBody>
      </p:sp>
      <p:graphicFrame>
        <p:nvGraphicFramePr>
          <p:cNvPr id="5" name="Tablo 4">
            <a:extLst>
              <a:ext uri="{FF2B5EF4-FFF2-40B4-BE49-F238E27FC236}">
                <a16:creationId xmlns:a16="http://schemas.microsoft.com/office/drawing/2014/main" id="{B0782187-8FE8-959B-B951-61C9CBCA33EB}"/>
              </a:ext>
            </a:extLst>
          </p:cNvPr>
          <p:cNvGraphicFramePr>
            <a:graphicFrameLocks noGrp="1"/>
          </p:cNvGraphicFramePr>
          <p:nvPr>
            <p:extLst>
              <p:ext uri="{D42A27DB-BD31-4B8C-83A1-F6EECF244321}">
                <p14:modId xmlns:p14="http://schemas.microsoft.com/office/powerpoint/2010/main" val="4195035660"/>
              </p:ext>
            </p:extLst>
          </p:nvPr>
        </p:nvGraphicFramePr>
        <p:xfrm>
          <a:off x="851648" y="1835060"/>
          <a:ext cx="10766612" cy="4380344"/>
        </p:xfrm>
        <a:graphic>
          <a:graphicData uri="http://schemas.openxmlformats.org/drawingml/2006/table">
            <a:tbl>
              <a:tblPr firstRow="1" firstCol="1" bandRow="1">
                <a:tableStyleId>{71F7B38A-2533-437F-8BA0-C45511DF4930}</a:tableStyleId>
              </a:tblPr>
              <a:tblGrid>
                <a:gridCol w="9425241">
                  <a:extLst>
                    <a:ext uri="{9D8B030D-6E8A-4147-A177-3AD203B41FA5}">
                      <a16:colId xmlns:a16="http://schemas.microsoft.com/office/drawing/2014/main" val="3629149232"/>
                    </a:ext>
                  </a:extLst>
                </a:gridCol>
                <a:gridCol w="1341371">
                  <a:extLst>
                    <a:ext uri="{9D8B030D-6E8A-4147-A177-3AD203B41FA5}">
                      <a16:colId xmlns:a16="http://schemas.microsoft.com/office/drawing/2014/main" val="3521222169"/>
                    </a:ext>
                  </a:extLst>
                </a:gridCol>
              </a:tblGrid>
              <a:tr h="209380">
                <a:tc>
                  <a:txBody>
                    <a:bodyPr/>
                    <a:lstStyle/>
                    <a:p>
                      <a:pPr algn="ctr">
                        <a:lnSpc>
                          <a:spcPct val="115000"/>
                        </a:lnSpc>
                        <a:spcAft>
                          <a:spcPts val="800"/>
                        </a:spcAft>
                        <a:buNone/>
                      </a:pPr>
                      <a:r>
                        <a:rPr lang="tr-TR" sz="1600" b="1" kern="100" dirty="0">
                          <a:effectLst/>
                          <a:latin typeface="Calibri" panose="020F0502020204030204" pitchFamily="34" charset="0"/>
                          <a:cs typeface="Calibri" panose="020F0502020204030204" pitchFamily="34" charset="0"/>
                        </a:rPr>
                        <a:t>B – Akademik Yönetim	</a:t>
                      </a:r>
                      <a:endParaRPr lang="tr-TR" sz="1600" b="1"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tc>
                  <a:txBody>
                    <a:bodyPr/>
                    <a:lstStyle/>
                    <a:p>
                      <a:pPr>
                        <a:lnSpc>
                          <a:spcPct val="115000"/>
                        </a:lnSpc>
                        <a:spcAft>
                          <a:spcPts val="800"/>
                        </a:spcAft>
                        <a:buNone/>
                      </a:pPr>
                      <a:r>
                        <a:rPr lang="tr-TR" sz="1600" kern="100">
                          <a:effectLst/>
                          <a:latin typeface="Calibri" panose="020F0502020204030204" pitchFamily="34" charset="0"/>
                          <a:cs typeface="Calibri" panose="020F0502020204030204" pitchFamily="34" charset="0"/>
                        </a:rPr>
                        <a:t> </a:t>
                      </a:r>
                      <a:endParaRPr lang="tr-TR" sz="1600" kern="10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extLst>
                  <a:ext uri="{0D108BD9-81ED-4DB2-BD59-A6C34878D82A}">
                    <a16:rowId xmlns:a16="http://schemas.microsoft.com/office/drawing/2014/main" val="1033261038"/>
                  </a:ext>
                </a:extLst>
              </a:tr>
              <a:tr h="209380">
                <a:tc>
                  <a:txBody>
                    <a:bodyPr/>
                    <a:lstStyle/>
                    <a:p>
                      <a:pPr>
                        <a:lnSpc>
                          <a:spcPct val="115000"/>
                        </a:lnSpc>
                        <a:spcAft>
                          <a:spcPts val="800"/>
                        </a:spcAft>
                        <a:buNone/>
                      </a:pPr>
                      <a:r>
                        <a:rPr lang="tr-TR" sz="1600" b="1" kern="100" dirty="0">
                          <a:effectLst/>
                          <a:latin typeface="Calibri" panose="020F0502020204030204" pitchFamily="34" charset="0"/>
                          <a:cs typeface="Calibri" panose="020F0502020204030204" pitchFamily="34" charset="0"/>
                        </a:rPr>
                        <a:t>5. Program Tasarımı ve Destekleyici Sistemler	</a:t>
                      </a:r>
                      <a:endParaRPr lang="tr-TR" sz="1600" b="1"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tc>
                  <a:txBody>
                    <a:bodyPr/>
                    <a:lstStyle/>
                    <a:p>
                      <a:pPr>
                        <a:lnSpc>
                          <a:spcPct val="115000"/>
                        </a:lnSpc>
                        <a:spcAft>
                          <a:spcPts val="800"/>
                        </a:spcAft>
                        <a:buNone/>
                      </a:pPr>
                      <a:r>
                        <a:rPr lang="tr-TR" sz="1600" kern="100">
                          <a:effectLst/>
                          <a:latin typeface="Calibri" panose="020F0502020204030204" pitchFamily="34" charset="0"/>
                          <a:cs typeface="Calibri" panose="020F0502020204030204" pitchFamily="34" charset="0"/>
                        </a:rPr>
                        <a:t> </a:t>
                      </a:r>
                      <a:endParaRPr lang="tr-TR" sz="1600" kern="10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extLst>
                  <a:ext uri="{0D108BD9-81ED-4DB2-BD59-A6C34878D82A}">
                    <a16:rowId xmlns:a16="http://schemas.microsoft.com/office/drawing/2014/main" val="2198416908"/>
                  </a:ext>
                </a:extLst>
              </a:tr>
              <a:tr h="430136">
                <a:tc>
                  <a:txBody>
                    <a:bodyPr/>
                    <a:lstStyle/>
                    <a:p>
                      <a:pPr>
                        <a:lnSpc>
                          <a:spcPct val="115000"/>
                        </a:lnSpc>
                        <a:spcAft>
                          <a:spcPts val="800"/>
                        </a:spcAft>
                        <a:buNone/>
                      </a:pPr>
                      <a:r>
                        <a:rPr lang="tr-TR" sz="1600" kern="100" dirty="0">
                          <a:effectLst/>
                          <a:latin typeface="Calibri" panose="020F0502020204030204" pitchFamily="34" charset="0"/>
                          <a:cs typeface="Calibri" panose="020F0502020204030204" pitchFamily="34" charset="0"/>
                        </a:rPr>
                        <a:t>5.1 Dil merkezinin eğitim felsefesini ve pedagojik yaklaşımını ortaya koyan bir beyan bulunmaktadır.	</a:t>
                      </a: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600" kern="100" dirty="0">
                          <a:effectLst/>
                          <a:latin typeface="Calibri" panose="020F0502020204030204" pitchFamily="34" charset="0"/>
                          <a:cs typeface="Calibri" panose="020F0502020204030204" pitchFamily="34" charset="0"/>
                        </a:rPr>
                        <a:t> ✓</a:t>
                      </a: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p>
                      <a:pPr>
                        <a:lnSpc>
                          <a:spcPct val="115000"/>
                        </a:lnSpc>
                        <a:spcAft>
                          <a:spcPts val="800"/>
                        </a:spcAft>
                        <a:buNone/>
                      </a:pP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extLst>
                  <a:ext uri="{0D108BD9-81ED-4DB2-BD59-A6C34878D82A}">
                    <a16:rowId xmlns:a16="http://schemas.microsoft.com/office/drawing/2014/main" val="982017305"/>
                  </a:ext>
                </a:extLst>
              </a:tr>
              <a:tr h="430136">
                <a:tc>
                  <a:txBody>
                    <a:bodyPr/>
                    <a:lstStyle/>
                    <a:p>
                      <a:pPr>
                        <a:lnSpc>
                          <a:spcPct val="115000"/>
                        </a:lnSpc>
                        <a:spcAft>
                          <a:spcPts val="800"/>
                        </a:spcAft>
                        <a:buNone/>
                      </a:pPr>
                      <a:r>
                        <a:rPr lang="tr-TR" sz="1600" kern="100">
                          <a:effectLst/>
                          <a:latin typeface="Calibri" panose="020F0502020204030204" pitchFamily="34" charset="0"/>
                          <a:cs typeface="Calibri" panose="020F0502020204030204" pitchFamily="34" charset="0"/>
                        </a:rPr>
                        <a:t>5.2 Kurslar, öğrenci ihtiyaçlarına dayalı olarak tutarlı biçimde tasarlanmış; öğrenme çıktıları ve içerikleri açıkça belirlenmiştir.	</a:t>
                      </a:r>
                      <a:endParaRPr lang="tr-TR" sz="1600" kern="10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600" kern="100" dirty="0">
                          <a:effectLst/>
                          <a:latin typeface="Calibri" panose="020F0502020204030204" pitchFamily="34" charset="0"/>
                          <a:cs typeface="Calibri" panose="020F0502020204030204" pitchFamily="34" charset="0"/>
                        </a:rPr>
                        <a:t> ✓</a:t>
                      </a: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p>
                      <a:pPr>
                        <a:lnSpc>
                          <a:spcPct val="115000"/>
                        </a:lnSpc>
                        <a:spcAft>
                          <a:spcPts val="800"/>
                        </a:spcAft>
                        <a:buNone/>
                      </a:pP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extLst>
                  <a:ext uri="{0D108BD9-81ED-4DB2-BD59-A6C34878D82A}">
                    <a16:rowId xmlns:a16="http://schemas.microsoft.com/office/drawing/2014/main" val="2906671824"/>
                  </a:ext>
                </a:extLst>
              </a:tr>
              <a:tr h="650891">
                <a:tc>
                  <a:txBody>
                    <a:bodyPr/>
                    <a:lstStyle/>
                    <a:p>
                      <a:pPr>
                        <a:lnSpc>
                          <a:spcPct val="115000"/>
                        </a:lnSpc>
                        <a:spcAft>
                          <a:spcPts val="800"/>
                        </a:spcAft>
                        <a:buNone/>
                      </a:pPr>
                      <a:r>
                        <a:rPr lang="tr-TR" sz="1600" kern="100" dirty="0">
                          <a:effectLst/>
                          <a:latin typeface="Calibri" panose="020F0502020204030204" pitchFamily="34" charset="0"/>
                          <a:cs typeface="Calibri" panose="020F0502020204030204" pitchFamily="34" charset="0"/>
                        </a:rPr>
                        <a:t>5.3 Tüm programlar, Avrupa Ortak Başvuru Metni (CEFR), Global </a:t>
                      </a:r>
                      <a:r>
                        <a:rPr lang="tr-TR" sz="1600" kern="100" dirty="0" err="1">
                          <a:effectLst/>
                          <a:latin typeface="Calibri" panose="020F0502020204030204" pitchFamily="34" charset="0"/>
                          <a:cs typeface="Calibri" panose="020F0502020204030204" pitchFamily="34" charset="0"/>
                        </a:rPr>
                        <a:t>Scale</a:t>
                      </a:r>
                      <a:r>
                        <a:rPr lang="tr-TR" sz="1600" kern="100" dirty="0">
                          <a:effectLst/>
                          <a:latin typeface="Calibri" panose="020F0502020204030204" pitchFamily="34" charset="0"/>
                          <a:cs typeface="Calibri" panose="020F0502020204030204" pitchFamily="34" charset="0"/>
                        </a:rPr>
                        <a:t> of English (GSE) veya uluslararası geçerliliği olan başka bir dil yeterlilik ölçeğine dayalı seviyelerle tanımlanmıştır; her seviyeye ait çıktılar bu ölçeklerin genel tanımlayıcılarıyla ilişkilidir. </a:t>
                      </a: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600" kern="100" dirty="0">
                          <a:effectLst/>
                        </a:rPr>
                        <a:t>✓</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extLst>
                  <a:ext uri="{0D108BD9-81ED-4DB2-BD59-A6C34878D82A}">
                    <a16:rowId xmlns:a16="http://schemas.microsoft.com/office/drawing/2014/main" val="2607715446"/>
                  </a:ext>
                </a:extLst>
              </a:tr>
              <a:tr h="430136">
                <a:tc>
                  <a:txBody>
                    <a:bodyPr/>
                    <a:lstStyle/>
                    <a:p>
                      <a:pPr>
                        <a:lnSpc>
                          <a:spcPct val="115000"/>
                        </a:lnSpc>
                        <a:spcAft>
                          <a:spcPts val="800"/>
                        </a:spcAft>
                        <a:buNone/>
                      </a:pPr>
                      <a:r>
                        <a:rPr lang="tr-TR" sz="1600" kern="100">
                          <a:effectLst/>
                          <a:latin typeface="Calibri" panose="020F0502020204030204" pitchFamily="34" charset="0"/>
                          <a:cs typeface="Calibri" panose="020F0502020204030204" pitchFamily="34" charset="0"/>
                        </a:rPr>
                        <a:t>5.4 Programların düzenli olarak izlenmesini ve gözden geçirilmesini sağlayan sistemler mevcuttur.	</a:t>
                      </a:r>
                      <a:endParaRPr lang="tr-TR" sz="1600" kern="10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600" kern="100" dirty="0">
                          <a:effectLst/>
                          <a:latin typeface="Calibri" panose="020F0502020204030204" pitchFamily="34" charset="0"/>
                          <a:cs typeface="Calibri" panose="020F0502020204030204" pitchFamily="34" charset="0"/>
                        </a:rPr>
                        <a:t> </a:t>
                      </a:r>
                      <a:r>
                        <a:rPr lang="tr-TR" sz="1600" kern="100" dirty="0">
                          <a:effectLst/>
                        </a:rPr>
                        <a:t>✓</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6863795"/>
                  </a:ext>
                </a:extLst>
              </a:tr>
              <a:tr h="430136">
                <a:tc>
                  <a:txBody>
                    <a:bodyPr/>
                    <a:lstStyle/>
                    <a:p>
                      <a:pPr>
                        <a:lnSpc>
                          <a:spcPct val="115000"/>
                        </a:lnSpc>
                        <a:spcAft>
                          <a:spcPts val="800"/>
                        </a:spcAft>
                        <a:buNone/>
                      </a:pPr>
                      <a:r>
                        <a:rPr lang="tr-TR" sz="1600" kern="100">
                          <a:effectLst/>
                          <a:latin typeface="Calibri" panose="020F0502020204030204" pitchFamily="34" charset="0"/>
                          <a:cs typeface="Calibri" panose="020F0502020204030204" pitchFamily="34" charset="0"/>
                        </a:rPr>
                        <a:t>5.5 Programların etkin şekilde yürütülmesini sağlayan akademik idari ve koordinasyon yapısı bulunmaktadır.	</a:t>
                      </a:r>
                      <a:endParaRPr lang="tr-TR" sz="1600" kern="10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600" kern="100" dirty="0">
                          <a:effectLst/>
                          <a:latin typeface="Calibri" panose="020F0502020204030204" pitchFamily="34" charset="0"/>
                          <a:cs typeface="Calibri" panose="020F0502020204030204" pitchFamily="34" charset="0"/>
                        </a:rPr>
                        <a:t> </a:t>
                      </a:r>
                      <a:r>
                        <a:rPr lang="tr-TR" sz="1600" kern="100" dirty="0">
                          <a:effectLst/>
                        </a:rPr>
                        <a:t>✓</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extLst>
                  <a:ext uri="{0D108BD9-81ED-4DB2-BD59-A6C34878D82A}">
                    <a16:rowId xmlns:a16="http://schemas.microsoft.com/office/drawing/2014/main" val="419115089"/>
                  </a:ext>
                </a:extLst>
              </a:tr>
              <a:tr h="430136">
                <a:tc>
                  <a:txBody>
                    <a:bodyPr/>
                    <a:lstStyle/>
                    <a:p>
                      <a:pPr>
                        <a:lnSpc>
                          <a:spcPct val="115000"/>
                        </a:lnSpc>
                        <a:spcAft>
                          <a:spcPts val="800"/>
                        </a:spcAft>
                        <a:buNone/>
                      </a:pPr>
                      <a:r>
                        <a:rPr lang="tr-TR" sz="1600" kern="100">
                          <a:effectLst/>
                          <a:latin typeface="Calibri" panose="020F0502020204030204" pitchFamily="34" charset="0"/>
                          <a:cs typeface="Calibri" panose="020F0502020204030204" pitchFamily="34" charset="0"/>
                        </a:rPr>
                        <a:t>5.6 Dil merkezinin eğitim hedeflerinin etkili biçimde uygulanmasını sağlayan öğretmen oryantasyon ve destek sistemleri vardır.	</a:t>
                      </a:r>
                      <a:endParaRPr lang="tr-TR" sz="1600" kern="10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tc>
                  <a:txBody>
                    <a:bodyPr/>
                    <a:lstStyle/>
                    <a:p>
                      <a:pPr>
                        <a:lnSpc>
                          <a:spcPct val="115000"/>
                        </a:lnSpc>
                        <a:spcAft>
                          <a:spcPts val="800"/>
                        </a:spcAft>
                        <a:buNone/>
                      </a:pPr>
                      <a:r>
                        <a:rPr lang="tr-TR" sz="1600" kern="100" dirty="0">
                          <a:effectLst/>
                          <a:latin typeface="Calibri" panose="020F0502020204030204" pitchFamily="34" charset="0"/>
                          <a:cs typeface="Calibri" panose="020F0502020204030204" pitchFamily="34" charset="0"/>
                        </a:rPr>
                        <a:t> </a:t>
                      </a:r>
                      <a:endParaRPr lang="tr-TR" sz="1600" kern="100" dirty="0">
                        <a:effectLst/>
                        <a:latin typeface="Calibri" panose="020F0502020204030204" pitchFamily="34" charset="0"/>
                        <a:ea typeface="Aptos" panose="020B0004020202020204" pitchFamily="34" charset="0"/>
                        <a:cs typeface="Calibri" panose="020F0502020204030204" pitchFamily="34" charset="0"/>
                      </a:endParaRPr>
                    </a:p>
                  </a:txBody>
                  <a:tcPr marL="68580" marR="68580" marT="0" marB="0"/>
                </a:tc>
                <a:extLst>
                  <a:ext uri="{0D108BD9-81ED-4DB2-BD59-A6C34878D82A}">
                    <a16:rowId xmlns:a16="http://schemas.microsoft.com/office/drawing/2014/main" val="3899569389"/>
                  </a:ext>
                </a:extLst>
              </a:tr>
            </a:tbl>
          </a:graphicData>
        </a:graphic>
      </p:graphicFrame>
    </p:spTree>
    <p:extLst>
      <p:ext uri="{BB962C8B-B14F-4D97-AF65-F5344CB8AC3E}">
        <p14:creationId xmlns:p14="http://schemas.microsoft.com/office/powerpoint/2010/main" val="30548228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17E0EAD0-DEE0-2726-CBB1-ADFFF666E4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74</a:t>
            </a:fld>
            <a:endParaRPr lang="tr-TR"/>
          </a:p>
        </p:txBody>
      </p:sp>
      <p:graphicFrame>
        <p:nvGraphicFramePr>
          <p:cNvPr id="5" name="Tablo 4">
            <a:extLst>
              <a:ext uri="{FF2B5EF4-FFF2-40B4-BE49-F238E27FC236}">
                <a16:creationId xmlns:a16="http://schemas.microsoft.com/office/drawing/2014/main" id="{047525A1-04D0-E5D0-6DF7-1F362AF01A9F}"/>
              </a:ext>
            </a:extLst>
          </p:cNvPr>
          <p:cNvGraphicFramePr>
            <a:graphicFrameLocks noGrp="1"/>
          </p:cNvGraphicFramePr>
          <p:nvPr>
            <p:extLst>
              <p:ext uri="{D42A27DB-BD31-4B8C-83A1-F6EECF244321}">
                <p14:modId xmlns:p14="http://schemas.microsoft.com/office/powerpoint/2010/main" val="2565290204"/>
              </p:ext>
            </p:extLst>
          </p:nvPr>
        </p:nvGraphicFramePr>
        <p:xfrm>
          <a:off x="1788459" y="2165354"/>
          <a:ext cx="9076765" cy="3774948"/>
        </p:xfrm>
        <a:graphic>
          <a:graphicData uri="http://schemas.openxmlformats.org/drawingml/2006/table">
            <a:tbl>
              <a:tblPr firstRow="1" firstCol="1" bandRow="1">
                <a:tableStyleId>{71F7B38A-2533-437F-8BA0-C45511DF4930}</a:tableStyleId>
              </a:tblPr>
              <a:tblGrid>
                <a:gridCol w="7945926">
                  <a:extLst>
                    <a:ext uri="{9D8B030D-6E8A-4147-A177-3AD203B41FA5}">
                      <a16:colId xmlns:a16="http://schemas.microsoft.com/office/drawing/2014/main" val="3218943876"/>
                    </a:ext>
                  </a:extLst>
                </a:gridCol>
                <a:gridCol w="1130839">
                  <a:extLst>
                    <a:ext uri="{9D8B030D-6E8A-4147-A177-3AD203B41FA5}">
                      <a16:colId xmlns:a16="http://schemas.microsoft.com/office/drawing/2014/main" val="4264575314"/>
                    </a:ext>
                  </a:extLst>
                </a:gridCol>
              </a:tblGrid>
              <a:tr h="0">
                <a:tc>
                  <a:txBody>
                    <a:bodyPr/>
                    <a:lstStyle/>
                    <a:p>
                      <a:pPr>
                        <a:lnSpc>
                          <a:spcPct val="115000"/>
                        </a:lnSpc>
                        <a:spcAft>
                          <a:spcPts val="800"/>
                        </a:spcAft>
                        <a:buNone/>
                      </a:pPr>
                      <a:r>
                        <a:rPr lang="tr-TR" sz="1800" b="1" kern="100" dirty="0">
                          <a:effectLst/>
                        </a:rPr>
                        <a:t>6. Öğretme ve Öğrenme</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480470"/>
                  </a:ext>
                </a:extLst>
              </a:tr>
              <a:tr h="0">
                <a:tc>
                  <a:txBody>
                    <a:bodyPr/>
                    <a:lstStyle/>
                    <a:p>
                      <a:pPr>
                        <a:lnSpc>
                          <a:spcPct val="115000"/>
                        </a:lnSpc>
                        <a:spcAft>
                          <a:spcPts val="800"/>
                        </a:spcAft>
                        <a:buNone/>
                      </a:pPr>
                      <a:r>
                        <a:rPr lang="tr-TR" sz="1800" kern="100" dirty="0">
                          <a:effectLst/>
                        </a:rPr>
                        <a:t>6.1 Pedagojik yaklaşım ve yöntemler, dil merkezinin beyan edilen eğitim felsefesini yansıtmaktadır.</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28089"/>
                  </a:ext>
                </a:extLst>
              </a:tr>
              <a:tr h="0">
                <a:tc>
                  <a:txBody>
                    <a:bodyPr/>
                    <a:lstStyle/>
                    <a:p>
                      <a:pPr>
                        <a:lnSpc>
                          <a:spcPct val="115000"/>
                        </a:lnSpc>
                        <a:spcAft>
                          <a:spcPts val="800"/>
                        </a:spcAft>
                        <a:buNone/>
                      </a:pPr>
                      <a:r>
                        <a:rPr lang="tr-TR" sz="1800" kern="100">
                          <a:effectLst/>
                        </a:rPr>
                        <a:t>6.2 Dersler; ilgili program hedefleri, amaçlanan öğrenme çıktıları ve öğrencilerin dilsel/akademik ihtiyaçları doğrultusunda planlanmaktadır.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45641398"/>
                  </a:ext>
                </a:extLst>
              </a:tr>
              <a:tr h="0">
                <a:tc>
                  <a:txBody>
                    <a:bodyPr/>
                    <a:lstStyle/>
                    <a:p>
                      <a:pPr>
                        <a:lnSpc>
                          <a:spcPct val="115000"/>
                        </a:lnSpc>
                        <a:spcAft>
                          <a:spcPts val="800"/>
                        </a:spcAft>
                        <a:buNone/>
                      </a:pPr>
                      <a:r>
                        <a:rPr lang="tr-TR" sz="1800" kern="100">
                          <a:effectLst/>
                        </a:rPr>
                        <a:t>6.3 Öğretim kalitesi, etkili dil öğrenimi için sürekli olarak fırsatlar sunmaktadır.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027556"/>
                  </a:ext>
                </a:extLst>
              </a:tr>
              <a:tr h="0">
                <a:tc>
                  <a:txBody>
                    <a:bodyPr/>
                    <a:lstStyle/>
                    <a:p>
                      <a:pPr>
                        <a:lnSpc>
                          <a:spcPct val="115000"/>
                        </a:lnSpc>
                        <a:spcAft>
                          <a:spcPts val="800"/>
                        </a:spcAft>
                        <a:buNone/>
                      </a:pPr>
                      <a:r>
                        <a:rPr lang="tr-TR" sz="1800" kern="100">
                          <a:effectLst/>
                        </a:rPr>
                        <a:t>6.4 Sunulan öğrenme fırsatları çeşitlidir ve mevcut kaynaklar ile teknolojiden etkin biçimde yararlanılmaktadır.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2444889"/>
                  </a:ext>
                </a:extLst>
              </a:tr>
              <a:tr h="0">
                <a:tc>
                  <a:txBody>
                    <a:bodyPr/>
                    <a:lstStyle/>
                    <a:p>
                      <a:pPr>
                        <a:lnSpc>
                          <a:spcPct val="115000"/>
                        </a:lnSpc>
                        <a:spcAft>
                          <a:spcPts val="800"/>
                        </a:spcAft>
                        <a:buNone/>
                      </a:pPr>
                      <a:r>
                        <a:rPr lang="tr-TR" sz="1800" kern="100">
                          <a:effectLst/>
                        </a:rPr>
                        <a:t>6.5 Öğrenciler, aktarılabilir çalışma stratejileri ve akademik okuryazarlık becerileri geliştirme ve kendi öğrenmelerinin sorumluluğunu paylaşma imkânına sahiptir.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44139071"/>
                  </a:ext>
                </a:extLst>
              </a:tr>
            </a:tbl>
          </a:graphicData>
        </a:graphic>
      </p:graphicFrame>
    </p:spTree>
    <p:extLst>
      <p:ext uri="{BB962C8B-B14F-4D97-AF65-F5344CB8AC3E}">
        <p14:creationId xmlns:p14="http://schemas.microsoft.com/office/powerpoint/2010/main" val="15078215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5896C8AD-EFB9-B005-4E0A-B63738D269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75</a:t>
            </a:fld>
            <a:endParaRPr lang="tr-TR"/>
          </a:p>
        </p:txBody>
      </p:sp>
      <p:graphicFrame>
        <p:nvGraphicFramePr>
          <p:cNvPr id="5" name="Tablo 4">
            <a:extLst>
              <a:ext uri="{FF2B5EF4-FFF2-40B4-BE49-F238E27FC236}">
                <a16:creationId xmlns:a16="http://schemas.microsoft.com/office/drawing/2014/main" id="{23F16093-6356-3DBE-7A2C-0E9346EE92BB}"/>
              </a:ext>
            </a:extLst>
          </p:cNvPr>
          <p:cNvGraphicFramePr>
            <a:graphicFrameLocks noGrp="1"/>
          </p:cNvGraphicFramePr>
          <p:nvPr>
            <p:extLst>
              <p:ext uri="{D42A27DB-BD31-4B8C-83A1-F6EECF244321}">
                <p14:modId xmlns:p14="http://schemas.microsoft.com/office/powerpoint/2010/main" val="3402629386"/>
              </p:ext>
            </p:extLst>
          </p:nvPr>
        </p:nvGraphicFramePr>
        <p:xfrm>
          <a:off x="1591235" y="1800905"/>
          <a:ext cx="9762565" cy="4529583"/>
        </p:xfrm>
        <a:graphic>
          <a:graphicData uri="http://schemas.openxmlformats.org/drawingml/2006/table">
            <a:tbl>
              <a:tblPr firstRow="1" firstCol="1" bandRow="1">
                <a:tableStyleId>{71F7B38A-2533-437F-8BA0-C45511DF4930}</a:tableStyleId>
              </a:tblPr>
              <a:tblGrid>
                <a:gridCol w="8546285">
                  <a:extLst>
                    <a:ext uri="{9D8B030D-6E8A-4147-A177-3AD203B41FA5}">
                      <a16:colId xmlns:a16="http://schemas.microsoft.com/office/drawing/2014/main" val="1244762506"/>
                    </a:ext>
                  </a:extLst>
                </a:gridCol>
                <a:gridCol w="1216280">
                  <a:extLst>
                    <a:ext uri="{9D8B030D-6E8A-4147-A177-3AD203B41FA5}">
                      <a16:colId xmlns:a16="http://schemas.microsoft.com/office/drawing/2014/main" val="472050819"/>
                    </a:ext>
                  </a:extLst>
                </a:gridCol>
              </a:tblGrid>
              <a:tr h="0">
                <a:tc>
                  <a:txBody>
                    <a:bodyPr/>
                    <a:lstStyle/>
                    <a:p>
                      <a:pPr>
                        <a:lnSpc>
                          <a:spcPct val="115000"/>
                        </a:lnSpc>
                        <a:spcAft>
                          <a:spcPts val="800"/>
                        </a:spcAft>
                        <a:buNone/>
                      </a:pPr>
                      <a:r>
                        <a:rPr lang="tr-TR" sz="1700" b="1" kern="100" dirty="0">
                          <a:effectLst/>
                        </a:rPr>
                        <a:t>7. Ölçme-Değerlendirme ve Belgelendirme</a:t>
                      </a:r>
                      <a:r>
                        <a:rPr lang="tr-TR" sz="1700" kern="100" dirty="0">
                          <a:effectLst/>
                        </a:rPr>
                        <a:t>	</a:t>
                      </a: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700" kern="100">
                          <a:effectLst/>
                        </a:rPr>
                        <a:t> </a:t>
                      </a:r>
                      <a:endParaRPr lang="tr-TR"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0147247"/>
                  </a:ext>
                </a:extLst>
              </a:tr>
              <a:tr h="0">
                <a:tc>
                  <a:txBody>
                    <a:bodyPr/>
                    <a:lstStyle/>
                    <a:p>
                      <a:pPr>
                        <a:lnSpc>
                          <a:spcPct val="115000"/>
                        </a:lnSpc>
                        <a:spcAft>
                          <a:spcPts val="800"/>
                        </a:spcAft>
                        <a:buNone/>
                      </a:pPr>
                      <a:r>
                        <a:rPr lang="tr-TR" sz="1700" kern="100">
                          <a:effectLst/>
                        </a:rPr>
                        <a:t>7.1 Ölçme-değerlendirme içerik ve süreçleri, dil merkezinin eğitim felsefesi ve metodolojik yaklaşımıyla uyumludur.	</a:t>
                      </a:r>
                      <a:endParaRPr lang="tr-TR"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700" kern="100" dirty="0">
                          <a:effectLst/>
                        </a:rPr>
                        <a:t> ✓</a:t>
                      </a: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31430"/>
                  </a:ext>
                </a:extLst>
              </a:tr>
              <a:tr h="0">
                <a:tc>
                  <a:txBody>
                    <a:bodyPr/>
                    <a:lstStyle/>
                    <a:p>
                      <a:pPr>
                        <a:lnSpc>
                          <a:spcPct val="115000"/>
                        </a:lnSpc>
                        <a:spcAft>
                          <a:spcPts val="800"/>
                        </a:spcAft>
                        <a:buNone/>
                      </a:pPr>
                      <a:r>
                        <a:rPr lang="tr-TR" sz="1700" kern="100" dirty="0">
                          <a:effectLst/>
                        </a:rPr>
                        <a:t>7.2 Ölçme-değerlendirme gereklilikleri hakkında öğrencilere kapsamlı bilgi sunulmaktadır. </a:t>
                      </a: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700" kern="100" dirty="0">
                          <a:effectLst/>
                        </a:rPr>
                        <a:t>✓	</a:t>
                      </a: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5217951"/>
                  </a:ext>
                </a:extLst>
              </a:tr>
              <a:tr h="0">
                <a:tc>
                  <a:txBody>
                    <a:bodyPr/>
                    <a:lstStyle/>
                    <a:p>
                      <a:pPr>
                        <a:lnSpc>
                          <a:spcPct val="115000"/>
                        </a:lnSpc>
                        <a:spcAft>
                          <a:spcPts val="800"/>
                        </a:spcAft>
                        <a:buNone/>
                      </a:pPr>
                      <a:r>
                        <a:rPr lang="tr-TR" sz="1700" kern="100">
                          <a:effectLst/>
                        </a:rPr>
                        <a:t>7.3 Dil yeterliliğini ölçmeye yönelik sistemler geçerlidir; ilerleme ve başarıyı, öğrenme çıktılarıyla uyumlu biçimde değerlendirir.	</a:t>
                      </a:r>
                      <a:endParaRPr lang="tr-TR"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700" kern="100">
                          <a:effectLst/>
                        </a:rPr>
                        <a:t> </a:t>
                      </a:r>
                      <a:endParaRPr lang="tr-TR"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691551"/>
                  </a:ext>
                </a:extLst>
              </a:tr>
              <a:tr h="0">
                <a:tc>
                  <a:txBody>
                    <a:bodyPr/>
                    <a:lstStyle/>
                    <a:p>
                      <a:pPr>
                        <a:lnSpc>
                          <a:spcPct val="115000"/>
                        </a:lnSpc>
                        <a:spcAft>
                          <a:spcPts val="800"/>
                        </a:spcAft>
                        <a:buNone/>
                      </a:pPr>
                      <a:r>
                        <a:rPr lang="tr-TR" sz="1700" kern="100" dirty="0">
                          <a:effectLst/>
                        </a:rPr>
                        <a:t>7.4 Dil yeterliliğini ölçmeye yönelik sistemler güvenilirdir ve uygun eğitim ve niteliklere sahip personel tarafından tasarlanıp uygulanır.	</a:t>
                      </a: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700" kern="100" dirty="0">
                          <a:effectLst/>
                        </a:rPr>
                        <a:t> ✓</a:t>
                      </a: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1129974"/>
                  </a:ext>
                </a:extLst>
              </a:tr>
              <a:tr h="0">
                <a:tc>
                  <a:txBody>
                    <a:bodyPr/>
                    <a:lstStyle/>
                    <a:p>
                      <a:pPr>
                        <a:lnSpc>
                          <a:spcPct val="115000"/>
                        </a:lnSpc>
                        <a:spcAft>
                          <a:spcPts val="800"/>
                        </a:spcAft>
                        <a:buNone/>
                      </a:pPr>
                      <a:r>
                        <a:rPr lang="tr-TR" sz="1700" kern="100">
                          <a:effectLst/>
                        </a:rPr>
                        <a:t>7.5 Ölçme-değerlendirme öğrenmeyi destekler; öğrencilere performanslarını geliştirmeye yönelik geri bildirim ve rehberlik sağlar.	</a:t>
                      </a:r>
                      <a:endParaRPr lang="tr-TR"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700" kern="100" dirty="0">
                          <a:effectLst/>
                        </a:rPr>
                        <a:t> </a:t>
                      </a:r>
                      <a:r>
                        <a:rPr lang="tr-TR" sz="1700" kern="100" dirty="0" smtClean="0">
                          <a:effectLst/>
                        </a:rPr>
                        <a:t> ✓</a:t>
                      </a:r>
                      <a:endParaRPr lang="tr-TR" sz="1700" kern="100" dirty="0" smtClean="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2690798"/>
                  </a:ext>
                </a:extLst>
              </a:tr>
              <a:tr h="0">
                <a:tc>
                  <a:txBody>
                    <a:bodyPr/>
                    <a:lstStyle/>
                    <a:p>
                      <a:pPr>
                        <a:lnSpc>
                          <a:spcPct val="115000"/>
                        </a:lnSpc>
                        <a:spcAft>
                          <a:spcPts val="800"/>
                        </a:spcAft>
                        <a:buNone/>
                      </a:pPr>
                      <a:r>
                        <a:rPr lang="tr-TR" sz="1700" kern="100">
                          <a:effectLst/>
                        </a:rPr>
                        <a:t>7.6 Öğrenci raporları ve sertifikalar; seviye, ders hedefleri ve amaçlanan öğrenme çıktıları açısından güvenilir bir başarı beyanı sunar.	</a:t>
                      </a:r>
                      <a:endParaRPr lang="tr-TR"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700" kern="100">
                          <a:effectLst/>
                        </a:rPr>
                        <a:t> </a:t>
                      </a:r>
                      <a:endParaRPr lang="tr-TR"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5608497"/>
                  </a:ext>
                </a:extLst>
              </a:tr>
              <a:tr h="0">
                <a:tc>
                  <a:txBody>
                    <a:bodyPr/>
                    <a:lstStyle/>
                    <a:p>
                      <a:pPr>
                        <a:lnSpc>
                          <a:spcPct val="115000"/>
                        </a:lnSpc>
                        <a:spcAft>
                          <a:spcPts val="800"/>
                        </a:spcAft>
                        <a:buNone/>
                      </a:pPr>
                      <a:r>
                        <a:rPr lang="tr-TR" sz="1700" kern="100">
                          <a:effectLst/>
                        </a:rPr>
                        <a:t>7.7 Tüm ölçme-değerlendirme yöntemlerinin etkinliğini düzenli olarak değerlendiren ve gözden geçiren sistemler mevcuttur.</a:t>
                      </a:r>
                      <a:endParaRPr lang="tr-TR" sz="17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700" kern="100" dirty="0">
                          <a:effectLst/>
                        </a:rPr>
                        <a:t> </a:t>
                      </a:r>
                      <a:r>
                        <a:rPr lang="tr-TR" sz="1700" kern="100" dirty="0" smtClean="0">
                          <a:effectLst/>
                        </a:rPr>
                        <a:t> ✓</a:t>
                      </a:r>
                      <a:endParaRPr lang="tr-TR" sz="1700" kern="100" dirty="0" smtClean="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12160239"/>
                  </a:ext>
                </a:extLst>
              </a:tr>
            </a:tbl>
          </a:graphicData>
        </a:graphic>
      </p:graphicFrame>
    </p:spTree>
    <p:extLst>
      <p:ext uri="{BB962C8B-B14F-4D97-AF65-F5344CB8AC3E}">
        <p14:creationId xmlns:p14="http://schemas.microsoft.com/office/powerpoint/2010/main" val="19555768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1D6C840D-15BB-0AAA-7B9E-AF12704A5BA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76</a:t>
            </a:fld>
            <a:endParaRPr lang="tr-TR"/>
          </a:p>
        </p:txBody>
      </p:sp>
      <p:graphicFrame>
        <p:nvGraphicFramePr>
          <p:cNvPr id="5" name="Tablo 4">
            <a:extLst>
              <a:ext uri="{FF2B5EF4-FFF2-40B4-BE49-F238E27FC236}">
                <a16:creationId xmlns:a16="http://schemas.microsoft.com/office/drawing/2014/main" id="{6C29AAC8-F844-E6F0-B481-AED6987CF513}"/>
              </a:ext>
            </a:extLst>
          </p:cNvPr>
          <p:cNvGraphicFramePr>
            <a:graphicFrameLocks noGrp="1"/>
          </p:cNvGraphicFramePr>
          <p:nvPr>
            <p:extLst>
              <p:ext uri="{D42A27DB-BD31-4B8C-83A1-F6EECF244321}">
                <p14:modId xmlns:p14="http://schemas.microsoft.com/office/powerpoint/2010/main" val="1671044876"/>
              </p:ext>
            </p:extLst>
          </p:nvPr>
        </p:nvGraphicFramePr>
        <p:xfrm>
          <a:off x="2178424" y="2515988"/>
          <a:ext cx="8780928" cy="2839212"/>
        </p:xfrm>
        <a:graphic>
          <a:graphicData uri="http://schemas.openxmlformats.org/drawingml/2006/table">
            <a:tbl>
              <a:tblPr firstRow="1" firstCol="1" bandRow="1">
                <a:tableStyleId>{71F7B38A-2533-437F-8BA0-C45511DF4930}</a:tableStyleId>
              </a:tblPr>
              <a:tblGrid>
                <a:gridCol w="7686946">
                  <a:extLst>
                    <a:ext uri="{9D8B030D-6E8A-4147-A177-3AD203B41FA5}">
                      <a16:colId xmlns:a16="http://schemas.microsoft.com/office/drawing/2014/main" val="93138009"/>
                    </a:ext>
                  </a:extLst>
                </a:gridCol>
                <a:gridCol w="1093982">
                  <a:extLst>
                    <a:ext uri="{9D8B030D-6E8A-4147-A177-3AD203B41FA5}">
                      <a16:colId xmlns:a16="http://schemas.microsoft.com/office/drawing/2014/main" val="4191207667"/>
                    </a:ext>
                  </a:extLst>
                </a:gridCol>
              </a:tblGrid>
              <a:tr h="0">
                <a:tc>
                  <a:txBody>
                    <a:bodyPr/>
                    <a:lstStyle/>
                    <a:p>
                      <a:pPr>
                        <a:lnSpc>
                          <a:spcPct val="115000"/>
                        </a:lnSpc>
                        <a:spcAft>
                          <a:spcPts val="800"/>
                        </a:spcAft>
                        <a:buNone/>
                      </a:pPr>
                      <a:r>
                        <a:rPr lang="tr-TR" sz="1800" b="1" kern="100" dirty="0">
                          <a:effectLst/>
                        </a:rPr>
                        <a:t>8. Akademik Kaynaklar</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8529195"/>
                  </a:ext>
                </a:extLst>
              </a:tr>
              <a:tr h="0">
                <a:tc>
                  <a:txBody>
                    <a:bodyPr/>
                    <a:lstStyle/>
                    <a:p>
                      <a:pPr>
                        <a:lnSpc>
                          <a:spcPct val="115000"/>
                        </a:lnSpc>
                        <a:spcAft>
                          <a:spcPts val="800"/>
                        </a:spcAft>
                        <a:buNone/>
                      </a:pPr>
                      <a:r>
                        <a:rPr lang="tr-TR" sz="1800" kern="100">
                          <a:effectLst/>
                        </a:rPr>
                        <a:t>8.1 Temel ve destekleyici ders materyalleri, verilen kurs türleri, öğrenme hedefleri ve pedagojik yaklaşımla uyumludur.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7904208"/>
                  </a:ext>
                </a:extLst>
              </a:tr>
              <a:tr h="0">
                <a:tc>
                  <a:txBody>
                    <a:bodyPr/>
                    <a:lstStyle/>
                    <a:p>
                      <a:pPr>
                        <a:lnSpc>
                          <a:spcPct val="115000"/>
                        </a:lnSpc>
                        <a:spcAft>
                          <a:spcPts val="800"/>
                        </a:spcAft>
                        <a:buNone/>
                      </a:pPr>
                      <a:r>
                        <a:rPr lang="tr-TR" sz="1800" kern="100" dirty="0">
                          <a:effectLst/>
                        </a:rPr>
                        <a:t>8.2 Kaynak kullanımını izleyen ve öğretmenler ile öğrencilere etkin kullanım konusunda rehberlik sunan sistemler bulunmaktadır.</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290020"/>
                  </a:ext>
                </a:extLst>
              </a:tr>
              <a:tr h="74125">
                <a:tc>
                  <a:txBody>
                    <a:bodyPr/>
                    <a:lstStyle/>
                    <a:p>
                      <a:pPr>
                        <a:lnSpc>
                          <a:spcPct val="115000"/>
                        </a:lnSpc>
                        <a:spcAft>
                          <a:spcPts val="800"/>
                        </a:spcAft>
                        <a:buNone/>
                      </a:pPr>
                      <a:r>
                        <a:rPr lang="tr-TR" sz="1800" kern="100">
                          <a:effectLst/>
                        </a:rPr>
                        <a:t>8.3 Kaynakların güncelliğini ve kalitesini korumak amacıyla düzenli gözden geçirme, güncelleme ve geliştirme sistemleri vardır.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9166453"/>
                  </a:ext>
                </a:extLst>
              </a:tr>
              <a:tr h="0">
                <a:tc>
                  <a:txBody>
                    <a:bodyPr/>
                    <a:lstStyle/>
                    <a:p>
                      <a:pPr>
                        <a:lnSpc>
                          <a:spcPct val="115000"/>
                        </a:lnSpc>
                        <a:spcAft>
                          <a:spcPts val="800"/>
                        </a:spcAft>
                        <a:buNone/>
                      </a:pPr>
                      <a:r>
                        <a:rPr lang="tr-TR" sz="1800" kern="100">
                          <a:effectLst/>
                        </a:rPr>
                        <a:t>8.4 Öğrenme kaynakları erişilebilir durumdadır ve uygun biçimde kullanılmaktadır.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4150149"/>
                  </a:ext>
                </a:extLst>
              </a:tr>
            </a:tbl>
          </a:graphicData>
        </a:graphic>
      </p:graphicFrame>
    </p:spTree>
    <p:extLst>
      <p:ext uri="{BB962C8B-B14F-4D97-AF65-F5344CB8AC3E}">
        <p14:creationId xmlns:p14="http://schemas.microsoft.com/office/powerpoint/2010/main" val="22680624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FC24E837-9C5C-4692-01B2-E455B7A5F21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77</a:t>
            </a:fld>
            <a:endParaRPr lang="tr-TR"/>
          </a:p>
        </p:txBody>
      </p:sp>
      <p:graphicFrame>
        <p:nvGraphicFramePr>
          <p:cNvPr id="5" name="Tablo 4">
            <a:extLst>
              <a:ext uri="{FF2B5EF4-FFF2-40B4-BE49-F238E27FC236}">
                <a16:creationId xmlns:a16="http://schemas.microsoft.com/office/drawing/2014/main" id="{E746D255-B5F7-6748-3C1E-7BBE7F99A6F8}"/>
              </a:ext>
            </a:extLst>
          </p:cNvPr>
          <p:cNvGraphicFramePr>
            <a:graphicFrameLocks noGrp="1"/>
          </p:cNvGraphicFramePr>
          <p:nvPr>
            <p:extLst>
              <p:ext uri="{D42A27DB-BD31-4B8C-83A1-F6EECF244321}">
                <p14:modId xmlns:p14="http://schemas.microsoft.com/office/powerpoint/2010/main" val="432528606"/>
              </p:ext>
            </p:extLst>
          </p:nvPr>
        </p:nvGraphicFramePr>
        <p:xfrm>
          <a:off x="1909483" y="2715274"/>
          <a:ext cx="9022976" cy="2208276"/>
        </p:xfrm>
        <a:graphic>
          <a:graphicData uri="http://schemas.openxmlformats.org/drawingml/2006/table">
            <a:tbl>
              <a:tblPr firstRow="1" firstCol="1" bandRow="1">
                <a:tableStyleId>{71F7B38A-2533-437F-8BA0-C45511DF4930}</a:tableStyleId>
              </a:tblPr>
              <a:tblGrid>
                <a:gridCol w="7898837">
                  <a:extLst>
                    <a:ext uri="{9D8B030D-6E8A-4147-A177-3AD203B41FA5}">
                      <a16:colId xmlns:a16="http://schemas.microsoft.com/office/drawing/2014/main" val="171357003"/>
                    </a:ext>
                  </a:extLst>
                </a:gridCol>
                <a:gridCol w="1124139">
                  <a:extLst>
                    <a:ext uri="{9D8B030D-6E8A-4147-A177-3AD203B41FA5}">
                      <a16:colId xmlns:a16="http://schemas.microsoft.com/office/drawing/2014/main" val="4032739152"/>
                    </a:ext>
                  </a:extLst>
                </a:gridCol>
              </a:tblGrid>
              <a:tr h="0">
                <a:tc>
                  <a:txBody>
                    <a:bodyPr/>
                    <a:lstStyle/>
                    <a:p>
                      <a:pPr algn="ctr">
                        <a:lnSpc>
                          <a:spcPct val="115000"/>
                        </a:lnSpc>
                        <a:spcAft>
                          <a:spcPts val="800"/>
                        </a:spcAft>
                        <a:buNone/>
                      </a:pPr>
                      <a:r>
                        <a:rPr lang="tr-TR" sz="1800" b="1" kern="100" dirty="0">
                          <a:effectLst/>
                        </a:rPr>
                        <a:t>C – Öğrenci Hizmetleri</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52520240"/>
                  </a:ext>
                </a:extLst>
              </a:tr>
              <a:tr h="0">
                <a:tc>
                  <a:txBody>
                    <a:bodyPr/>
                    <a:lstStyle/>
                    <a:p>
                      <a:pPr>
                        <a:lnSpc>
                          <a:spcPct val="115000"/>
                        </a:lnSpc>
                        <a:spcAft>
                          <a:spcPts val="800"/>
                        </a:spcAft>
                        <a:buNone/>
                      </a:pPr>
                      <a:r>
                        <a:rPr lang="tr-TR" sz="1800" b="1" kern="100" dirty="0">
                          <a:effectLst/>
                        </a:rPr>
                        <a:t>9. Öğrenci Hizmetleri</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9971160"/>
                  </a:ext>
                </a:extLst>
              </a:tr>
              <a:tr h="0">
                <a:tc>
                  <a:txBody>
                    <a:bodyPr/>
                    <a:lstStyle/>
                    <a:p>
                      <a:pPr>
                        <a:lnSpc>
                          <a:spcPct val="115000"/>
                        </a:lnSpc>
                        <a:spcAft>
                          <a:spcPts val="800"/>
                        </a:spcAft>
                        <a:buNone/>
                      </a:pPr>
                      <a:r>
                        <a:rPr lang="tr-TR" sz="1800" kern="100" dirty="0">
                          <a:effectLst/>
                        </a:rPr>
                        <a:t>9.1 Kurs süresi boyunca öğrencilere danışmanlık ve destek sağlanmaktadır.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3012226"/>
                  </a:ext>
                </a:extLst>
              </a:tr>
              <a:tr h="0">
                <a:tc>
                  <a:txBody>
                    <a:bodyPr/>
                    <a:lstStyle/>
                    <a:p>
                      <a:pPr>
                        <a:lnSpc>
                          <a:spcPct val="115000"/>
                        </a:lnSpc>
                        <a:spcAft>
                          <a:spcPts val="800"/>
                        </a:spcAft>
                        <a:buNone/>
                      </a:pPr>
                      <a:r>
                        <a:rPr lang="tr-TR" sz="1800" kern="100">
                          <a:effectLst/>
                        </a:rPr>
                        <a:t>9.2 Öğrenci refahını desteklemek amacıyla dil merkezi ile kurumun diğer birimleri arasında yakın iş birliği vardır.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r>
                        <a:rPr lang="tr-TR" sz="1800" kern="100" dirty="0" smtClean="0">
                          <a:effectLst/>
                        </a:rPr>
                        <a:t>✓</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1115280"/>
                  </a:ext>
                </a:extLst>
              </a:tr>
              <a:tr h="0">
                <a:tc>
                  <a:txBody>
                    <a:bodyPr/>
                    <a:lstStyle/>
                    <a:p>
                      <a:pPr>
                        <a:lnSpc>
                          <a:spcPct val="115000"/>
                        </a:lnSpc>
                        <a:spcAft>
                          <a:spcPts val="800"/>
                        </a:spcAft>
                        <a:buNone/>
                      </a:pPr>
                      <a:r>
                        <a:rPr lang="tr-TR" sz="1800" kern="100">
                          <a:effectLst/>
                        </a:rPr>
                        <a:t>9.3 Dil merkezi tarafından sunulan ders dışı etkinlik programlarının yönetimi ve izlenmesine yönelik etkili sistemler bulunmaktadır.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3191765"/>
                  </a:ext>
                </a:extLst>
              </a:tr>
            </a:tbl>
          </a:graphicData>
        </a:graphic>
      </p:graphicFrame>
    </p:spTree>
    <p:extLst>
      <p:ext uri="{BB962C8B-B14F-4D97-AF65-F5344CB8AC3E}">
        <p14:creationId xmlns:p14="http://schemas.microsoft.com/office/powerpoint/2010/main" val="28956681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3392998B-CDD5-3BB6-1B8F-4D080C112E6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78</a:t>
            </a:fld>
            <a:endParaRPr lang="tr-TR"/>
          </a:p>
        </p:txBody>
      </p:sp>
      <p:graphicFrame>
        <p:nvGraphicFramePr>
          <p:cNvPr id="5" name="Tablo 4">
            <a:extLst>
              <a:ext uri="{FF2B5EF4-FFF2-40B4-BE49-F238E27FC236}">
                <a16:creationId xmlns:a16="http://schemas.microsoft.com/office/drawing/2014/main" id="{45EA8ADA-B4E1-4CF9-FADB-F98BD0F42515}"/>
              </a:ext>
            </a:extLst>
          </p:cNvPr>
          <p:cNvGraphicFramePr>
            <a:graphicFrameLocks noGrp="1"/>
          </p:cNvGraphicFramePr>
          <p:nvPr>
            <p:extLst>
              <p:ext uri="{D42A27DB-BD31-4B8C-83A1-F6EECF244321}">
                <p14:modId xmlns:p14="http://schemas.microsoft.com/office/powerpoint/2010/main" val="3103781751"/>
              </p:ext>
            </p:extLst>
          </p:nvPr>
        </p:nvGraphicFramePr>
        <p:xfrm>
          <a:off x="1627095" y="1993543"/>
          <a:ext cx="9412940" cy="4030636"/>
        </p:xfrm>
        <a:graphic>
          <a:graphicData uri="http://schemas.openxmlformats.org/drawingml/2006/table">
            <a:tbl>
              <a:tblPr firstRow="1" firstCol="1" bandRow="1">
                <a:tableStyleId>{71F7B38A-2533-437F-8BA0-C45511DF4930}</a:tableStyleId>
              </a:tblPr>
              <a:tblGrid>
                <a:gridCol w="8240217">
                  <a:extLst>
                    <a:ext uri="{9D8B030D-6E8A-4147-A177-3AD203B41FA5}">
                      <a16:colId xmlns:a16="http://schemas.microsoft.com/office/drawing/2014/main" val="3055813783"/>
                    </a:ext>
                  </a:extLst>
                </a:gridCol>
                <a:gridCol w="1172723">
                  <a:extLst>
                    <a:ext uri="{9D8B030D-6E8A-4147-A177-3AD203B41FA5}">
                      <a16:colId xmlns:a16="http://schemas.microsoft.com/office/drawing/2014/main" val="1217811849"/>
                    </a:ext>
                  </a:extLst>
                </a:gridCol>
              </a:tblGrid>
              <a:tr h="460587">
                <a:tc>
                  <a:txBody>
                    <a:bodyPr/>
                    <a:lstStyle/>
                    <a:p>
                      <a:pPr algn="ctr">
                        <a:lnSpc>
                          <a:spcPct val="115000"/>
                        </a:lnSpc>
                        <a:spcAft>
                          <a:spcPts val="800"/>
                        </a:spcAft>
                        <a:buNone/>
                      </a:pPr>
                      <a:r>
                        <a:rPr lang="tr-TR" sz="1800" b="1" kern="100" dirty="0">
                          <a:effectLst/>
                        </a:rPr>
                        <a:t>D – Personel</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4712864"/>
                  </a:ext>
                </a:extLst>
              </a:tr>
              <a:tr h="235097">
                <a:tc>
                  <a:txBody>
                    <a:bodyPr/>
                    <a:lstStyle/>
                    <a:p>
                      <a:pPr>
                        <a:lnSpc>
                          <a:spcPct val="115000"/>
                        </a:lnSpc>
                        <a:spcAft>
                          <a:spcPts val="800"/>
                        </a:spcAft>
                        <a:buNone/>
                      </a:pPr>
                      <a:r>
                        <a:rPr lang="tr-TR" sz="1800" b="1" kern="100" dirty="0">
                          <a:effectLst/>
                        </a:rPr>
                        <a:t>10. Personel Profili ve Gelişimi</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9530848"/>
                  </a:ext>
                </a:extLst>
              </a:tr>
              <a:tr h="482967">
                <a:tc>
                  <a:txBody>
                    <a:bodyPr/>
                    <a:lstStyle/>
                    <a:p>
                      <a:pPr>
                        <a:lnSpc>
                          <a:spcPct val="115000"/>
                        </a:lnSpc>
                        <a:spcAft>
                          <a:spcPts val="800"/>
                        </a:spcAft>
                        <a:buNone/>
                      </a:pPr>
                      <a:r>
                        <a:rPr lang="tr-TR" sz="1800" kern="100">
                          <a:effectLst/>
                        </a:rPr>
                        <a:t>10.1 Yönetici, öğretmen ve idari personelin yetkinlikleri, deneyimleri ve nitelikleri görev alanlarına uygundur.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0479066"/>
                  </a:ext>
                </a:extLst>
              </a:tr>
              <a:tr h="482967">
                <a:tc>
                  <a:txBody>
                    <a:bodyPr/>
                    <a:lstStyle/>
                    <a:p>
                      <a:pPr>
                        <a:lnSpc>
                          <a:spcPct val="115000"/>
                        </a:lnSpc>
                        <a:spcAft>
                          <a:spcPts val="800"/>
                        </a:spcAft>
                        <a:buNone/>
                      </a:pPr>
                      <a:r>
                        <a:rPr lang="tr-TR" sz="1800" kern="100">
                          <a:effectLst/>
                        </a:rPr>
                        <a:t>10.2 Yeterli personel istihdamını sağlamak amacıyla, kurumun insan kaynakları birimi ile iş birliği yapılmaktadır.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815826"/>
                  </a:ext>
                </a:extLst>
              </a:tr>
              <a:tr h="482967">
                <a:tc>
                  <a:txBody>
                    <a:bodyPr/>
                    <a:lstStyle/>
                    <a:p>
                      <a:pPr>
                        <a:lnSpc>
                          <a:spcPct val="115000"/>
                        </a:lnSpc>
                        <a:spcAft>
                          <a:spcPts val="800"/>
                        </a:spcAft>
                        <a:buNone/>
                      </a:pPr>
                      <a:r>
                        <a:rPr lang="tr-TR" sz="1800" kern="100" dirty="0">
                          <a:effectLst/>
                        </a:rPr>
                        <a:t>10.3 Tüm personele düzenli performans değerlendirmeleri dâhil olmak üzere uygun destek ve rehberlik sağlayan sistemler vardır.</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235789"/>
                  </a:ext>
                </a:extLst>
              </a:tr>
              <a:tr h="482967">
                <a:tc>
                  <a:txBody>
                    <a:bodyPr/>
                    <a:lstStyle/>
                    <a:p>
                      <a:pPr>
                        <a:lnSpc>
                          <a:spcPct val="115000"/>
                        </a:lnSpc>
                        <a:spcAft>
                          <a:spcPts val="800"/>
                        </a:spcAft>
                        <a:buNone/>
                      </a:pPr>
                      <a:r>
                        <a:rPr lang="tr-TR" sz="1800" kern="100">
                          <a:effectLst/>
                        </a:rPr>
                        <a:t>10.4 Tüm personel için uygun ve sürekli mesleki gelişimi güvence altına alan resmî bir çerçeve bulunmaktadır.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654156"/>
                  </a:ext>
                </a:extLst>
              </a:tr>
              <a:tr h="730837">
                <a:tc>
                  <a:txBody>
                    <a:bodyPr/>
                    <a:lstStyle/>
                    <a:p>
                      <a:pPr>
                        <a:lnSpc>
                          <a:spcPct val="115000"/>
                        </a:lnSpc>
                        <a:spcAft>
                          <a:spcPts val="800"/>
                        </a:spcAft>
                        <a:buNone/>
                      </a:pPr>
                      <a:r>
                        <a:rPr lang="tr-TR" sz="1800" kern="100">
                          <a:effectLst/>
                        </a:rPr>
                        <a:t>10.5 Düzenli ders gözlemlerinden elde edilen sonuçlar, performans değerlendirmeleri ve öğretmen gelişim programları için gelişimsel amaçlarla kullanılmaktadır.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5701319"/>
                  </a:ext>
                </a:extLst>
              </a:tr>
            </a:tbl>
          </a:graphicData>
        </a:graphic>
      </p:graphicFrame>
    </p:spTree>
    <p:extLst>
      <p:ext uri="{BB962C8B-B14F-4D97-AF65-F5344CB8AC3E}">
        <p14:creationId xmlns:p14="http://schemas.microsoft.com/office/powerpoint/2010/main" val="12286719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5FC232E3-50C6-1C5A-8AC3-DB737BBA3F25}"/>
              </a:ext>
            </a:extLst>
          </p:cNvPr>
          <p:cNvSpPr>
            <a:spLocks noGrp="1"/>
          </p:cNvSpPr>
          <p:nvPr>
            <p:ph type="sldNum" idx="12"/>
          </p:nvPr>
        </p:nvSpPr>
        <p:spPr>
          <a:xfrm>
            <a:off x="8812306" y="6452534"/>
            <a:ext cx="2743200" cy="365125"/>
          </a:xfrm>
        </p:spPr>
        <p:txBody>
          <a:bodyPr/>
          <a:lstStyle/>
          <a:p>
            <a:pPr marL="0" lvl="0" indent="0" algn="r" rtl="0">
              <a:spcBef>
                <a:spcPts val="0"/>
              </a:spcBef>
              <a:spcAft>
                <a:spcPts val="0"/>
              </a:spcAft>
              <a:buNone/>
            </a:pPr>
            <a:fld id="{00000000-1234-1234-1234-123412341234}" type="slidenum">
              <a:rPr lang="tr-TR" smtClean="0"/>
              <a:t>79</a:t>
            </a:fld>
            <a:endParaRPr lang="tr-TR"/>
          </a:p>
        </p:txBody>
      </p:sp>
      <p:graphicFrame>
        <p:nvGraphicFramePr>
          <p:cNvPr id="5" name="Tablo 4">
            <a:extLst>
              <a:ext uri="{FF2B5EF4-FFF2-40B4-BE49-F238E27FC236}">
                <a16:creationId xmlns:a16="http://schemas.microsoft.com/office/drawing/2014/main" id="{5601DAF4-F455-E53B-1271-A1B3FF075A21}"/>
              </a:ext>
            </a:extLst>
          </p:cNvPr>
          <p:cNvGraphicFramePr>
            <a:graphicFrameLocks noGrp="1"/>
          </p:cNvGraphicFramePr>
          <p:nvPr>
            <p:extLst>
              <p:ext uri="{D42A27DB-BD31-4B8C-83A1-F6EECF244321}">
                <p14:modId xmlns:p14="http://schemas.microsoft.com/office/powerpoint/2010/main" val="3045285497"/>
              </p:ext>
            </p:extLst>
          </p:nvPr>
        </p:nvGraphicFramePr>
        <p:xfrm>
          <a:off x="2433918" y="2830756"/>
          <a:ext cx="8377517" cy="2513076"/>
        </p:xfrm>
        <a:graphic>
          <a:graphicData uri="http://schemas.openxmlformats.org/drawingml/2006/table">
            <a:tbl>
              <a:tblPr firstRow="1" firstCol="1" bandRow="1">
                <a:tableStyleId>{71F7B38A-2533-437F-8BA0-C45511DF4930}</a:tableStyleId>
              </a:tblPr>
              <a:tblGrid>
                <a:gridCol w="7333794">
                  <a:extLst>
                    <a:ext uri="{9D8B030D-6E8A-4147-A177-3AD203B41FA5}">
                      <a16:colId xmlns:a16="http://schemas.microsoft.com/office/drawing/2014/main" val="1755367651"/>
                    </a:ext>
                  </a:extLst>
                </a:gridCol>
                <a:gridCol w="1043723">
                  <a:extLst>
                    <a:ext uri="{9D8B030D-6E8A-4147-A177-3AD203B41FA5}">
                      <a16:colId xmlns:a16="http://schemas.microsoft.com/office/drawing/2014/main" val="3541277711"/>
                    </a:ext>
                  </a:extLst>
                </a:gridCol>
              </a:tblGrid>
              <a:tr h="0">
                <a:tc>
                  <a:txBody>
                    <a:bodyPr/>
                    <a:lstStyle/>
                    <a:p>
                      <a:pPr>
                        <a:lnSpc>
                          <a:spcPct val="115000"/>
                        </a:lnSpc>
                        <a:spcAft>
                          <a:spcPts val="800"/>
                        </a:spcAft>
                        <a:buNone/>
                      </a:pPr>
                      <a:r>
                        <a:rPr lang="tr-TR" sz="1800" b="1" kern="100" dirty="0">
                          <a:effectLst/>
                        </a:rPr>
                        <a:t>11. Personel Çalışma Koşulları</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4302519"/>
                  </a:ext>
                </a:extLst>
              </a:tr>
              <a:tr h="0">
                <a:tc>
                  <a:txBody>
                    <a:bodyPr/>
                    <a:lstStyle/>
                    <a:p>
                      <a:pPr>
                        <a:lnSpc>
                          <a:spcPct val="115000"/>
                        </a:lnSpc>
                        <a:spcAft>
                          <a:spcPts val="800"/>
                        </a:spcAft>
                        <a:buNone/>
                      </a:pPr>
                      <a:r>
                        <a:rPr lang="tr-TR" sz="1800" kern="100">
                          <a:effectLst/>
                        </a:rPr>
                        <a:t>11.1 Tüm personelin yürürlükte olan iş sözleşmeleri vardır ve bu sözleşmeler yerel mevzuata uygundur.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7886083"/>
                  </a:ext>
                </a:extLst>
              </a:tr>
              <a:tr h="0">
                <a:tc>
                  <a:txBody>
                    <a:bodyPr/>
                    <a:lstStyle/>
                    <a:p>
                      <a:pPr>
                        <a:lnSpc>
                          <a:spcPct val="115000"/>
                        </a:lnSpc>
                        <a:spcAft>
                          <a:spcPts val="800"/>
                        </a:spcAft>
                        <a:buNone/>
                      </a:pPr>
                      <a:r>
                        <a:rPr lang="tr-TR" sz="1800" kern="100">
                          <a:effectLst/>
                        </a:rPr>
                        <a:t>11.2 Personele sunulan çalışma koşulları adildir ve yerel düzenlemeler ile kurumun genel politikalarına uygundur.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46737341"/>
                  </a:ext>
                </a:extLst>
              </a:tr>
              <a:tr h="0">
                <a:tc>
                  <a:txBody>
                    <a:bodyPr/>
                    <a:lstStyle/>
                    <a:p>
                      <a:pPr>
                        <a:lnSpc>
                          <a:spcPct val="115000"/>
                        </a:lnSpc>
                        <a:spcAft>
                          <a:spcPts val="800"/>
                        </a:spcAft>
                        <a:buNone/>
                      </a:pPr>
                      <a:r>
                        <a:rPr lang="tr-TR" sz="1800" kern="100">
                          <a:effectLst/>
                        </a:rPr>
                        <a:t>11.3 Şikâyet ve disiplin prosedürleri mevcuttur ve personel tarafından bilinmektedir.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6929154"/>
                  </a:ext>
                </a:extLst>
              </a:tr>
            </a:tbl>
          </a:graphicData>
        </a:graphic>
      </p:graphicFrame>
    </p:spTree>
    <p:extLst>
      <p:ext uri="{BB962C8B-B14F-4D97-AF65-F5344CB8AC3E}">
        <p14:creationId xmlns:p14="http://schemas.microsoft.com/office/powerpoint/2010/main" val="259947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53"/>
        <p:cNvGrpSpPr/>
        <p:nvPr/>
      </p:nvGrpSpPr>
      <p:grpSpPr>
        <a:xfrm>
          <a:off x="0" y="0"/>
          <a:ext cx="0" cy="0"/>
          <a:chOff x="0" y="0"/>
          <a:chExt cx="0" cy="0"/>
        </a:xfrm>
      </p:grpSpPr>
      <p:sp>
        <p:nvSpPr>
          <p:cNvPr id="154" name="Google Shape;154;g3924b1661e5_2_0"/>
          <p:cNvSpPr txBox="1">
            <a:spLocks noGrp="1"/>
          </p:cNvSpPr>
          <p:nvPr>
            <p:ph type="title"/>
          </p:nvPr>
        </p:nvSpPr>
        <p:spPr>
          <a:xfrm>
            <a:off x="640079" y="717768"/>
            <a:ext cx="10212600" cy="730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Kurullar / Komisyonlar</a:t>
            </a:r>
            <a:endParaRPr sz="3200">
              <a:solidFill>
                <a:srgbClr val="FF0000"/>
              </a:solidFill>
            </a:endParaRPr>
          </a:p>
        </p:txBody>
      </p:sp>
      <p:sp>
        <p:nvSpPr>
          <p:cNvPr id="155" name="Google Shape;155;g3924b1661e5_2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56" name="Google Shape;156;g3924b1661e5_2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a:t>
            </a:fld>
            <a:endParaRPr/>
          </a:p>
        </p:txBody>
      </p:sp>
      <p:graphicFrame>
        <p:nvGraphicFramePr>
          <p:cNvPr id="157" name="Google Shape;157;g3924b1661e5_2_0"/>
          <p:cNvGraphicFramePr/>
          <p:nvPr>
            <p:extLst>
              <p:ext uri="{D42A27DB-BD31-4B8C-83A1-F6EECF244321}">
                <p14:modId xmlns:p14="http://schemas.microsoft.com/office/powerpoint/2010/main" val="4113800480"/>
              </p:ext>
            </p:extLst>
          </p:nvPr>
        </p:nvGraphicFramePr>
        <p:xfrm>
          <a:off x="640079" y="1958201"/>
          <a:ext cx="11265600" cy="2054169"/>
        </p:xfrm>
        <a:graphic>
          <a:graphicData uri="http://schemas.openxmlformats.org/drawingml/2006/table">
            <a:tbl>
              <a:tblPr firstRow="1" firstCol="1" bandRow="1">
                <a:noFill/>
                <a:tableStyleId>{9EE9E55A-6353-4820-B1A0-A50A31D110FF}</a:tableStyleId>
              </a:tblPr>
              <a:tblGrid>
                <a:gridCol w="5048500">
                  <a:extLst>
                    <a:ext uri="{9D8B030D-6E8A-4147-A177-3AD203B41FA5}">
                      <a16:colId xmlns:a16="http://schemas.microsoft.com/office/drawing/2014/main" val="20000"/>
                    </a:ext>
                  </a:extLst>
                </a:gridCol>
                <a:gridCol w="2072375">
                  <a:extLst>
                    <a:ext uri="{9D8B030D-6E8A-4147-A177-3AD203B41FA5}">
                      <a16:colId xmlns:a16="http://schemas.microsoft.com/office/drawing/2014/main" val="20001"/>
                    </a:ext>
                  </a:extLst>
                </a:gridCol>
                <a:gridCol w="2072350">
                  <a:extLst>
                    <a:ext uri="{9D8B030D-6E8A-4147-A177-3AD203B41FA5}">
                      <a16:colId xmlns:a16="http://schemas.microsoft.com/office/drawing/2014/main" val="20002"/>
                    </a:ext>
                  </a:extLst>
                </a:gridCol>
                <a:gridCol w="2072375">
                  <a:extLst>
                    <a:ext uri="{9D8B030D-6E8A-4147-A177-3AD203B41FA5}">
                      <a16:colId xmlns:a16="http://schemas.microsoft.com/office/drawing/2014/main" val="20003"/>
                    </a:ext>
                  </a:extLst>
                </a:gridCol>
              </a:tblGrid>
              <a:tr h="303275">
                <a:tc>
                  <a:txBody>
                    <a:bodyPr/>
                    <a:lstStyle/>
                    <a:p>
                      <a:pPr marL="0" marR="0" lvl="0" indent="0" algn="ctr" rtl="0">
                        <a:lnSpc>
                          <a:spcPct val="107000"/>
                        </a:lnSpc>
                        <a:spcBef>
                          <a:spcPts val="0"/>
                        </a:spcBef>
                        <a:spcAft>
                          <a:spcPts val="0"/>
                        </a:spcAft>
                        <a:buNone/>
                      </a:pPr>
                      <a:r>
                        <a:rPr lang="tr-TR" sz="1800" dirty="0">
                          <a:solidFill>
                            <a:srgbClr val="FF0000"/>
                          </a:solidFill>
                        </a:rPr>
                        <a:t>Kurul / Komisyon Adı</a:t>
                      </a:r>
                      <a:endParaRPr sz="1800" b="1" dirty="0">
                        <a:solidFill>
                          <a:srgbClr val="FF0000"/>
                        </a:solidFill>
                        <a:latin typeface="Calibri"/>
                        <a:ea typeface="Calibri"/>
                        <a:cs typeface="Calibri"/>
                        <a:sym typeface="Calibri"/>
                      </a:endParaRPr>
                    </a:p>
                  </a:txBody>
                  <a:tcPr marL="47000" marR="47000" marT="6350" marB="0" anchor="ctr"/>
                </a:tc>
                <a:tc>
                  <a:txBody>
                    <a:bodyPr/>
                    <a:lstStyle/>
                    <a:p>
                      <a:pPr marL="0" marR="0" lvl="0" indent="0" algn="ctr" rtl="0">
                        <a:lnSpc>
                          <a:spcPct val="107000"/>
                        </a:lnSpc>
                        <a:spcBef>
                          <a:spcPts val="0"/>
                        </a:spcBef>
                        <a:spcAft>
                          <a:spcPts val="0"/>
                        </a:spcAft>
                        <a:buNone/>
                      </a:pPr>
                      <a:r>
                        <a:rPr lang="tr-TR" sz="1800">
                          <a:solidFill>
                            <a:srgbClr val="FF0000"/>
                          </a:solidFill>
                        </a:rPr>
                        <a:t>Üye Akademik Personel Sayısı </a:t>
                      </a:r>
                      <a:endParaRPr sz="1800" b="1">
                        <a:solidFill>
                          <a:srgbClr val="FF0000"/>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a:solidFill>
                            <a:srgbClr val="FF0000"/>
                          </a:solidFill>
                        </a:rPr>
                        <a:t>Üye İdari Personel Sayısı </a:t>
                      </a:r>
                      <a:r>
                        <a:rPr lang="tr-TR" sz="1800" i="1">
                          <a:solidFill>
                            <a:srgbClr val="0000CC"/>
                          </a:solidFill>
                        </a:rPr>
                        <a:t>(Varsa) </a:t>
                      </a:r>
                      <a:endParaRPr sz="1800" b="1" i="1">
                        <a:solidFill>
                          <a:srgbClr val="0000CC"/>
                        </a:solidFill>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a:solidFill>
                            <a:srgbClr val="FF0000"/>
                          </a:solidFill>
                        </a:rPr>
                        <a:t>Üye Öğrenci Sayısı </a:t>
                      </a:r>
                      <a:r>
                        <a:rPr lang="tr-TR" sz="1800" i="1">
                          <a:solidFill>
                            <a:srgbClr val="0000CC"/>
                          </a:solidFill>
                        </a:rPr>
                        <a:t>(Varsa) </a:t>
                      </a:r>
                      <a:endParaRPr sz="1800" b="1" i="1">
                        <a:solidFill>
                          <a:srgbClr val="0000CC"/>
                        </a:solidFill>
                        <a:latin typeface="Calibri"/>
                        <a:ea typeface="Calibri"/>
                        <a:cs typeface="Calibri"/>
                        <a:sym typeface="Calibri"/>
                      </a:endParaRPr>
                    </a:p>
                  </a:txBody>
                  <a:tcPr marL="9525" marR="9525" marT="9525" marB="0" anchor="ctr"/>
                </a:tc>
                <a:extLst>
                  <a:ext uri="{0D108BD9-81ED-4DB2-BD59-A6C34878D82A}">
                    <a16:rowId xmlns:a16="http://schemas.microsoft.com/office/drawing/2014/main" val="10000"/>
                  </a:ext>
                </a:extLst>
              </a:tr>
              <a:tr h="283050">
                <a:tc>
                  <a:txBody>
                    <a:bodyPr/>
                    <a:lstStyle/>
                    <a:p>
                      <a:pPr marL="0" marR="0" lvl="0" indent="0" algn="l" rtl="0">
                        <a:lnSpc>
                          <a:spcPct val="107000"/>
                        </a:lnSpc>
                        <a:spcBef>
                          <a:spcPts val="0"/>
                        </a:spcBef>
                        <a:spcAft>
                          <a:spcPts val="0"/>
                        </a:spcAft>
                        <a:buNone/>
                      </a:pPr>
                      <a:r>
                        <a:rPr lang="tr-TR" sz="1100"/>
                        <a:t>Stratejik Planlama ve Alt Çalışma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100"/>
                        <a:t>                      4</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1"/>
                  </a:ext>
                </a:extLst>
              </a:tr>
              <a:tr h="275800">
                <a:tc>
                  <a:txBody>
                    <a:bodyPr/>
                    <a:lstStyle/>
                    <a:p>
                      <a:pPr marL="0" marR="0" lvl="0" indent="0" algn="l" rtl="0">
                        <a:lnSpc>
                          <a:spcPct val="107000"/>
                        </a:lnSpc>
                        <a:spcBef>
                          <a:spcPts val="0"/>
                        </a:spcBef>
                        <a:spcAft>
                          <a:spcPts val="0"/>
                        </a:spcAft>
                        <a:buNone/>
                      </a:pPr>
                      <a:r>
                        <a:rPr lang="tr-TR" sz="1100"/>
                        <a:t>Sıfır Atık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100"/>
                        <a:t>                      1</a:t>
                      </a:r>
                      <a:endParaRPr sz="11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100"/>
                        <a:t>                       2   </a:t>
                      </a:r>
                      <a:endParaRPr sz="1100">
                        <a:latin typeface="Calibri"/>
                        <a:ea typeface="Calibri"/>
                        <a:cs typeface="Calibri"/>
                        <a:sym typeface="Calibri"/>
                      </a:endParaRPr>
                    </a:p>
                  </a:txBody>
                  <a:tcPr marL="9525" marR="9525" marT="9525" marB="0" anchor="ctr"/>
                </a:tc>
                <a:tc>
                  <a:txBody>
                    <a:bodyPr/>
                    <a:lstStyle/>
                    <a:p>
                      <a:pPr marL="0" marR="0" lvl="0" indent="0" algn="ctr" rtl="0">
                        <a:lnSpc>
                          <a:spcPct val="107000"/>
                        </a:lnSpc>
                        <a:spcBef>
                          <a:spcPts val="0"/>
                        </a:spcBef>
                        <a:spcAft>
                          <a:spcPts val="0"/>
                        </a:spcAft>
                        <a:buNone/>
                      </a:pPr>
                      <a:r>
                        <a:rPr lang="tr-TR" sz="1100" dirty="0" smtClean="0">
                          <a:latin typeface="Calibri"/>
                          <a:ea typeface="Calibri"/>
                          <a:cs typeface="Calibri"/>
                          <a:sym typeface="Calibri"/>
                        </a:rPr>
                        <a:t>1</a:t>
                      </a:r>
                      <a:endParaRPr sz="11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2"/>
                  </a:ext>
                </a:extLst>
              </a:tr>
              <a:tr h="299600">
                <a:tc>
                  <a:txBody>
                    <a:bodyPr/>
                    <a:lstStyle/>
                    <a:p>
                      <a:pPr marL="0" marR="0" lvl="0" indent="0" algn="l" rtl="0">
                        <a:lnSpc>
                          <a:spcPct val="107000"/>
                        </a:lnSpc>
                        <a:spcBef>
                          <a:spcPts val="0"/>
                        </a:spcBef>
                        <a:spcAft>
                          <a:spcPts val="0"/>
                        </a:spcAft>
                        <a:buNone/>
                      </a:pPr>
                      <a:r>
                        <a:rPr lang="tr-TR" sz="1100"/>
                        <a:t>Topluma Hizmet ve Halkla İlişkiler Komisyonu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4</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3"/>
                  </a:ext>
                </a:extLst>
              </a:tr>
              <a:tr h="299600">
                <a:tc>
                  <a:txBody>
                    <a:bodyPr/>
                    <a:lstStyle/>
                    <a:p>
                      <a:pPr marL="0" marR="0" lvl="0" indent="0" algn="l" rtl="0">
                        <a:lnSpc>
                          <a:spcPct val="107000"/>
                        </a:lnSpc>
                        <a:spcBef>
                          <a:spcPts val="0"/>
                        </a:spcBef>
                        <a:spcAft>
                          <a:spcPts val="0"/>
                        </a:spcAft>
                        <a:buNone/>
                      </a:pPr>
                      <a:r>
                        <a:rPr lang="tr-TR" sz="1200"/>
                        <a:t> Web ve Bilişim Komisyonu </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3</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4"/>
                  </a:ext>
                </a:extLst>
              </a:tr>
              <a:tr h="299600">
                <a:tc>
                  <a:txBody>
                    <a:bodyPr/>
                    <a:lstStyle/>
                    <a:p>
                      <a:pPr marL="0" marR="0" lvl="0" indent="0" algn="l" rtl="0">
                        <a:lnSpc>
                          <a:spcPct val="107000"/>
                        </a:lnSpc>
                        <a:spcBef>
                          <a:spcPts val="0"/>
                        </a:spcBef>
                        <a:spcAft>
                          <a:spcPts val="0"/>
                        </a:spcAft>
                        <a:buNone/>
                      </a:pPr>
                      <a:r>
                        <a:rPr lang="tr-TR" sz="1100"/>
                        <a:t>Arşiv ve Dokümantasyon Sorumlusu</a:t>
                      </a:r>
                      <a:endParaRPr sz="1100">
                        <a:latin typeface="Calibri"/>
                        <a:ea typeface="Calibri"/>
                        <a:cs typeface="Calibri"/>
                        <a:sym typeface="Calibri"/>
                      </a:endParaRPr>
                    </a:p>
                  </a:txBody>
                  <a:tcPr marL="47000" marR="47000" marT="6350" marB="0" anchor="ctr"/>
                </a:tc>
                <a:tc>
                  <a:txBody>
                    <a:bodyPr/>
                    <a:lstStyle/>
                    <a:p>
                      <a:pPr marL="0" marR="0" lvl="0" indent="0" algn="l" rtl="0">
                        <a:lnSpc>
                          <a:spcPct val="107000"/>
                        </a:lnSpc>
                        <a:spcBef>
                          <a:spcPts val="0"/>
                        </a:spcBef>
                        <a:spcAft>
                          <a:spcPts val="0"/>
                        </a:spcAft>
                        <a:buNone/>
                      </a:pPr>
                      <a:r>
                        <a:rPr lang="tr-TR" sz="1200"/>
                        <a:t>                    1</a:t>
                      </a: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tc>
                <a:extLst>
                  <a:ext uri="{0D108BD9-81ED-4DB2-BD59-A6C34878D82A}">
                    <a16:rowId xmlns:a16="http://schemas.microsoft.com/office/drawing/2014/main" val="10005"/>
                  </a:ext>
                </a:extLst>
              </a:tr>
            </a:tbl>
          </a:graphicData>
        </a:graphic>
      </p:graphicFrame>
      <p:pic>
        <p:nvPicPr>
          <p:cNvPr id="158" name="Google Shape;158;g3924b1661e5_2_0"/>
          <p:cNvPicPr preferRelativeResize="0"/>
          <p:nvPr/>
        </p:nvPicPr>
        <p:blipFill rotWithShape="1">
          <a:blip r:embed="rId3">
            <a:alphaModFix/>
          </a:blip>
          <a:srcRect/>
          <a:stretch/>
        </p:blipFill>
        <p:spPr>
          <a:xfrm>
            <a:off x="11831877" y="6356350"/>
            <a:ext cx="360123" cy="365125"/>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a:extLst>
              <a:ext uri="{FF2B5EF4-FFF2-40B4-BE49-F238E27FC236}">
                <a16:creationId xmlns:a16="http://schemas.microsoft.com/office/drawing/2014/main" id="{F3457C68-7C3C-BDFB-F2DE-F175CB4C0C7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80</a:t>
            </a:fld>
            <a:endParaRPr lang="tr-TR"/>
          </a:p>
        </p:txBody>
      </p:sp>
      <p:graphicFrame>
        <p:nvGraphicFramePr>
          <p:cNvPr id="5" name="Tablo 4">
            <a:extLst>
              <a:ext uri="{FF2B5EF4-FFF2-40B4-BE49-F238E27FC236}">
                <a16:creationId xmlns:a16="http://schemas.microsoft.com/office/drawing/2014/main" id="{9486F3F5-7D7A-9D5B-AF07-882C79FA9A5D}"/>
              </a:ext>
            </a:extLst>
          </p:cNvPr>
          <p:cNvGraphicFramePr>
            <a:graphicFrameLocks noGrp="1"/>
          </p:cNvGraphicFramePr>
          <p:nvPr>
            <p:extLst>
              <p:ext uri="{D42A27DB-BD31-4B8C-83A1-F6EECF244321}">
                <p14:modId xmlns:p14="http://schemas.microsoft.com/office/powerpoint/2010/main" val="940048975"/>
              </p:ext>
            </p:extLst>
          </p:nvPr>
        </p:nvGraphicFramePr>
        <p:xfrm>
          <a:off x="1680883" y="2116741"/>
          <a:ext cx="9493623" cy="3988816"/>
        </p:xfrm>
        <a:graphic>
          <a:graphicData uri="http://schemas.openxmlformats.org/drawingml/2006/table">
            <a:tbl>
              <a:tblPr firstRow="1" firstCol="1" bandRow="1">
                <a:tableStyleId>{71F7B38A-2533-437F-8BA0-C45511DF4930}</a:tableStyleId>
              </a:tblPr>
              <a:tblGrid>
                <a:gridCol w="8310849">
                  <a:extLst>
                    <a:ext uri="{9D8B030D-6E8A-4147-A177-3AD203B41FA5}">
                      <a16:colId xmlns:a16="http://schemas.microsoft.com/office/drawing/2014/main" val="3059818010"/>
                    </a:ext>
                  </a:extLst>
                </a:gridCol>
                <a:gridCol w="1182774">
                  <a:extLst>
                    <a:ext uri="{9D8B030D-6E8A-4147-A177-3AD203B41FA5}">
                      <a16:colId xmlns:a16="http://schemas.microsoft.com/office/drawing/2014/main" val="3613874025"/>
                    </a:ext>
                  </a:extLst>
                </a:gridCol>
              </a:tblGrid>
              <a:tr h="0">
                <a:tc>
                  <a:txBody>
                    <a:bodyPr/>
                    <a:lstStyle/>
                    <a:p>
                      <a:pPr algn="ctr">
                        <a:lnSpc>
                          <a:spcPct val="115000"/>
                        </a:lnSpc>
                        <a:spcAft>
                          <a:spcPts val="800"/>
                        </a:spcAft>
                        <a:buNone/>
                      </a:pPr>
                      <a:r>
                        <a:rPr lang="tr-TR" sz="1800" b="1" kern="100" dirty="0">
                          <a:effectLst/>
                        </a:rPr>
                        <a:t>E – Öğrenme Ortamı ve Fiziksel İmkânlar</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9349928"/>
                  </a:ext>
                </a:extLst>
              </a:tr>
              <a:tr h="0">
                <a:tc>
                  <a:txBody>
                    <a:bodyPr/>
                    <a:lstStyle/>
                    <a:p>
                      <a:pPr>
                        <a:lnSpc>
                          <a:spcPct val="115000"/>
                        </a:lnSpc>
                        <a:spcAft>
                          <a:spcPts val="800"/>
                        </a:spcAft>
                        <a:buNone/>
                      </a:pPr>
                      <a:r>
                        <a:rPr lang="tr-TR" sz="1800" b="1" kern="100" dirty="0">
                          <a:effectLst/>
                        </a:rPr>
                        <a:t>12. Öğrenme Ortamı</a:t>
                      </a:r>
                      <a:endParaRPr lang="tr-TR" sz="18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a:effectLst/>
                        </a:rPr>
                        <a:t> </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3879116"/>
                  </a:ext>
                </a:extLst>
              </a:tr>
              <a:tr h="0">
                <a:tc>
                  <a:txBody>
                    <a:bodyPr/>
                    <a:lstStyle/>
                    <a:p>
                      <a:pPr>
                        <a:lnSpc>
                          <a:spcPct val="115000"/>
                        </a:lnSpc>
                        <a:spcAft>
                          <a:spcPts val="800"/>
                        </a:spcAft>
                        <a:buNone/>
                      </a:pPr>
                      <a:r>
                        <a:rPr lang="tr-TR" sz="1800" kern="100">
                          <a:effectLst/>
                        </a:rPr>
                        <a:t>12.1 Dil merkezi, kurumun genel yapısı ve faaliyetleri içinde yer almakta ve belirlenmiş öğretme-öğrenme alanlarında hizmet vermektedir.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r>
                        <a:rPr lang="tr-TR" sz="1800" kern="100" dirty="0" smtClean="0">
                          <a:effectLst/>
                        </a:rPr>
                        <a:t> ✓</a:t>
                      </a:r>
                      <a:endParaRPr lang="tr-TR" sz="1800" kern="100" dirty="0" smtClean="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089345"/>
                  </a:ext>
                </a:extLst>
              </a:tr>
              <a:tr h="0">
                <a:tc>
                  <a:txBody>
                    <a:bodyPr/>
                    <a:lstStyle/>
                    <a:p>
                      <a:pPr>
                        <a:lnSpc>
                          <a:spcPct val="115000"/>
                        </a:lnSpc>
                        <a:spcAft>
                          <a:spcPts val="800"/>
                        </a:spcAft>
                        <a:buNone/>
                      </a:pPr>
                      <a:r>
                        <a:rPr lang="tr-TR" sz="1800" kern="100">
                          <a:effectLst/>
                        </a:rPr>
                        <a:t>12.2 Öğretim ve çalışma ortamı, programların ve öğrencilerin gereksinimlerini karşılamaktadır.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9206229"/>
                  </a:ext>
                </a:extLst>
              </a:tr>
              <a:tr h="0">
                <a:tc>
                  <a:txBody>
                    <a:bodyPr/>
                    <a:lstStyle/>
                    <a:p>
                      <a:pPr>
                        <a:lnSpc>
                          <a:spcPct val="115000"/>
                        </a:lnSpc>
                        <a:spcAft>
                          <a:spcPts val="800"/>
                        </a:spcAft>
                        <a:buNone/>
                      </a:pPr>
                      <a:r>
                        <a:rPr lang="tr-TR" sz="1800" kern="100">
                          <a:effectLst/>
                        </a:rPr>
                        <a:t>12.3 Sunulan hizmetler için gerekli olan pedagojik olmayan alanlar ve/veya çevrim içi ortamlar amaca uygundur ve bakımlıdır.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7535738"/>
                  </a:ext>
                </a:extLst>
              </a:tr>
              <a:tr h="0">
                <a:tc>
                  <a:txBody>
                    <a:bodyPr/>
                    <a:lstStyle/>
                    <a:p>
                      <a:pPr>
                        <a:lnSpc>
                          <a:spcPct val="115000"/>
                        </a:lnSpc>
                        <a:spcAft>
                          <a:spcPts val="800"/>
                        </a:spcAft>
                        <a:buNone/>
                      </a:pPr>
                      <a:r>
                        <a:rPr lang="tr-TR" sz="1800" kern="100" dirty="0">
                          <a:effectLst/>
                        </a:rPr>
                        <a:t>12.4 Tüm elektronik ve diğer ekipmanlara erişim kolaydır; ekipmanlar bakımlıdır ve personel ile öğrenciler için güvenilir bağlantı sağlanmaktadır.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tr-TR" sz="1800" kern="100" dirty="0">
                          <a:effectLst/>
                        </a:rPr>
                        <a:t>✓</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9150416"/>
                  </a:ext>
                </a:extLst>
              </a:tr>
              <a:tr h="0">
                <a:tc>
                  <a:txBody>
                    <a:bodyPr/>
                    <a:lstStyle/>
                    <a:p>
                      <a:pPr>
                        <a:lnSpc>
                          <a:spcPct val="115000"/>
                        </a:lnSpc>
                        <a:spcAft>
                          <a:spcPts val="800"/>
                        </a:spcAft>
                        <a:buNone/>
                      </a:pPr>
                      <a:r>
                        <a:rPr lang="tr-TR" sz="1800" kern="100">
                          <a:effectLst/>
                        </a:rPr>
                        <a:t>12.5 Öğrenci ve personelin sağlığını ve güvenliğini korumaya ve çevresel duyarlılığı teşvik etmeye yönelik düzenlemeler mevcuttur.</a:t>
                      </a:r>
                      <a:endParaRPr lang="tr-TR"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tr-TR" sz="1800" kern="100" dirty="0">
                          <a:effectLst/>
                        </a:rPr>
                        <a:t> </a:t>
                      </a:r>
                      <a:r>
                        <a:rPr lang="tr-TR" sz="1800" kern="100" dirty="0" smtClean="0">
                          <a:effectLst/>
                        </a:rPr>
                        <a:t> ✓</a:t>
                      </a:r>
                      <a:endParaRPr lang="tr-TR" sz="1800" kern="100" dirty="0" smtClean="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7978475"/>
                  </a:ext>
                </a:extLst>
              </a:tr>
            </a:tbl>
          </a:graphicData>
        </a:graphic>
      </p:graphicFrame>
    </p:spTree>
    <p:extLst>
      <p:ext uri="{BB962C8B-B14F-4D97-AF65-F5344CB8AC3E}">
        <p14:creationId xmlns:p14="http://schemas.microsoft.com/office/powerpoint/2010/main" val="18525922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Shape 683"/>
        <p:cNvGrpSpPr/>
        <p:nvPr/>
      </p:nvGrpSpPr>
      <p:grpSpPr>
        <a:xfrm>
          <a:off x="0" y="0"/>
          <a:ext cx="0" cy="0"/>
          <a:chOff x="0" y="0"/>
          <a:chExt cx="0" cy="0"/>
        </a:xfrm>
      </p:grpSpPr>
      <p:sp>
        <p:nvSpPr>
          <p:cNvPr id="684" name="Google Shape;684;p68"/>
          <p:cNvSpPr txBox="1">
            <a:spLocks noGrp="1"/>
          </p:cNvSpPr>
          <p:nvPr>
            <p:ph type="title"/>
          </p:nvPr>
        </p:nvSpPr>
        <p:spPr>
          <a:xfrm>
            <a:off x="1934536" y="822035"/>
            <a:ext cx="8871900" cy="6708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latin typeface="Calibri"/>
                <a:ea typeface="Calibri"/>
                <a:cs typeface="Calibri"/>
                <a:sym typeface="Calibri"/>
              </a:rPr>
              <a:t>Öz Değerlendirme: </a:t>
            </a:r>
            <a:r>
              <a:rPr lang="tr-TR" sz="3600" b="1">
                <a:solidFill>
                  <a:srgbClr val="3333FF"/>
                </a:solidFill>
                <a:latin typeface="Calibri"/>
                <a:ea typeface="Calibri"/>
                <a:cs typeface="Calibri"/>
                <a:sym typeface="Calibri"/>
              </a:rPr>
              <a:t>Birimin Güçlü Yönleri</a:t>
            </a:r>
            <a:endParaRPr sz="3600" b="1">
              <a:solidFill>
                <a:srgbClr val="3333FF"/>
              </a:solidFill>
              <a:latin typeface="Calibri"/>
              <a:ea typeface="Calibri"/>
              <a:cs typeface="Calibri"/>
              <a:sym typeface="Calibri"/>
            </a:endParaRPr>
          </a:p>
        </p:txBody>
      </p:sp>
      <p:sp>
        <p:nvSpPr>
          <p:cNvPr id="685" name="Google Shape;685;p68"/>
          <p:cNvSpPr txBox="1">
            <a:spLocks noGrp="1"/>
          </p:cNvSpPr>
          <p:nvPr>
            <p:ph type="body" idx="1"/>
          </p:nvPr>
        </p:nvSpPr>
        <p:spPr>
          <a:xfrm>
            <a:off x="576471" y="2078966"/>
            <a:ext cx="11380200" cy="3799200"/>
          </a:xfrm>
          <a:prstGeom prst="rect">
            <a:avLst/>
          </a:prstGeom>
          <a:noFill/>
          <a:ln>
            <a:noFill/>
          </a:ln>
        </p:spPr>
        <p:txBody>
          <a:bodyPr spcFirstLastPara="1" wrap="square" lIns="91425" tIns="45700" rIns="91425" bIns="45700" anchor="t" anchorCtr="0">
            <a:noAutofit/>
          </a:bodyPr>
          <a:lstStyle/>
          <a:p>
            <a:pPr marL="660400" indent="-457200" algn="just">
              <a:lnSpc>
                <a:spcPct val="100000"/>
              </a:lnSpc>
              <a:spcBef>
                <a:spcPts val="0"/>
              </a:spcBef>
              <a:buSzPts val="3200"/>
            </a:pPr>
            <a:r>
              <a:rPr lang="tr-TR" sz="2000" dirty="0"/>
              <a:t>Yabancı Diller </a:t>
            </a:r>
            <a:r>
              <a:rPr lang="tr-TR" sz="2000" dirty="0" smtClean="0"/>
              <a:t>Yüksekokulunda </a:t>
            </a:r>
            <a:r>
              <a:rPr lang="tr-TR" sz="2000" dirty="0"/>
              <a:t>liderlik, yönetişim ve kaliteye ilişkin temel yapıların tanımlandığı ve uygulamaya geçirildiği görülmektedir. Birimin misyon, vizyon, temel değerleri ve kalite politikası belirlenmiş; yönetişim modeli, görev tanımları ve iş akış süreçleri web sayfası aracılığıyla paydaşlarla </a:t>
            </a:r>
            <a:r>
              <a:rPr lang="tr-TR" sz="2000" dirty="0" smtClean="0"/>
              <a:t>paylaşılmıştır.</a:t>
            </a:r>
            <a:endParaRPr lang="tr-TR" sz="2000" dirty="0"/>
          </a:p>
          <a:p>
            <a:pPr marL="660400" indent="-457200">
              <a:lnSpc>
                <a:spcPct val="100000"/>
              </a:lnSpc>
              <a:spcBef>
                <a:spcPts val="0"/>
              </a:spcBef>
              <a:buSzPts val="3200"/>
            </a:pPr>
            <a:r>
              <a:rPr lang="tr-TR" sz="2000" dirty="0"/>
              <a:t>Birimde eğitim ve öğretim süreçlerine ilişkin görev tanımları ve iş akışları belirlenmiş olup, süreçlerin düzenli yürütülmesini sağlamak amacıyla komisyonlar aktif işlemektedir. </a:t>
            </a:r>
          </a:p>
          <a:p>
            <a:pPr marL="660400" indent="-457200" algn="just">
              <a:lnSpc>
                <a:spcPct val="100000"/>
              </a:lnSpc>
              <a:spcBef>
                <a:spcPts val="0"/>
              </a:spcBef>
              <a:buSzPts val="3200"/>
            </a:pPr>
            <a:r>
              <a:rPr lang="tr-TR" sz="2000" dirty="0"/>
              <a:t>Öğrenci merkezli ders planlamaları ve uygulamaları ile öğrencilerin aktif katılımını destekleyen eğitim modelleri uygulanmakta, öğrencilerden memnuniyet anketleri ve süreç değerlendirmeleri alınarak elde edilen veriler doğrultusunda iyileştirme çalışmaları planlanmaktadır.</a:t>
            </a:r>
          </a:p>
          <a:p>
            <a:pPr marL="660400" indent="-457200" algn="just">
              <a:lnSpc>
                <a:spcPct val="100000"/>
              </a:lnSpc>
              <a:spcBef>
                <a:spcPts val="0"/>
              </a:spcBef>
              <a:buSzPts val="3200"/>
            </a:pPr>
            <a:r>
              <a:rPr lang="tr-TR" sz="2000" dirty="0"/>
              <a:t>Birimde araştırma ve geliştirme faaliyetleri geçen yıla kıyasla ilerleme göstermiş olup, yayın sayısı, yayın niteliği ve proje sayısında artış sağlanmıştır. Kurumsal tercihler doğrultusunda araştırma süreçlerinin yönetimi yürütülmektedir ve birimimizde Proje ve Araştırma Komisyonu </a:t>
            </a:r>
            <a:r>
              <a:rPr lang="tr-TR" sz="2000" dirty="0" smtClean="0"/>
              <a:t>bulunmaktadır.</a:t>
            </a:r>
            <a:endParaRPr lang="tr-TR" sz="2000" dirty="0"/>
          </a:p>
          <a:p>
            <a:pPr marL="660400" indent="-457200" algn="just">
              <a:lnSpc>
                <a:spcPct val="100000"/>
              </a:lnSpc>
              <a:spcBef>
                <a:spcPts val="0"/>
              </a:spcBef>
              <a:buSzPts val="3200"/>
            </a:pPr>
            <a:endParaRPr sz="2000" dirty="0"/>
          </a:p>
        </p:txBody>
      </p:sp>
      <p:sp>
        <p:nvSpPr>
          <p:cNvPr id="686" name="Google Shape;686;p6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87" name="Google Shape;687;p6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81</a:t>
            </a:fld>
            <a:endParaRPr/>
          </a:p>
        </p:txBody>
      </p:sp>
      <p:sp>
        <p:nvSpPr>
          <p:cNvPr id="688" name="Google Shape;688;p68"/>
          <p:cNvSpPr txBox="1"/>
          <p:nvPr/>
        </p:nvSpPr>
        <p:spPr>
          <a:xfrm>
            <a:off x="466747" y="5878286"/>
            <a:ext cx="4572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slyat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Shape 692"/>
        <p:cNvGrpSpPr/>
        <p:nvPr/>
      </p:nvGrpSpPr>
      <p:grpSpPr>
        <a:xfrm>
          <a:off x="0" y="0"/>
          <a:ext cx="0" cy="0"/>
          <a:chOff x="0" y="0"/>
          <a:chExt cx="0" cy="0"/>
        </a:xfrm>
      </p:grpSpPr>
      <p:sp>
        <p:nvSpPr>
          <p:cNvPr id="693" name="Google Shape;693;p69"/>
          <p:cNvSpPr txBox="1">
            <a:spLocks noGrp="1"/>
          </p:cNvSpPr>
          <p:nvPr>
            <p:ph type="title"/>
          </p:nvPr>
        </p:nvSpPr>
        <p:spPr>
          <a:xfrm>
            <a:off x="720436" y="769476"/>
            <a:ext cx="10049164" cy="70605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Öz Değerlendirme: </a:t>
            </a:r>
            <a:r>
              <a:rPr lang="tr-TR" sz="3200" b="1">
                <a:solidFill>
                  <a:srgbClr val="3333FF"/>
                </a:solidFill>
              </a:rPr>
              <a:t>Birimin Geliştirmeye Açık Yönleri</a:t>
            </a:r>
            <a:endParaRPr sz="3200" b="1">
              <a:solidFill>
                <a:srgbClr val="3333FF"/>
              </a:solidFill>
            </a:endParaRPr>
          </a:p>
        </p:txBody>
      </p:sp>
      <p:sp>
        <p:nvSpPr>
          <p:cNvPr id="694" name="Google Shape;694;p69"/>
          <p:cNvSpPr txBox="1">
            <a:spLocks noGrp="1"/>
          </p:cNvSpPr>
          <p:nvPr>
            <p:ph type="body" idx="1"/>
          </p:nvPr>
        </p:nvSpPr>
        <p:spPr>
          <a:xfrm>
            <a:off x="506896" y="2007704"/>
            <a:ext cx="11231217" cy="3796748"/>
          </a:xfrm>
          <a:prstGeom prst="rect">
            <a:avLst/>
          </a:prstGeom>
          <a:noFill/>
          <a:ln>
            <a:noFill/>
          </a:ln>
        </p:spPr>
        <p:txBody>
          <a:bodyPr spcFirstLastPara="1" wrap="square" lIns="91425" tIns="45700" rIns="91425" bIns="45700" anchor="t" anchorCtr="0">
            <a:noAutofit/>
          </a:bodyPr>
          <a:lstStyle/>
          <a:p>
            <a:pPr marL="660400" indent="-457200" algn="just">
              <a:lnSpc>
                <a:spcPct val="100000"/>
              </a:lnSpc>
              <a:spcBef>
                <a:spcPts val="0"/>
              </a:spcBef>
              <a:buSzPts val="3200"/>
            </a:pPr>
            <a:r>
              <a:rPr lang="tr-TR" sz="2000" dirty="0"/>
              <a:t>Program tasarımı ve uygulamasında iç ve dış paydaş görüşlerinin alınması ve bu doğrultuda gerekli düzenlemelerin yapılması, eğitim ve öğretim süreçlerinin etkinliğini artırmak açısından geliştirilmesi gereken hususlar arasında yer almaktadır.</a:t>
            </a:r>
          </a:p>
          <a:p>
            <a:pPr marL="660400" indent="-457200" algn="just">
              <a:lnSpc>
                <a:spcPct val="100000"/>
              </a:lnSpc>
              <a:spcBef>
                <a:spcPts val="0"/>
              </a:spcBef>
              <a:buSzPts val="3200"/>
            </a:pPr>
            <a:r>
              <a:rPr lang="tr-TR" sz="2000" dirty="0"/>
              <a:t>Mezun öğrenci takip sisteminin oluşturulması ve ilgili paydaşlardan geri dönütlerin alınması gerekmektedir.</a:t>
            </a:r>
          </a:p>
          <a:p>
            <a:pPr marL="660400" indent="-457200" algn="just">
              <a:lnSpc>
                <a:spcPct val="100000"/>
              </a:lnSpc>
              <a:spcBef>
                <a:spcPts val="0"/>
              </a:spcBef>
              <a:buSzPts val="3200"/>
            </a:pPr>
            <a:r>
              <a:rPr lang="tr-TR" sz="2000" dirty="0"/>
              <a:t>Ayrıca, birimin uluslararasılaşma hedeflerinin belirlenmesi, stratejik planın oluşturulması ve yürütülen çalışmaların bu plan doğrultusunda izlenmesini sağlayacak takip sisteminin kurulması, geliştirilmesi gerekmektedir.</a:t>
            </a:r>
          </a:p>
          <a:p>
            <a:pPr marL="660400" indent="-457200" algn="just">
              <a:lnSpc>
                <a:spcPct val="100000"/>
              </a:lnSpc>
              <a:spcBef>
                <a:spcPts val="0"/>
              </a:spcBef>
              <a:buSzPts val="3200"/>
            </a:pPr>
            <a:r>
              <a:rPr lang="tr-TR" sz="2000" dirty="0"/>
              <a:t>Birimde toplumsal katkı faaliyetleri ağırlıklı olarak akademik personelin bireysel girişimleri çerçevesinde yürütülmekte olup, toplumsal katkı performansının izlenmesi ve değerlendirilmesine yönelik sistematik bir mekanizmanın oluşturulması gerekmektedir. </a:t>
            </a:r>
            <a:endParaRPr sz="2000" dirty="0"/>
          </a:p>
        </p:txBody>
      </p:sp>
      <p:sp>
        <p:nvSpPr>
          <p:cNvPr id="695" name="Google Shape;695;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696" name="Google Shape;696;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82</a:t>
            </a:fld>
            <a:endParaRPr/>
          </a:p>
        </p:txBody>
      </p:sp>
      <p:sp>
        <p:nvSpPr>
          <p:cNvPr id="697" name="Google Shape;697;p69"/>
          <p:cNvSpPr txBox="1"/>
          <p:nvPr/>
        </p:nvSpPr>
        <p:spPr>
          <a:xfrm>
            <a:off x="466747" y="5878286"/>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slyat ekleyiniz. </a:t>
            </a:r>
            <a:endParaRPr sz="1200" b="1" i="1">
              <a:solidFill>
                <a:srgbClr val="C00000"/>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Shape 702"/>
        <p:cNvGrpSpPr/>
        <p:nvPr/>
      </p:nvGrpSpPr>
      <p:grpSpPr>
        <a:xfrm>
          <a:off x="0" y="0"/>
          <a:ext cx="0" cy="0"/>
          <a:chOff x="0" y="0"/>
          <a:chExt cx="0" cy="0"/>
        </a:xfrm>
      </p:grpSpPr>
      <p:sp>
        <p:nvSpPr>
          <p:cNvPr id="703" name="Google Shape;703;p70"/>
          <p:cNvSpPr txBox="1">
            <a:spLocks noGrp="1"/>
          </p:cNvSpPr>
          <p:nvPr>
            <p:ph type="title"/>
          </p:nvPr>
        </p:nvSpPr>
        <p:spPr>
          <a:xfrm>
            <a:off x="277091" y="713124"/>
            <a:ext cx="10283079" cy="77070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Birim 2026 Yılı İyileştirme Planı</a:t>
            </a:r>
            <a:br>
              <a:rPr lang="tr-TR" sz="3600" b="1">
                <a:solidFill>
                  <a:srgbClr val="FF0000"/>
                </a:solidFill>
              </a:rPr>
            </a:br>
            <a:r>
              <a:rPr lang="tr-TR" sz="2400" b="1" i="1">
                <a:solidFill>
                  <a:srgbClr val="3333FF"/>
                </a:solidFill>
              </a:rPr>
              <a:t>(Birimin Geliştirmeye Açık Yönlerine dayalı olarak) </a:t>
            </a:r>
            <a:endParaRPr sz="2400" b="1" i="1">
              <a:solidFill>
                <a:srgbClr val="3333FF"/>
              </a:solidFill>
            </a:endParaRPr>
          </a:p>
        </p:txBody>
      </p:sp>
      <p:sp>
        <p:nvSpPr>
          <p:cNvPr id="704" name="Google Shape;704;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705" name="Google Shape;70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83</a:t>
            </a:fld>
            <a:endParaRPr/>
          </a:p>
        </p:txBody>
      </p:sp>
      <p:graphicFrame>
        <p:nvGraphicFramePr>
          <p:cNvPr id="706" name="Google Shape;706;p70"/>
          <p:cNvGraphicFramePr/>
          <p:nvPr>
            <p:extLst>
              <p:ext uri="{D42A27DB-BD31-4B8C-83A1-F6EECF244321}">
                <p14:modId xmlns:p14="http://schemas.microsoft.com/office/powerpoint/2010/main" val="969052284"/>
              </p:ext>
            </p:extLst>
          </p:nvPr>
        </p:nvGraphicFramePr>
        <p:xfrm>
          <a:off x="382137" y="2027207"/>
          <a:ext cx="11374435" cy="4006441"/>
        </p:xfrm>
        <a:graphic>
          <a:graphicData uri="http://schemas.openxmlformats.org/drawingml/2006/table">
            <a:tbl>
              <a:tblPr firstRow="1" firstCol="1" bandRow="1">
                <a:noFill/>
                <a:tableStyleId>{9EE9E55A-6353-4820-B1A0-A50A31D110FF}</a:tableStyleId>
              </a:tblPr>
              <a:tblGrid>
                <a:gridCol w="6646735">
                  <a:extLst>
                    <a:ext uri="{9D8B030D-6E8A-4147-A177-3AD203B41FA5}">
                      <a16:colId xmlns:a16="http://schemas.microsoft.com/office/drawing/2014/main" val="20000"/>
                    </a:ext>
                  </a:extLst>
                </a:gridCol>
                <a:gridCol w="4727700">
                  <a:extLst>
                    <a:ext uri="{9D8B030D-6E8A-4147-A177-3AD203B41FA5}">
                      <a16:colId xmlns:a16="http://schemas.microsoft.com/office/drawing/2014/main" val="20001"/>
                    </a:ext>
                  </a:extLst>
                </a:gridCol>
              </a:tblGrid>
              <a:tr h="596725">
                <a:tc>
                  <a:txBody>
                    <a:bodyPr/>
                    <a:lstStyle/>
                    <a:p>
                      <a:pPr marL="0" marR="0" lvl="0" indent="0" algn="ctr" rtl="0">
                        <a:lnSpc>
                          <a:spcPct val="107000"/>
                        </a:lnSpc>
                        <a:spcBef>
                          <a:spcPts val="0"/>
                        </a:spcBef>
                        <a:spcAft>
                          <a:spcPts val="0"/>
                        </a:spcAft>
                        <a:buNone/>
                      </a:pPr>
                      <a:r>
                        <a:rPr lang="tr-TR" sz="3200"/>
                        <a:t>Planlanan Faaliyet, İş veya Süreçler</a:t>
                      </a:r>
                      <a:endParaRPr sz="3200" b="1">
                        <a:solidFill>
                          <a:srgbClr val="FF0000"/>
                        </a:solidFill>
                        <a:latin typeface="Calibri"/>
                        <a:ea typeface="Calibri"/>
                        <a:cs typeface="Calibri"/>
                        <a:sym typeface="Calibri"/>
                      </a:endParaRPr>
                    </a:p>
                  </a:txBody>
                  <a:tcPr marL="68575" marR="68575" marT="0" marB="0" anchor="ctr"/>
                </a:tc>
                <a:tc>
                  <a:txBody>
                    <a:bodyPr/>
                    <a:lstStyle/>
                    <a:p>
                      <a:pPr marL="0" marR="0" lvl="0" indent="0" algn="ctr" rtl="0">
                        <a:lnSpc>
                          <a:spcPct val="107000"/>
                        </a:lnSpc>
                        <a:spcBef>
                          <a:spcPts val="0"/>
                        </a:spcBef>
                        <a:spcAft>
                          <a:spcPts val="0"/>
                        </a:spcAft>
                        <a:buNone/>
                      </a:pPr>
                      <a:r>
                        <a:rPr lang="tr-TR" sz="3200"/>
                        <a:t>Açıklama</a:t>
                      </a:r>
                      <a:endParaRPr sz="3200" b="1">
                        <a:solidFill>
                          <a:srgbClr val="FF0000"/>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484300">
                <a:tc>
                  <a:txBody>
                    <a:bodyPr/>
                    <a:lstStyle/>
                    <a:p>
                      <a:pPr marL="0" marR="0" lvl="0" indent="0" algn="l" rtl="0">
                        <a:lnSpc>
                          <a:spcPct val="107000"/>
                        </a:lnSpc>
                        <a:spcBef>
                          <a:spcPts val="0"/>
                        </a:spcBef>
                        <a:spcAft>
                          <a:spcPts val="0"/>
                        </a:spcAft>
                        <a:buNone/>
                      </a:pPr>
                      <a:r>
                        <a:rPr lang="tr-TR" sz="1100" dirty="0"/>
                        <a:t> </a:t>
                      </a:r>
                      <a:r>
                        <a:rPr lang="tr-TR" sz="2000" b="0" i="0" u="none" strike="noStrike" cap="none" dirty="0">
                          <a:solidFill>
                            <a:schemeClr val="dk1"/>
                          </a:solidFill>
                          <a:latin typeface="Calibri"/>
                          <a:ea typeface="Calibri"/>
                          <a:cs typeface="Calibri"/>
                          <a:sym typeface="Calibri"/>
                        </a:rPr>
                        <a:t>Komisyonların işleyişlerine uygun yıllık plan ve hedefler oluşturması </a:t>
                      </a:r>
                      <a:endParaRPr sz="2000" b="0" i="0" u="none" strike="noStrike" cap="none" dirty="0">
                        <a:solidFill>
                          <a:schemeClr val="dk1"/>
                        </a:solidFill>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484300">
                <a:tc>
                  <a:txBody>
                    <a:bodyPr/>
                    <a:lstStyle/>
                    <a:p>
                      <a:pPr marL="0" marR="0" lvl="0" indent="0" algn="l"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Arial"/>
                        </a:rPr>
                        <a:t>Paydaş katılımlarının arttırılması ve  bu doğrultuda eğitim öğretimde düzenlemelerin yapılması </a:t>
                      </a:r>
                      <a:endParaRPr sz="2000" b="0" i="0" u="none" strike="noStrike" cap="none" dirty="0">
                        <a:solidFill>
                          <a:schemeClr val="dk1"/>
                        </a:solidFill>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484300">
                <a:tc>
                  <a:txBody>
                    <a:bodyPr/>
                    <a:lstStyle/>
                    <a:p>
                      <a:pPr marL="0" marR="0" lvl="0" indent="0" algn="l" rtl="0">
                        <a:lnSpc>
                          <a:spcPct val="107000"/>
                        </a:lnSpc>
                        <a:spcBef>
                          <a:spcPts val="0"/>
                        </a:spcBef>
                        <a:spcAft>
                          <a:spcPts val="0"/>
                        </a:spcAft>
                        <a:buNone/>
                      </a:pPr>
                      <a:r>
                        <a:rPr lang="tr-TR" sz="2000" b="0" i="0" u="none" strike="noStrike" cap="none" dirty="0">
                          <a:solidFill>
                            <a:schemeClr val="dk1"/>
                          </a:solidFill>
                          <a:latin typeface="Calibri"/>
                          <a:ea typeface="Calibri"/>
                          <a:cs typeface="Calibri"/>
                          <a:sym typeface="Arial"/>
                        </a:rPr>
                        <a:t> Mezun öğrenci takip sisteminin kurulması ve belirli periyodlarla geri dönütlerin alınarak analiz edilmesi</a:t>
                      </a:r>
                      <a:endParaRPr sz="2000" b="0" i="0" u="none" strike="noStrike" cap="none" dirty="0">
                        <a:solidFill>
                          <a:schemeClr val="dk1"/>
                        </a:solidFill>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484300">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6"/>
                  </a:ext>
                </a:extLst>
              </a:tr>
            </a:tbl>
          </a:graphicData>
        </a:graphic>
      </p:graphicFrame>
      <p:sp>
        <p:nvSpPr>
          <p:cNvPr id="707" name="Google Shape;707;p70"/>
          <p:cNvSpPr txBox="1"/>
          <p:nvPr/>
        </p:nvSpPr>
        <p:spPr>
          <a:xfrm>
            <a:off x="466747" y="5878286"/>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ayrı slyat ekleyiniz. </a:t>
            </a:r>
            <a:endParaRPr sz="1200" b="1" i="1">
              <a:solidFill>
                <a:srgbClr val="C00000"/>
              </a:solidFill>
              <a:latin typeface="Calibri"/>
              <a:ea typeface="Calibri"/>
              <a:cs typeface="Calibri"/>
              <a:sym typeface="Calibri"/>
            </a:endParaRPr>
          </a:p>
        </p:txBody>
      </p:sp>
      <p:pic>
        <p:nvPicPr>
          <p:cNvPr id="708" name="Google Shape;708;p70"/>
          <p:cNvPicPr preferRelativeResize="0"/>
          <p:nvPr/>
        </p:nvPicPr>
        <p:blipFill rotWithShape="1">
          <a:blip r:embed="rId3">
            <a:alphaModFix/>
          </a:blip>
          <a:srcRect/>
          <a:stretch/>
        </p:blipFill>
        <p:spPr>
          <a:xfrm>
            <a:off x="11756571" y="6286946"/>
            <a:ext cx="441500" cy="44763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Shape 712"/>
        <p:cNvGrpSpPr/>
        <p:nvPr/>
      </p:nvGrpSpPr>
      <p:grpSpPr>
        <a:xfrm>
          <a:off x="0" y="0"/>
          <a:ext cx="0" cy="0"/>
          <a:chOff x="0" y="0"/>
          <a:chExt cx="0" cy="0"/>
        </a:xfrm>
      </p:grpSpPr>
      <p:sp>
        <p:nvSpPr>
          <p:cNvPr id="713" name="Google Shape;713;p7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endParaRPr/>
          </a:p>
        </p:txBody>
      </p:sp>
      <p:sp>
        <p:nvSpPr>
          <p:cNvPr id="714" name="Google Shape;714;p7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715" name="Google Shape;715;p71"/>
          <p:cNvPicPr preferRelativeResize="0"/>
          <p:nvPr/>
        </p:nvPicPr>
        <p:blipFill rotWithShape="1">
          <a:blip r:embed="rId3">
            <a:alphaModFix/>
          </a:blip>
          <a:srcRect b="20465"/>
          <a:stretch/>
        </p:blipFill>
        <p:spPr>
          <a:xfrm>
            <a:off x="0" y="-25399"/>
            <a:ext cx="12192000" cy="6858000"/>
          </a:xfrm>
          <a:prstGeom prst="rect">
            <a:avLst/>
          </a:prstGeom>
          <a:noFill/>
          <a:ln>
            <a:noFill/>
          </a:ln>
        </p:spPr>
      </p:pic>
      <p:sp>
        <p:nvSpPr>
          <p:cNvPr id="716" name="Google Shape;716;p71"/>
          <p:cNvSpPr/>
          <p:nvPr/>
        </p:nvSpPr>
        <p:spPr>
          <a:xfrm>
            <a:off x="0" y="6464300"/>
            <a:ext cx="12192000" cy="393700"/>
          </a:xfrm>
          <a:prstGeom prst="rect">
            <a:avLst/>
          </a:prstGeom>
          <a:solidFill>
            <a:srgbClr val="962E2E"/>
          </a:solidFill>
          <a:ln w="12700" cap="flat" cmpd="sng">
            <a:solidFill>
              <a:srgbClr val="96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7" name="Google Shape;717;p71"/>
          <p:cNvSpPr txBox="1"/>
          <p:nvPr/>
        </p:nvSpPr>
        <p:spPr>
          <a:xfrm>
            <a:off x="0" y="2832099"/>
            <a:ext cx="12192000" cy="2870199"/>
          </a:xfrm>
          <a:prstGeom prst="rect">
            <a:avLst/>
          </a:prstGeom>
          <a:noFill/>
          <a:ln>
            <a:noFill/>
          </a:ln>
        </p:spPr>
        <p:txBody>
          <a:bodyPr spcFirstLastPara="1" wrap="square" lIns="91425" tIns="45700" rIns="91425" bIns="45700" anchor="t" anchorCtr="0">
            <a:noAutofit/>
          </a:bodyPr>
          <a:lstStyle/>
          <a:p>
            <a:pPr marL="0" marR="0" lvl="0" indent="0" algn="ctr" rtl="0">
              <a:lnSpc>
                <a:spcPct val="114000"/>
              </a:lnSpc>
              <a:spcBef>
                <a:spcPts val="0"/>
              </a:spcBef>
              <a:spcAft>
                <a:spcPts val="0"/>
              </a:spcAft>
              <a:buClr>
                <a:srgbClr val="962E2E"/>
              </a:buClr>
              <a:buSzPts val="5400"/>
              <a:buFont typeface="Arial"/>
              <a:buNone/>
            </a:pPr>
            <a:r>
              <a:rPr lang="tr-TR" sz="5400" b="1">
                <a:solidFill>
                  <a:srgbClr val="962E2E"/>
                </a:solidFill>
                <a:latin typeface="Calibri"/>
                <a:ea typeface="Calibri"/>
                <a:cs typeface="Calibri"/>
                <a:sym typeface="Calibri"/>
              </a:rPr>
              <a:t>Sorularınız ve Önerileriniz</a:t>
            </a:r>
            <a:endParaRPr/>
          </a:p>
        </p:txBody>
      </p:sp>
      <p:pic>
        <p:nvPicPr>
          <p:cNvPr id="718" name="Google Shape;718;p71"/>
          <p:cNvPicPr preferRelativeResize="0"/>
          <p:nvPr/>
        </p:nvPicPr>
        <p:blipFill rotWithShape="1">
          <a:blip r:embed="rId4">
            <a:alphaModFix/>
          </a:blip>
          <a:srcRect/>
          <a:stretch/>
        </p:blipFill>
        <p:spPr>
          <a:xfrm>
            <a:off x="0" y="6302377"/>
            <a:ext cx="12280900" cy="575094"/>
          </a:xfrm>
          <a:prstGeom prst="rect">
            <a:avLst/>
          </a:prstGeom>
          <a:noFill/>
          <a:ln>
            <a:noFill/>
          </a:ln>
        </p:spPr>
      </p:pic>
      <p:sp>
        <p:nvSpPr>
          <p:cNvPr id="719" name="Google Shape;719;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720" name="Google Shape;720;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84</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Shape 724"/>
        <p:cNvGrpSpPr/>
        <p:nvPr/>
      </p:nvGrpSpPr>
      <p:grpSpPr>
        <a:xfrm>
          <a:off x="0" y="0"/>
          <a:ext cx="0" cy="0"/>
          <a:chOff x="0" y="0"/>
          <a:chExt cx="0" cy="0"/>
        </a:xfrm>
      </p:grpSpPr>
      <p:sp>
        <p:nvSpPr>
          <p:cNvPr id="725" name="Google Shape;725;p7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endParaRPr/>
          </a:p>
        </p:txBody>
      </p:sp>
      <p:sp>
        <p:nvSpPr>
          <p:cNvPr id="726" name="Google Shape;726;p7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727" name="Google Shape;727;p72"/>
          <p:cNvPicPr preferRelativeResize="0"/>
          <p:nvPr/>
        </p:nvPicPr>
        <p:blipFill rotWithShape="1">
          <a:blip r:embed="rId3">
            <a:alphaModFix/>
          </a:blip>
          <a:srcRect b="20465"/>
          <a:stretch/>
        </p:blipFill>
        <p:spPr>
          <a:xfrm>
            <a:off x="0" y="-25399"/>
            <a:ext cx="12192000" cy="6858000"/>
          </a:xfrm>
          <a:prstGeom prst="rect">
            <a:avLst/>
          </a:prstGeom>
          <a:noFill/>
          <a:ln>
            <a:noFill/>
          </a:ln>
        </p:spPr>
      </p:pic>
      <p:sp>
        <p:nvSpPr>
          <p:cNvPr id="728" name="Google Shape;728;p72"/>
          <p:cNvSpPr/>
          <p:nvPr/>
        </p:nvSpPr>
        <p:spPr>
          <a:xfrm>
            <a:off x="0" y="6464300"/>
            <a:ext cx="12192000" cy="393700"/>
          </a:xfrm>
          <a:prstGeom prst="rect">
            <a:avLst/>
          </a:prstGeom>
          <a:solidFill>
            <a:srgbClr val="962E2E"/>
          </a:solidFill>
          <a:ln w="12700" cap="flat" cmpd="sng">
            <a:solidFill>
              <a:srgbClr val="96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9" name="Google Shape;729;p72"/>
          <p:cNvSpPr txBox="1"/>
          <p:nvPr/>
        </p:nvSpPr>
        <p:spPr>
          <a:xfrm>
            <a:off x="318052" y="2524539"/>
            <a:ext cx="11529391" cy="3177760"/>
          </a:xfrm>
          <a:prstGeom prst="rect">
            <a:avLst/>
          </a:prstGeom>
          <a:noFill/>
          <a:ln>
            <a:noFill/>
          </a:ln>
        </p:spPr>
        <p:txBody>
          <a:bodyPr spcFirstLastPara="1" wrap="square" lIns="91425" tIns="45700" rIns="91425" bIns="45700" anchor="t" anchorCtr="0">
            <a:noAutofit/>
          </a:bodyPr>
          <a:lstStyle/>
          <a:p>
            <a:pPr marL="0" marR="0" lvl="0" indent="0" algn="ctr" rtl="0">
              <a:lnSpc>
                <a:spcPct val="114000"/>
              </a:lnSpc>
              <a:spcBef>
                <a:spcPts val="0"/>
              </a:spcBef>
              <a:spcAft>
                <a:spcPts val="0"/>
              </a:spcAft>
              <a:buClr>
                <a:srgbClr val="962E2E"/>
              </a:buClr>
              <a:buSzPts val="5400"/>
              <a:buFont typeface="Arial"/>
              <a:buNone/>
            </a:pPr>
            <a:r>
              <a:rPr lang="tr-TR" sz="5400" b="1">
                <a:solidFill>
                  <a:srgbClr val="962E2E"/>
                </a:solidFill>
                <a:latin typeface="Calibri"/>
                <a:ea typeface="Calibri"/>
                <a:cs typeface="Calibri"/>
                <a:sym typeface="Calibri"/>
              </a:rPr>
              <a:t>Katılımınız ve katkılarınız için teşekkür ederiz. </a:t>
            </a:r>
            <a:endParaRPr/>
          </a:p>
        </p:txBody>
      </p:sp>
      <p:pic>
        <p:nvPicPr>
          <p:cNvPr id="730" name="Google Shape;730;p72"/>
          <p:cNvPicPr preferRelativeResize="0"/>
          <p:nvPr/>
        </p:nvPicPr>
        <p:blipFill rotWithShape="1">
          <a:blip r:embed="rId4">
            <a:alphaModFix/>
          </a:blip>
          <a:srcRect/>
          <a:stretch/>
        </p:blipFill>
        <p:spPr>
          <a:xfrm>
            <a:off x="0" y="6302377"/>
            <a:ext cx="12280900" cy="575094"/>
          </a:xfrm>
          <a:prstGeom prst="rect">
            <a:avLst/>
          </a:prstGeom>
          <a:noFill/>
          <a:ln>
            <a:noFill/>
          </a:ln>
        </p:spPr>
      </p:pic>
      <p:sp>
        <p:nvSpPr>
          <p:cNvPr id="731" name="Google Shape;731;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732" name="Google Shape;732;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85</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8"/>
          <p:cNvSpPr txBox="1">
            <a:spLocks noGrp="1"/>
          </p:cNvSpPr>
          <p:nvPr>
            <p:ph type="subTitle" idx="1"/>
          </p:nvPr>
        </p:nvSpPr>
        <p:spPr>
          <a:xfrm>
            <a:off x="1524000" y="2521384"/>
            <a:ext cx="9144000" cy="1655762"/>
          </a:xfrm>
          <a:prstGeom prst="rect">
            <a:avLst/>
          </a:prstGeom>
          <a:noFill/>
          <a:ln>
            <a:noFill/>
          </a:ln>
        </p:spPr>
        <p:txBody>
          <a:bodyPr spcFirstLastPara="1" wrap="square" lIns="91425" tIns="45700" rIns="91425" bIns="45700" anchor="t" anchorCtr="0">
            <a:normAutofit fontScale="55000" lnSpcReduction="20000"/>
          </a:bodyPr>
          <a:lstStyle/>
          <a:p>
            <a:pPr marL="0" lvl="0" indent="0" algn="ctr" rtl="0">
              <a:lnSpc>
                <a:spcPct val="90000"/>
              </a:lnSpc>
              <a:spcBef>
                <a:spcPts val="0"/>
              </a:spcBef>
              <a:spcAft>
                <a:spcPts val="0"/>
              </a:spcAft>
              <a:buClr>
                <a:srgbClr val="FF0000"/>
              </a:buClr>
              <a:buSzPct val="100000"/>
              <a:buNone/>
            </a:pPr>
            <a:r>
              <a:rPr lang="tr-TR" sz="9600" b="1">
                <a:solidFill>
                  <a:srgbClr val="FF0000"/>
                </a:solidFill>
              </a:rPr>
              <a:t>PERSONEL</a:t>
            </a:r>
            <a:endParaRPr/>
          </a:p>
          <a:p>
            <a:pPr marL="0" lvl="0" indent="0" algn="ctr" rtl="0">
              <a:lnSpc>
                <a:spcPct val="90000"/>
              </a:lnSpc>
              <a:spcBef>
                <a:spcPts val="1000"/>
              </a:spcBef>
              <a:spcAft>
                <a:spcPts val="0"/>
              </a:spcAft>
              <a:buClr>
                <a:schemeClr val="dk1"/>
              </a:buClr>
              <a:buSzPct val="100000"/>
              <a:buNone/>
            </a:pPr>
            <a:endParaRPr sz="6000" b="1">
              <a:solidFill>
                <a:srgbClr val="FF0000"/>
              </a:solidFill>
            </a:endParaRPr>
          </a:p>
          <a:p>
            <a:pPr marL="0" lvl="0" indent="0" algn="ctr" rtl="0">
              <a:lnSpc>
                <a:spcPct val="90000"/>
              </a:lnSpc>
              <a:spcBef>
                <a:spcPts val="1000"/>
              </a:spcBef>
              <a:spcAft>
                <a:spcPts val="0"/>
              </a:spcAft>
              <a:buClr>
                <a:srgbClr val="3333FF"/>
              </a:buClr>
              <a:buSzPct val="100000"/>
              <a:buNone/>
            </a:pPr>
            <a:r>
              <a:rPr lang="tr-TR" sz="4400" b="1">
                <a:solidFill>
                  <a:srgbClr val="3333FF"/>
                </a:solidFill>
              </a:rPr>
              <a:t>AKADEMİK PERSONEL VE İDARİ PERSONEL</a:t>
            </a:r>
            <a:endParaRPr sz="4400">
              <a:solidFill>
                <a:srgbClr val="3333FF"/>
              </a:solidFill>
            </a:endParaRPr>
          </a:p>
        </p:txBody>
      </p:sp>
      <p:sp>
        <p:nvSpPr>
          <p:cNvPr id="164" name="Google Shape;16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30.12.2025</a:t>
            </a:r>
            <a:endParaRPr/>
          </a:p>
        </p:txBody>
      </p:sp>
      <p:sp>
        <p:nvSpPr>
          <p:cNvPr id="165" name="Google Shape;16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a:t>
            </a:fld>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TotalTime>
  <Words>6069</Words>
  <Application>Microsoft Office PowerPoint</Application>
  <PresentationFormat>Geniş ekran</PresentationFormat>
  <Paragraphs>2763</Paragraphs>
  <Slides>85</Slides>
  <Notes>76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85</vt:i4>
      </vt:variant>
    </vt:vector>
  </HeadingPairs>
  <TitlesOfParts>
    <vt:vector size="90" baseType="lpstr">
      <vt:lpstr>Aptos</vt:lpstr>
      <vt:lpstr>Arial</vt:lpstr>
      <vt:lpstr>Calibri</vt:lpstr>
      <vt:lpstr>Times New Roman</vt:lpstr>
      <vt:lpstr>Office Teması</vt:lpstr>
      <vt:lpstr>PowerPoint Sunusu</vt:lpstr>
      <vt:lpstr>SUNUM PLANI</vt:lpstr>
      <vt:lpstr>PowerPoint Sunusu</vt:lpstr>
      <vt:lpstr>YÖNETİM: Dekanlık/ Müdürlük</vt:lpstr>
      <vt:lpstr>PowerPoint Sunusu</vt:lpstr>
      <vt:lpstr>YÖNETİM: Ana Bilim/Sanat Dalı / Program Başkanlıkları</vt:lpstr>
      <vt:lpstr>Kurullar / Komisyonlar</vt:lpstr>
      <vt:lpstr>Kurullar / Komisyonlar</vt:lpstr>
      <vt:lpstr>PowerPoint Sunusu</vt:lpstr>
      <vt:lpstr>Akademik Personel Sayısı (Birim Düzeyi)</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Program Ders Görevlendirme Analizi  (Her Ana Bilim - Sanat Dalı/ Program için ayrı ayrı hazırlayınız. </vt:lpstr>
      <vt:lpstr>Birim Ders Görevlendirme Analizi </vt:lpstr>
      <vt:lpstr>Birim Öğretim Elemanlarının Ders Görevlendirme Analizi</vt:lpstr>
      <vt:lpstr>Birim Ders Yükü Ortalaması (Saat)</vt:lpstr>
      <vt:lpstr>Ön Lisans / Lisans Bölüm ve Program Sayısı (Biriminize uygun olan satırları doldurunuz lütfen) </vt:lpstr>
      <vt:lpstr>PowerPoint Sunusu</vt:lpstr>
      <vt:lpstr>Ön Lisans / Lisans Eğitimi: Program Yapısı</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ÖĞRENCİ SAYISI (Varsa, Lisansüstü )</vt:lpstr>
      <vt:lpstr>Öğretim Üyesi/Elemanı Başına Düşen Lisansüstü Öğrenci Sayısı  (Varsa, programdaki lisansüstü toplam öğrenci sayısı)</vt:lpstr>
      <vt:lpstr>Yabancı Uyruklu Öğrenci Sayısı</vt:lpstr>
      <vt:lpstr>YKS/ Özel Yetenek Sınavı / ÖZYES Yerleşme ve Kesin Kayıt Sonuçları </vt:lpstr>
      <vt:lpstr>YKS/ÖZYES Tercih/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Program Dersleri Analizi</vt:lpstr>
      <vt:lpstr>Birim Öğretim Programları Haftalık Ders Saati  (Teorik-T ve Uygulama-U) Analizi</vt:lpstr>
      <vt:lpstr>Çift Anadal Programı Sayısı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Bilgi Paketi Hazırlanma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EAQUALS Kriterleri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TRÜ</cp:lastModifiedBy>
  <cp:revision>22</cp:revision>
  <dcterms:created xsi:type="dcterms:W3CDTF">2021-05-17T12:15:06Z</dcterms:created>
  <dcterms:modified xsi:type="dcterms:W3CDTF">2026-01-13T11:15:57Z</dcterms:modified>
</cp:coreProperties>
</file>