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8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31" r:id="rId71"/>
    <p:sldId id="325" r:id="rId72"/>
    <p:sldId id="332" r:id="rId73"/>
    <p:sldId id="333" r:id="rId74"/>
    <p:sldId id="334" r:id="rId75"/>
    <p:sldId id="335" r:id="rId76"/>
    <p:sldId id="336" r:id="rId77"/>
    <p:sldId id="337" r:id="rId78"/>
    <p:sldId id="338" r:id="rId79"/>
    <p:sldId id="339" r:id="rId80"/>
    <p:sldId id="340" r:id="rId81"/>
    <p:sldId id="326" r:id="rId82"/>
    <p:sldId id="327" r:id="rId83"/>
    <p:sldId id="328" r:id="rId84"/>
    <p:sldId id="329" r:id="rId85"/>
    <p:sldId id="330" r:id="rId86"/>
  </p:sldIdLst>
  <p:sldSz cx="12192000" cy="6858000"/>
  <p:notesSz cx="9875838" cy="6742113"/>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88" roundtripDataSignature="AMtx7mjZjd66KeTXldU6u/76xTvUraBW3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1F7B38A-2533-437F-8BA0-C45511DF4930}">
  <a:tblStyle styleId="{71F7B38A-2533-437F-8BA0-C45511DF4930}" styleName="Table_0">
    <a:wholeTbl>
      <a:tcTxStyle b="off" i="off">
        <a:font>
          <a:latin typeface="Calibri"/>
          <a:ea typeface="Calibri"/>
          <a:cs typeface="Calibri"/>
        </a:font>
        <a:schemeClr val="dk1"/>
      </a:tcTxStyle>
      <a:tcStyle>
        <a:tcBdr>
          <a:left>
            <a:ln w="12700" cap="flat" cmpd="sng">
              <a:solidFill>
                <a:schemeClr val="dk1"/>
              </a:solidFill>
              <a:prstDash val="solid"/>
              <a:round/>
              <a:headEnd type="none" w="sm" len="sm"/>
              <a:tailEnd type="none" w="sm" len="sm"/>
            </a:ln>
          </a:left>
          <a:right>
            <a:ln w="12700" cap="flat" cmpd="sng">
              <a:solidFill>
                <a:schemeClr val="dk1"/>
              </a:solidFill>
              <a:prstDash val="solid"/>
              <a:round/>
              <a:headEnd type="none" w="sm" len="sm"/>
              <a:tailEnd type="none" w="sm" len="sm"/>
            </a:ln>
          </a:right>
          <a:top>
            <a:ln w="12700" cap="flat" cmpd="sng">
              <a:solidFill>
                <a:schemeClr val="dk1"/>
              </a:solidFill>
              <a:prstDash val="solid"/>
              <a:round/>
              <a:headEnd type="none" w="sm" len="sm"/>
              <a:tailEnd type="none" w="sm" len="sm"/>
            </a:ln>
          </a:top>
          <a:bottom>
            <a:ln w="12700" cap="flat" cmpd="sng">
              <a:solidFill>
                <a:schemeClr val="dk1"/>
              </a:solidFill>
              <a:prstDash val="solid"/>
              <a:round/>
              <a:headEnd type="none" w="sm" len="sm"/>
              <a:tailEnd type="none" w="sm" len="sm"/>
            </a:ln>
          </a:bottom>
          <a:insideH>
            <a:ln w="12700" cap="flat" cmpd="sng">
              <a:solidFill>
                <a:schemeClr val="dk1"/>
              </a:solidFill>
              <a:prstDash val="solid"/>
              <a:round/>
              <a:headEnd type="none" w="sm" len="sm"/>
              <a:tailEnd type="none" w="sm" len="sm"/>
            </a:ln>
          </a:insideH>
          <a:insideV>
            <a:ln w="12700" cap="flat" cmpd="sng">
              <a:solidFill>
                <a:schemeClr val="dk1"/>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EE9E55A-6353-4820-B1A0-A50A31D110FF}" styleName="Table_1">
    <a:wholeTbl>
      <a:tcTxStyle b="off" i="off">
        <a:font>
          <a:latin typeface="Calibri"/>
          <a:ea typeface="Calibri"/>
          <a:cs typeface="Calibri"/>
        </a:font>
        <a:schemeClr val="dk1"/>
      </a:tcTxStyle>
      <a:tcStyle>
        <a:tcBdr>
          <a:left>
            <a:ln w="12700" cap="flat" cmpd="sng">
              <a:solidFill>
                <a:schemeClr val="accent5"/>
              </a:solidFill>
              <a:prstDash val="solid"/>
              <a:round/>
              <a:headEnd type="none" w="sm" len="sm"/>
              <a:tailEnd type="none" w="sm" len="sm"/>
            </a:ln>
          </a:left>
          <a:right>
            <a:ln w="12700" cap="flat" cmpd="sng">
              <a:solidFill>
                <a:schemeClr val="accent5"/>
              </a:solidFill>
              <a:prstDash val="solid"/>
              <a:round/>
              <a:headEnd type="none" w="sm" len="sm"/>
              <a:tailEnd type="none" w="sm" len="sm"/>
            </a:ln>
          </a:right>
          <a:top>
            <a:ln w="12700" cap="flat" cmpd="sng">
              <a:solidFill>
                <a:schemeClr val="accent5"/>
              </a:solidFill>
              <a:prstDash val="solid"/>
              <a:round/>
              <a:headEnd type="none" w="sm" len="sm"/>
              <a:tailEnd type="none" w="sm" len="sm"/>
            </a:ln>
          </a:top>
          <a:bottom>
            <a:ln w="12700" cap="flat" cmpd="sng">
              <a:solidFill>
                <a:schemeClr val="accent5"/>
              </a:solidFill>
              <a:prstDash val="solid"/>
              <a:round/>
              <a:headEnd type="none" w="sm" len="sm"/>
              <a:tailEnd type="none" w="sm" len="sm"/>
            </a:ln>
          </a:bottom>
          <a:insideH>
            <a:ln w="12700" cap="flat" cmpd="sng">
              <a:solidFill>
                <a:schemeClr val="accent5"/>
              </a:solidFill>
              <a:prstDash val="solid"/>
              <a:round/>
              <a:headEnd type="none" w="sm" len="sm"/>
              <a:tailEnd type="none" w="sm" len="sm"/>
            </a:ln>
          </a:insideH>
          <a:insideV>
            <a:ln w="12700" cap="flat" cmpd="sng">
              <a:solidFill>
                <a:schemeClr val="accent5"/>
              </a:solidFill>
              <a:prstDash val="solid"/>
              <a:round/>
              <a:headEnd type="none" w="sm" len="sm"/>
              <a:tailEnd type="none" w="sm" len="sm"/>
            </a:ln>
          </a:insideV>
        </a:tcBdr>
        <a:fill>
          <a:solidFill>
            <a:srgbClr val="FFFFFF">
              <a:alpha val="0"/>
            </a:srgbClr>
          </a:solidFill>
        </a:fill>
      </a:tcStyle>
    </a:wholeTbl>
    <a:band1H>
      <a:tcTxStyle/>
      <a:tcStyle>
        <a:tcBdr/>
        <a:fill>
          <a:solidFill>
            <a:schemeClr val="accent5">
              <a:alpha val="20000"/>
            </a:schemeClr>
          </a:solidFill>
        </a:fill>
      </a:tcStyle>
    </a:band1H>
    <a:band2H>
      <a:tcTxStyle/>
      <a:tcStyle>
        <a:tcBdr/>
      </a:tcStyle>
    </a:band2H>
    <a:band1V>
      <a:tcTxStyle/>
      <a:tcStyle>
        <a:tcBdr/>
        <a:fill>
          <a:solidFill>
            <a:schemeClr val="accent5">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5"/>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5"/>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442526DB-31A1-4EE6-8B45-70D7919994F8}" styleName="Table_2">
    <a:wholeTbl>
      <a:tcTxStyle b="off" i="off">
        <a:font>
          <a:latin typeface="Calibri"/>
          <a:ea typeface="Calibri"/>
          <a:cs typeface="Calibri"/>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12700" cap="flat" cmpd="sng">
              <a:solidFill>
                <a:schemeClr val="accent1"/>
              </a:solidFill>
              <a:prstDash val="solid"/>
              <a:round/>
              <a:headEnd type="none" w="sm" len="sm"/>
              <a:tailEnd type="none" w="sm" len="sm"/>
            </a:ln>
          </a:insideV>
        </a:tcBdr>
        <a:fill>
          <a:solidFill>
            <a:srgbClr val="FFFFFF">
              <a:alpha val="0"/>
            </a:srgbClr>
          </a:solidFill>
        </a:fill>
      </a:tcStyle>
    </a:wholeTbl>
    <a:band1H>
      <a:tcTxStyle/>
      <a:tcStyle>
        <a:tcBdr/>
        <a:fill>
          <a:solidFill>
            <a:schemeClr val="accent1">
              <a:alpha val="20000"/>
            </a:schemeClr>
          </a:solidFill>
        </a:fill>
      </a:tcStyle>
    </a:band1H>
    <a:band2H>
      <a:tcTxStyle/>
      <a:tcStyle>
        <a:tcBdr/>
      </a:tcStyle>
    </a:band2H>
    <a:band1V>
      <a:tcTxStyle/>
      <a:tcStyle>
        <a:tcBdr/>
        <a:fill>
          <a:solidFill>
            <a:schemeClr val="accent1">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1"/>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1"/>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 styleId="{8A635559-3F99-4741-8588-7A9031734816}" styleName="Table_3">
    <a:wholeTbl>
      <a:tcTxStyle b="off" i="off">
        <a:font>
          <a:latin typeface="Calibri"/>
          <a:ea typeface="Calibri"/>
          <a:cs typeface="Calibri"/>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12700" cap="flat" cmpd="sng">
              <a:solidFill>
                <a:schemeClr val="accent1"/>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1"/>
              </a:solidFill>
              <a:prstDash val="solid"/>
              <a:round/>
              <a:headEnd type="none" w="sm" len="sm"/>
              <a:tailEnd type="none" w="sm" len="sm"/>
            </a:ln>
          </a:top>
        </a:tcBdr>
        <a:fill>
          <a:solidFill>
            <a:srgbClr val="E9EFF7"/>
          </a:solidFill>
        </a:fill>
      </a:tcStyle>
    </a:lastRow>
    <a:seCell>
      <a:tcTxStyle/>
      <a:tcStyle>
        <a:tcBdr/>
      </a:tcStyle>
    </a:seCell>
    <a:swCell>
      <a:tcTxStyle/>
      <a:tcStyle>
        <a:tcBdr/>
      </a:tcStyle>
    </a:swCell>
    <a:firstRow>
      <a:tcTxStyle b="on" i="off"/>
      <a:tcStyle>
        <a:tcBdr/>
        <a:fill>
          <a:solidFill>
            <a:srgbClr val="E9EFF7"/>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84" autoAdjust="0"/>
    <p:restoredTop sz="94728"/>
  </p:normalViewPr>
  <p:slideViewPr>
    <p:cSldViewPr snapToGrid="0">
      <p:cViewPr varScale="1">
        <p:scale>
          <a:sx n="72" d="100"/>
          <a:sy n="72" d="100"/>
        </p:scale>
        <p:origin x="384"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presProps" Target="presProps.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viewProps" Target="viewProp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customschemas.google.com/relationships/presentationmetadata" Target="metadata"/><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notesMaster" Target="notesMasters/notesMaster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1" y="1"/>
            <a:ext cx="4279530" cy="338276"/>
          </a:xfrm>
          <a:prstGeom prst="rect">
            <a:avLst/>
          </a:prstGeom>
          <a:noFill/>
          <a:ln>
            <a:noFill/>
          </a:ln>
        </p:spPr>
        <p:txBody>
          <a:bodyPr spcFirstLastPara="1" wrap="square" lIns="94900" tIns="47450" rIns="94900" bIns="47450" anchor="t"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594025" y="1"/>
            <a:ext cx="4279530" cy="338276"/>
          </a:xfrm>
          <a:prstGeom prst="rect">
            <a:avLst/>
          </a:prstGeom>
          <a:noFill/>
          <a:ln>
            <a:noFill/>
          </a:ln>
        </p:spPr>
        <p:txBody>
          <a:bodyPr spcFirstLastPara="1" wrap="square" lIns="94900" tIns="47450" rIns="94900" bIns="47450" anchor="t" anchorCtr="0">
            <a:noAutofit/>
          </a:bodyPr>
          <a:lstStyle>
            <a:lvl1pPr marR="0" lvl="0" algn="r"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87585" y="3244644"/>
            <a:ext cx="7900670" cy="2654707"/>
          </a:xfrm>
          <a:prstGeom prst="rect">
            <a:avLst/>
          </a:prstGeom>
          <a:noFill/>
          <a:ln>
            <a:noFill/>
          </a:ln>
        </p:spPr>
        <p:txBody>
          <a:bodyPr spcFirstLastPara="1" wrap="square" lIns="94900" tIns="47450" rIns="94900" bIns="4745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1" y="6403839"/>
            <a:ext cx="4279530" cy="338276"/>
          </a:xfrm>
          <a:prstGeom prst="rect">
            <a:avLst/>
          </a:prstGeom>
          <a:noFill/>
          <a:ln>
            <a:noFill/>
          </a:ln>
        </p:spPr>
        <p:txBody>
          <a:bodyPr spcFirstLastPara="1" wrap="square" lIns="94900" tIns="47450" rIns="94900" bIns="47450" anchor="b" anchorCtr="0">
            <a:noAutofit/>
          </a:bodyPr>
          <a:lstStyle>
            <a:lvl1pPr marR="0" lvl="0" algn="l" rtl="0">
              <a:spcBef>
                <a:spcPts val="0"/>
              </a:spcBef>
              <a:spcAft>
                <a:spcPts val="0"/>
              </a:spcAft>
              <a:buSzPts val="1400"/>
              <a:buNone/>
              <a:defRPr sz="13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594025" y="6403839"/>
            <a:ext cx="4279530" cy="338276"/>
          </a:xfrm>
          <a:prstGeom prst="rect">
            <a:avLst/>
          </a:prstGeom>
          <a:noFill/>
          <a:ln>
            <a:noFill/>
          </a:ln>
        </p:spPr>
        <p:txBody>
          <a:bodyPr spcFirstLastPara="1" wrap="square" lIns="94900" tIns="47450" rIns="94900" bIns="47450" anchor="b" anchorCtr="0">
            <a:noAutofit/>
          </a:bodyPr>
          <a:lstStyle/>
          <a:p>
            <a:pPr marL="0" marR="0" lvl="0" indent="0" algn="r" rtl="0">
              <a:spcBef>
                <a:spcPts val="0"/>
              </a:spcBef>
              <a:spcAft>
                <a:spcPts val="0"/>
              </a:spcAft>
              <a:buNone/>
            </a:pPr>
            <a:fld id="{00000000-1234-1234-1234-123412341234}" type="slidenum">
              <a:rPr lang="tr-TR" sz="1300" b="0" i="0" u="none" strike="noStrike" cap="none">
                <a:solidFill>
                  <a:schemeClr val="dk1"/>
                </a:solidFill>
                <a:latin typeface="Calibri"/>
                <a:ea typeface="Calibri"/>
                <a:cs typeface="Calibri"/>
                <a:sym typeface="Calibri"/>
              </a:rPr>
              <a:t>‹#›</a:t>
            </a:fld>
            <a:endParaRPr sz="13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95" name="Google Shape;95;p1: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9: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168" name="Google Shape;168;p9: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0: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176" name="Google Shape;176;p10: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11: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185" name="Google Shape;185;p11: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2: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193" name="Google Shape;193;p12: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3: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202" name="Google Shape;202;p13: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4: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210" name="Google Shape;210;p14: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5: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219" name="Google Shape;219;p15: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16: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227" name="Google Shape;227;p16: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7: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235" name="Google Shape;235;p17: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8: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244" name="Google Shape;244;p18: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101" name="Google Shape;101;p2: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19: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252" name="Google Shape;252;p19: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0: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259" name="Google Shape;259;p20: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1: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268" name="Google Shape;268;p21: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2: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276" name="Google Shape;276;p22: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23: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285" name="Google Shape;285;p23: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4: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294" name="Google Shape;294;p24: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25: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303" name="Google Shape;303;p25: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6: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312" name="Google Shape;312;p26: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7: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321" name="Google Shape;321;p27: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8: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330" name="Google Shape;330;p28: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3: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109" name="Google Shape;109;p3: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9: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339" name="Google Shape;339;p29: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30: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348" name="Google Shape;348;p30: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31: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357" name="Google Shape;357;p31: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32: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366" name="Google Shape;366;p32: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33: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375" name="Google Shape;375;p33: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34: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384" name="Google Shape;384;p34: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35: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393" name="Google Shape;393;p35: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36: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402" name="Google Shape;402;p36: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Google Shape;410;p37: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411" name="Google Shape;411;p37: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38: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421" name="Google Shape;421;p38: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116" name="Google Shape;116;p4: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39: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430" name="Google Shape;430;p39: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40: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439" name="Google Shape;439;p40: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41: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446" name="Google Shape;446;p41: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42: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455" name="Google Shape;455;p42: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43: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463" name="Google Shape;463;p43: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44: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472" name="Google Shape;472;p44: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45: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481" name="Google Shape;481;p45: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p46: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488" name="Google Shape;488;p46: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47: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496" name="Google Shape;496;p47: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48: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504" name="Google Shape;504;p48: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5: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124" name="Google Shape;124;p5: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49: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512" name="Google Shape;512;p49: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50: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520" name="Google Shape;520;p50: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51: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528" name="Google Shape;528;p51: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p52: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536" name="Google Shape;536;p52: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p53: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544" name="Google Shape;544;p53: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54: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553" name="Google Shape;553;p54: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1"/>
        <p:cNvGrpSpPr/>
        <p:nvPr/>
      </p:nvGrpSpPr>
      <p:grpSpPr>
        <a:xfrm>
          <a:off x="0" y="0"/>
          <a:ext cx="0" cy="0"/>
          <a:chOff x="0" y="0"/>
          <a:chExt cx="0" cy="0"/>
        </a:xfrm>
      </p:grpSpPr>
      <p:sp>
        <p:nvSpPr>
          <p:cNvPr id="562" name="Google Shape;562;p55: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563" name="Google Shape;563;p55: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8"/>
        <p:cNvGrpSpPr/>
        <p:nvPr/>
      </p:nvGrpSpPr>
      <p:grpSpPr>
        <a:xfrm>
          <a:off x="0" y="0"/>
          <a:ext cx="0" cy="0"/>
          <a:chOff x="0" y="0"/>
          <a:chExt cx="0" cy="0"/>
        </a:xfrm>
      </p:grpSpPr>
      <p:sp>
        <p:nvSpPr>
          <p:cNvPr id="569" name="Google Shape;569;p56: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570" name="Google Shape;570;p56: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57: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dirty="0"/>
          </a:p>
        </p:txBody>
      </p:sp>
      <p:sp>
        <p:nvSpPr>
          <p:cNvPr id="578" name="Google Shape;578;p57: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p58: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586" name="Google Shape;586;p58: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6: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133" name="Google Shape;133;p6: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2"/>
        <p:cNvGrpSpPr/>
        <p:nvPr/>
      </p:nvGrpSpPr>
      <p:grpSpPr>
        <a:xfrm>
          <a:off x="0" y="0"/>
          <a:ext cx="0" cy="0"/>
          <a:chOff x="0" y="0"/>
          <a:chExt cx="0" cy="0"/>
        </a:xfrm>
      </p:grpSpPr>
      <p:sp>
        <p:nvSpPr>
          <p:cNvPr id="593" name="Google Shape;593;p59: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594" name="Google Shape;594;p59: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60: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603" name="Google Shape;603;p60: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61: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610" name="Google Shape;610;p61: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62: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618" name="Google Shape;618;p62: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4"/>
        <p:cNvGrpSpPr/>
        <p:nvPr/>
      </p:nvGrpSpPr>
      <p:grpSpPr>
        <a:xfrm>
          <a:off x="0" y="0"/>
          <a:ext cx="0" cy="0"/>
          <a:chOff x="0" y="0"/>
          <a:chExt cx="0" cy="0"/>
        </a:xfrm>
      </p:grpSpPr>
      <p:sp>
        <p:nvSpPr>
          <p:cNvPr id="625" name="Google Shape;625;p63: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626" name="Google Shape;626;p63: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2"/>
        <p:cNvGrpSpPr/>
        <p:nvPr/>
      </p:nvGrpSpPr>
      <p:grpSpPr>
        <a:xfrm>
          <a:off x="0" y="0"/>
          <a:ext cx="0" cy="0"/>
          <a:chOff x="0" y="0"/>
          <a:chExt cx="0" cy="0"/>
        </a:xfrm>
      </p:grpSpPr>
      <p:sp>
        <p:nvSpPr>
          <p:cNvPr id="633" name="Google Shape;633;p64: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634" name="Google Shape;634;p64: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65: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642" name="Google Shape;642;p65: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66: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650" name="Google Shape;650;p66: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p67: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658" name="Google Shape;658;p67: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g3b4de65637f_0_7: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6" name="Google Shape;666;g3b4de65637f_0_7:notes"/>
          <p:cNvSpPr txBox="1">
            <a:spLocks noGrp="1"/>
          </p:cNvSpPr>
          <p:nvPr>
            <p:ph type="body" idx="1"/>
          </p:nvPr>
        </p:nvSpPr>
        <p:spPr>
          <a:xfrm>
            <a:off x="987585" y="3244644"/>
            <a:ext cx="7900800" cy="2654700"/>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667" name="Google Shape;667;g3b4de65637f_0_7:notes"/>
          <p:cNvSpPr txBox="1">
            <a:spLocks noGrp="1"/>
          </p:cNvSpPr>
          <p:nvPr>
            <p:ph type="sldNum" idx="12"/>
          </p:nvPr>
        </p:nvSpPr>
        <p:spPr>
          <a:xfrm>
            <a:off x="5594025" y="6403839"/>
            <a:ext cx="4279500" cy="338400"/>
          </a:xfrm>
          <a:prstGeom prst="rect">
            <a:avLst/>
          </a:prstGeom>
        </p:spPr>
        <p:txBody>
          <a:bodyPr spcFirstLastPara="1" wrap="square" lIns="94900" tIns="47450" rIns="94900" bIns="47450" anchor="b" anchorCtr="0">
            <a:noAutofit/>
          </a:bodyPr>
          <a:lstStyle/>
          <a:p>
            <a:pPr marL="0" lvl="0" indent="0" algn="r" rtl="0">
              <a:spcBef>
                <a:spcPts val="0"/>
              </a:spcBef>
              <a:spcAft>
                <a:spcPts val="0"/>
              </a:spcAft>
              <a:buClr>
                <a:srgbClr val="000000"/>
              </a:buClr>
              <a:buFont typeface="Arial"/>
              <a:buNone/>
            </a:pPr>
            <a:fld id="{00000000-1234-1234-1234-123412341234}" type="slidenum">
              <a:rPr lang="tr-TR"/>
              <a:t>69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7: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143" name="Google Shape;143;p7: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GB" dirty="0"/>
          </a:p>
        </p:txBody>
      </p:sp>
      <p:sp>
        <p:nvSpPr>
          <p:cNvPr id="4" name="Slayt Numarası Yer Tutucusu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tr-TR" sz="1300" b="0" i="0" u="none" strike="noStrike" cap="none" smtClean="0">
                <a:solidFill>
                  <a:schemeClr val="dk1"/>
                </a:solidFill>
                <a:latin typeface="Calibri"/>
                <a:ea typeface="Calibri"/>
                <a:cs typeface="Calibri"/>
                <a:sym typeface="Calibri"/>
              </a:rPr>
              <a:t>70</a:t>
            </a:fld>
            <a:endParaRPr lang="tr-TR"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2405064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g3b4e12bc96d_3_15: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4" name="Google Shape;674;g3b4e12bc96d_3_15:notes"/>
          <p:cNvSpPr txBox="1">
            <a:spLocks noGrp="1"/>
          </p:cNvSpPr>
          <p:nvPr>
            <p:ph type="body" idx="1"/>
          </p:nvPr>
        </p:nvSpPr>
        <p:spPr>
          <a:xfrm>
            <a:off x="987585" y="3244644"/>
            <a:ext cx="7900800" cy="2654700"/>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675" name="Google Shape;675;g3b4e12bc96d_3_15:notes"/>
          <p:cNvSpPr txBox="1">
            <a:spLocks noGrp="1"/>
          </p:cNvSpPr>
          <p:nvPr>
            <p:ph type="sldNum" idx="12"/>
          </p:nvPr>
        </p:nvSpPr>
        <p:spPr>
          <a:xfrm>
            <a:off x="5594025" y="6403839"/>
            <a:ext cx="4279500" cy="338400"/>
          </a:xfrm>
          <a:prstGeom prst="rect">
            <a:avLst/>
          </a:prstGeom>
        </p:spPr>
        <p:txBody>
          <a:bodyPr spcFirstLastPara="1" wrap="square" lIns="94900" tIns="47450" rIns="94900" bIns="47450" anchor="b" anchorCtr="0">
            <a:noAutofit/>
          </a:bodyPr>
          <a:lstStyle/>
          <a:p>
            <a:pPr marL="0" lvl="0" indent="0" algn="r" rtl="0">
              <a:spcBef>
                <a:spcPts val="0"/>
              </a:spcBef>
              <a:spcAft>
                <a:spcPts val="0"/>
              </a:spcAft>
              <a:buClr>
                <a:srgbClr val="000000"/>
              </a:buClr>
              <a:buFont typeface="Arial"/>
              <a:buNone/>
            </a:pPr>
            <a:fld id="{00000000-1234-1234-1234-123412341234}" type="slidenum">
              <a:rPr lang="tr-TR"/>
              <a:t>71</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0"/>
        <p:cNvGrpSpPr/>
        <p:nvPr/>
      </p:nvGrpSpPr>
      <p:grpSpPr>
        <a:xfrm>
          <a:off x="0" y="0"/>
          <a:ext cx="0" cy="0"/>
          <a:chOff x="0" y="0"/>
          <a:chExt cx="0" cy="0"/>
        </a:xfrm>
      </p:grpSpPr>
      <p:sp>
        <p:nvSpPr>
          <p:cNvPr id="681" name="Google Shape;681;p68:notes"/>
          <p:cNvSpPr txBox="1">
            <a:spLocks noGrp="1"/>
          </p:cNvSpPr>
          <p:nvPr>
            <p:ph type="body" idx="1"/>
          </p:nvPr>
        </p:nvSpPr>
        <p:spPr>
          <a:xfrm>
            <a:off x="987585" y="3244644"/>
            <a:ext cx="7900800" cy="2654700"/>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682" name="Google Shape;682;p68: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9"/>
        <p:cNvGrpSpPr/>
        <p:nvPr/>
      </p:nvGrpSpPr>
      <p:grpSpPr>
        <a:xfrm>
          <a:off x="0" y="0"/>
          <a:ext cx="0" cy="0"/>
          <a:chOff x="0" y="0"/>
          <a:chExt cx="0" cy="0"/>
        </a:xfrm>
      </p:grpSpPr>
      <p:sp>
        <p:nvSpPr>
          <p:cNvPr id="690" name="Google Shape;690;p69: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691" name="Google Shape;691;p69: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p70: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701" name="Google Shape;701;p70: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9"/>
        <p:cNvGrpSpPr/>
        <p:nvPr/>
      </p:nvGrpSpPr>
      <p:grpSpPr>
        <a:xfrm>
          <a:off x="0" y="0"/>
          <a:ext cx="0" cy="0"/>
          <a:chOff x="0" y="0"/>
          <a:chExt cx="0" cy="0"/>
        </a:xfrm>
      </p:grpSpPr>
      <p:sp>
        <p:nvSpPr>
          <p:cNvPr id="710" name="Google Shape;710;p71: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711" name="Google Shape;711;p71: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p72: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723" name="Google Shape;723;p72: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924b1661e5_2_0:notes"/>
          <p:cNvSpPr txBox="1">
            <a:spLocks noGrp="1"/>
          </p:cNvSpPr>
          <p:nvPr>
            <p:ph type="body" idx="1"/>
          </p:nvPr>
        </p:nvSpPr>
        <p:spPr>
          <a:xfrm>
            <a:off x="987585" y="3244644"/>
            <a:ext cx="7900800" cy="2654700"/>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152" name="Google Shape;152;g3924b1661e5_2_0: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8:notes"/>
          <p:cNvSpPr txBox="1">
            <a:spLocks noGrp="1"/>
          </p:cNvSpPr>
          <p:nvPr>
            <p:ph type="body" idx="1"/>
          </p:nvPr>
        </p:nvSpPr>
        <p:spPr>
          <a:xfrm>
            <a:off x="987585" y="3244644"/>
            <a:ext cx="7900670" cy="2654707"/>
          </a:xfrm>
          <a:prstGeom prst="rect">
            <a:avLst/>
          </a:prstGeom>
        </p:spPr>
        <p:txBody>
          <a:bodyPr spcFirstLastPara="1" wrap="square" lIns="94900" tIns="47450" rIns="94900" bIns="47450" anchor="t" anchorCtr="0">
            <a:noAutofit/>
          </a:bodyPr>
          <a:lstStyle/>
          <a:p>
            <a:pPr marL="0" lvl="0" indent="0" algn="l" rtl="0">
              <a:spcBef>
                <a:spcPts val="0"/>
              </a:spcBef>
              <a:spcAft>
                <a:spcPts val="0"/>
              </a:spcAft>
              <a:buNone/>
            </a:pPr>
            <a:endParaRPr/>
          </a:p>
        </p:txBody>
      </p:sp>
      <p:sp>
        <p:nvSpPr>
          <p:cNvPr id="161" name="Google Shape;161;p8:notes"/>
          <p:cNvSpPr>
            <a:spLocks noGrp="1" noRot="1" noChangeAspect="1"/>
          </p:cNvSpPr>
          <p:nvPr>
            <p:ph type="sldImg" idx="2"/>
          </p:nvPr>
        </p:nvSpPr>
        <p:spPr>
          <a:xfrm>
            <a:off x="2914650" y="841375"/>
            <a:ext cx="4046538" cy="227647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aşlık Slaydı" type="title">
  <p:cSld name="TITLE">
    <p:spTree>
      <p:nvGrpSpPr>
        <p:cNvPr id="1" name="Shape 15"/>
        <p:cNvGrpSpPr/>
        <p:nvPr/>
      </p:nvGrpSpPr>
      <p:grpSpPr>
        <a:xfrm>
          <a:off x="0" y="0"/>
          <a:ext cx="0" cy="0"/>
          <a:chOff x="0" y="0"/>
          <a:chExt cx="0" cy="0"/>
        </a:xfrm>
      </p:grpSpPr>
      <p:sp>
        <p:nvSpPr>
          <p:cNvPr id="16" name="Google Shape;16;p7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7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7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7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7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Başlık ve Dikey Metin" type="vertTx">
  <p:cSld name="VERTICAL_TEXT">
    <p:spTree>
      <p:nvGrpSpPr>
        <p:cNvPr id="1" name="Shape 79"/>
        <p:cNvGrpSpPr/>
        <p:nvPr/>
      </p:nvGrpSpPr>
      <p:grpSpPr>
        <a:xfrm>
          <a:off x="0" y="0"/>
          <a:ext cx="0" cy="0"/>
          <a:chOff x="0" y="0"/>
          <a:chExt cx="0" cy="0"/>
        </a:xfrm>
      </p:grpSpPr>
      <p:sp>
        <p:nvSpPr>
          <p:cNvPr id="80" name="Google Shape;80;p8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83"/>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8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8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8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
        <p:nvSpPr>
          <p:cNvPr id="85" name="Google Shape;85;p83"/>
          <p:cNvSpPr txBox="1"/>
          <p:nvPr/>
        </p:nvSpPr>
        <p:spPr>
          <a:xfrm>
            <a:off x="4038600" y="6433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400" b="1">
                <a:solidFill>
                  <a:srgbClr val="962E2E"/>
                </a:solidFill>
                <a:latin typeface="Calibri"/>
                <a:ea typeface="Calibri"/>
                <a:cs typeface="Calibri"/>
                <a:sym typeface="Calibri"/>
              </a:rPr>
              <a:t>FATİH EĞİTİM FAKÜLTESİ</a:t>
            </a:r>
            <a:endParaRPr sz="1400" b="1">
              <a:solidFill>
                <a:srgbClr val="962E2E"/>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matchingName="Dikey Başlık ve Metin" type="vertTitleAndTx">
  <p:cSld name="VERTICAL_TITLE_AND_VERTICAL_TEXT">
    <p:spTree>
      <p:nvGrpSpPr>
        <p:cNvPr id="1" name="Shape 86"/>
        <p:cNvGrpSpPr/>
        <p:nvPr/>
      </p:nvGrpSpPr>
      <p:grpSpPr>
        <a:xfrm>
          <a:off x="0" y="0"/>
          <a:ext cx="0" cy="0"/>
          <a:chOff x="0" y="0"/>
          <a:chExt cx="0" cy="0"/>
        </a:xfrm>
      </p:grpSpPr>
      <p:sp>
        <p:nvSpPr>
          <p:cNvPr id="87" name="Google Shape;87;p84"/>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84"/>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9" name="Google Shape;89;p8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8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8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
        <p:nvSpPr>
          <p:cNvPr id="92" name="Google Shape;92;p84"/>
          <p:cNvSpPr txBox="1"/>
          <p:nvPr/>
        </p:nvSpPr>
        <p:spPr>
          <a:xfrm>
            <a:off x="4038600" y="6433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400" b="1">
                <a:solidFill>
                  <a:srgbClr val="962E2E"/>
                </a:solidFill>
                <a:latin typeface="Calibri"/>
                <a:ea typeface="Calibri"/>
                <a:cs typeface="Calibri"/>
                <a:sym typeface="Calibri"/>
              </a:rPr>
              <a:t>FATİH EĞİTİM FAKÜLTESİ</a:t>
            </a:r>
            <a:endParaRPr sz="1400" b="1">
              <a:solidFill>
                <a:srgbClr val="962E2E"/>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Başlık ve İçerik" type="obj">
  <p:cSld name="OBJECT">
    <p:spTree>
      <p:nvGrpSpPr>
        <p:cNvPr id="1" name="Shape 21"/>
        <p:cNvGrpSpPr/>
        <p:nvPr/>
      </p:nvGrpSpPr>
      <p:grpSpPr>
        <a:xfrm>
          <a:off x="0" y="0"/>
          <a:ext cx="0" cy="0"/>
          <a:chOff x="0" y="0"/>
          <a:chExt cx="0" cy="0"/>
        </a:xfrm>
      </p:grpSpPr>
      <p:sp>
        <p:nvSpPr>
          <p:cNvPr id="22" name="Google Shape;22;p7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7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7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75"/>
          <p:cNvSpPr txBox="1">
            <a:spLocks noGrp="1"/>
          </p:cNvSpPr>
          <p:nvPr>
            <p:ph type="ftr" idx="11"/>
          </p:nvPr>
        </p:nvSpPr>
        <p:spPr>
          <a:xfrm>
            <a:off x="4038600" y="6433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1400" b="1">
                <a:solidFill>
                  <a:srgbClr val="962E2E"/>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7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Yalnızca Başlık" type="titleOnly">
  <p:cSld name="TITLE_ONLY">
    <p:spTree>
      <p:nvGrpSpPr>
        <p:cNvPr id="1" name="Shape 27"/>
        <p:cNvGrpSpPr/>
        <p:nvPr/>
      </p:nvGrpSpPr>
      <p:grpSpPr>
        <a:xfrm>
          <a:off x="0" y="0"/>
          <a:ext cx="0" cy="0"/>
          <a:chOff x="0" y="0"/>
          <a:chExt cx="0" cy="0"/>
        </a:xfrm>
      </p:grpSpPr>
      <p:sp>
        <p:nvSpPr>
          <p:cNvPr id="28" name="Google Shape;28;p7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7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7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7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
        <p:nvSpPr>
          <p:cNvPr id="32" name="Google Shape;32;p76"/>
          <p:cNvSpPr txBox="1"/>
          <p:nvPr/>
        </p:nvSpPr>
        <p:spPr>
          <a:xfrm>
            <a:off x="4038600" y="6433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400" b="1">
                <a:solidFill>
                  <a:srgbClr val="962E2E"/>
                </a:solidFill>
                <a:latin typeface="Calibri"/>
                <a:ea typeface="Calibri"/>
                <a:cs typeface="Calibri"/>
                <a:sym typeface="Calibri"/>
              </a:rPr>
              <a:t>FATİH EĞİTİM FAKÜLTESİ</a:t>
            </a:r>
            <a:endParaRPr sz="1400" b="1">
              <a:solidFill>
                <a:srgbClr val="962E2E"/>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Bölüm Üstbilgisi" type="secHead">
  <p:cSld name="SECTION_HEADER">
    <p:spTree>
      <p:nvGrpSpPr>
        <p:cNvPr id="1" name="Shape 33"/>
        <p:cNvGrpSpPr/>
        <p:nvPr/>
      </p:nvGrpSpPr>
      <p:grpSpPr>
        <a:xfrm>
          <a:off x="0" y="0"/>
          <a:ext cx="0" cy="0"/>
          <a:chOff x="0" y="0"/>
          <a:chExt cx="0" cy="0"/>
        </a:xfrm>
      </p:grpSpPr>
      <p:sp>
        <p:nvSpPr>
          <p:cNvPr id="34" name="Google Shape;34;p7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7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6" name="Google Shape;36;p7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7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7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
        <p:nvSpPr>
          <p:cNvPr id="39" name="Google Shape;39;p77"/>
          <p:cNvSpPr txBox="1"/>
          <p:nvPr/>
        </p:nvSpPr>
        <p:spPr>
          <a:xfrm>
            <a:off x="4038600" y="6433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400" b="1">
                <a:solidFill>
                  <a:srgbClr val="962E2E"/>
                </a:solidFill>
                <a:latin typeface="Calibri"/>
                <a:ea typeface="Calibri"/>
                <a:cs typeface="Calibri"/>
                <a:sym typeface="Calibri"/>
              </a:rPr>
              <a:t>FATİH EĞİTİM FAKÜLTESİ</a:t>
            </a:r>
            <a:endParaRPr sz="1400" b="1">
              <a:solidFill>
                <a:srgbClr val="962E2E"/>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İki İçerik" type="twoObj">
  <p:cSld name="TWO_OBJECTS">
    <p:spTree>
      <p:nvGrpSpPr>
        <p:cNvPr id="1" name="Shape 40"/>
        <p:cNvGrpSpPr/>
        <p:nvPr/>
      </p:nvGrpSpPr>
      <p:grpSpPr>
        <a:xfrm>
          <a:off x="0" y="0"/>
          <a:ext cx="0" cy="0"/>
          <a:chOff x="0" y="0"/>
          <a:chExt cx="0" cy="0"/>
        </a:xfrm>
      </p:grpSpPr>
      <p:sp>
        <p:nvSpPr>
          <p:cNvPr id="41" name="Google Shape;41;p7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7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7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7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7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
        <p:nvSpPr>
          <p:cNvPr id="47" name="Google Shape;47;p78"/>
          <p:cNvSpPr txBox="1"/>
          <p:nvPr/>
        </p:nvSpPr>
        <p:spPr>
          <a:xfrm>
            <a:off x="4038600" y="6433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400" b="1">
                <a:solidFill>
                  <a:srgbClr val="962E2E"/>
                </a:solidFill>
                <a:latin typeface="Calibri"/>
                <a:ea typeface="Calibri"/>
                <a:cs typeface="Calibri"/>
                <a:sym typeface="Calibri"/>
              </a:rPr>
              <a:t>FATİH EĞİTİM FAKÜLTESİ</a:t>
            </a:r>
            <a:endParaRPr sz="1400" b="1">
              <a:solidFill>
                <a:srgbClr val="962E2E"/>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Karşılaştırma" type="twoTxTwoObj">
  <p:cSld name="TWO_OBJECTS_WITH_TEXT">
    <p:spTree>
      <p:nvGrpSpPr>
        <p:cNvPr id="1" name="Shape 48"/>
        <p:cNvGrpSpPr/>
        <p:nvPr/>
      </p:nvGrpSpPr>
      <p:grpSpPr>
        <a:xfrm>
          <a:off x="0" y="0"/>
          <a:ext cx="0" cy="0"/>
          <a:chOff x="0" y="0"/>
          <a:chExt cx="0" cy="0"/>
        </a:xfrm>
      </p:grpSpPr>
      <p:sp>
        <p:nvSpPr>
          <p:cNvPr id="49" name="Google Shape;49;p7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7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1" name="Google Shape;51;p7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7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3" name="Google Shape;53;p7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4" name="Google Shape;54;p7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7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7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
        <p:nvSpPr>
          <p:cNvPr id="57" name="Google Shape;57;p79"/>
          <p:cNvSpPr txBox="1"/>
          <p:nvPr/>
        </p:nvSpPr>
        <p:spPr>
          <a:xfrm>
            <a:off x="4038600" y="6433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400" b="1">
                <a:solidFill>
                  <a:srgbClr val="962E2E"/>
                </a:solidFill>
                <a:latin typeface="Calibri"/>
                <a:ea typeface="Calibri"/>
                <a:cs typeface="Calibri"/>
                <a:sym typeface="Calibri"/>
              </a:rPr>
              <a:t>FATİH EĞİTİM FAKÜLTESİ</a:t>
            </a:r>
            <a:endParaRPr sz="1400" b="1">
              <a:solidFill>
                <a:srgbClr val="962E2E"/>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Boş" type="blank">
  <p:cSld name="BLANK">
    <p:spTree>
      <p:nvGrpSpPr>
        <p:cNvPr id="1" name="Shape 58"/>
        <p:cNvGrpSpPr/>
        <p:nvPr/>
      </p:nvGrpSpPr>
      <p:grpSpPr>
        <a:xfrm>
          <a:off x="0" y="0"/>
          <a:ext cx="0" cy="0"/>
          <a:chOff x="0" y="0"/>
          <a:chExt cx="0" cy="0"/>
        </a:xfrm>
      </p:grpSpPr>
      <p:sp>
        <p:nvSpPr>
          <p:cNvPr id="59" name="Google Shape;59;p8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8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8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
        <p:nvSpPr>
          <p:cNvPr id="62" name="Google Shape;62;p80"/>
          <p:cNvSpPr txBox="1"/>
          <p:nvPr/>
        </p:nvSpPr>
        <p:spPr>
          <a:xfrm>
            <a:off x="4038600" y="6433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400" b="1">
                <a:solidFill>
                  <a:srgbClr val="962E2E"/>
                </a:solidFill>
                <a:latin typeface="Calibri"/>
                <a:ea typeface="Calibri"/>
                <a:cs typeface="Calibri"/>
                <a:sym typeface="Calibri"/>
              </a:rPr>
              <a:t>FATİH EĞİTİM FAKÜLTESİ</a:t>
            </a:r>
            <a:endParaRPr sz="1400" b="1">
              <a:solidFill>
                <a:srgbClr val="962E2E"/>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Başlıklı İçerik" type="objTx">
  <p:cSld name="OBJECT_WITH_CAPTION_TEXT">
    <p:spTree>
      <p:nvGrpSpPr>
        <p:cNvPr id="1" name="Shape 63"/>
        <p:cNvGrpSpPr/>
        <p:nvPr/>
      </p:nvGrpSpPr>
      <p:grpSpPr>
        <a:xfrm>
          <a:off x="0" y="0"/>
          <a:ext cx="0" cy="0"/>
          <a:chOff x="0" y="0"/>
          <a:chExt cx="0" cy="0"/>
        </a:xfrm>
      </p:grpSpPr>
      <p:sp>
        <p:nvSpPr>
          <p:cNvPr id="64" name="Google Shape;64;p8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 name="Google Shape;65;p81"/>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6" name="Google Shape;66;p81"/>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7" name="Google Shape;67;p8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8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8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
        <p:nvSpPr>
          <p:cNvPr id="70" name="Google Shape;70;p81"/>
          <p:cNvSpPr txBox="1"/>
          <p:nvPr/>
        </p:nvSpPr>
        <p:spPr>
          <a:xfrm>
            <a:off x="4038600" y="6433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400" b="1">
                <a:solidFill>
                  <a:srgbClr val="962E2E"/>
                </a:solidFill>
                <a:latin typeface="Calibri"/>
                <a:ea typeface="Calibri"/>
                <a:cs typeface="Calibri"/>
                <a:sym typeface="Calibri"/>
              </a:rPr>
              <a:t>FATİH EĞİTİM FAKÜLTESİ</a:t>
            </a:r>
            <a:endParaRPr sz="1400" b="1">
              <a:solidFill>
                <a:srgbClr val="962E2E"/>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Başlıklı Resim" type="picTx">
  <p:cSld name="PICTURE_WITH_CAPTION_TEXT">
    <p:spTree>
      <p:nvGrpSpPr>
        <p:cNvPr id="1" name="Shape 71"/>
        <p:cNvGrpSpPr/>
        <p:nvPr/>
      </p:nvGrpSpPr>
      <p:grpSpPr>
        <a:xfrm>
          <a:off x="0" y="0"/>
          <a:ext cx="0" cy="0"/>
          <a:chOff x="0" y="0"/>
          <a:chExt cx="0" cy="0"/>
        </a:xfrm>
      </p:grpSpPr>
      <p:sp>
        <p:nvSpPr>
          <p:cNvPr id="72" name="Google Shape;72;p8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82"/>
          <p:cNvSpPr>
            <a:spLocks noGrp="1"/>
          </p:cNvSpPr>
          <p:nvPr>
            <p:ph type="pic" idx="2"/>
          </p:nvPr>
        </p:nvSpPr>
        <p:spPr>
          <a:xfrm>
            <a:off x="5183188" y="987425"/>
            <a:ext cx="6172200" cy="4873625"/>
          </a:xfrm>
          <a:prstGeom prst="rect">
            <a:avLst/>
          </a:prstGeom>
          <a:noFill/>
          <a:ln>
            <a:noFill/>
          </a:ln>
        </p:spPr>
      </p:sp>
      <p:sp>
        <p:nvSpPr>
          <p:cNvPr id="74" name="Google Shape;74;p82"/>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5" name="Google Shape;75;p8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8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8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tr-TR"/>
              <a:t>‹#›</a:t>
            </a:fld>
            <a:endParaRPr/>
          </a:p>
        </p:txBody>
      </p:sp>
      <p:sp>
        <p:nvSpPr>
          <p:cNvPr id="78" name="Google Shape;78;p82"/>
          <p:cNvSpPr txBox="1"/>
          <p:nvPr/>
        </p:nvSpPr>
        <p:spPr>
          <a:xfrm>
            <a:off x="4038600" y="6433350"/>
            <a:ext cx="4114800" cy="365125"/>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tr-TR" sz="1400" b="1">
                <a:solidFill>
                  <a:srgbClr val="962E2E"/>
                </a:solidFill>
                <a:latin typeface="Calibri"/>
                <a:ea typeface="Calibri"/>
                <a:cs typeface="Calibri"/>
                <a:sym typeface="Calibri"/>
              </a:rPr>
              <a:t>FATİH EĞİTİM FAKÜLTESİ</a:t>
            </a:r>
            <a:endParaRPr sz="1400" b="1">
              <a:solidFill>
                <a:srgbClr val="962E2E"/>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a:alphaModFix/>
          </a:blip>
          <a:stretch>
            <a:fillRect/>
          </a:stretch>
        </a:blipFill>
        <a:effectLst/>
      </p:bgPr>
    </p:bg>
    <p:spTree>
      <p:nvGrpSpPr>
        <p:cNvPr id="1" name="Shape 9"/>
        <p:cNvGrpSpPr/>
        <p:nvPr/>
      </p:nvGrpSpPr>
      <p:grpSpPr>
        <a:xfrm>
          <a:off x="0" y="0"/>
          <a:ext cx="0" cy="0"/>
          <a:chOff x="0" y="0"/>
          <a:chExt cx="0" cy="0"/>
        </a:xfrm>
      </p:grpSpPr>
      <p:sp>
        <p:nvSpPr>
          <p:cNvPr id="10" name="Google Shape;10;p7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7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7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7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7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tr-TR"/>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8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6.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sp>
        <p:nvSpPr>
          <p:cNvPr id="97" name="Google Shape;97;p1"/>
          <p:cNvSpPr txBox="1"/>
          <p:nvPr/>
        </p:nvSpPr>
        <p:spPr>
          <a:xfrm>
            <a:off x="0" y="1596450"/>
            <a:ext cx="12192000" cy="4536931"/>
          </a:xfrm>
          <a:prstGeom prst="rect">
            <a:avLst/>
          </a:prstGeom>
          <a:noFill/>
          <a:ln>
            <a:noFill/>
          </a:ln>
        </p:spPr>
        <p:txBody>
          <a:bodyPr spcFirstLastPara="1" wrap="square" lIns="91425" tIns="45700" rIns="91425" bIns="45700" anchor="t" anchorCtr="0">
            <a:normAutofit/>
          </a:bodyPr>
          <a:lstStyle/>
          <a:p>
            <a:pPr marL="0" marR="0" lvl="0" indent="0" algn="ctr" rtl="0">
              <a:lnSpc>
                <a:spcPct val="114000"/>
              </a:lnSpc>
              <a:spcBef>
                <a:spcPts val="0"/>
              </a:spcBef>
              <a:spcAft>
                <a:spcPts val="0"/>
              </a:spcAft>
              <a:buClr>
                <a:schemeClr val="lt1"/>
              </a:buClr>
              <a:buSzPts val="4400"/>
              <a:buFont typeface="Arial"/>
              <a:buNone/>
            </a:pPr>
            <a:r>
              <a:rPr lang="tr-TR" sz="4400" b="1" i="0" u="none" strike="noStrike" cap="none">
                <a:solidFill>
                  <a:schemeClr val="lt1"/>
                </a:solidFill>
                <a:latin typeface="Calibri"/>
                <a:ea typeface="Calibri"/>
                <a:cs typeface="Calibri"/>
                <a:sym typeface="Calibri"/>
              </a:rPr>
              <a:t>Trabzon Üniversitesi </a:t>
            </a:r>
            <a:endParaRPr/>
          </a:p>
          <a:p>
            <a:pPr marL="0" marR="0" lvl="0" indent="0" algn="ctr" rtl="0">
              <a:lnSpc>
                <a:spcPct val="114000"/>
              </a:lnSpc>
              <a:spcBef>
                <a:spcPts val="1000"/>
              </a:spcBef>
              <a:spcAft>
                <a:spcPts val="0"/>
              </a:spcAft>
              <a:buClr>
                <a:schemeClr val="dk1"/>
              </a:buClr>
              <a:buSzPts val="4400"/>
              <a:buFont typeface="Arial"/>
              <a:buNone/>
            </a:pPr>
            <a:endParaRPr sz="4400" b="1" i="0" u="none" strike="noStrike" cap="none">
              <a:solidFill>
                <a:schemeClr val="lt1"/>
              </a:solidFill>
              <a:latin typeface="Calibri"/>
              <a:ea typeface="Calibri"/>
              <a:cs typeface="Calibri"/>
              <a:sym typeface="Calibri"/>
            </a:endParaRPr>
          </a:p>
          <a:p>
            <a:pPr marL="0" marR="0" lvl="0" indent="0" algn="ctr" rtl="0">
              <a:lnSpc>
                <a:spcPct val="114000"/>
              </a:lnSpc>
              <a:spcBef>
                <a:spcPts val="1000"/>
              </a:spcBef>
              <a:spcAft>
                <a:spcPts val="0"/>
              </a:spcAft>
              <a:buClr>
                <a:schemeClr val="lt1"/>
              </a:buClr>
              <a:buSzPts val="4400"/>
              <a:buFont typeface="Arial"/>
              <a:buNone/>
            </a:pPr>
            <a:r>
              <a:rPr lang="tr-TR" sz="4400" b="1">
                <a:solidFill>
                  <a:schemeClr val="lt1"/>
                </a:solidFill>
                <a:latin typeface="Calibri"/>
                <a:ea typeface="Calibri"/>
                <a:cs typeface="Calibri"/>
                <a:sym typeface="Calibri"/>
              </a:rPr>
              <a:t>Yabancı Diller </a:t>
            </a:r>
            <a:r>
              <a:rPr lang="tr-TR" sz="4400" b="1" i="0" u="none" strike="noStrike" cap="none">
                <a:solidFill>
                  <a:schemeClr val="lt1"/>
                </a:solidFill>
                <a:latin typeface="Calibri"/>
                <a:ea typeface="Calibri"/>
                <a:cs typeface="Calibri"/>
                <a:sym typeface="Calibri"/>
              </a:rPr>
              <a:t>Yüksekokulu </a:t>
            </a:r>
            <a:endParaRPr sz="4400" b="1" i="0" u="none" strike="noStrike" cap="none">
              <a:solidFill>
                <a:schemeClr val="lt1"/>
              </a:solidFill>
              <a:latin typeface="Calibri"/>
              <a:ea typeface="Calibri"/>
              <a:cs typeface="Calibri"/>
              <a:sym typeface="Calibri"/>
            </a:endParaRPr>
          </a:p>
        </p:txBody>
      </p:sp>
      <p:sp>
        <p:nvSpPr>
          <p:cNvPr id="98" name="Google Shape;98;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1</a:t>
            </a:fld>
            <a:endParaRPr/>
          </a:p>
        </p:txBody>
      </p:sp>
    </p:spTree>
  </p:cSld>
  <p:clrMapOvr>
    <a:masterClrMapping/>
  </p:clrMapOvr>
  <mc:AlternateContent xmlns:mc="http://schemas.openxmlformats.org/markup-compatibility/2006" xmlns:p14="http://schemas.microsoft.com/office/powerpoint/2010/main">
    <mc:Choice Requires="p14">
      <p:transition p14:dur="25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Shape 169"/>
        <p:cNvGrpSpPr/>
        <p:nvPr/>
      </p:nvGrpSpPr>
      <p:grpSpPr>
        <a:xfrm>
          <a:off x="0" y="0"/>
          <a:ext cx="0" cy="0"/>
          <a:chOff x="0" y="0"/>
          <a:chExt cx="0" cy="0"/>
        </a:xfrm>
      </p:grpSpPr>
      <p:sp>
        <p:nvSpPr>
          <p:cNvPr id="170" name="Google Shape;170;p9"/>
          <p:cNvSpPr txBox="1">
            <a:spLocks noGrp="1"/>
          </p:cNvSpPr>
          <p:nvPr>
            <p:ph type="title"/>
          </p:nvPr>
        </p:nvSpPr>
        <p:spPr>
          <a:xfrm>
            <a:off x="341746" y="865079"/>
            <a:ext cx="10353963" cy="58834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2800"/>
              <a:buFont typeface="Calibri"/>
              <a:buNone/>
            </a:pPr>
            <a:r>
              <a:rPr lang="tr-TR" sz="2800" b="1">
                <a:solidFill>
                  <a:srgbClr val="FF0000"/>
                </a:solidFill>
                <a:latin typeface="Calibri"/>
                <a:ea typeface="Calibri"/>
                <a:cs typeface="Calibri"/>
                <a:sym typeface="Calibri"/>
              </a:rPr>
              <a:t>Akademik Personel Sayısı (Birim Düzeyi)</a:t>
            </a:r>
            <a:endParaRPr sz="2800">
              <a:solidFill>
                <a:srgbClr val="FF0000"/>
              </a:solidFill>
            </a:endParaRPr>
          </a:p>
        </p:txBody>
      </p:sp>
      <p:sp>
        <p:nvSpPr>
          <p:cNvPr id="171" name="Google Shape;171;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30.12.2025</a:t>
            </a:r>
            <a:endParaRPr/>
          </a:p>
        </p:txBody>
      </p:sp>
      <p:sp>
        <p:nvSpPr>
          <p:cNvPr id="172" name="Google Shape;17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10</a:t>
            </a:fld>
            <a:endParaRPr/>
          </a:p>
        </p:txBody>
      </p:sp>
      <p:graphicFrame>
        <p:nvGraphicFramePr>
          <p:cNvPr id="173" name="Google Shape;173;p9"/>
          <p:cNvGraphicFramePr/>
          <p:nvPr/>
        </p:nvGraphicFramePr>
        <p:xfrm>
          <a:off x="517232" y="2170544"/>
          <a:ext cx="11286825" cy="3091600"/>
        </p:xfrm>
        <a:graphic>
          <a:graphicData uri="http://schemas.openxmlformats.org/drawingml/2006/table">
            <a:tbl>
              <a:tblPr>
                <a:noFill/>
                <a:tableStyleId>{442526DB-31A1-4EE6-8B45-70D7919994F8}</a:tableStyleId>
              </a:tblPr>
              <a:tblGrid>
                <a:gridCol w="1230350">
                  <a:extLst>
                    <a:ext uri="{9D8B030D-6E8A-4147-A177-3AD203B41FA5}">
                      <a16:colId xmlns:a16="http://schemas.microsoft.com/office/drawing/2014/main" val="20000"/>
                    </a:ext>
                  </a:extLst>
                </a:gridCol>
                <a:gridCol w="1437125">
                  <a:extLst>
                    <a:ext uri="{9D8B030D-6E8A-4147-A177-3AD203B41FA5}">
                      <a16:colId xmlns:a16="http://schemas.microsoft.com/office/drawing/2014/main" val="20001"/>
                    </a:ext>
                  </a:extLst>
                </a:gridCol>
                <a:gridCol w="2050575">
                  <a:extLst>
                    <a:ext uri="{9D8B030D-6E8A-4147-A177-3AD203B41FA5}">
                      <a16:colId xmlns:a16="http://schemas.microsoft.com/office/drawing/2014/main" val="20002"/>
                    </a:ext>
                  </a:extLst>
                </a:gridCol>
                <a:gridCol w="2050575">
                  <a:extLst>
                    <a:ext uri="{9D8B030D-6E8A-4147-A177-3AD203B41FA5}">
                      <a16:colId xmlns:a16="http://schemas.microsoft.com/office/drawing/2014/main" val="20003"/>
                    </a:ext>
                  </a:extLst>
                </a:gridCol>
                <a:gridCol w="1641625">
                  <a:extLst>
                    <a:ext uri="{9D8B030D-6E8A-4147-A177-3AD203B41FA5}">
                      <a16:colId xmlns:a16="http://schemas.microsoft.com/office/drawing/2014/main" val="20004"/>
                    </a:ext>
                  </a:extLst>
                </a:gridCol>
                <a:gridCol w="1641625">
                  <a:extLst>
                    <a:ext uri="{9D8B030D-6E8A-4147-A177-3AD203B41FA5}">
                      <a16:colId xmlns:a16="http://schemas.microsoft.com/office/drawing/2014/main" val="20005"/>
                    </a:ext>
                  </a:extLst>
                </a:gridCol>
                <a:gridCol w="1234950">
                  <a:extLst>
                    <a:ext uri="{9D8B030D-6E8A-4147-A177-3AD203B41FA5}">
                      <a16:colId xmlns:a16="http://schemas.microsoft.com/office/drawing/2014/main" val="20006"/>
                    </a:ext>
                  </a:extLst>
                </a:gridCol>
              </a:tblGrid>
              <a:tr h="457100">
                <a:tc rowSpan="2">
                  <a:txBody>
                    <a:bodyPr/>
                    <a:lstStyle/>
                    <a:p>
                      <a:pPr marL="0" marR="0" lvl="0" indent="0" algn="ctr" rtl="0">
                        <a:lnSpc>
                          <a:spcPct val="107000"/>
                        </a:lnSpc>
                        <a:spcBef>
                          <a:spcPts val="0"/>
                        </a:spcBef>
                        <a:spcAft>
                          <a:spcPts val="0"/>
                        </a:spcAft>
                        <a:buNone/>
                      </a:pPr>
                      <a:r>
                        <a:rPr lang="tr-TR" sz="1800" b="1">
                          <a:solidFill>
                            <a:srgbClr val="0000CC"/>
                          </a:solidFill>
                          <a:latin typeface="Calibri"/>
                          <a:ea typeface="Calibri"/>
                          <a:cs typeface="Calibri"/>
                          <a:sym typeface="Calibri"/>
                        </a:rPr>
                        <a:t>YIL</a:t>
                      </a:r>
                      <a:endParaRPr sz="1800" b="1">
                        <a:solidFill>
                          <a:srgbClr val="0000CC"/>
                        </a:solidFill>
                        <a:latin typeface="Calibri"/>
                        <a:ea typeface="Calibri"/>
                        <a:cs typeface="Calibri"/>
                        <a:sym typeface="Calibri"/>
                      </a:endParaRPr>
                    </a:p>
                  </a:txBody>
                  <a:tcPr marL="9525" marR="9525" marT="9525" marB="0" anchor="ctr"/>
                </a:tc>
                <a:tc gridSpan="5">
                  <a:txBody>
                    <a:bodyPr/>
                    <a:lstStyle/>
                    <a:p>
                      <a:pPr marL="0" marR="0" lvl="0" indent="0" algn="ctr" rtl="0">
                        <a:lnSpc>
                          <a:spcPct val="107000"/>
                        </a:lnSpc>
                        <a:spcBef>
                          <a:spcPts val="0"/>
                        </a:spcBef>
                        <a:spcAft>
                          <a:spcPts val="0"/>
                        </a:spcAft>
                        <a:buNone/>
                      </a:pPr>
                      <a:r>
                        <a:rPr lang="tr-TR" sz="1600" b="1">
                          <a:solidFill>
                            <a:srgbClr val="FF0000"/>
                          </a:solidFill>
                          <a:latin typeface="Calibri"/>
                          <a:ea typeface="Calibri"/>
                          <a:cs typeface="Calibri"/>
                          <a:sym typeface="Calibri"/>
                        </a:rPr>
                        <a:t>AKADEMİK PERSONEL SAYISI</a:t>
                      </a:r>
                      <a:endParaRPr sz="1600" b="1">
                        <a:solidFill>
                          <a:srgbClr val="FF0000"/>
                        </a:solidFill>
                        <a:latin typeface="Calibri"/>
                        <a:ea typeface="Calibri"/>
                        <a:cs typeface="Calibri"/>
                        <a:sym typeface="Calibri"/>
                      </a:endParaRPr>
                    </a:p>
                  </a:txBody>
                  <a:tcPr marL="6350" marR="6350" marT="635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rowSpan="2">
                  <a:txBody>
                    <a:bodyPr/>
                    <a:lstStyle/>
                    <a:p>
                      <a:pPr marL="0" marR="0" lvl="0" indent="0" algn="ctr" rtl="0">
                        <a:lnSpc>
                          <a:spcPct val="107000"/>
                        </a:lnSpc>
                        <a:spcBef>
                          <a:spcPts val="0"/>
                        </a:spcBef>
                        <a:spcAft>
                          <a:spcPts val="0"/>
                        </a:spcAft>
                        <a:buNone/>
                      </a:pPr>
                      <a:r>
                        <a:rPr lang="tr-TR" sz="1600" b="1">
                          <a:solidFill>
                            <a:srgbClr val="FF0000"/>
                          </a:solidFill>
                          <a:latin typeface="Calibri"/>
                          <a:ea typeface="Calibri"/>
                          <a:cs typeface="Calibri"/>
                          <a:sym typeface="Calibri"/>
                        </a:rPr>
                        <a:t>TOPLAM</a:t>
                      </a:r>
                      <a:endParaRPr sz="1600" b="1">
                        <a:solidFill>
                          <a:srgbClr val="FF0000"/>
                        </a:solidFill>
                        <a:latin typeface="Calibri"/>
                        <a:ea typeface="Calibri"/>
                        <a:cs typeface="Calibri"/>
                        <a:sym typeface="Calibri"/>
                      </a:endParaRPr>
                    </a:p>
                  </a:txBody>
                  <a:tcPr marL="6350" marR="6350" marT="6350" marB="0" anchor="ctr"/>
                </a:tc>
                <a:extLst>
                  <a:ext uri="{0D108BD9-81ED-4DB2-BD59-A6C34878D82A}">
                    <a16:rowId xmlns:a16="http://schemas.microsoft.com/office/drawing/2014/main" val="10000"/>
                  </a:ext>
                </a:extLst>
              </a:tr>
              <a:tr h="503500">
                <a:tc vMerge="1">
                  <a:txBody>
                    <a:bodyPr/>
                    <a:lstStyle/>
                    <a:p>
                      <a:endParaRPr lang="tr-TR"/>
                    </a:p>
                  </a:txBody>
                  <a:tcPr/>
                </a:tc>
                <a:tc>
                  <a:txBody>
                    <a:bodyPr/>
                    <a:lstStyle/>
                    <a:p>
                      <a:pPr marL="0" marR="0" lvl="0" indent="0" algn="ctr" rtl="0">
                        <a:lnSpc>
                          <a:spcPct val="107000"/>
                        </a:lnSpc>
                        <a:spcBef>
                          <a:spcPts val="0"/>
                        </a:spcBef>
                        <a:spcAft>
                          <a:spcPts val="0"/>
                        </a:spcAft>
                        <a:buNone/>
                      </a:pPr>
                      <a:r>
                        <a:rPr lang="tr-TR" sz="1600" b="1">
                          <a:solidFill>
                            <a:srgbClr val="FF0000"/>
                          </a:solidFill>
                          <a:latin typeface="Calibri"/>
                          <a:ea typeface="Calibri"/>
                          <a:cs typeface="Calibri"/>
                          <a:sym typeface="Calibri"/>
                        </a:rPr>
                        <a:t>Prof. Dr.</a:t>
                      </a:r>
                      <a:endParaRPr sz="1600" b="1">
                        <a:solidFill>
                          <a:srgbClr val="FF0000"/>
                        </a:solidFill>
                        <a:latin typeface="Calibri"/>
                        <a:ea typeface="Calibri"/>
                        <a:cs typeface="Calibri"/>
                        <a:sym typeface="Calibri"/>
                      </a:endParaRPr>
                    </a:p>
                  </a:txBody>
                  <a:tcPr marL="6350" marR="6350" marT="6350" marB="0" anchor="ctr"/>
                </a:tc>
                <a:tc>
                  <a:txBody>
                    <a:bodyPr/>
                    <a:lstStyle/>
                    <a:p>
                      <a:pPr marL="0" marR="0" lvl="0" indent="0" algn="ctr" rtl="0">
                        <a:lnSpc>
                          <a:spcPct val="107000"/>
                        </a:lnSpc>
                        <a:spcBef>
                          <a:spcPts val="0"/>
                        </a:spcBef>
                        <a:spcAft>
                          <a:spcPts val="0"/>
                        </a:spcAft>
                        <a:buNone/>
                      </a:pPr>
                      <a:r>
                        <a:rPr lang="tr-TR" sz="1600" b="1">
                          <a:solidFill>
                            <a:srgbClr val="FF0000"/>
                          </a:solidFill>
                          <a:latin typeface="Calibri"/>
                          <a:ea typeface="Calibri"/>
                          <a:cs typeface="Calibri"/>
                          <a:sym typeface="Calibri"/>
                        </a:rPr>
                        <a:t>Doç. Dr.</a:t>
                      </a:r>
                      <a:endParaRPr sz="1600" b="1">
                        <a:solidFill>
                          <a:srgbClr val="FF0000"/>
                        </a:solidFill>
                        <a:latin typeface="Calibri"/>
                        <a:ea typeface="Calibri"/>
                        <a:cs typeface="Calibri"/>
                        <a:sym typeface="Calibri"/>
                      </a:endParaRPr>
                    </a:p>
                  </a:txBody>
                  <a:tcPr marL="6350" marR="6350" marT="6350" marB="0" anchor="ctr"/>
                </a:tc>
                <a:tc>
                  <a:txBody>
                    <a:bodyPr/>
                    <a:lstStyle/>
                    <a:p>
                      <a:pPr marL="0" marR="0" lvl="0" indent="0" algn="ctr" rtl="0">
                        <a:lnSpc>
                          <a:spcPct val="107000"/>
                        </a:lnSpc>
                        <a:spcBef>
                          <a:spcPts val="0"/>
                        </a:spcBef>
                        <a:spcAft>
                          <a:spcPts val="0"/>
                        </a:spcAft>
                        <a:buNone/>
                      </a:pPr>
                      <a:r>
                        <a:rPr lang="tr-TR" sz="1600" b="1">
                          <a:solidFill>
                            <a:srgbClr val="FF0000"/>
                          </a:solidFill>
                          <a:latin typeface="Calibri"/>
                          <a:ea typeface="Calibri"/>
                          <a:cs typeface="Calibri"/>
                          <a:sym typeface="Calibri"/>
                        </a:rPr>
                        <a:t>Dr. Öğr. Üyesi</a:t>
                      </a:r>
                      <a:endParaRPr sz="1600" b="1">
                        <a:solidFill>
                          <a:srgbClr val="FF0000"/>
                        </a:solidFill>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sz="1600" b="1">
                          <a:solidFill>
                            <a:srgbClr val="FF0000"/>
                          </a:solidFill>
                          <a:latin typeface="Calibri"/>
                          <a:ea typeface="Calibri"/>
                          <a:cs typeface="Calibri"/>
                          <a:sym typeface="Calibri"/>
                        </a:rPr>
                        <a:t>Arş. Gör.</a:t>
                      </a:r>
                      <a:endParaRPr sz="1600" b="1">
                        <a:solidFill>
                          <a:srgbClr val="FF0000"/>
                        </a:solidFill>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sz="1600" b="1">
                          <a:solidFill>
                            <a:srgbClr val="FF0000"/>
                          </a:solidFill>
                          <a:latin typeface="Calibri"/>
                          <a:ea typeface="Calibri"/>
                          <a:cs typeface="Calibri"/>
                          <a:sym typeface="Calibri"/>
                        </a:rPr>
                        <a:t>Öğr. Gör.</a:t>
                      </a:r>
                      <a:endParaRPr sz="1600" b="1">
                        <a:solidFill>
                          <a:srgbClr val="FF0000"/>
                        </a:solidFill>
                        <a:latin typeface="Calibri"/>
                        <a:ea typeface="Calibri"/>
                        <a:cs typeface="Calibri"/>
                        <a:sym typeface="Calibri"/>
                      </a:endParaRPr>
                    </a:p>
                  </a:txBody>
                  <a:tcPr marL="9525" marR="9525" marT="9525" marB="0" anchor="ctr"/>
                </a:tc>
                <a:tc vMerge="1">
                  <a:txBody>
                    <a:bodyPr/>
                    <a:lstStyle/>
                    <a:p>
                      <a:endParaRPr lang="tr-TR"/>
                    </a:p>
                  </a:txBody>
                  <a:tcPr/>
                </a:tc>
                <a:extLst>
                  <a:ext uri="{0D108BD9-81ED-4DB2-BD59-A6C34878D82A}">
                    <a16:rowId xmlns:a16="http://schemas.microsoft.com/office/drawing/2014/main" val="10001"/>
                  </a:ext>
                </a:extLst>
              </a:tr>
              <a:tr h="730800">
                <a:tc>
                  <a:txBody>
                    <a:bodyPr/>
                    <a:lstStyle/>
                    <a:p>
                      <a:pPr marL="0" marR="0" lvl="0" indent="0" algn="ctr" rtl="0">
                        <a:lnSpc>
                          <a:spcPct val="107000"/>
                        </a:lnSpc>
                        <a:spcBef>
                          <a:spcPts val="0"/>
                        </a:spcBef>
                        <a:spcAft>
                          <a:spcPts val="0"/>
                        </a:spcAft>
                        <a:buNone/>
                      </a:pPr>
                      <a:r>
                        <a:rPr lang="tr-TR" sz="1800" b="1">
                          <a:solidFill>
                            <a:srgbClr val="0000CC"/>
                          </a:solidFill>
                          <a:latin typeface="Calibri"/>
                          <a:ea typeface="Calibri"/>
                          <a:cs typeface="Calibri"/>
                          <a:sym typeface="Calibri"/>
                        </a:rPr>
                        <a:t>2024</a:t>
                      </a:r>
                      <a:endParaRPr sz="1800" b="1">
                        <a:solidFill>
                          <a:srgbClr val="0000CC"/>
                        </a:solidFill>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endParaRPr sz="1400">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r>
                        <a:rPr lang="tr-TR"/>
                        <a:t>                     </a:t>
                      </a:r>
                      <a:endParaRPr sz="1400">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endParaRPr sz="14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endParaRPr sz="14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a:t>               11</a:t>
                      </a:r>
                      <a:endParaRPr sz="14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a:t>          11</a:t>
                      </a:r>
                      <a:endParaRPr sz="1400">
                        <a:latin typeface="Calibri"/>
                        <a:ea typeface="Calibri"/>
                        <a:cs typeface="Calibri"/>
                        <a:sym typeface="Calibri"/>
                      </a:endParaRPr>
                    </a:p>
                  </a:txBody>
                  <a:tcPr marL="9525" marR="9525" marT="9525" marB="0" anchor="ctr"/>
                </a:tc>
                <a:extLst>
                  <a:ext uri="{0D108BD9-81ED-4DB2-BD59-A6C34878D82A}">
                    <a16:rowId xmlns:a16="http://schemas.microsoft.com/office/drawing/2014/main" val="10002"/>
                  </a:ext>
                </a:extLst>
              </a:tr>
              <a:tr h="700100">
                <a:tc>
                  <a:txBody>
                    <a:bodyPr/>
                    <a:lstStyle/>
                    <a:p>
                      <a:pPr marL="0" marR="0" lvl="0" indent="0" algn="ctr" rtl="0">
                        <a:lnSpc>
                          <a:spcPct val="107000"/>
                        </a:lnSpc>
                        <a:spcBef>
                          <a:spcPts val="0"/>
                        </a:spcBef>
                        <a:spcAft>
                          <a:spcPts val="0"/>
                        </a:spcAft>
                        <a:buNone/>
                      </a:pPr>
                      <a:r>
                        <a:rPr lang="tr-TR" sz="1800" b="1">
                          <a:solidFill>
                            <a:srgbClr val="0000CC"/>
                          </a:solidFill>
                          <a:latin typeface="Calibri"/>
                          <a:ea typeface="Calibri"/>
                          <a:cs typeface="Calibri"/>
                          <a:sym typeface="Calibri"/>
                        </a:rPr>
                        <a:t>2025</a:t>
                      </a:r>
                      <a:endParaRPr sz="1800" b="1">
                        <a:solidFill>
                          <a:srgbClr val="0000CC"/>
                        </a:solidFill>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r>
                        <a:rPr lang="tr-TR" sz="1400">
                          <a:latin typeface="Calibri"/>
                          <a:ea typeface="Calibri"/>
                          <a:cs typeface="Calibri"/>
                          <a:sym typeface="Calibri"/>
                        </a:rPr>
                        <a:t> </a:t>
                      </a:r>
                      <a:endParaRPr sz="1400">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r>
                        <a:rPr lang="tr-TR" sz="1400">
                          <a:latin typeface="Calibri"/>
                          <a:ea typeface="Calibri"/>
                          <a:cs typeface="Calibri"/>
                          <a:sym typeface="Calibri"/>
                        </a:rPr>
                        <a:t>                     </a:t>
                      </a:r>
                      <a:endParaRPr sz="1400">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r>
                        <a:rPr lang="tr-TR" sz="1400">
                          <a:latin typeface="Calibri"/>
                          <a:ea typeface="Calibri"/>
                          <a:cs typeface="Calibri"/>
                          <a:sym typeface="Calibri"/>
                        </a:rPr>
                        <a:t> </a:t>
                      </a:r>
                      <a:endParaRPr sz="14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400">
                          <a:latin typeface="Calibri"/>
                          <a:ea typeface="Calibri"/>
                          <a:cs typeface="Calibri"/>
                          <a:sym typeface="Calibri"/>
                        </a:rPr>
                        <a:t> </a:t>
                      </a:r>
                      <a:endParaRPr sz="14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400">
                          <a:latin typeface="Calibri"/>
                          <a:ea typeface="Calibri"/>
                          <a:cs typeface="Calibri"/>
                          <a:sym typeface="Calibri"/>
                        </a:rPr>
                        <a:t>              13</a:t>
                      </a:r>
                      <a:endParaRPr sz="14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400">
                          <a:latin typeface="Calibri"/>
                          <a:ea typeface="Calibri"/>
                          <a:cs typeface="Calibri"/>
                          <a:sym typeface="Calibri"/>
                        </a:rPr>
                        <a:t>         1</a:t>
                      </a:r>
                      <a:r>
                        <a:rPr lang="tr-TR"/>
                        <a:t>3</a:t>
                      </a:r>
                      <a:endParaRPr sz="1400">
                        <a:latin typeface="Calibri"/>
                        <a:ea typeface="Calibri"/>
                        <a:cs typeface="Calibri"/>
                        <a:sym typeface="Calibri"/>
                      </a:endParaRPr>
                    </a:p>
                  </a:txBody>
                  <a:tcPr marL="9525" marR="9525" marT="9525" marB="0" anchor="ctr"/>
                </a:tc>
                <a:extLst>
                  <a:ext uri="{0D108BD9-81ED-4DB2-BD59-A6C34878D82A}">
                    <a16:rowId xmlns:a16="http://schemas.microsoft.com/office/drawing/2014/main" val="10003"/>
                  </a:ext>
                </a:extLst>
              </a:tr>
              <a:tr h="700100">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TOPLAM</a:t>
                      </a:r>
                      <a:endParaRPr sz="1800" b="1">
                        <a:solidFill>
                          <a:srgbClr val="FF0000"/>
                        </a:solidFill>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r>
                        <a:rPr lang="tr-TR" sz="1400">
                          <a:latin typeface="Calibri"/>
                          <a:ea typeface="Calibri"/>
                          <a:cs typeface="Calibri"/>
                          <a:sym typeface="Calibri"/>
                        </a:rPr>
                        <a:t> </a:t>
                      </a:r>
                      <a:endParaRPr sz="1400">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r>
                        <a:rPr lang="tr-TR" sz="1400">
                          <a:latin typeface="Calibri"/>
                          <a:ea typeface="Calibri"/>
                          <a:cs typeface="Calibri"/>
                          <a:sym typeface="Calibri"/>
                        </a:rPr>
                        <a:t>                     </a:t>
                      </a:r>
                      <a:endParaRPr sz="1400">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r>
                        <a:rPr lang="tr-TR" sz="1400">
                          <a:latin typeface="Calibri"/>
                          <a:ea typeface="Calibri"/>
                          <a:cs typeface="Calibri"/>
                          <a:sym typeface="Calibri"/>
                        </a:rPr>
                        <a:t> </a:t>
                      </a:r>
                      <a:endParaRPr sz="14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400">
                          <a:latin typeface="Calibri"/>
                          <a:ea typeface="Calibri"/>
                          <a:cs typeface="Calibri"/>
                          <a:sym typeface="Calibri"/>
                        </a:rPr>
                        <a:t> </a:t>
                      </a:r>
                      <a:endParaRPr sz="14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400">
                          <a:latin typeface="Calibri"/>
                          <a:ea typeface="Calibri"/>
                          <a:cs typeface="Calibri"/>
                          <a:sym typeface="Calibri"/>
                        </a:rPr>
                        <a:t>            </a:t>
                      </a:r>
                      <a:r>
                        <a:rPr lang="tr-TR"/>
                        <a:t>  13</a:t>
                      </a:r>
                      <a:endParaRPr sz="14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400">
                          <a:latin typeface="Calibri"/>
                          <a:ea typeface="Calibri"/>
                          <a:cs typeface="Calibri"/>
                          <a:sym typeface="Calibri"/>
                        </a:rPr>
                        <a:t>          1</a:t>
                      </a:r>
                      <a:r>
                        <a:rPr lang="tr-TR"/>
                        <a:t>3</a:t>
                      </a:r>
                      <a:endParaRPr sz="1400">
                        <a:latin typeface="Calibri"/>
                        <a:ea typeface="Calibri"/>
                        <a:cs typeface="Calibri"/>
                        <a:sym typeface="Calibri"/>
                      </a:endParaRPr>
                    </a:p>
                  </a:txBody>
                  <a:tcPr marL="9525" marR="9525" marT="9525" marB="0" anchor="ctr"/>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ferris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Shape 177"/>
        <p:cNvGrpSpPr/>
        <p:nvPr/>
      </p:nvGrpSpPr>
      <p:grpSpPr>
        <a:xfrm>
          <a:off x="0" y="0"/>
          <a:ext cx="0" cy="0"/>
          <a:chOff x="0" y="0"/>
          <a:chExt cx="0" cy="0"/>
        </a:xfrm>
      </p:grpSpPr>
      <p:sp>
        <p:nvSpPr>
          <p:cNvPr id="178" name="Google Shape;178;p10"/>
          <p:cNvSpPr txBox="1">
            <a:spLocks noGrp="1"/>
          </p:cNvSpPr>
          <p:nvPr>
            <p:ph type="title"/>
          </p:nvPr>
        </p:nvSpPr>
        <p:spPr>
          <a:xfrm>
            <a:off x="646546" y="638354"/>
            <a:ext cx="10342944" cy="90343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2000"/>
              <a:buFont typeface="Calibri"/>
              <a:buNone/>
            </a:pPr>
            <a:r>
              <a:rPr lang="tr-TR" sz="2000" b="1">
                <a:solidFill>
                  <a:srgbClr val="FF0000"/>
                </a:solidFill>
                <a:latin typeface="Calibri"/>
                <a:ea typeface="Calibri"/>
                <a:cs typeface="Calibri"/>
                <a:sym typeface="Calibri"/>
              </a:rPr>
              <a:t>AKADEMİK PERSONEL SAYISI (BÖLÜMLERE GÖRE DAĞILIMI)</a:t>
            </a:r>
            <a:br>
              <a:rPr lang="tr-TR" sz="2000" b="1">
                <a:solidFill>
                  <a:srgbClr val="FF0000"/>
                </a:solidFill>
                <a:latin typeface="Calibri"/>
                <a:ea typeface="Calibri"/>
                <a:cs typeface="Calibri"/>
                <a:sym typeface="Calibri"/>
              </a:rPr>
            </a:br>
            <a:r>
              <a:rPr lang="tr-TR" sz="2000" b="1" i="1">
                <a:solidFill>
                  <a:srgbClr val="0000CC"/>
                </a:solidFill>
                <a:latin typeface="Calibri"/>
                <a:ea typeface="Calibri"/>
                <a:cs typeface="Calibri"/>
                <a:sym typeface="Calibri"/>
              </a:rPr>
              <a:t>(Her bir bölüm için ayrı ayrı tablo hazırlayınız lütfen.)</a:t>
            </a:r>
            <a:endParaRPr sz="2000" i="1">
              <a:solidFill>
                <a:srgbClr val="0000CC"/>
              </a:solidFill>
            </a:endParaRPr>
          </a:p>
        </p:txBody>
      </p:sp>
      <p:sp>
        <p:nvSpPr>
          <p:cNvPr id="179" name="Google Shape;179;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30.12.2025</a:t>
            </a:r>
            <a:endParaRPr/>
          </a:p>
        </p:txBody>
      </p:sp>
      <p:sp>
        <p:nvSpPr>
          <p:cNvPr id="180" name="Google Shape;18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11</a:t>
            </a:fld>
            <a:endParaRPr/>
          </a:p>
        </p:txBody>
      </p:sp>
      <p:graphicFrame>
        <p:nvGraphicFramePr>
          <p:cNvPr id="181" name="Google Shape;181;p10"/>
          <p:cNvGraphicFramePr/>
          <p:nvPr/>
        </p:nvGraphicFramePr>
        <p:xfrm>
          <a:off x="535705" y="2145451"/>
          <a:ext cx="11212325" cy="2784350"/>
        </p:xfrm>
        <a:graphic>
          <a:graphicData uri="http://schemas.openxmlformats.org/drawingml/2006/table">
            <a:tbl>
              <a:tblPr>
                <a:noFill/>
                <a:tableStyleId>{442526DB-31A1-4EE6-8B45-70D7919994F8}</a:tableStyleId>
              </a:tblPr>
              <a:tblGrid>
                <a:gridCol w="1222225">
                  <a:extLst>
                    <a:ext uri="{9D8B030D-6E8A-4147-A177-3AD203B41FA5}">
                      <a16:colId xmlns:a16="http://schemas.microsoft.com/office/drawing/2014/main" val="20000"/>
                    </a:ext>
                  </a:extLst>
                </a:gridCol>
                <a:gridCol w="1427650">
                  <a:extLst>
                    <a:ext uri="{9D8B030D-6E8A-4147-A177-3AD203B41FA5}">
                      <a16:colId xmlns:a16="http://schemas.microsoft.com/office/drawing/2014/main" val="20001"/>
                    </a:ext>
                  </a:extLst>
                </a:gridCol>
                <a:gridCol w="2037050">
                  <a:extLst>
                    <a:ext uri="{9D8B030D-6E8A-4147-A177-3AD203B41FA5}">
                      <a16:colId xmlns:a16="http://schemas.microsoft.com/office/drawing/2014/main" val="20002"/>
                    </a:ext>
                  </a:extLst>
                </a:gridCol>
                <a:gridCol w="2037050">
                  <a:extLst>
                    <a:ext uri="{9D8B030D-6E8A-4147-A177-3AD203B41FA5}">
                      <a16:colId xmlns:a16="http://schemas.microsoft.com/office/drawing/2014/main" val="20003"/>
                    </a:ext>
                  </a:extLst>
                </a:gridCol>
                <a:gridCol w="1630775">
                  <a:extLst>
                    <a:ext uri="{9D8B030D-6E8A-4147-A177-3AD203B41FA5}">
                      <a16:colId xmlns:a16="http://schemas.microsoft.com/office/drawing/2014/main" val="20004"/>
                    </a:ext>
                  </a:extLst>
                </a:gridCol>
                <a:gridCol w="1630775">
                  <a:extLst>
                    <a:ext uri="{9D8B030D-6E8A-4147-A177-3AD203B41FA5}">
                      <a16:colId xmlns:a16="http://schemas.microsoft.com/office/drawing/2014/main" val="20005"/>
                    </a:ext>
                  </a:extLst>
                </a:gridCol>
                <a:gridCol w="1226800">
                  <a:extLst>
                    <a:ext uri="{9D8B030D-6E8A-4147-A177-3AD203B41FA5}">
                      <a16:colId xmlns:a16="http://schemas.microsoft.com/office/drawing/2014/main" val="20006"/>
                    </a:ext>
                  </a:extLst>
                </a:gridCol>
              </a:tblGrid>
              <a:tr h="544250">
                <a:tc rowSpan="2">
                  <a:txBody>
                    <a:bodyPr/>
                    <a:lstStyle/>
                    <a:p>
                      <a:pPr marL="0" marR="0" lvl="0" indent="0" algn="ctr" rtl="0">
                        <a:lnSpc>
                          <a:spcPct val="107000"/>
                        </a:lnSpc>
                        <a:spcBef>
                          <a:spcPts val="0"/>
                        </a:spcBef>
                        <a:spcAft>
                          <a:spcPts val="0"/>
                        </a:spcAft>
                        <a:buNone/>
                      </a:pPr>
                      <a:r>
                        <a:rPr lang="tr-TR" sz="1800" b="1">
                          <a:solidFill>
                            <a:srgbClr val="0000CC"/>
                          </a:solidFill>
                          <a:latin typeface="Calibri"/>
                          <a:ea typeface="Calibri"/>
                          <a:cs typeface="Calibri"/>
                          <a:sym typeface="Calibri"/>
                        </a:rPr>
                        <a:t>YIL</a:t>
                      </a:r>
                      <a:endParaRPr sz="1800" b="1">
                        <a:solidFill>
                          <a:srgbClr val="0000CC"/>
                        </a:solidFill>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BÖLÜM ADI*: </a:t>
                      </a:r>
                      <a:endParaRPr sz="1800" b="1">
                        <a:solidFill>
                          <a:srgbClr val="FF0000"/>
                        </a:solidFill>
                        <a:latin typeface="Calibri"/>
                        <a:ea typeface="Calibri"/>
                        <a:cs typeface="Calibri"/>
                        <a:sym typeface="Calibri"/>
                      </a:endParaRPr>
                    </a:p>
                  </a:txBody>
                  <a:tcPr marL="6350" marR="6350" marT="6350" marB="0" anchor="ctr"/>
                </a:tc>
                <a:tc gridSpan="4">
                  <a:txBody>
                    <a:bodyPr/>
                    <a:lstStyle/>
                    <a:p>
                      <a:pPr marL="0" marR="0" lvl="0" indent="0" algn="l" rtl="0">
                        <a:spcBef>
                          <a:spcPts val="0"/>
                        </a:spcBef>
                        <a:spcAft>
                          <a:spcPts val="0"/>
                        </a:spcAft>
                        <a:buNone/>
                      </a:pPr>
                      <a:r>
                        <a:rPr lang="tr-TR" sz="1800">
                          <a:solidFill>
                            <a:srgbClr val="FF0000"/>
                          </a:solidFill>
                        </a:rPr>
                        <a:t> Yabancı Diller Bölümü</a:t>
                      </a:r>
                      <a:endParaRPr sz="1800">
                        <a:solidFill>
                          <a:srgbClr val="FF0000"/>
                        </a:solidFill>
                      </a:endParaRPr>
                    </a:p>
                  </a:txBody>
                  <a:tcPr marL="6350" marR="6350" marT="6350" marB="0" anchor="ctr"/>
                </a:tc>
                <a:tc hMerge="1">
                  <a:txBody>
                    <a:bodyPr/>
                    <a:lstStyle/>
                    <a:p>
                      <a:endParaRPr lang="tr-TR"/>
                    </a:p>
                  </a:txBody>
                  <a:tcPr/>
                </a:tc>
                <a:tc hMerge="1">
                  <a:txBody>
                    <a:bodyPr/>
                    <a:lstStyle/>
                    <a:p>
                      <a:endParaRPr lang="tr-TR"/>
                    </a:p>
                  </a:txBody>
                  <a:tcPr/>
                </a:tc>
                <a:tc hMerge="1">
                  <a:txBody>
                    <a:bodyPr/>
                    <a:lstStyle/>
                    <a:p>
                      <a:endParaRPr lang="tr-TR"/>
                    </a:p>
                  </a:txBody>
                  <a:tcPr/>
                </a:tc>
                <a:tc rowSpan="2">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TOPLAM</a:t>
                      </a:r>
                      <a:endParaRPr sz="1800" b="1">
                        <a:solidFill>
                          <a:srgbClr val="FF0000"/>
                        </a:solidFill>
                        <a:latin typeface="Calibri"/>
                        <a:ea typeface="Calibri"/>
                        <a:cs typeface="Calibri"/>
                        <a:sym typeface="Calibri"/>
                      </a:endParaRPr>
                    </a:p>
                  </a:txBody>
                  <a:tcPr marL="6350" marR="6350" marT="6350" marB="0" anchor="ctr"/>
                </a:tc>
                <a:extLst>
                  <a:ext uri="{0D108BD9-81ED-4DB2-BD59-A6C34878D82A}">
                    <a16:rowId xmlns:a16="http://schemas.microsoft.com/office/drawing/2014/main" val="10000"/>
                  </a:ext>
                </a:extLst>
              </a:tr>
              <a:tr h="553950">
                <a:tc vMerge="1">
                  <a:txBody>
                    <a:bodyPr/>
                    <a:lstStyle/>
                    <a:p>
                      <a:endParaRPr lang="tr-TR"/>
                    </a:p>
                  </a:txBody>
                  <a:tcP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Prof. Dr.</a:t>
                      </a:r>
                      <a:endParaRPr sz="1800" b="1">
                        <a:solidFill>
                          <a:srgbClr val="FF0000"/>
                        </a:solidFill>
                        <a:latin typeface="Calibri"/>
                        <a:ea typeface="Calibri"/>
                        <a:cs typeface="Calibri"/>
                        <a:sym typeface="Calibri"/>
                      </a:endParaRPr>
                    </a:p>
                  </a:txBody>
                  <a:tcPr marL="6350" marR="6350" marT="6350" marB="0" anchor="ct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Doç. Dr.</a:t>
                      </a:r>
                      <a:endParaRPr sz="1800" b="1">
                        <a:solidFill>
                          <a:srgbClr val="FF0000"/>
                        </a:solidFill>
                        <a:latin typeface="Calibri"/>
                        <a:ea typeface="Calibri"/>
                        <a:cs typeface="Calibri"/>
                        <a:sym typeface="Calibri"/>
                      </a:endParaRPr>
                    </a:p>
                  </a:txBody>
                  <a:tcPr marL="6350" marR="6350" marT="6350" marB="0" anchor="ct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Dr. Öğr. Üyesi</a:t>
                      </a:r>
                      <a:endParaRPr sz="1800" b="1">
                        <a:solidFill>
                          <a:srgbClr val="FF0000"/>
                        </a:solidFill>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Arş. Gör.</a:t>
                      </a:r>
                      <a:endParaRPr sz="1800" b="1">
                        <a:solidFill>
                          <a:srgbClr val="FF0000"/>
                        </a:solidFill>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Öğr. Gör.</a:t>
                      </a:r>
                      <a:endParaRPr sz="1800" b="1">
                        <a:solidFill>
                          <a:srgbClr val="FF0000"/>
                        </a:solidFill>
                        <a:latin typeface="Calibri"/>
                        <a:ea typeface="Calibri"/>
                        <a:cs typeface="Calibri"/>
                        <a:sym typeface="Calibri"/>
                      </a:endParaRPr>
                    </a:p>
                  </a:txBody>
                  <a:tcPr marL="9525" marR="9525" marT="9525" marB="0" anchor="ctr"/>
                </a:tc>
                <a:tc vMerge="1">
                  <a:txBody>
                    <a:bodyPr/>
                    <a:lstStyle/>
                    <a:p>
                      <a:endParaRPr lang="tr-TR"/>
                    </a:p>
                  </a:txBody>
                  <a:tcPr/>
                </a:tc>
                <a:extLst>
                  <a:ext uri="{0D108BD9-81ED-4DB2-BD59-A6C34878D82A}">
                    <a16:rowId xmlns:a16="http://schemas.microsoft.com/office/drawing/2014/main" val="10001"/>
                  </a:ext>
                </a:extLst>
              </a:tr>
              <a:tr h="578250">
                <a:tc>
                  <a:txBody>
                    <a:bodyPr/>
                    <a:lstStyle/>
                    <a:p>
                      <a:pPr marL="0" marR="0" lvl="0" indent="0" algn="ctr" rtl="0">
                        <a:lnSpc>
                          <a:spcPct val="107000"/>
                        </a:lnSpc>
                        <a:spcBef>
                          <a:spcPts val="0"/>
                        </a:spcBef>
                        <a:spcAft>
                          <a:spcPts val="0"/>
                        </a:spcAft>
                        <a:buNone/>
                      </a:pPr>
                      <a:r>
                        <a:rPr lang="tr-TR" sz="1800" b="1">
                          <a:solidFill>
                            <a:srgbClr val="0000CC"/>
                          </a:solidFill>
                          <a:latin typeface="Calibri"/>
                          <a:ea typeface="Calibri"/>
                          <a:cs typeface="Calibri"/>
                          <a:sym typeface="Calibri"/>
                        </a:rPr>
                        <a:t>2024</a:t>
                      </a:r>
                      <a:endParaRPr sz="1800" b="1">
                        <a:solidFill>
                          <a:srgbClr val="0000CC"/>
                        </a:solidFill>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endParaRPr sz="1400">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endParaRPr sz="1400">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endParaRPr sz="14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endParaRPr sz="14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a:t>11</a:t>
                      </a:r>
                      <a:endParaRPr/>
                    </a:p>
                  </a:txBody>
                  <a:tcPr marL="9525" marR="9525" marT="9525" marB="0" anchor="ctr"/>
                </a:tc>
                <a:tc>
                  <a:txBody>
                    <a:bodyPr/>
                    <a:lstStyle/>
                    <a:p>
                      <a:pPr marL="0" marR="0" lvl="0" indent="0" algn="l" rtl="0">
                        <a:lnSpc>
                          <a:spcPct val="107000"/>
                        </a:lnSpc>
                        <a:spcBef>
                          <a:spcPts val="0"/>
                        </a:spcBef>
                        <a:spcAft>
                          <a:spcPts val="0"/>
                        </a:spcAft>
                        <a:buNone/>
                      </a:pPr>
                      <a:r>
                        <a:rPr lang="tr-TR"/>
                        <a:t>11</a:t>
                      </a:r>
                      <a:endParaRPr sz="1400">
                        <a:latin typeface="Calibri"/>
                        <a:ea typeface="Calibri"/>
                        <a:cs typeface="Calibri"/>
                        <a:sym typeface="Calibri"/>
                      </a:endParaRPr>
                    </a:p>
                  </a:txBody>
                  <a:tcPr marL="9525" marR="9525" marT="9525" marB="0" anchor="ctr"/>
                </a:tc>
                <a:extLst>
                  <a:ext uri="{0D108BD9-81ED-4DB2-BD59-A6C34878D82A}">
                    <a16:rowId xmlns:a16="http://schemas.microsoft.com/office/drawing/2014/main" val="10002"/>
                  </a:ext>
                </a:extLst>
              </a:tr>
              <a:tr h="553950">
                <a:tc>
                  <a:txBody>
                    <a:bodyPr/>
                    <a:lstStyle/>
                    <a:p>
                      <a:pPr marL="0" marR="0" lvl="0" indent="0" algn="ctr" rtl="0">
                        <a:lnSpc>
                          <a:spcPct val="107000"/>
                        </a:lnSpc>
                        <a:spcBef>
                          <a:spcPts val="0"/>
                        </a:spcBef>
                        <a:spcAft>
                          <a:spcPts val="0"/>
                        </a:spcAft>
                        <a:buNone/>
                      </a:pPr>
                      <a:r>
                        <a:rPr lang="tr-TR" sz="1800" b="1">
                          <a:solidFill>
                            <a:srgbClr val="0000CC"/>
                          </a:solidFill>
                          <a:latin typeface="Calibri"/>
                          <a:ea typeface="Calibri"/>
                          <a:cs typeface="Calibri"/>
                          <a:sym typeface="Calibri"/>
                        </a:rPr>
                        <a:t>2025</a:t>
                      </a:r>
                      <a:endParaRPr/>
                    </a:p>
                  </a:txBody>
                  <a:tcPr marL="6350" marR="6350" marT="6350" marB="0" anchor="ctr"/>
                </a:tc>
                <a:tc>
                  <a:txBody>
                    <a:bodyPr/>
                    <a:lstStyle/>
                    <a:p>
                      <a:pPr marL="0" marR="0" lvl="0" indent="0" algn="l" rtl="0">
                        <a:lnSpc>
                          <a:spcPct val="107000"/>
                        </a:lnSpc>
                        <a:spcBef>
                          <a:spcPts val="0"/>
                        </a:spcBef>
                        <a:spcAft>
                          <a:spcPts val="0"/>
                        </a:spcAft>
                        <a:buNone/>
                      </a:pPr>
                      <a:r>
                        <a:rPr lang="tr-TR" sz="1400">
                          <a:latin typeface="Calibri"/>
                          <a:ea typeface="Calibri"/>
                          <a:cs typeface="Calibri"/>
                          <a:sym typeface="Calibri"/>
                        </a:rPr>
                        <a:t> </a:t>
                      </a:r>
                      <a:endParaRPr sz="1400">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r>
                        <a:rPr lang="tr-TR" sz="1400">
                          <a:latin typeface="Calibri"/>
                          <a:ea typeface="Calibri"/>
                          <a:cs typeface="Calibri"/>
                          <a:sym typeface="Calibri"/>
                        </a:rPr>
                        <a:t> </a:t>
                      </a:r>
                      <a:endParaRPr sz="1400">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r>
                        <a:rPr lang="tr-TR" sz="1400">
                          <a:latin typeface="Calibri"/>
                          <a:ea typeface="Calibri"/>
                          <a:cs typeface="Calibri"/>
                          <a:sym typeface="Calibri"/>
                        </a:rPr>
                        <a:t> </a:t>
                      </a:r>
                      <a:endParaRPr sz="14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400">
                          <a:latin typeface="Calibri"/>
                          <a:ea typeface="Calibri"/>
                          <a:cs typeface="Calibri"/>
                          <a:sym typeface="Calibri"/>
                        </a:rPr>
                        <a:t> </a:t>
                      </a:r>
                      <a:endParaRPr sz="14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400">
                          <a:latin typeface="Calibri"/>
                          <a:ea typeface="Calibri"/>
                          <a:cs typeface="Calibri"/>
                          <a:sym typeface="Calibri"/>
                        </a:rPr>
                        <a:t> 13</a:t>
                      </a:r>
                      <a:endParaRPr sz="14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400">
                          <a:latin typeface="Calibri"/>
                          <a:ea typeface="Calibri"/>
                          <a:cs typeface="Calibri"/>
                          <a:sym typeface="Calibri"/>
                        </a:rPr>
                        <a:t> 13</a:t>
                      </a:r>
                      <a:endParaRPr sz="1400">
                        <a:latin typeface="Calibri"/>
                        <a:ea typeface="Calibri"/>
                        <a:cs typeface="Calibri"/>
                        <a:sym typeface="Calibri"/>
                      </a:endParaRPr>
                    </a:p>
                  </a:txBody>
                  <a:tcPr marL="9525" marR="9525" marT="9525" marB="0" anchor="ctr"/>
                </a:tc>
                <a:extLst>
                  <a:ext uri="{0D108BD9-81ED-4DB2-BD59-A6C34878D82A}">
                    <a16:rowId xmlns:a16="http://schemas.microsoft.com/office/drawing/2014/main" val="10003"/>
                  </a:ext>
                </a:extLst>
              </a:tr>
              <a:tr h="553950">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TOPLAM</a:t>
                      </a:r>
                      <a:endParaRPr sz="1800" b="1">
                        <a:solidFill>
                          <a:srgbClr val="FF0000"/>
                        </a:solidFill>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r>
                        <a:rPr lang="tr-TR" sz="1400">
                          <a:latin typeface="Calibri"/>
                          <a:ea typeface="Calibri"/>
                          <a:cs typeface="Calibri"/>
                          <a:sym typeface="Calibri"/>
                        </a:rPr>
                        <a:t> </a:t>
                      </a:r>
                      <a:endParaRPr sz="1400">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r>
                        <a:rPr lang="tr-TR" sz="1400">
                          <a:latin typeface="Calibri"/>
                          <a:ea typeface="Calibri"/>
                          <a:cs typeface="Calibri"/>
                          <a:sym typeface="Calibri"/>
                        </a:rPr>
                        <a:t> </a:t>
                      </a:r>
                      <a:endParaRPr sz="1400">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r>
                        <a:rPr lang="tr-TR" sz="1400">
                          <a:latin typeface="Calibri"/>
                          <a:ea typeface="Calibri"/>
                          <a:cs typeface="Calibri"/>
                          <a:sym typeface="Calibri"/>
                        </a:rPr>
                        <a:t> </a:t>
                      </a:r>
                      <a:endParaRPr sz="14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400">
                          <a:latin typeface="Calibri"/>
                          <a:ea typeface="Calibri"/>
                          <a:cs typeface="Calibri"/>
                          <a:sym typeface="Calibri"/>
                        </a:rPr>
                        <a:t> </a:t>
                      </a:r>
                      <a:endParaRPr sz="14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400">
                          <a:latin typeface="Calibri"/>
                          <a:ea typeface="Calibri"/>
                          <a:cs typeface="Calibri"/>
                          <a:sym typeface="Calibri"/>
                        </a:rPr>
                        <a:t> </a:t>
                      </a:r>
                      <a:endParaRPr sz="14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400">
                          <a:latin typeface="Calibri"/>
                          <a:ea typeface="Calibri"/>
                          <a:cs typeface="Calibri"/>
                          <a:sym typeface="Calibri"/>
                        </a:rPr>
                        <a:t> </a:t>
                      </a:r>
                      <a:endParaRPr sz="1400">
                        <a:latin typeface="Calibri"/>
                        <a:ea typeface="Calibri"/>
                        <a:cs typeface="Calibri"/>
                        <a:sym typeface="Calibri"/>
                      </a:endParaRPr>
                    </a:p>
                  </a:txBody>
                  <a:tcPr marL="9525" marR="9525" marT="9525" marB="0" anchor="ctr"/>
                </a:tc>
                <a:extLst>
                  <a:ext uri="{0D108BD9-81ED-4DB2-BD59-A6C34878D82A}">
                    <a16:rowId xmlns:a16="http://schemas.microsoft.com/office/drawing/2014/main" val="10004"/>
                  </a:ext>
                </a:extLst>
              </a:tr>
            </a:tbl>
          </a:graphicData>
        </a:graphic>
      </p:graphicFrame>
      <p:sp>
        <p:nvSpPr>
          <p:cNvPr id="182" name="Google Shape;182;p10"/>
          <p:cNvSpPr txBox="1"/>
          <p:nvPr/>
        </p:nvSpPr>
        <p:spPr>
          <a:xfrm>
            <a:off x="426554" y="6004548"/>
            <a:ext cx="7751911"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200" b="1" i="1">
                <a:solidFill>
                  <a:srgbClr val="C00000"/>
                </a:solidFill>
                <a:latin typeface="Calibri"/>
                <a:ea typeface="Calibri"/>
                <a:cs typeface="Calibri"/>
                <a:sym typeface="Calibri"/>
              </a:rPr>
              <a:t>* Her Bölüm için ayrı tablo yapabilirsiniz.</a:t>
            </a:r>
            <a:endParaRPr sz="1200" b="1" i="1">
              <a:solidFill>
                <a:srgbClr val="C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250">
        <p14:ferris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Shape 186"/>
        <p:cNvGrpSpPr/>
        <p:nvPr/>
      </p:nvGrpSpPr>
      <p:grpSpPr>
        <a:xfrm>
          <a:off x="0" y="0"/>
          <a:ext cx="0" cy="0"/>
          <a:chOff x="0" y="0"/>
          <a:chExt cx="0" cy="0"/>
        </a:xfrm>
      </p:grpSpPr>
      <p:sp>
        <p:nvSpPr>
          <p:cNvPr id="187" name="Google Shape;187;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30.12.2025</a:t>
            </a:r>
            <a:endParaRPr/>
          </a:p>
        </p:txBody>
      </p:sp>
      <p:sp>
        <p:nvSpPr>
          <p:cNvPr id="188" name="Google Shape;18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12</a:t>
            </a:fld>
            <a:endParaRPr/>
          </a:p>
        </p:txBody>
      </p:sp>
      <p:sp>
        <p:nvSpPr>
          <p:cNvPr id="189" name="Google Shape;189;p11"/>
          <p:cNvSpPr txBox="1">
            <a:spLocks noGrp="1"/>
          </p:cNvSpPr>
          <p:nvPr>
            <p:ph type="title"/>
          </p:nvPr>
        </p:nvSpPr>
        <p:spPr>
          <a:xfrm>
            <a:off x="1273311" y="771671"/>
            <a:ext cx="10238510" cy="62345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3200"/>
              <a:buFont typeface="Calibri"/>
              <a:buNone/>
            </a:pPr>
            <a:r>
              <a:rPr lang="tr-TR" sz="3200" b="1">
                <a:solidFill>
                  <a:srgbClr val="FF0000"/>
                </a:solidFill>
              </a:rPr>
              <a:t>İdari Personel Sayısı </a:t>
            </a:r>
            <a:r>
              <a:rPr lang="tr-TR" sz="3200" b="1">
                <a:solidFill>
                  <a:srgbClr val="3333FF"/>
                </a:solidFill>
              </a:rPr>
              <a:t>(Birim Düzeyi)</a:t>
            </a:r>
            <a:endParaRPr sz="3200">
              <a:solidFill>
                <a:srgbClr val="3333FF"/>
              </a:solidFill>
            </a:endParaRPr>
          </a:p>
        </p:txBody>
      </p:sp>
      <p:graphicFrame>
        <p:nvGraphicFramePr>
          <p:cNvPr id="190" name="Google Shape;190;p11"/>
          <p:cNvGraphicFramePr/>
          <p:nvPr/>
        </p:nvGraphicFramePr>
        <p:xfrm>
          <a:off x="461819" y="2096655"/>
          <a:ext cx="11455175" cy="3668025"/>
        </p:xfrm>
        <a:graphic>
          <a:graphicData uri="http://schemas.openxmlformats.org/drawingml/2006/table">
            <a:tbl>
              <a:tblPr>
                <a:noFill/>
                <a:tableStyleId>{442526DB-31A1-4EE6-8B45-70D7919994F8}</a:tableStyleId>
              </a:tblPr>
              <a:tblGrid>
                <a:gridCol w="1773775">
                  <a:extLst>
                    <a:ext uri="{9D8B030D-6E8A-4147-A177-3AD203B41FA5}">
                      <a16:colId xmlns:a16="http://schemas.microsoft.com/office/drawing/2014/main" val="20000"/>
                    </a:ext>
                  </a:extLst>
                </a:gridCol>
                <a:gridCol w="2107950">
                  <a:extLst>
                    <a:ext uri="{9D8B030D-6E8A-4147-A177-3AD203B41FA5}">
                      <a16:colId xmlns:a16="http://schemas.microsoft.com/office/drawing/2014/main" val="20001"/>
                    </a:ext>
                  </a:extLst>
                </a:gridCol>
                <a:gridCol w="2109075">
                  <a:extLst>
                    <a:ext uri="{9D8B030D-6E8A-4147-A177-3AD203B41FA5}">
                      <a16:colId xmlns:a16="http://schemas.microsoft.com/office/drawing/2014/main" val="20002"/>
                    </a:ext>
                  </a:extLst>
                </a:gridCol>
                <a:gridCol w="2109075">
                  <a:extLst>
                    <a:ext uri="{9D8B030D-6E8A-4147-A177-3AD203B41FA5}">
                      <a16:colId xmlns:a16="http://schemas.microsoft.com/office/drawing/2014/main" val="20003"/>
                    </a:ext>
                  </a:extLst>
                </a:gridCol>
                <a:gridCol w="2109075">
                  <a:extLst>
                    <a:ext uri="{9D8B030D-6E8A-4147-A177-3AD203B41FA5}">
                      <a16:colId xmlns:a16="http://schemas.microsoft.com/office/drawing/2014/main" val="20004"/>
                    </a:ext>
                  </a:extLst>
                </a:gridCol>
                <a:gridCol w="1246225">
                  <a:extLst>
                    <a:ext uri="{9D8B030D-6E8A-4147-A177-3AD203B41FA5}">
                      <a16:colId xmlns:a16="http://schemas.microsoft.com/office/drawing/2014/main" val="20005"/>
                    </a:ext>
                  </a:extLst>
                </a:gridCol>
              </a:tblGrid>
              <a:tr h="884775">
                <a:tc>
                  <a:txBody>
                    <a:bodyPr/>
                    <a:lstStyle/>
                    <a:p>
                      <a:pPr marL="0" marR="0" lvl="0" indent="0" algn="ctr" rtl="0">
                        <a:lnSpc>
                          <a:spcPct val="107000"/>
                        </a:lnSpc>
                        <a:spcBef>
                          <a:spcPts val="0"/>
                        </a:spcBef>
                        <a:spcAft>
                          <a:spcPts val="0"/>
                        </a:spcAft>
                        <a:buNone/>
                      </a:pPr>
                      <a:r>
                        <a:rPr lang="tr-TR" sz="2000" b="1">
                          <a:solidFill>
                            <a:srgbClr val="FF0000"/>
                          </a:solidFill>
                        </a:rPr>
                        <a:t>Yıl / Personel Sınıfı</a:t>
                      </a:r>
                      <a:endParaRPr sz="2000" b="1">
                        <a:solidFill>
                          <a:srgbClr val="FF0000"/>
                        </a:solidFill>
                        <a:latin typeface="Calibri"/>
                        <a:ea typeface="Calibri"/>
                        <a:cs typeface="Calibri"/>
                        <a:sym typeface="Calibri"/>
                      </a:endParaRPr>
                    </a:p>
                  </a:txBody>
                  <a:tcPr marL="6350" marR="6350" marT="6350" marB="0" anchor="ctr"/>
                </a:tc>
                <a:tc>
                  <a:txBody>
                    <a:bodyPr/>
                    <a:lstStyle/>
                    <a:p>
                      <a:pPr marL="0" marR="0" lvl="0" indent="0" algn="ctr" rtl="0">
                        <a:lnSpc>
                          <a:spcPct val="107000"/>
                        </a:lnSpc>
                        <a:spcBef>
                          <a:spcPts val="0"/>
                        </a:spcBef>
                        <a:spcAft>
                          <a:spcPts val="0"/>
                        </a:spcAft>
                        <a:buNone/>
                      </a:pPr>
                      <a:r>
                        <a:rPr lang="tr-TR" sz="2000" b="1">
                          <a:solidFill>
                            <a:srgbClr val="FF0000"/>
                          </a:solidFill>
                        </a:rPr>
                        <a:t>Memur (Kadrolu tüm sınıflar)</a:t>
                      </a:r>
                      <a:endParaRPr sz="20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2000" b="1">
                          <a:solidFill>
                            <a:srgbClr val="FF0000"/>
                          </a:solidFill>
                        </a:rPr>
                        <a:t>Sözleşmeli İdari Personel (4/b)</a:t>
                      </a:r>
                      <a:endParaRPr sz="20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2000" b="1">
                          <a:solidFill>
                            <a:srgbClr val="FF0000"/>
                          </a:solidFill>
                        </a:rPr>
                        <a:t>Sürekli İşçi</a:t>
                      </a:r>
                      <a:endParaRPr sz="20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2000" b="1">
                          <a:solidFill>
                            <a:srgbClr val="FF0000"/>
                          </a:solidFill>
                        </a:rPr>
                        <a:t>696 KHK Göre Sürekli İşçi</a:t>
                      </a:r>
                      <a:endParaRPr sz="20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2000" b="1">
                          <a:solidFill>
                            <a:srgbClr val="FF0000"/>
                          </a:solidFill>
                        </a:rPr>
                        <a:t>TOPLAM</a:t>
                      </a:r>
                      <a:endParaRPr sz="2000" b="1">
                        <a:solidFill>
                          <a:srgbClr val="FF0000"/>
                        </a:solidFill>
                        <a:latin typeface="Calibri"/>
                        <a:ea typeface="Calibri"/>
                        <a:cs typeface="Calibri"/>
                        <a:sym typeface="Calibri"/>
                      </a:endParaRPr>
                    </a:p>
                  </a:txBody>
                  <a:tcPr marL="9525" marR="9525" marT="9525" marB="0" anchor="ctr"/>
                </a:tc>
                <a:extLst>
                  <a:ext uri="{0D108BD9-81ED-4DB2-BD59-A6C34878D82A}">
                    <a16:rowId xmlns:a16="http://schemas.microsoft.com/office/drawing/2014/main" val="10000"/>
                  </a:ext>
                </a:extLst>
              </a:tr>
              <a:tr h="927750">
                <a:tc>
                  <a:txBody>
                    <a:bodyPr/>
                    <a:lstStyle/>
                    <a:p>
                      <a:pPr marL="0" marR="0" lvl="0" indent="0" algn="ctr" rtl="0">
                        <a:lnSpc>
                          <a:spcPct val="107000"/>
                        </a:lnSpc>
                        <a:spcBef>
                          <a:spcPts val="0"/>
                        </a:spcBef>
                        <a:spcAft>
                          <a:spcPts val="0"/>
                        </a:spcAft>
                        <a:buNone/>
                      </a:pPr>
                      <a:r>
                        <a:rPr lang="tr-TR" sz="2000" b="1">
                          <a:solidFill>
                            <a:srgbClr val="0000CC"/>
                          </a:solidFill>
                        </a:rPr>
                        <a:t>2024</a:t>
                      </a:r>
                      <a:endParaRPr sz="2000" b="1">
                        <a:solidFill>
                          <a:srgbClr val="0000CC"/>
                        </a:solidFill>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r>
                        <a:rPr lang="tr-TR" sz="2000"/>
                        <a:t> 3</a:t>
                      </a:r>
                      <a:endParaRPr sz="20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2000"/>
                        <a:t> </a:t>
                      </a:r>
                      <a:endParaRPr sz="20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2000"/>
                        <a:t> </a:t>
                      </a:r>
                      <a:endParaRPr sz="20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2000"/>
                        <a:t> </a:t>
                      </a:r>
                      <a:endParaRPr sz="20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2000"/>
                        <a:t>3</a:t>
                      </a:r>
                      <a:endParaRPr sz="2000">
                        <a:latin typeface="Calibri"/>
                        <a:ea typeface="Calibri"/>
                        <a:cs typeface="Calibri"/>
                        <a:sym typeface="Calibri"/>
                      </a:endParaRPr>
                    </a:p>
                  </a:txBody>
                  <a:tcPr marL="9525" marR="9525" marT="9525" marB="0" anchor="ctr"/>
                </a:tc>
                <a:extLst>
                  <a:ext uri="{0D108BD9-81ED-4DB2-BD59-A6C34878D82A}">
                    <a16:rowId xmlns:a16="http://schemas.microsoft.com/office/drawing/2014/main" val="10001"/>
                  </a:ext>
                </a:extLst>
              </a:tr>
              <a:tr h="927750">
                <a:tc>
                  <a:txBody>
                    <a:bodyPr/>
                    <a:lstStyle/>
                    <a:p>
                      <a:pPr marL="0" marR="0" lvl="0" indent="0" algn="ctr" rtl="0">
                        <a:lnSpc>
                          <a:spcPct val="107000"/>
                        </a:lnSpc>
                        <a:spcBef>
                          <a:spcPts val="0"/>
                        </a:spcBef>
                        <a:spcAft>
                          <a:spcPts val="0"/>
                        </a:spcAft>
                        <a:buNone/>
                      </a:pPr>
                      <a:r>
                        <a:rPr lang="tr-TR" sz="2000" b="1">
                          <a:solidFill>
                            <a:srgbClr val="0000CC"/>
                          </a:solidFill>
                        </a:rPr>
                        <a:t>2025</a:t>
                      </a:r>
                      <a:endParaRPr sz="2000" b="1">
                        <a:solidFill>
                          <a:srgbClr val="0000CC"/>
                        </a:solidFill>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r>
                        <a:rPr lang="tr-TR" sz="2000"/>
                        <a:t> 3</a:t>
                      </a:r>
                      <a:endParaRPr sz="20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2000"/>
                        <a:t> </a:t>
                      </a:r>
                      <a:endParaRPr sz="20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2000"/>
                        <a:t> </a:t>
                      </a:r>
                      <a:endParaRPr sz="20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2000"/>
                        <a:t> </a:t>
                      </a:r>
                      <a:endParaRPr sz="20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2000"/>
                        <a:t> 3</a:t>
                      </a:r>
                      <a:endParaRPr sz="2000">
                        <a:latin typeface="Calibri"/>
                        <a:ea typeface="Calibri"/>
                        <a:cs typeface="Calibri"/>
                        <a:sym typeface="Calibri"/>
                      </a:endParaRPr>
                    </a:p>
                  </a:txBody>
                  <a:tcPr marL="9525" marR="9525" marT="9525" marB="0" anchor="ctr"/>
                </a:tc>
                <a:extLst>
                  <a:ext uri="{0D108BD9-81ED-4DB2-BD59-A6C34878D82A}">
                    <a16:rowId xmlns:a16="http://schemas.microsoft.com/office/drawing/2014/main" val="10002"/>
                  </a:ext>
                </a:extLst>
              </a:tr>
              <a:tr h="927750">
                <a:tc>
                  <a:txBody>
                    <a:bodyPr/>
                    <a:lstStyle/>
                    <a:p>
                      <a:pPr marL="0" marR="0" lvl="0" indent="0" algn="ctr" rtl="0">
                        <a:lnSpc>
                          <a:spcPct val="107000"/>
                        </a:lnSpc>
                        <a:spcBef>
                          <a:spcPts val="0"/>
                        </a:spcBef>
                        <a:spcAft>
                          <a:spcPts val="0"/>
                        </a:spcAft>
                        <a:buNone/>
                      </a:pPr>
                      <a:r>
                        <a:rPr lang="tr-TR" sz="2000" b="1">
                          <a:solidFill>
                            <a:srgbClr val="FF0000"/>
                          </a:solidFill>
                        </a:rPr>
                        <a:t>TOPLAM</a:t>
                      </a:r>
                      <a:endParaRPr sz="2000" b="1">
                        <a:solidFill>
                          <a:srgbClr val="FF0000"/>
                        </a:solidFill>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r>
                        <a:rPr lang="tr-TR" sz="2000"/>
                        <a:t> </a:t>
                      </a:r>
                      <a:endParaRPr sz="20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2000"/>
                        <a:t> </a:t>
                      </a:r>
                      <a:endParaRPr sz="20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2000"/>
                        <a:t> </a:t>
                      </a:r>
                      <a:endParaRPr sz="20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2000"/>
                        <a:t> </a:t>
                      </a:r>
                      <a:endParaRPr sz="20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2000"/>
                        <a:t> </a:t>
                      </a:r>
                      <a:endParaRPr sz="2000">
                        <a:latin typeface="Calibri"/>
                        <a:ea typeface="Calibri"/>
                        <a:cs typeface="Calibri"/>
                        <a:sym typeface="Calibri"/>
                      </a:endParaRPr>
                    </a:p>
                  </a:txBody>
                  <a:tcPr marL="9525" marR="9525" marT="9525" marB="0" anchor="ctr"/>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ferris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Shape 194"/>
        <p:cNvGrpSpPr/>
        <p:nvPr/>
      </p:nvGrpSpPr>
      <p:grpSpPr>
        <a:xfrm>
          <a:off x="0" y="0"/>
          <a:ext cx="0" cy="0"/>
          <a:chOff x="0" y="0"/>
          <a:chExt cx="0" cy="0"/>
        </a:xfrm>
      </p:grpSpPr>
      <p:sp>
        <p:nvSpPr>
          <p:cNvPr id="195" name="Google Shape;195;p12"/>
          <p:cNvSpPr txBox="1">
            <a:spLocks noGrp="1"/>
          </p:cNvSpPr>
          <p:nvPr>
            <p:ph type="title"/>
          </p:nvPr>
        </p:nvSpPr>
        <p:spPr>
          <a:xfrm>
            <a:off x="332980" y="797724"/>
            <a:ext cx="10500672" cy="62807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00CC"/>
              </a:buClr>
              <a:buSzPts val="2800"/>
              <a:buFont typeface="Calibri"/>
              <a:buNone/>
            </a:pPr>
            <a:r>
              <a:rPr lang="tr-TR" sz="2800" b="1">
                <a:solidFill>
                  <a:srgbClr val="0000CC"/>
                </a:solidFill>
              </a:rPr>
              <a:t>Akademik Personel 2025 Yılında Yapılan Atama ve Yükseltmeler</a:t>
            </a:r>
            <a:endParaRPr sz="2800" b="1">
              <a:solidFill>
                <a:srgbClr val="0000CC"/>
              </a:solidFill>
            </a:endParaRPr>
          </a:p>
        </p:txBody>
      </p:sp>
      <p:sp>
        <p:nvSpPr>
          <p:cNvPr id="196" name="Google Shape;19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30.12.2025</a:t>
            </a:r>
            <a:endParaRPr/>
          </a:p>
        </p:txBody>
      </p:sp>
      <p:sp>
        <p:nvSpPr>
          <p:cNvPr id="197" name="Google Shape;19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13</a:t>
            </a:fld>
            <a:endParaRPr/>
          </a:p>
        </p:txBody>
      </p:sp>
      <p:graphicFrame>
        <p:nvGraphicFramePr>
          <p:cNvPr id="198" name="Google Shape;198;p12"/>
          <p:cNvGraphicFramePr/>
          <p:nvPr>
            <p:extLst>
              <p:ext uri="{D42A27DB-BD31-4B8C-83A1-F6EECF244321}">
                <p14:modId xmlns:p14="http://schemas.microsoft.com/office/powerpoint/2010/main" val="4213554359"/>
              </p:ext>
            </p:extLst>
          </p:nvPr>
        </p:nvGraphicFramePr>
        <p:xfrm>
          <a:off x="387626" y="1930148"/>
          <a:ext cx="11499600" cy="4008968"/>
        </p:xfrm>
        <a:graphic>
          <a:graphicData uri="http://schemas.openxmlformats.org/drawingml/2006/table">
            <a:tbl>
              <a:tblPr>
                <a:noFill/>
                <a:tableStyleId>{9EE9E55A-6353-4820-B1A0-A50A31D110FF}</a:tableStyleId>
              </a:tblPr>
              <a:tblGrid>
                <a:gridCol w="2074775">
                  <a:extLst>
                    <a:ext uri="{9D8B030D-6E8A-4147-A177-3AD203B41FA5}">
                      <a16:colId xmlns:a16="http://schemas.microsoft.com/office/drawing/2014/main" val="20000"/>
                    </a:ext>
                  </a:extLst>
                </a:gridCol>
                <a:gridCol w="2440475">
                  <a:extLst>
                    <a:ext uri="{9D8B030D-6E8A-4147-A177-3AD203B41FA5}">
                      <a16:colId xmlns:a16="http://schemas.microsoft.com/office/drawing/2014/main" val="20001"/>
                    </a:ext>
                  </a:extLst>
                </a:gridCol>
                <a:gridCol w="2345575">
                  <a:extLst>
                    <a:ext uri="{9D8B030D-6E8A-4147-A177-3AD203B41FA5}">
                      <a16:colId xmlns:a16="http://schemas.microsoft.com/office/drawing/2014/main" val="20002"/>
                    </a:ext>
                  </a:extLst>
                </a:gridCol>
                <a:gridCol w="2087850">
                  <a:extLst>
                    <a:ext uri="{9D8B030D-6E8A-4147-A177-3AD203B41FA5}">
                      <a16:colId xmlns:a16="http://schemas.microsoft.com/office/drawing/2014/main" val="20003"/>
                    </a:ext>
                  </a:extLst>
                </a:gridCol>
                <a:gridCol w="2550925">
                  <a:extLst>
                    <a:ext uri="{9D8B030D-6E8A-4147-A177-3AD203B41FA5}">
                      <a16:colId xmlns:a16="http://schemas.microsoft.com/office/drawing/2014/main" val="20004"/>
                    </a:ext>
                  </a:extLst>
                </a:gridCol>
              </a:tblGrid>
              <a:tr h="516425">
                <a:tc>
                  <a:txBody>
                    <a:bodyPr/>
                    <a:lstStyle/>
                    <a:p>
                      <a:pPr marL="0" marR="0" lvl="0" indent="0" algn="ctr" rtl="0">
                        <a:lnSpc>
                          <a:spcPct val="107000"/>
                        </a:lnSpc>
                        <a:spcBef>
                          <a:spcPts val="0"/>
                        </a:spcBef>
                        <a:spcAft>
                          <a:spcPts val="0"/>
                        </a:spcAft>
                        <a:buNone/>
                      </a:pPr>
                      <a:r>
                        <a:rPr lang="tr-TR" sz="1600" b="1">
                          <a:solidFill>
                            <a:srgbClr val="FF0000"/>
                          </a:solidFill>
                        </a:rPr>
                        <a:t>Bölümü*</a:t>
                      </a:r>
                      <a:endParaRPr sz="1600" b="1">
                        <a:solidFill>
                          <a:srgbClr val="FF0000"/>
                        </a:solidFill>
                        <a:latin typeface="Times New Roman"/>
                        <a:ea typeface="Times New Roman"/>
                        <a:cs typeface="Times New Roman"/>
                        <a:sym typeface="Times New Roman"/>
                      </a:endParaRPr>
                    </a:p>
                  </a:txBody>
                  <a:tcPr marL="6975" marR="6975" marT="6975" marB="0" anchor="ctr"/>
                </a:tc>
                <a:tc>
                  <a:txBody>
                    <a:bodyPr/>
                    <a:lstStyle/>
                    <a:p>
                      <a:pPr marL="0" marR="0" lvl="0" indent="0" algn="ctr" rtl="0">
                        <a:lnSpc>
                          <a:spcPct val="107000"/>
                        </a:lnSpc>
                        <a:spcBef>
                          <a:spcPts val="0"/>
                        </a:spcBef>
                        <a:spcAft>
                          <a:spcPts val="0"/>
                        </a:spcAft>
                        <a:buNone/>
                      </a:pPr>
                      <a:r>
                        <a:rPr lang="tr-TR" sz="1600" b="1">
                          <a:solidFill>
                            <a:srgbClr val="FF0000"/>
                          </a:solidFill>
                        </a:rPr>
                        <a:t>Ana Bilim / Sanat Dalı / Program Adı*</a:t>
                      </a:r>
                      <a:endParaRPr sz="1600" b="1">
                        <a:solidFill>
                          <a:srgbClr val="FF0000"/>
                        </a:solidFill>
                        <a:latin typeface="Times New Roman"/>
                        <a:ea typeface="Times New Roman"/>
                        <a:cs typeface="Times New Roman"/>
                        <a:sym typeface="Times New Roman"/>
                      </a:endParaRPr>
                    </a:p>
                  </a:txBody>
                  <a:tcPr marL="0" marR="0" marT="0" marB="0" anchor="ctr"/>
                </a:tc>
                <a:tc>
                  <a:txBody>
                    <a:bodyPr/>
                    <a:lstStyle/>
                    <a:p>
                      <a:pPr marL="0" marR="0" lvl="0" indent="0" algn="ctr" rtl="0">
                        <a:lnSpc>
                          <a:spcPct val="107000"/>
                        </a:lnSpc>
                        <a:spcBef>
                          <a:spcPts val="0"/>
                        </a:spcBef>
                        <a:spcAft>
                          <a:spcPts val="0"/>
                        </a:spcAft>
                        <a:buNone/>
                      </a:pPr>
                      <a:r>
                        <a:rPr lang="tr-TR" sz="1600" b="1">
                          <a:solidFill>
                            <a:srgbClr val="FF0000"/>
                          </a:solidFill>
                        </a:rPr>
                        <a:t>Adı Soyadı</a:t>
                      </a:r>
                      <a:endParaRPr sz="1600" b="1">
                        <a:solidFill>
                          <a:srgbClr val="FF0000"/>
                        </a:solidFill>
                        <a:latin typeface="Times New Roman"/>
                        <a:ea typeface="Times New Roman"/>
                        <a:cs typeface="Times New Roman"/>
                        <a:sym typeface="Times New Roman"/>
                      </a:endParaRPr>
                    </a:p>
                  </a:txBody>
                  <a:tcPr marL="0" marR="0" marT="0" marB="0" anchor="ctr"/>
                </a:tc>
                <a:tc>
                  <a:txBody>
                    <a:bodyPr/>
                    <a:lstStyle/>
                    <a:p>
                      <a:pPr marL="0" marR="0" lvl="0" indent="0" algn="ctr" rtl="0">
                        <a:lnSpc>
                          <a:spcPct val="107000"/>
                        </a:lnSpc>
                        <a:spcBef>
                          <a:spcPts val="0"/>
                        </a:spcBef>
                        <a:spcAft>
                          <a:spcPts val="0"/>
                        </a:spcAft>
                        <a:buNone/>
                      </a:pPr>
                      <a:r>
                        <a:rPr lang="tr-TR" sz="1600" b="1">
                          <a:solidFill>
                            <a:srgbClr val="FF0000"/>
                          </a:solidFill>
                        </a:rPr>
                        <a:t>Önceki Ünvanı</a:t>
                      </a:r>
                      <a:endParaRPr sz="1600" b="1">
                        <a:solidFill>
                          <a:srgbClr val="FF0000"/>
                        </a:solidFill>
                        <a:latin typeface="Times New Roman"/>
                        <a:ea typeface="Times New Roman"/>
                        <a:cs typeface="Times New Roman"/>
                        <a:sym typeface="Times New Roman"/>
                      </a:endParaRPr>
                    </a:p>
                  </a:txBody>
                  <a:tcPr marL="6975" marR="6975" marT="6975" marB="0" anchor="ctr"/>
                </a:tc>
                <a:tc>
                  <a:txBody>
                    <a:bodyPr/>
                    <a:lstStyle/>
                    <a:p>
                      <a:pPr marL="0" marR="0" lvl="0" indent="0" algn="ctr" rtl="0">
                        <a:lnSpc>
                          <a:spcPct val="107000"/>
                        </a:lnSpc>
                        <a:spcBef>
                          <a:spcPts val="0"/>
                        </a:spcBef>
                        <a:spcAft>
                          <a:spcPts val="0"/>
                        </a:spcAft>
                        <a:buNone/>
                      </a:pPr>
                      <a:r>
                        <a:rPr lang="tr-TR" sz="1600" b="1">
                          <a:solidFill>
                            <a:srgbClr val="FF0000"/>
                          </a:solidFill>
                        </a:rPr>
                        <a:t>Son Aldığı Ünvanı</a:t>
                      </a:r>
                      <a:endParaRPr sz="1600" b="1">
                        <a:solidFill>
                          <a:srgbClr val="FF0000"/>
                        </a:solidFill>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00"/>
                  </a:ext>
                </a:extLst>
              </a:tr>
              <a:tr h="205125">
                <a:tc>
                  <a:txBody>
                    <a:bodyPr/>
                    <a:lstStyle/>
                    <a:p>
                      <a:pPr marL="0" marR="0" lvl="0" indent="0" algn="l" rtl="0">
                        <a:lnSpc>
                          <a:spcPct val="107000"/>
                        </a:lnSpc>
                        <a:spcBef>
                          <a:spcPts val="0"/>
                        </a:spcBef>
                        <a:spcAft>
                          <a:spcPts val="0"/>
                        </a:spcAft>
                        <a:buNone/>
                      </a:pPr>
                      <a:r>
                        <a:rPr lang="tr-TR" sz="1100" dirty="0">
                          <a:latin typeface="Times New Roman"/>
                          <a:ea typeface="Times New Roman"/>
                          <a:cs typeface="Times New Roman"/>
                          <a:sym typeface="Times New Roman"/>
                        </a:rPr>
                        <a:t>-</a:t>
                      </a:r>
                      <a:endParaRPr sz="1100" dirty="0">
                        <a:latin typeface="Times New Roman"/>
                        <a:ea typeface="Times New Roman"/>
                        <a:cs typeface="Times New Roman"/>
                        <a:sym typeface="Times New Roman"/>
                      </a:endParaRPr>
                    </a:p>
                  </a:txBody>
                  <a:tcPr marL="6975" marR="6975" marT="6975" marB="0" anchor="ctr"/>
                </a:tc>
                <a:tc>
                  <a:txBody>
                    <a:bodyPr/>
                    <a:lstStyle/>
                    <a:p>
                      <a:pPr marL="0" marR="0" lvl="0" indent="0" algn="l" rtl="0">
                        <a:lnSpc>
                          <a:spcPct val="107000"/>
                        </a:lnSpc>
                        <a:spcBef>
                          <a:spcPts val="0"/>
                        </a:spcBef>
                        <a:spcAft>
                          <a:spcPts val="0"/>
                        </a:spcAft>
                        <a:buNone/>
                      </a:pPr>
                      <a:r>
                        <a:rPr lang="tr-TR" sz="1100" dirty="0"/>
                        <a:t> -</a:t>
                      </a:r>
                      <a:endParaRPr sz="1100" dirty="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latin typeface="Times New Roman"/>
                          <a:ea typeface="Times New Roman"/>
                          <a:cs typeface="Times New Roman"/>
                          <a:sym typeface="Times New Roman"/>
                        </a:rPr>
                        <a:t>-</a:t>
                      </a:r>
                      <a:endParaRPr sz="1100">
                        <a:latin typeface="Times New Roman"/>
                        <a:ea typeface="Times New Roman"/>
                        <a:cs typeface="Times New Roman"/>
                        <a:sym typeface="Times New Roman"/>
                      </a:endParaRPr>
                    </a:p>
                  </a:txBody>
                  <a:tcPr marL="6975" marR="6975" marT="6975"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01"/>
                  </a:ext>
                </a:extLst>
              </a:tr>
              <a:tr h="205125">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6975" marR="6975" marT="6975"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6975" marR="6975" marT="6975"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02"/>
                  </a:ext>
                </a:extLst>
              </a:tr>
              <a:tr h="205125">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6975" marR="6975" marT="6975"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6975" marR="6975" marT="6975"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03"/>
                  </a:ext>
                </a:extLst>
              </a:tr>
              <a:tr h="205125">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6975" marR="6975" marT="6975"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6975" marR="6975" marT="6975"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04"/>
                  </a:ext>
                </a:extLst>
              </a:tr>
              <a:tr h="205125">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6975" marR="6975" marT="6975"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6975" marR="6975" marT="6975"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05"/>
                  </a:ext>
                </a:extLst>
              </a:tr>
              <a:tr h="205125">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6975" marR="6975" marT="6975"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6975" marR="6975" marT="6975"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06"/>
                  </a:ext>
                </a:extLst>
              </a:tr>
              <a:tr h="205125">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6975" marR="6975" marT="6975"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6975" marR="6975" marT="6975"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07"/>
                  </a:ext>
                </a:extLst>
              </a:tr>
              <a:tr h="205125">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6975" marR="6975" marT="6975"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6975" marR="6975" marT="6975"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08"/>
                  </a:ext>
                </a:extLst>
              </a:tr>
              <a:tr h="205125">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6975" marR="6975" marT="6975"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6975" marR="6975" marT="6975"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09"/>
                  </a:ext>
                </a:extLst>
              </a:tr>
              <a:tr h="205125">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6975" marR="6975" marT="6975"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6975" marR="6975" marT="6975"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10"/>
                  </a:ext>
                </a:extLst>
              </a:tr>
              <a:tr h="205125">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6975" marR="6975" marT="6975"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6975" marR="6975" marT="6975"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11"/>
                  </a:ext>
                </a:extLst>
              </a:tr>
              <a:tr h="205125">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6975" marR="6975" marT="6975"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6975" marR="6975" marT="6975"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12"/>
                  </a:ext>
                </a:extLst>
              </a:tr>
              <a:tr h="205125">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6975" marR="6975" marT="6975"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6975" marR="6975" marT="6975"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13"/>
                  </a:ext>
                </a:extLst>
              </a:tr>
              <a:tr h="205125">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6975" marR="6975" marT="6975"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6975" marR="6975" marT="6975"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14"/>
                  </a:ext>
                </a:extLst>
              </a:tr>
              <a:tr h="205125">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6975" marR="6975" marT="6975"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6975" marR="6975" marT="6975"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15"/>
                  </a:ext>
                </a:extLst>
              </a:tr>
              <a:tr h="205125">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6975" marR="6975" marT="6975"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6975" marR="6975" marT="6975"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16"/>
                  </a:ext>
                </a:extLst>
              </a:tr>
              <a:tr h="205125">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6975" marR="6975" marT="6975"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6975" marR="6975" marT="6975" marB="0" anchor="ctr"/>
                </a:tc>
                <a:tc>
                  <a:txBody>
                    <a:bodyPr/>
                    <a:lstStyle/>
                    <a:p>
                      <a:pPr marL="0" marR="0" lvl="0" indent="0" algn="l" rtl="0">
                        <a:lnSpc>
                          <a:spcPct val="107000"/>
                        </a:lnSpc>
                        <a:spcBef>
                          <a:spcPts val="0"/>
                        </a:spcBef>
                        <a:spcAft>
                          <a:spcPts val="0"/>
                        </a:spcAft>
                        <a:buNone/>
                      </a:pPr>
                      <a:r>
                        <a:rPr lang="tr-TR" sz="1100" dirty="0"/>
                        <a:t> </a:t>
                      </a:r>
                      <a:endParaRPr sz="1100" dirty="0">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17"/>
                  </a:ext>
                </a:extLst>
              </a:tr>
            </a:tbl>
          </a:graphicData>
        </a:graphic>
      </p:graphicFrame>
      <p:sp>
        <p:nvSpPr>
          <p:cNvPr id="199" name="Google Shape;199;p12"/>
          <p:cNvSpPr txBox="1"/>
          <p:nvPr/>
        </p:nvSpPr>
        <p:spPr>
          <a:xfrm>
            <a:off x="527537" y="6021089"/>
            <a:ext cx="7751911"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200" b="1" i="1">
                <a:solidFill>
                  <a:srgbClr val="C00000"/>
                </a:solidFill>
                <a:latin typeface="Calibri"/>
                <a:ea typeface="Calibri"/>
                <a:cs typeface="Calibri"/>
                <a:sym typeface="Calibri"/>
              </a:rPr>
              <a:t>*Bölüm ve Ana Bilim - Sanat Dalı/ Program sayısı kadar satır ekleyiniz. </a:t>
            </a:r>
            <a:endParaRPr sz="1200" b="1" i="1">
              <a:solidFill>
                <a:srgbClr val="C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250">
        <p14:ferris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Shape 203"/>
        <p:cNvGrpSpPr/>
        <p:nvPr/>
      </p:nvGrpSpPr>
      <p:grpSpPr>
        <a:xfrm>
          <a:off x="0" y="0"/>
          <a:ext cx="0" cy="0"/>
          <a:chOff x="0" y="0"/>
          <a:chExt cx="0" cy="0"/>
        </a:xfrm>
      </p:grpSpPr>
      <p:sp>
        <p:nvSpPr>
          <p:cNvPr id="204" name="Google Shape;204;p13"/>
          <p:cNvSpPr txBox="1">
            <a:spLocks noGrp="1"/>
          </p:cNvSpPr>
          <p:nvPr>
            <p:ph type="title"/>
          </p:nvPr>
        </p:nvSpPr>
        <p:spPr>
          <a:xfrm>
            <a:off x="329036" y="711201"/>
            <a:ext cx="10422091" cy="72612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2800"/>
              <a:buFont typeface="Calibri"/>
              <a:buNone/>
            </a:pPr>
            <a:r>
              <a:rPr lang="tr-TR" sz="2800" b="1">
                <a:solidFill>
                  <a:srgbClr val="FF0000"/>
                </a:solidFill>
              </a:rPr>
              <a:t>Hizmetiçi Eğitim /Eğiticilerin Eğitimi Etkinlikleri Sayısı</a:t>
            </a:r>
            <a:endParaRPr sz="2800" b="1">
              <a:solidFill>
                <a:srgbClr val="FF0000"/>
              </a:solidFill>
            </a:endParaRPr>
          </a:p>
        </p:txBody>
      </p:sp>
      <p:sp>
        <p:nvSpPr>
          <p:cNvPr id="205" name="Google Shape;205;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30.12.2025</a:t>
            </a:r>
            <a:endParaRPr/>
          </a:p>
        </p:txBody>
      </p:sp>
      <p:sp>
        <p:nvSpPr>
          <p:cNvPr id="206" name="Google Shape;20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14</a:t>
            </a:fld>
            <a:endParaRPr/>
          </a:p>
        </p:txBody>
      </p:sp>
      <p:graphicFrame>
        <p:nvGraphicFramePr>
          <p:cNvPr id="207" name="Google Shape;207;p13"/>
          <p:cNvGraphicFramePr/>
          <p:nvPr>
            <p:extLst>
              <p:ext uri="{D42A27DB-BD31-4B8C-83A1-F6EECF244321}">
                <p14:modId xmlns:p14="http://schemas.microsoft.com/office/powerpoint/2010/main" val="1457829817"/>
              </p:ext>
            </p:extLst>
          </p:nvPr>
        </p:nvGraphicFramePr>
        <p:xfrm>
          <a:off x="329036" y="1942551"/>
          <a:ext cx="11604350" cy="4033350"/>
        </p:xfrm>
        <a:graphic>
          <a:graphicData uri="http://schemas.openxmlformats.org/drawingml/2006/table">
            <a:tbl>
              <a:tblPr firstRow="1" firstCol="1" lastRow="1" lastCol="1" bandRow="1" bandCol="1">
                <a:noFill/>
                <a:tableStyleId>{8A635559-3F99-4741-8588-7A9031734816}</a:tableStyleId>
              </a:tblPr>
              <a:tblGrid>
                <a:gridCol w="8549900">
                  <a:extLst>
                    <a:ext uri="{9D8B030D-6E8A-4147-A177-3AD203B41FA5}">
                      <a16:colId xmlns:a16="http://schemas.microsoft.com/office/drawing/2014/main" val="20000"/>
                    </a:ext>
                  </a:extLst>
                </a:gridCol>
                <a:gridCol w="1005500">
                  <a:extLst>
                    <a:ext uri="{9D8B030D-6E8A-4147-A177-3AD203B41FA5}">
                      <a16:colId xmlns:a16="http://schemas.microsoft.com/office/drawing/2014/main" val="20001"/>
                    </a:ext>
                  </a:extLst>
                </a:gridCol>
                <a:gridCol w="920125">
                  <a:extLst>
                    <a:ext uri="{9D8B030D-6E8A-4147-A177-3AD203B41FA5}">
                      <a16:colId xmlns:a16="http://schemas.microsoft.com/office/drawing/2014/main" val="20002"/>
                    </a:ext>
                  </a:extLst>
                </a:gridCol>
                <a:gridCol w="1128825">
                  <a:extLst>
                    <a:ext uri="{9D8B030D-6E8A-4147-A177-3AD203B41FA5}">
                      <a16:colId xmlns:a16="http://schemas.microsoft.com/office/drawing/2014/main" val="20003"/>
                    </a:ext>
                  </a:extLst>
                </a:gridCol>
              </a:tblGrid>
              <a:tr h="460575">
                <a:tc>
                  <a:txBody>
                    <a:bodyPr/>
                    <a:lstStyle/>
                    <a:p>
                      <a:pPr marL="0" marR="0" lvl="0" indent="0" algn="ctr" rtl="0">
                        <a:lnSpc>
                          <a:spcPct val="107000"/>
                        </a:lnSpc>
                        <a:spcBef>
                          <a:spcPts val="0"/>
                        </a:spcBef>
                        <a:spcAft>
                          <a:spcPts val="0"/>
                        </a:spcAft>
                        <a:buNone/>
                      </a:pPr>
                      <a:r>
                        <a:rPr lang="tr-TR" sz="2000">
                          <a:solidFill>
                            <a:srgbClr val="C00000"/>
                          </a:solidFill>
                        </a:rPr>
                        <a:t>Hizmetiçi Eğitim /Eğiticilerin Eğitimi Etkinliği Türü</a:t>
                      </a:r>
                      <a:endParaRPr sz="2000" b="1">
                        <a:solidFill>
                          <a:srgbClr val="C00000"/>
                        </a:solidFill>
                        <a:latin typeface="Calibri"/>
                        <a:ea typeface="Calibri"/>
                        <a:cs typeface="Calibri"/>
                        <a:sym typeface="Calibri"/>
                      </a:endParaRPr>
                    </a:p>
                  </a:txBody>
                  <a:tcPr marL="7625" marR="7625" marT="7625" marB="0" anchor="ctr"/>
                </a:tc>
                <a:tc>
                  <a:txBody>
                    <a:bodyPr/>
                    <a:lstStyle/>
                    <a:p>
                      <a:pPr marL="0" marR="0" lvl="0" indent="0" algn="ctr" rtl="0">
                        <a:lnSpc>
                          <a:spcPct val="107000"/>
                        </a:lnSpc>
                        <a:spcBef>
                          <a:spcPts val="0"/>
                        </a:spcBef>
                        <a:spcAft>
                          <a:spcPts val="0"/>
                        </a:spcAft>
                        <a:buNone/>
                      </a:pPr>
                      <a:r>
                        <a:rPr lang="tr-TR" sz="2000">
                          <a:solidFill>
                            <a:srgbClr val="C00000"/>
                          </a:solidFill>
                        </a:rPr>
                        <a:t>2024</a:t>
                      </a:r>
                      <a:endParaRPr sz="2000" b="1">
                        <a:solidFill>
                          <a:srgbClr val="C00000"/>
                        </a:solidFill>
                        <a:latin typeface="Calibri"/>
                        <a:ea typeface="Calibri"/>
                        <a:cs typeface="Calibri"/>
                        <a:sym typeface="Calibri"/>
                      </a:endParaRPr>
                    </a:p>
                  </a:txBody>
                  <a:tcPr marL="7625" marR="7625" marT="7625" marB="0" anchor="ctr"/>
                </a:tc>
                <a:tc>
                  <a:txBody>
                    <a:bodyPr/>
                    <a:lstStyle/>
                    <a:p>
                      <a:pPr marL="0" marR="0" lvl="0" indent="0" algn="ctr" rtl="0">
                        <a:lnSpc>
                          <a:spcPct val="107000"/>
                        </a:lnSpc>
                        <a:spcBef>
                          <a:spcPts val="0"/>
                        </a:spcBef>
                        <a:spcAft>
                          <a:spcPts val="0"/>
                        </a:spcAft>
                        <a:buNone/>
                      </a:pPr>
                      <a:r>
                        <a:rPr lang="tr-TR" sz="2000">
                          <a:solidFill>
                            <a:srgbClr val="C00000"/>
                          </a:solidFill>
                        </a:rPr>
                        <a:t>2025</a:t>
                      </a:r>
                      <a:endParaRPr sz="2000" b="1">
                        <a:solidFill>
                          <a:srgbClr val="C00000"/>
                        </a:solidFill>
                        <a:latin typeface="Calibri"/>
                        <a:ea typeface="Calibri"/>
                        <a:cs typeface="Calibri"/>
                        <a:sym typeface="Calibri"/>
                      </a:endParaRPr>
                    </a:p>
                  </a:txBody>
                  <a:tcPr marL="7625" marR="7625" marT="7625" marB="0" anchor="ctr"/>
                </a:tc>
                <a:tc>
                  <a:txBody>
                    <a:bodyPr/>
                    <a:lstStyle/>
                    <a:p>
                      <a:pPr marL="0" marR="0" lvl="0" indent="0" algn="ctr" rtl="0">
                        <a:lnSpc>
                          <a:spcPct val="107000"/>
                        </a:lnSpc>
                        <a:spcBef>
                          <a:spcPts val="0"/>
                        </a:spcBef>
                        <a:spcAft>
                          <a:spcPts val="0"/>
                        </a:spcAft>
                        <a:buNone/>
                      </a:pPr>
                      <a:r>
                        <a:rPr lang="tr-TR" sz="2000">
                          <a:solidFill>
                            <a:srgbClr val="C00000"/>
                          </a:solidFill>
                        </a:rPr>
                        <a:t>Toplam</a:t>
                      </a:r>
                      <a:endParaRPr sz="2000" b="1">
                        <a:solidFill>
                          <a:srgbClr val="C00000"/>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0"/>
                  </a:ext>
                </a:extLst>
              </a:tr>
              <a:tr h="552675">
                <a:tc>
                  <a:txBody>
                    <a:bodyPr/>
                    <a:lstStyle/>
                    <a:p>
                      <a:pPr marL="36000" marR="0" lvl="0" indent="0" algn="l" rtl="0">
                        <a:lnSpc>
                          <a:spcPct val="107000"/>
                        </a:lnSpc>
                        <a:spcBef>
                          <a:spcPts val="0"/>
                        </a:spcBef>
                        <a:spcAft>
                          <a:spcPts val="0"/>
                        </a:spcAft>
                        <a:buNone/>
                      </a:pPr>
                      <a:r>
                        <a:rPr lang="tr-TR" sz="2000"/>
                        <a:t>Öğretim elemanlarının öğretim yetkinliklerini geliştirmeye yönelik faaliyetler</a:t>
                      </a:r>
                      <a:endParaRPr sz="2000" b="1">
                        <a:latin typeface="Calibri"/>
                        <a:ea typeface="Calibri"/>
                        <a:cs typeface="Calibri"/>
                        <a:sym typeface="Calibri"/>
                      </a:endParaRPr>
                    </a:p>
                  </a:txBody>
                  <a:tcPr marL="7625" marR="7625" marT="7625"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7625" marR="7625" marT="7625"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7625" marR="7625" marT="7625"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extLst>
                  <a:ext uri="{0D108BD9-81ED-4DB2-BD59-A6C34878D82A}">
                    <a16:rowId xmlns:a16="http://schemas.microsoft.com/office/drawing/2014/main" val="10001"/>
                  </a:ext>
                </a:extLst>
              </a:tr>
              <a:tr h="800125">
                <a:tc>
                  <a:txBody>
                    <a:bodyPr/>
                    <a:lstStyle/>
                    <a:p>
                      <a:pPr marL="36000" marR="0" lvl="0" indent="0" algn="l" rtl="0">
                        <a:lnSpc>
                          <a:spcPct val="107000"/>
                        </a:lnSpc>
                        <a:spcBef>
                          <a:spcPts val="0"/>
                        </a:spcBef>
                        <a:spcAft>
                          <a:spcPts val="0"/>
                        </a:spcAft>
                        <a:buNone/>
                      </a:pPr>
                      <a:r>
                        <a:rPr lang="tr-TR" sz="2000" dirty="0"/>
                        <a:t>Öğretim elemanlarının araştırma, geliştirme ve proje yetkinliklerini geliştirmeye yönelik faaliyetler</a:t>
                      </a:r>
                      <a:endParaRPr sz="2000" b="1" dirty="0">
                        <a:latin typeface="Calibri"/>
                        <a:ea typeface="Calibri"/>
                        <a:cs typeface="Calibri"/>
                        <a:sym typeface="Calibri"/>
                      </a:endParaRPr>
                    </a:p>
                  </a:txBody>
                  <a:tcPr marL="7625" marR="7625" marT="7625" marB="0" anchor="ctr"/>
                </a:tc>
                <a:tc>
                  <a:txBody>
                    <a:bodyPr/>
                    <a:lstStyle/>
                    <a:p>
                      <a:pPr marL="0" marR="0" lvl="0" indent="0" algn="ctr" rtl="0">
                        <a:lnSpc>
                          <a:spcPct val="107000"/>
                        </a:lnSpc>
                        <a:spcBef>
                          <a:spcPts val="0"/>
                        </a:spcBef>
                        <a:spcAft>
                          <a:spcPts val="0"/>
                        </a:spcAft>
                        <a:buNone/>
                      </a:pPr>
                      <a:r>
                        <a:rPr lang="tr-TR" sz="1100" dirty="0"/>
                        <a:t> </a:t>
                      </a:r>
                      <a:r>
                        <a:rPr lang="tr-TR" sz="1100" dirty="0" smtClean="0"/>
                        <a:t>1</a:t>
                      </a:r>
                      <a:endParaRPr sz="1100" dirty="0">
                        <a:latin typeface="Calibri"/>
                        <a:ea typeface="Calibri"/>
                        <a:cs typeface="Calibri"/>
                        <a:sym typeface="Calibri"/>
                      </a:endParaRPr>
                    </a:p>
                  </a:txBody>
                  <a:tcPr marL="7625" marR="7625" marT="7625" marB="0" anchor="ctr"/>
                </a:tc>
                <a:tc>
                  <a:txBody>
                    <a:bodyPr/>
                    <a:lstStyle/>
                    <a:p>
                      <a:pPr marL="0" marR="0" lvl="0" indent="0" algn="ctr" rtl="0">
                        <a:lnSpc>
                          <a:spcPct val="107000"/>
                        </a:lnSpc>
                        <a:spcBef>
                          <a:spcPts val="0"/>
                        </a:spcBef>
                        <a:spcAft>
                          <a:spcPts val="0"/>
                        </a:spcAft>
                        <a:buNone/>
                      </a:pPr>
                      <a:r>
                        <a:rPr lang="tr-TR" sz="1100"/>
                        <a:t> -</a:t>
                      </a:r>
                      <a:endParaRPr sz="1100">
                        <a:latin typeface="Calibri"/>
                        <a:ea typeface="Calibri"/>
                        <a:cs typeface="Calibri"/>
                        <a:sym typeface="Calibri"/>
                      </a:endParaRPr>
                    </a:p>
                  </a:txBody>
                  <a:tcPr marL="7625" marR="7625" marT="7625" marB="0" anchor="ctr"/>
                </a:tc>
                <a:tc>
                  <a:txBody>
                    <a:bodyPr/>
                    <a:lstStyle/>
                    <a:p>
                      <a:pPr marL="0" marR="0" lvl="0" indent="0" algn="ctr" rtl="0">
                        <a:lnSpc>
                          <a:spcPct val="107000"/>
                        </a:lnSpc>
                        <a:spcBef>
                          <a:spcPts val="0"/>
                        </a:spcBef>
                        <a:spcAft>
                          <a:spcPts val="0"/>
                        </a:spcAft>
                        <a:buNone/>
                      </a:pPr>
                      <a:r>
                        <a:rPr lang="tr-TR" sz="1100" dirty="0"/>
                        <a:t> </a:t>
                      </a:r>
                      <a:r>
                        <a:rPr lang="tr-TR" sz="1100" dirty="0" smtClean="0"/>
                        <a:t>1</a:t>
                      </a:r>
                      <a:endParaRPr sz="1100" dirty="0">
                        <a:latin typeface="Calibri"/>
                        <a:ea typeface="Calibri"/>
                        <a:cs typeface="Calibri"/>
                        <a:sym typeface="Calibri"/>
                      </a:endParaRPr>
                    </a:p>
                  </a:txBody>
                  <a:tcPr marL="0" marR="0" marT="0" marB="0" anchor="ctr"/>
                </a:tc>
                <a:extLst>
                  <a:ext uri="{0D108BD9-81ED-4DB2-BD59-A6C34878D82A}">
                    <a16:rowId xmlns:a16="http://schemas.microsoft.com/office/drawing/2014/main" val="10002"/>
                  </a:ext>
                </a:extLst>
              </a:tr>
              <a:tr h="548975">
                <a:tc>
                  <a:txBody>
                    <a:bodyPr/>
                    <a:lstStyle/>
                    <a:p>
                      <a:pPr marL="36000" marR="0" lvl="0" indent="0" algn="l" rtl="0">
                        <a:lnSpc>
                          <a:spcPct val="107000"/>
                        </a:lnSpc>
                        <a:spcBef>
                          <a:spcPts val="0"/>
                        </a:spcBef>
                        <a:spcAft>
                          <a:spcPts val="0"/>
                        </a:spcAft>
                        <a:buNone/>
                      </a:pPr>
                      <a:r>
                        <a:rPr lang="tr-TR" sz="2000"/>
                        <a:t>Öğretim elemanlarının dijital yetkinliklerinin geliştirmeye yönelik faaliyetler</a:t>
                      </a:r>
                      <a:endParaRPr sz="2000" b="1">
                        <a:latin typeface="Calibri"/>
                        <a:ea typeface="Calibri"/>
                        <a:cs typeface="Calibri"/>
                        <a:sym typeface="Calibri"/>
                      </a:endParaRPr>
                    </a:p>
                  </a:txBody>
                  <a:tcPr marL="7625" marR="7625" marT="7625"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7625" marR="7625" marT="7625"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7625" marR="7625" marT="7625"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extLst>
                  <a:ext uri="{0D108BD9-81ED-4DB2-BD59-A6C34878D82A}">
                    <a16:rowId xmlns:a16="http://schemas.microsoft.com/office/drawing/2014/main" val="10003"/>
                  </a:ext>
                </a:extLst>
              </a:tr>
              <a:tr h="419550">
                <a:tc>
                  <a:txBody>
                    <a:bodyPr/>
                    <a:lstStyle/>
                    <a:p>
                      <a:pPr marL="36000" marR="0" lvl="0" indent="0" algn="l" rtl="0">
                        <a:lnSpc>
                          <a:spcPct val="107000"/>
                        </a:lnSpc>
                        <a:spcBef>
                          <a:spcPts val="0"/>
                        </a:spcBef>
                        <a:spcAft>
                          <a:spcPts val="0"/>
                        </a:spcAft>
                        <a:buNone/>
                      </a:pPr>
                      <a:r>
                        <a:rPr lang="tr-TR" sz="2000"/>
                        <a:t>İdari Personelin kişisel gelişimine yönelik faaliyetler</a:t>
                      </a:r>
                      <a:endParaRPr sz="2000" b="1">
                        <a:latin typeface="Calibri"/>
                        <a:ea typeface="Calibri"/>
                        <a:cs typeface="Calibri"/>
                        <a:sym typeface="Calibri"/>
                      </a:endParaRPr>
                    </a:p>
                  </a:txBody>
                  <a:tcPr marL="7625" marR="7625" marT="7625"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7625" marR="7625" marT="7625"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7625" marR="7625" marT="7625"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extLst>
                  <a:ext uri="{0D108BD9-81ED-4DB2-BD59-A6C34878D82A}">
                    <a16:rowId xmlns:a16="http://schemas.microsoft.com/office/drawing/2014/main" val="10004"/>
                  </a:ext>
                </a:extLst>
              </a:tr>
              <a:tr h="419550">
                <a:tc>
                  <a:txBody>
                    <a:bodyPr/>
                    <a:lstStyle/>
                    <a:p>
                      <a:pPr marL="36000" marR="0" lvl="0" indent="0" algn="l" rtl="0">
                        <a:lnSpc>
                          <a:spcPct val="107000"/>
                        </a:lnSpc>
                        <a:spcBef>
                          <a:spcPts val="0"/>
                        </a:spcBef>
                        <a:spcAft>
                          <a:spcPts val="0"/>
                        </a:spcAft>
                        <a:buNone/>
                      </a:pPr>
                      <a:r>
                        <a:rPr lang="tr-TR" sz="2000"/>
                        <a:t>İdari Personelin mesleki gelişimine yönelik faaliyetler</a:t>
                      </a:r>
                      <a:endParaRPr sz="2000" b="1">
                        <a:latin typeface="Calibri"/>
                        <a:ea typeface="Calibri"/>
                        <a:cs typeface="Calibri"/>
                        <a:sym typeface="Calibri"/>
                      </a:endParaRPr>
                    </a:p>
                  </a:txBody>
                  <a:tcPr marL="7625" marR="7625" marT="7625" marB="0" anchor="ctr"/>
                </a:tc>
                <a:tc>
                  <a:txBody>
                    <a:bodyPr/>
                    <a:lstStyle/>
                    <a:p>
                      <a:pPr marL="0" marR="0" lvl="0" indent="0" algn="ctr" rtl="0">
                        <a:lnSpc>
                          <a:spcPct val="107000"/>
                        </a:lnSpc>
                        <a:spcBef>
                          <a:spcPts val="0"/>
                        </a:spcBef>
                        <a:spcAft>
                          <a:spcPts val="0"/>
                        </a:spcAft>
                        <a:buNone/>
                      </a:pPr>
                      <a:r>
                        <a:rPr lang="tr-TR" sz="1100" dirty="0"/>
                        <a:t> </a:t>
                      </a:r>
                      <a:r>
                        <a:rPr lang="tr-TR" sz="1100" dirty="0" smtClean="0"/>
                        <a:t>2</a:t>
                      </a:r>
                      <a:endParaRPr sz="1100" dirty="0">
                        <a:latin typeface="Calibri"/>
                        <a:ea typeface="Calibri"/>
                        <a:cs typeface="Calibri"/>
                        <a:sym typeface="Calibri"/>
                      </a:endParaRPr>
                    </a:p>
                  </a:txBody>
                  <a:tcPr marL="7625" marR="7625" marT="7625" marB="0" anchor="ctr"/>
                </a:tc>
                <a:tc>
                  <a:txBody>
                    <a:bodyPr/>
                    <a:lstStyle/>
                    <a:p>
                      <a:pPr marL="0" marR="0" lvl="0" indent="0" algn="ctr" rtl="0">
                        <a:lnSpc>
                          <a:spcPct val="107000"/>
                        </a:lnSpc>
                        <a:spcBef>
                          <a:spcPts val="0"/>
                        </a:spcBef>
                        <a:spcAft>
                          <a:spcPts val="0"/>
                        </a:spcAft>
                        <a:buNone/>
                      </a:pPr>
                      <a:r>
                        <a:rPr lang="tr-TR" sz="1100" dirty="0"/>
                        <a:t> </a:t>
                      </a:r>
                      <a:r>
                        <a:rPr lang="tr-TR" sz="1100" dirty="0" smtClean="0"/>
                        <a:t>2</a:t>
                      </a:r>
                      <a:endParaRPr sz="1100" dirty="0">
                        <a:latin typeface="Calibri"/>
                        <a:ea typeface="Calibri"/>
                        <a:cs typeface="Calibri"/>
                        <a:sym typeface="Calibri"/>
                      </a:endParaRPr>
                    </a:p>
                  </a:txBody>
                  <a:tcPr marL="7625" marR="7625" marT="7625" marB="0" anchor="ctr"/>
                </a:tc>
                <a:tc>
                  <a:txBody>
                    <a:bodyPr/>
                    <a:lstStyle/>
                    <a:p>
                      <a:pPr marL="0" marR="0" lvl="0" indent="0" algn="l" rtl="0">
                        <a:lnSpc>
                          <a:spcPct val="107000"/>
                        </a:lnSpc>
                        <a:spcBef>
                          <a:spcPts val="0"/>
                        </a:spcBef>
                        <a:spcAft>
                          <a:spcPts val="0"/>
                        </a:spcAft>
                        <a:buNone/>
                      </a:pPr>
                      <a:r>
                        <a:rPr lang="tr-TR" sz="1100" dirty="0"/>
                        <a:t> </a:t>
                      </a:r>
                      <a:r>
                        <a:rPr lang="tr-TR" sz="1100" dirty="0" smtClean="0"/>
                        <a:t>4</a:t>
                      </a:r>
                      <a:endParaRPr sz="1100" dirty="0">
                        <a:latin typeface="Calibri"/>
                        <a:ea typeface="Calibri"/>
                        <a:cs typeface="Calibri"/>
                        <a:sym typeface="Calibri"/>
                      </a:endParaRPr>
                    </a:p>
                  </a:txBody>
                  <a:tcPr marL="0" marR="0" marT="0" marB="0" anchor="ctr"/>
                </a:tc>
                <a:extLst>
                  <a:ext uri="{0D108BD9-81ED-4DB2-BD59-A6C34878D82A}">
                    <a16:rowId xmlns:a16="http://schemas.microsoft.com/office/drawing/2014/main" val="10005"/>
                  </a:ext>
                </a:extLst>
              </a:tr>
              <a:tr h="415950">
                <a:tc>
                  <a:txBody>
                    <a:bodyPr/>
                    <a:lstStyle/>
                    <a:p>
                      <a:pPr marL="36000" marR="0" lvl="0" indent="0" algn="l" rtl="0">
                        <a:lnSpc>
                          <a:spcPct val="107000"/>
                        </a:lnSpc>
                        <a:spcBef>
                          <a:spcPts val="0"/>
                        </a:spcBef>
                        <a:spcAft>
                          <a:spcPts val="0"/>
                        </a:spcAft>
                        <a:buNone/>
                      </a:pPr>
                      <a:r>
                        <a:rPr lang="tr-TR" sz="2000"/>
                        <a:t>Diğer (lütfen yazınız) </a:t>
                      </a:r>
                      <a:endParaRPr sz="2000" b="1">
                        <a:latin typeface="Calibri"/>
                        <a:ea typeface="Calibri"/>
                        <a:cs typeface="Calibri"/>
                        <a:sym typeface="Calibri"/>
                      </a:endParaRPr>
                    </a:p>
                  </a:txBody>
                  <a:tcPr marL="7625" marR="7625" marT="7625"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7625" marR="7625" marT="7625"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7625" marR="7625" marT="7625"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extLst>
                  <a:ext uri="{0D108BD9-81ED-4DB2-BD59-A6C34878D82A}">
                    <a16:rowId xmlns:a16="http://schemas.microsoft.com/office/drawing/2014/main" val="10006"/>
                  </a:ext>
                </a:extLst>
              </a:tr>
              <a:tr h="415950">
                <a:tc>
                  <a:txBody>
                    <a:bodyPr/>
                    <a:lstStyle/>
                    <a:p>
                      <a:pPr marL="0" marR="0" lvl="0" indent="0" algn="r" rtl="0">
                        <a:lnSpc>
                          <a:spcPct val="107000"/>
                        </a:lnSpc>
                        <a:spcBef>
                          <a:spcPts val="0"/>
                        </a:spcBef>
                        <a:spcAft>
                          <a:spcPts val="0"/>
                        </a:spcAft>
                        <a:buClr>
                          <a:srgbClr val="C00000"/>
                        </a:buClr>
                        <a:buSzPts val="2000"/>
                        <a:buFont typeface="Calibri"/>
                        <a:buNone/>
                      </a:pPr>
                      <a:r>
                        <a:rPr lang="tr-TR" sz="2000">
                          <a:solidFill>
                            <a:srgbClr val="C00000"/>
                          </a:solidFill>
                        </a:rPr>
                        <a:t>TOPLAM</a:t>
                      </a:r>
                      <a:endParaRPr sz="2000" b="1">
                        <a:solidFill>
                          <a:srgbClr val="C00000"/>
                        </a:solidFill>
                        <a:latin typeface="Calibri"/>
                        <a:ea typeface="Calibri"/>
                        <a:cs typeface="Calibri"/>
                        <a:sym typeface="Calibri"/>
                      </a:endParaRPr>
                    </a:p>
                  </a:txBody>
                  <a:tcPr marL="7625" marR="7625" marT="76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7625" marR="7625" marT="76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7625" marR="7625" marT="7625" marB="0" anchor="ctr"/>
                </a:tc>
                <a:tc>
                  <a:txBody>
                    <a:bodyPr/>
                    <a:lstStyle/>
                    <a:p>
                      <a:pPr marL="0" marR="0" lvl="0" indent="0" algn="l" rtl="0">
                        <a:lnSpc>
                          <a:spcPct val="107000"/>
                        </a:lnSpc>
                        <a:spcBef>
                          <a:spcPts val="0"/>
                        </a:spcBef>
                        <a:spcAft>
                          <a:spcPts val="0"/>
                        </a:spcAft>
                        <a:buNone/>
                      </a:pPr>
                      <a:endParaRPr sz="1100" dirty="0">
                        <a:latin typeface="Calibri"/>
                        <a:ea typeface="Calibri"/>
                        <a:cs typeface="Calibri"/>
                        <a:sym typeface="Calibri"/>
                      </a:endParaRPr>
                    </a:p>
                  </a:txBody>
                  <a:tcPr marL="0" marR="0" marT="0" marB="0" anchor="ct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ferris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Shape 211"/>
        <p:cNvGrpSpPr/>
        <p:nvPr/>
      </p:nvGrpSpPr>
      <p:grpSpPr>
        <a:xfrm>
          <a:off x="0" y="0"/>
          <a:ext cx="0" cy="0"/>
          <a:chOff x="0" y="0"/>
          <a:chExt cx="0" cy="0"/>
        </a:xfrm>
      </p:grpSpPr>
      <p:sp>
        <p:nvSpPr>
          <p:cNvPr id="212" name="Google Shape;212;p14"/>
          <p:cNvSpPr txBox="1">
            <a:spLocks noGrp="1"/>
          </p:cNvSpPr>
          <p:nvPr>
            <p:ph type="title"/>
          </p:nvPr>
        </p:nvSpPr>
        <p:spPr>
          <a:xfrm>
            <a:off x="665018" y="786236"/>
            <a:ext cx="10188449" cy="73152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3200"/>
              <a:buFont typeface="Calibri"/>
              <a:buNone/>
            </a:pPr>
            <a:r>
              <a:rPr lang="tr-TR" sz="3200" b="1">
                <a:solidFill>
                  <a:srgbClr val="FF0000"/>
                </a:solidFill>
              </a:rPr>
              <a:t>Program Ders Görevlendirme Analizi </a:t>
            </a:r>
            <a:br>
              <a:rPr lang="tr-TR" sz="3200" b="1">
                <a:solidFill>
                  <a:srgbClr val="FF0000"/>
                </a:solidFill>
              </a:rPr>
            </a:br>
            <a:r>
              <a:rPr lang="tr-TR" sz="1300" b="1" i="1">
                <a:solidFill>
                  <a:srgbClr val="0000CC"/>
                </a:solidFill>
              </a:rPr>
              <a:t>(Her Ana Bilim - Sanat Dalı/ Program için ayrı ayrı hazırlayınız. </a:t>
            </a:r>
            <a:endParaRPr sz="3200" b="1">
              <a:solidFill>
                <a:srgbClr val="FF0000"/>
              </a:solidFill>
            </a:endParaRPr>
          </a:p>
        </p:txBody>
      </p:sp>
      <p:sp>
        <p:nvSpPr>
          <p:cNvPr id="213" name="Google Shape;213;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30.12.2025</a:t>
            </a:r>
            <a:endParaRPr/>
          </a:p>
        </p:txBody>
      </p:sp>
      <p:sp>
        <p:nvSpPr>
          <p:cNvPr id="214" name="Google Shape;21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15</a:t>
            </a:fld>
            <a:endParaRPr/>
          </a:p>
        </p:txBody>
      </p:sp>
      <p:graphicFrame>
        <p:nvGraphicFramePr>
          <p:cNvPr id="215" name="Google Shape;215;p14"/>
          <p:cNvGraphicFramePr/>
          <p:nvPr/>
        </p:nvGraphicFramePr>
        <p:xfrm>
          <a:off x="288234" y="1938132"/>
          <a:ext cx="11479700" cy="3735563"/>
        </p:xfrm>
        <a:graphic>
          <a:graphicData uri="http://schemas.openxmlformats.org/drawingml/2006/table">
            <a:tbl>
              <a:tblPr firstRow="1" firstCol="1" bandRow="1">
                <a:noFill/>
                <a:tableStyleId>{71F7B38A-2533-437F-8BA0-C45511DF4930}</a:tableStyleId>
              </a:tblPr>
              <a:tblGrid>
                <a:gridCol w="1062975">
                  <a:extLst>
                    <a:ext uri="{9D8B030D-6E8A-4147-A177-3AD203B41FA5}">
                      <a16:colId xmlns:a16="http://schemas.microsoft.com/office/drawing/2014/main" val="20000"/>
                    </a:ext>
                  </a:extLst>
                </a:gridCol>
                <a:gridCol w="1110325">
                  <a:extLst>
                    <a:ext uri="{9D8B030D-6E8A-4147-A177-3AD203B41FA5}">
                      <a16:colId xmlns:a16="http://schemas.microsoft.com/office/drawing/2014/main" val="20001"/>
                    </a:ext>
                  </a:extLst>
                </a:gridCol>
                <a:gridCol w="723825">
                  <a:extLst>
                    <a:ext uri="{9D8B030D-6E8A-4147-A177-3AD203B41FA5}">
                      <a16:colId xmlns:a16="http://schemas.microsoft.com/office/drawing/2014/main" val="20002"/>
                    </a:ext>
                  </a:extLst>
                </a:gridCol>
                <a:gridCol w="1315075">
                  <a:extLst>
                    <a:ext uri="{9D8B030D-6E8A-4147-A177-3AD203B41FA5}">
                      <a16:colId xmlns:a16="http://schemas.microsoft.com/office/drawing/2014/main" val="20003"/>
                    </a:ext>
                  </a:extLst>
                </a:gridCol>
                <a:gridCol w="1542500">
                  <a:extLst>
                    <a:ext uri="{9D8B030D-6E8A-4147-A177-3AD203B41FA5}">
                      <a16:colId xmlns:a16="http://schemas.microsoft.com/office/drawing/2014/main" val="20004"/>
                    </a:ext>
                  </a:extLst>
                </a:gridCol>
                <a:gridCol w="1483175">
                  <a:extLst>
                    <a:ext uri="{9D8B030D-6E8A-4147-A177-3AD203B41FA5}">
                      <a16:colId xmlns:a16="http://schemas.microsoft.com/office/drawing/2014/main" val="20005"/>
                    </a:ext>
                  </a:extLst>
                </a:gridCol>
                <a:gridCol w="1493050">
                  <a:extLst>
                    <a:ext uri="{9D8B030D-6E8A-4147-A177-3AD203B41FA5}">
                      <a16:colId xmlns:a16="http://schemas.microsoft.com/office/drawing/2014/main" val="20006"/>
                    </a:ext>
                  </a:extLst>
                </a:gridCol>
                <a:gridCol w="1529450">
                  <a:extLst>
                    <a:ext uri="{9D8B030D-6E8A-4147-A177-3AD203B41FA5}">
                      <a16:colId xmlns:a16="http://schemas.microsoft.com/office/drawing/2014/main" val="20007"/>
                    </a:ext>
                  </a:extLst>
                </a:gridCol>
                <a:gridCol w="1219325">
                  <a:extLst>
                    <a:ext uri="{9D8B030D-6E8A-4147-A177-3AD203B41FA5}">
                      <a16:colId xmlns:a16="http://schemas.microsoft.com/office/drawing/2014/main" val="20008"/>
                    </a:ext>
                  </a:extLst>
                </a:gridCol>
              </a:tblGrid>
              <a:tr h="541750">
                <a:tc gridSpan="2">
                  <a:txBody>
                    <a:bodyPr/>
                    <a:lstStyle/>
                    <a:p>
                      <a:pPr marL="0" marR="0" lvl="0" indent="0" algn="r" rtl="0">
                        <a:spcBef>
                          <a:spcPts val="0"/>
                        </a:spcBef>
                        <a:spcAft>
                          <a:spcPts val="0"/>
                        </a:spcAft>
                        <a:buNone/>
                      </a:pPr>
                      <a:r>
                        <a:rPr lang="tr-TR" sz="1800" b="1">
                          <a:solidFill>
                            <a:srgbClr val="0000CC"/>
                          </a:solidFill>
                        </a:rPr>
                        <a:t>Program Adı: </a:t>
                      </a:r>
                      <a:endParaRPr sz="1800" b="1">
                        <a:solidFill>
                          <a:srgbClr val="0000CC"/>
                        </a:solidFill>
                      </a:endParaRPr>
                    </a:p>
                  </a:txBody>
                  <a:tcPr marL="44450" marR="44450" marT="0" marB="0" anchor="ctr"/>
                </a:tc>
                <a:tc hMerge="1">
                  <a:txBody>
                    <a:bodyPr/>
                    <a:lstStyle/>
                    <a:p>
                      <a:endParaRPr lang="tr-TR"/>
                    </a:p>
                  </a:txBody>
                  <a:tcPr/>
                </a:tc>
                <a:tc gridSpan="7">
                  <a:txBody>
                    <a:bodyPr/>
                    <a:lstStyle/>
                    <a:p>
                      <a:pPr marL="0" marR="0" lvl="0" indent="0" algn="ctr" rtl="0">
                        <a:lnSpc>
                          <a:spcPct val="107000"/>
                        </a:lnSpc>
                        <a:spcBef>
                          <a:spcPts val="0"/>
                        </a:spcBef>
                        <a:spcAft>
                          <a:spcPts val="0"/>
                        </a:spcAft>
                        <a:buNone/>
                      </a:pPr>
                      <a:r>
                        <a:rPr lang="tr-TR" b="1">
                          <a:solidFill>
                            <a:srgbClr val="FF0000"/>
                          </a:solidFill>
                        </a:rPr>
                        <a:t>-</a:t>
                      </a:r>
                      <a:endParaRPr sz="1400" b="1">
                        <a:solidFill>
                          <a:srgbClr val="FF0000"/>
                        </a:solidFill>
                        <a:latin typeface="Calibri"/>
                        <a:ea typeface="Calibri"/>
                        <a:cs typeface="Calibri"/>
                        <a:sym typeface="Calibri"/>
                      </a:endParaRPr>
                    </a:p>
                  </a:txBody>
                  <a:tcPr marL="44450" marR="4445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1123050">
                <a:tc>
                  <a:txBody>
                    <a:bodyPr/>
                    <a:lstStyle/>
                    <a:p>
                      <a:pPr marL="0" marR="0" lvl="0" indent="0" algn="ctr" rtl="0">
                        <a:lnSpc>
                          <a:spcPct val="107000"/>
                        </a:lnSpc>
                        <a:spcBef>
                          <a:spcPts val="0"/>
                        </a:spcBef>
                        <a:spcAft>
                          <a:spcPts val="0"/>
                        </a:spcAft>
                        <a:buNone/>
                      </a:pPr>
                      <a:r>
                        <a:rPr lang="tr-TR" sz="1400" b="1">
                          <a:solidFill>
                            <a:srgbClr val="FF0000"/>
                          </a:solidFill>
                        </a:rPr>
                        <a:t>Eğitim Öğretim Yılı</a:t>
                      </a:r>
                      <a:endParaRPr sz="1400" b="1">
                        <a:solidFill>
                          <a:srgbClr val="FF0000"/>
                        </a:solidFill>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1400" b="1">
                          <a:solidFill>
                            <a:srgbClr val="FF0000"/>
                          </a:solidFill>
                        </a:rPr>
                        <a:t>Eğitim Öğretim Dönemi</a:t>
                      </a:r>
                      <a:endParaRPr sz="1400" b="1">
                        <a:solidFill>
                          <a:srgbClr val="FF0000"/>
                        </a:solidFill>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Clr>
                          <a:srgbClr val="3333FF"/>
                        </a:buClr>
                        <a:buSzPts val="1400"/>
                        <a:buFont typeface="Calibri"/>
                        <a:buNone/>
                      </a:pPr>
                      <a:r>
                        <a:rPr lang="tr-TR" sz="1400" b="1">
                          <a:solidFill>
                            <a:srgbClr val="3333FF"/>
                          </a:solidFill>
                        </a:rPr>
                        <a:t>Program Öğretim Elemanı Sayısı</a:t>
                      </a:r>
                      <a:endParaRPr sz="1400" b="1">
                        <a:solidFill>
                          <a:srgbClr val="3333FF"/>
                        </a:solidFill>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Clr>
                          <a:srgbClr val="FF0000"/>
                        </a:buClr>
                        <a:buSzPts val="1400"/>
                        <a:buFont typeface="Calibri"/>
                        <a:buNone/>
                      </a:pPr>
                      <a:r>
                        <a:rPr lang="tr-TR" sz="1400" b="1">
                          <a:solidFill>
                            <a:srgbClr val="FF0000"/>
                          </a:solidFill>
                        </a:rPr>
                        <a:t>Program İçinden Karşılanan Ders Yükü Saati Toplamı</a:t>
                      </a:r>
                      <a:endParaRPr sz="1400" b="1">
                        <a:solidFill>
                          <a:srgbClr val="FF0000"/>
                        </a:solidFill>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Clr>
                          <a:srgbClr val="FF0000"/>
                        </a:buClr>
                        <a:buSzPts val="1400"/>
                        <a:buFont typeface="Calibri"/>
                        <a:buNone/>
                      </a:pPr>
                      <a:r>
                        <a:rPr lang="tr-TR" sz="1400" b="1">
                          <a:solidFill>
                            <a:srgbClr val="FF0000"/>
                          </a:solidFill>
                        </a:rPr>
                        <a:t>Bölüm İçinden (Diğer programlar)  Karşılanan Ders Yükü Saati Toplamı</a:t>
                      </a:r>
                      <a:endParaRPr sz="1400" b="1">
                        <a:solidFill>
                          <a:srgbClr val="FF0000"/>
                        </a:solidFill>
                        <a:latin typeface="Calibri"/>
                        <a:ea typeface="Calibri"/>
                        <a:cs typeface="Calibri"/>
                        <a:sym typeface="Calibri"/>
                      </a:endParaRPr>
                    </a:p>
                  </a:txBody>
                  <a:tcPr marL="44450" marR="44450" marT="0" marB="0" anchor="ctr"/>
                </a:tc>
                <a:tc>
                  <a:txBody>
                    <a:bodyPr/>
                    <a:lstStyle/>
                    <a:p>
                      <a:pPr marL="0" marR="0" lvl="0" indent="0" algn="ctr" rtl="0">
                        <a:lnSpc>
                          <a:spcPct val="100000"/>
                        </a:lnSpc>
                        <a:spcBef>
                          <a:spcPts val="0"/>
                        </a:spcBef>
                        <a:spcAft>
                          <a:spcPts val="0"/>
                        </a:spcAft>
                        <a:buClr>
                          <a:srgbClr val="FF0000"/>
                        </a:buClr>
                        <a:buSzPts val="1400"/>
                        <a:buFont typeface="Calibri"/>
                        <a:buNone/>
                      </a:pPr>
                      <a:r>
                        <a:rPr lang="tr-TR" sz="1400" b="1">
                          <a:solidFill>
                            <a:srgbClr val="FF0000"/>
                          </a:solidFill>
                        </a:rPr>
                        <a:t>Birim İçinden (Diğer Bölümler)  Karşılanan Ders Yükü Saati Toplamı</a:t>
                      </a:r>
                      <a:endParaRPr sz="1400" b="1"/>
                    </a:p>
                  </a:txBody>
                  <a:tcPr marL="44450" marR="44450" marT="0" marB="0" anchor="ctr"/>
                </a:tc>
                <a:tc>
                  <a:txBody>
                    <a:bodyPr/>
                    <a:lstStyle/>
                    <a:p>
                      <a:pPr marL="0" marR="0" lvl="0" indent="0" algn="ctr" rtl="0">
                        <a:lnSpc>
                          <a:spcPct val="107000"/>
                        </a:lnSpc>
                        <a:spcBef>
                          <a:spcPts val="0"/>
                        </a:spcBef>
                        <a:spcAft>
                          <a:spcPts val="0"/>
                        </a:spcAft>
                        <a:buClr>
                          <a:srgbClr val="FF0000"/>
                        </a:buClr>
                        <a:buSzPts val="1400"/>
                        <a:buFont typeface="Calibri"/>
                        <a:buNone/>
                      </a:pPr>
                      <a:r>
                        <a:rPr lang="tr-TR" sz="1400" b="1">
                          <a:solidFill>
                            <a:srgbClr val="FF0000"/>
                          </a:solidFill>
                        </a:rPr>
                        <a:t>Üniversite İçinden (Diğer Birimler)  Karşılanan Ders Yükü Saati Toplamı</a:t>
                      </a:r>
                      <a:endParaRPr sz="1400" b="1">
                        <a:solidFill>
                          <a:srgbClr val="FF0000"/>
                        </a:solidFill>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Clr>
                          <a:srgbClr val="FF0000"/>
                        </a:buClr>
                        <a:buSzPts val="1400"/>
                        <a:buFont typeface="Calibri"/>
                        <a:buNone/>
                      </a:pPr>
                      <a:r>
                        <a:rPr lang="tr-TR" sz="1400" b="1">
                          <a:solidFill>
                            <a:srgbClr val="FF0000"/>
                          </a:solidFill>
                        </a:rPr>
                        <a:t>Üniversite Dışından (Diğer Kurumlar)  Karşılanan Ders Yükü Saati Toplamı</a:t>
                      </a:r>
                      <a:endParaRPr sz="1400" b="1">
                        <a:solidFill>
                          <a:srgbClr val="FF0000"/>
                        </a:solidFill>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Clr>
                          <a:srgbClr val="0066FF"/>
                        </a:buClr>
                        <a:buSzPts val="1400"/>
                        <a:buFont typeface="Calibri"/>
                        <a:buNone/>
                      </a:pPr>
                      <a:r>
                        <a:rPr lang="tr-TR" sz="1400" b="1">
                          <a:solidFill>
                            <a:srgbClr val="0066FF"/>
                          </a:solidFill>
                        </a:rPr>
                        <a:t>Program Dönemlik Toplamı Ders Saati (T+U)</a:t>
                      </a:r>
                      <a:endParaRPr sz="1400" b="1">
                        <a:solidFill>
                          <a:srgbClr val="0066FF"/>
                        </a:solidFill>
                        <a:latin typeface="Calibri"/>
                        <a:ea typeface="Calibri"/>
                        <a:cs typeface="Calibri"/>
                        <a:sym typeface="Calibri"/>
                      </a:endParaRPr>
                    </a:p>
                  </a:txBody>
                  <a:tcPr marL="44450" marR="44450" marT="0" marB="0" anchor="ctr"/>
                </a:tc>
                <a:extLst>
                  <a:ext uri="{0D108BD9-81ED-4DB2-BD59-A6C34878D82A}">
                    <a16:rowId xmlns:a16="http://schemas.microsoft.com/office/drawing/2014/main" val="10001"/>
                  </a:ext>
                </a:extLst>
              </a:tr>
              <a:tr h="513100">
                <a:tc rowSpan="2">
                  <a:txBody>
                    <a:bodyPr/>
                    <a:lstStyle/>
                    <a:p>
                      <a:pPr marL="0" marR="0" lvl="0" indent="0" algn="ctr" rtl="0">
                        <a:lnSpc>
                          <a:spcPct val="107000"/>
                        </a:lnSpc>
                        <a:spcBef>
                          <a:spcPts val="0"/>
                        </a:spcBef>
                        <a:spcAft>
                          <a:spcPts val="0"/>
                        </a:spcAft>
                        <a:buNone/>
                      </a:pPr>
                      <a:r>
                        <a:rPr lang="tr-TR" sz="1400" b="1">
                          <a:solidFill>
                            <a:srgbClr val="0000CC"/>
                          </a:solidFill>
                        </a:rPr>
                        <a:t>2024</a:t>
                      </a:r>
                      <a:endParaRPr sz="1400" b="1">
                        <a:solidFill>
                          <a:srgbClr val="0000CC"/>
                        </a:solidFill>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1400" b="1">
                          <a:solidFill>
                            <a:srgbClr val="C00000"/>
                          </a:solidFill>
                        </a:rPr>
                        <a:t>GÜZ</a:t>
                      </a:r>
                      <a:endParaRPr sz="1400" b="1">
                        <a:solidFill>
                          <a:srgbClr val="C00000"/>
                        </a:solidFill>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1100" b="1">
                          <a:solidFill>
                            <a:srgbClr val="3333FF"/>
                          </a:solidFill>
                        </a:rPr>
                        <a:t> </a:t>
                      </a:r>
                      <a:endParaRPr sz="1100" b="1">
                        <a:solidFill>
                          <a:srgbClr val="3333FF"/>
                        </a:solidFill>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1100">
                          <a:solidFill>
                            <a:srgbClr val="0066FF"/>
                          </a:solidFill>
                        </a:rPr>
                        <a:t> </a:t>
                      </a:r>
                      <a:endParaRPr sz="1100">
                        <a:solidFill>
                          <a:srgbClr val="0066FF"/>
                        </a:solidFill>
                        <a:latin typeface="Calibri"/>
                        <a:ea typeface="Calibri"/>
                        <a:cs typeface="Calibri"/>
                        <a:sym typeface="Calibri"/>
                      </a:endParaRPr>
                    </a:p>
                  </a:txBody>
                  <a:tcPr marL="44450" marR="44450" marT="0" marB="0" anchor="ctr"/>
                </a:tc>
                <a:extLst>
                  <a:ext uri="{0D108BD9-81ED-4DB2-BD59-A6C34878D82A}">
                    <a16:rowId xmlns:a16="http://schemas.microsoft.com/office/drawing/2014/main" val="10002"/>
                  </a:ext>
                </a:extLst>
              </a:tr>
              <a:tr h="513100">
                <a:tc vMerge="1">
                  <a:txBody>
                    <a:bodyPr/>
                    <a:lstStyle/>
                    <a:p>
                      <a:endParaRPr lang="tr-TR"/>
                    </a:p>
                  </a:txBody>
                  <a:tcPr/>
                </a:tc>
                <a:tc>
                  <a:txBody>
                    <a:bodyPr/>
                    <a:lstStyle/>
                    <a:p>
                      <a:pPr marL="0" marR="0" lvl="0" indent="0" algn="ctr" rtl="0">
                        <a:lnSpc>
                          <a:spcPct val="107000"/>
                        </a:lnSpc>
                        <a:spcBef>
                          <a:spcPts val="0"/>
                        </a:spcBef>
                        <a:spcAft>
                          <a:spcPts val="0"/>
                        </a:spcAft>
                        <a:buNone/>
                      </a:pPr>
                      <a:r>
                        <a:rPr lang="tr-TR" sz="1400" b="1">
                          <a:solidFill>
                            <a:srgbClr val="0000CC"/>
                          </a:solidFill>
                        </a:rPr>
                        <a:t>BAHAR</a:t>
                      </a:r>
                      <a:endParaRPr sz="1400" b="1">
                        <a:solidFill>
                          <a:srgbClr val="0000CC"/>
                        </a:solidFill>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1100" b="1">
                          <a:solidFill>
                            <a:srgbClr val="3333FF"/>
                          </a:solidFill>
                        </a:rPr>
                        <a:t> </a:t>
                      </a:r>
                      <a:endParaRPr sz="1100" b="1">
                        <a:solidFill>
                          <a:srgbClr val="3333FF"/>
                        </a:solidFill>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1100">
                          <a:solidFill>
                            <a:srgbClr val="0066FF"/>
                          </a:solidFill>
                        </a:rPr>
                        <a:t> </a:t>
                      </a:r>
                      <a:endParaRPr sz="1100">
                        <a:solidFill>
                          <a:srgbClr val="0066FF"/>
                        </a:solidFill>
                        <a:latin typeface="Calibri"/>
                        <a:ea typeface="Calibri"/>
                        <a:cs typeface="Calibri"/>
                        <a:sym typeface="Calibri"/>
                      </a:endParaRPr>
                    </a:p>
                  </a:txBody>
                  <a:tcPr marL="44450" marR="44450" marT="0" marB="0" anchor="ctr"/>
                </a:tc>
                <a:extLst>
                  <a:ext uri="{0D108BD9-81ED-4DB2-BD59-A6C34878D82A}">
                    <a16:rowId xmlns:a16="http://schemas.microsoft.com/office/drawing/2014/main" val="10003"/>
                  </a:ext>
                </a:extLst>
              </a:tr>
              <a:tr h="513100">
                <a:tc rowSpan="2">
                  <a:txBody>
                    <a:bodyPr/>
                    <a:lstStyle/>
                    <a:p>
                      <a:pPr marL="0" marR="0" lvl="0" indent="0" algn="ctr" rtl="0">
                        <a:lnSpc>
                          <a:spcPct val="107000"/>
                        </a:lnSpc>
                        <a:spcBef>
                          <a:spcPts val="0"/>
                        </a:spcBef>
                        <a:spcAft>
                          <a:spcPts val="0"/>
                        </a:spcAft>
                        <a:buNone/>
                      </a:pPr>
                      <a:r>
                        <a:rPr lang="tr-TR" sz="1400" b="1">
                          <a:solidFill>
                            <a:srgbClr val="0000CC"/>
                          </a:solidFill>
                        </a:rPr>
                        <a:t>2025</a:t>
                      </a:r>
                      <a:endParaRPr sz="1400" b="1">
                        <a:solidFill>
                          <a:srgbClr val="0000CC"/>
                        </a:solidFill>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1400" b="1">
                          <a:solidFill>
                            <a:srgbClr val="C00000"/>
                          </a:solidFill>
                        </a:rPr>
                        <a:t>GÜZ</a:t>
                      </a:r>
                      <a:endParaRPr sz="1400" b="1">
                        <a:solidFill>
                          <a:srgbClr val="C00000"/>
                        </a:solidFill>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1100" b="1">
                          <a:solidFill>
                            <a:srgbClr val="3333FF"/>
                          </a:solidFill>
                        </a:rPr>
                        <a:t> </a:t>
                      </a:r>
                      <a:endParaRPr sz="1100" b="1">
                        <a:solidFill>
                          <a:srgbClr val="3333FF"/>
                        </a:solidFill>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1100">
                          <a:solidFill>
                            <a:srgbClr val="0066FF"/>
                          </a:solidFill>
                        </a:rPr>
                        <a:t> </a:t>
                      </a:r>
                      <a:endParaRPr sz="1100">
                        <a:solidFill>
                          <a:srgbClr val="0066FF"/>
                        </a:solidFill>
                        <a:latin typeface="Calibri"/>
                        <a:ea typeface="Calibri"/>
                        <a:cs typeface="Calibri"/>
                        <a:sym typeface="Calibri"/>
                      </a:endParaRPr>
                    </a:p>
                  </a:txBody>
                  <a:tcPr marL="44450" marR="44450" marT="0" marB="0" anchor="ctr"/>
                </a:tc>
                <a:extLst>
                  <a:ext uri="{0D108BD9-81ED-4DB2-BD59-A6C34878D82A}">
                    <a16:rowId xmlns:a16="http://schemas.microsoft.com/office/drawing/2014/main" val="10004"/>
                  </a:ext>
                </a:extLst>
              </a:tr>
              <a:tr h="513100">
                <a:tc vMerge="1">
                  <a:txBody>
                    <a:bodyPr/>
                    <a:lstStyle/>
                    <a:p>
                      <a:endParaRPr lang="tr-TR"/>
                    </a:p>
                  </a:txBody>
                  <a:tcPr/>
                </a:tc>
                <a:tc>
                  <a:txBody>
                    <a:bodyPr/>
                    <a:lstStyle/>
                    <a:p>
                      <a:pPr marL="0" marR="0" lvl="0" indent="0" algn="ctr" rtl="0">
                        <a:lnSpc>
                          <a:spcPct val="107000"/>
                        </a:lnSpc>
                        <a:spcBef>
                          <a:spcPts val="0"/>
                        </a:spcBef>
                        <a:spcAft>
                          <a:spcPts val="0"/>
                        </a:spcAft>
                        <a:buNone/>
                      </a:pPr>
                      <a:r>
                        <a:rPr lang="tr-TR" sz="1400" b="1">
                          <a:solidFill>
                            <a:srgbClr val="0000CC"/>
                          </a:solidFill>
                        </a:rPr>
                        <a:t>BAHAR</a:t>
                      </a:r>
                      <a:endParaRPr sz="1400" b="1">
                        <a:solidFill>
                          <a:srgbClr val="0000CC"/>
                        </a:solidFill>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1100" b="1">
                          <a:solidFill>
                            <a:srgbClr val="3333FF"/>
                          </a:solidFill>
                        </a:rPr>
                        <a:t> </a:t>
                      </a:r>
                      <a:endParaRPr sz="1100" b="1">
                        <a:solidFill>
                          <a:srgbClr val="3333FF"/>
                        </a:solidFill>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1100">
                          <a:solidFill>
                            <a:srgbClr val="0066FF"/>
                          </a:solidFill>
                        </a:rPr>
                        <a:t> </a:t>
                      </a:r>
                      <a:endParaRPr sz="1100">
                        <a:solidFill>
                          <a:srgbClr val="0066FF"/>
                        </a:solidFill>
                        <a:latin typeface="Calibri"/>
                        <a:ea typeface="Calibri"/>
                        <a:cs typeface="Calibri"/>
                        <a:sym typeface="Calibri"/>
                      </a:endParaRPr>
                    </a:p>
                  </a:txBody>
                  <a:tcPr marL="44450" marR="44450" marT="0" marB="0" anchor="ctr"/>
                </a:tc>
                <a:extLst>
                  <a:ext uri="{0D108BD9-81ED-4DB2-BD59-A6C34878D82A}">
                    <a16:rowId xmlns:a16="http://schemas.microsoft.com/office/drawing/2014/main" val="10005"/>
                  </a:ext>
                </a:extLst>
              </a:tr>
            </a:tbl>
          </a:graphicData>
        </a:graphic>
      </p:graphicFrame>
      <p:sp>
        <p:nvSpPr>
          <p:cNvPr id="216" name="Google Shape;216;p14"/>
          <p:cNvSpPr txBox="1"/>
          <p:nvPr/>
        </p:nvSpPr>
        <p:spPr>
          <a:xfrm>
            <a:off x="218090" y="5714331"/>
            <a:ext cx="7751911"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600" b="1" i="1">
                <a:solidFill>
                  <a:srgbClr val="C00000"/>
                </a:solidFill>
                <a:latin typeface="Calibri"/>
                <a:ea typeface="Calibri"/>
                <a:cs typeface="Calibri"/>
                <a:sym typeface="Calibri"/>
              </a:rPr>
              <a:t>*Her Ana Bilim - Sanat Dalı/ Program için ayrı ayrı hazırlayınız. </a:t>
            </a:r>
            <a:endParaRPr sz="1600" b="1" i="1">
              <a:solidFill>
                <a:srgbClr val="C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250">
        <p14:ferris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5"/>
          <p:cNvSpPr txBox="1">
            <a:spLocks noGrp="1"/>
          </p:cNvSpPr>
          <p:nvPr>
            <p:ph type="title"/>
          </p:nvPr>
        </p:nvSpPr>
        <p:spPr>
          <a:xfrm>
            <a:off x="218662" y="844826"/>
            <a:ext cx="10605052" cy="461489"/>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FF0000"/>
              </a:buClr>
              <a:buSzPct val="100000"/>
              <a:buFont typeface="Calibri"/>
              <a:buNone/>
            </a:pPr>
            <a:r>
              <a:rPr lang="tr-TR" sz="3200" b="1">
                <a:solidFill>
                  <a:srgbClr val="FF0000"/>
                </a:solidFill>
              </a:rPr>
              <a:t>Birim Ders Görevlendirme Analizi </a:t>
            </a:r>
            <a:endParaRPr sz="3200" b="1">
              <a:solidFill>
                <a:srgbClr val="FF0000"/>
              </a:solidFill>
            </a:endParaRPr>
          </a:p>
        </p:txBody>
      </p:sp>
      <p:sp>
        <p:nvSpPr>
          <p:cNvPr id="222" name="Google Shape;222;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30.12.2025</a:t>
            </a:r>
            <a:endParaRPr/>
          </a:p>
        </p:txBody>
      </p:sp>
      <p:sp>
        <p:nvSpPr>
          <p:cNvPr id="223" name="Google Shape;22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16</a:t>
            </a:fld>
            <a:endParaRPr/>
          </a:p>
        </p:txBody>
      </p:sp>
      <p:graphicFrame>
        <p:nvGraphicFramePr>
          <p:cNvPr id="224" name="Google Shape;224;p15"/>
          <p:cNvGraphicFramePr/>
          <p:nvPr/>
        </p:nvGraphicFramePr>
        <p:xfrm>
          <a:off x="457199" y="1868150"/>
          <a:ext cx="11429975" cy="3926350"/>
        </p:xfrm>
        <a:graphic>
          <a:graphicData uri="http://schemas.openxmlformats.org/drawingml/2006/table">
            <a:tbl>
              <a:tblPr firstRow="1" firstCol="1" bandRow="1">
                <a:noFill/>
                <a:tableStyleId>{71F7B38A-2533-437F-8BA0-C45511DF4930}</a:tableStyleId>
              </a:tblPr>
              <a:tblGrid>
                <a:gridCol w="1330300">
                  <a:extLst>
                    <a:ext uri="{9D8B030D-6E8A-4147-A177-3AD203B41FA5}">
                      <a16:colId xmlns:a16="http://schemas.microsoft.com/office/drawing/2014/main" val="20000"/>
                    </a:ext>
                  </a:extLst>
                </a:gridCol>
                <a:gridCol w="1330300">
                  <a:extLst>
                    <a:ext uri="{9D8B030D-6E8A-4147-A177-3AD203B41FA5}">
                      <a16:colId xmlns:a16="http://schemas.microsoft.com/office/drawing/2014/main" val="20001"/>
                    </a:ext>
                  </a:extLst>
                </a:gridCol>
                <a:gridCol w="1648100">
                  <a:extLst>
                    <a:ext uri="{9D8B030D-6E8A-4147-A177-3AD203B41FA5}">
                      <a16:colId xmlns:a16="http://schemas.microsoft.com/office/drawing/2014/main" val="20002"/>
                    </a:ext>
                  </a:extLst>
                </a:gridCol>
                <a:gridCol w="1572600">
                  <a:extLst>
                    <a:ext uri="{9D8B030D-6E8A-4147-A177-3AD203B41FA5}">
                      <a16:colId xmlns:a16="http://schemas.microsoft.com/office/drawing/2014/main" val="20003"/>
                    </a:ext>
                  </a:extLst>
                </a:gridCol>
                <a:gridCol w="2207200">
                  <a:extLst>
                    <a:ext uri="{9D8B030D-6E8A-4147-A177-3AD203B41FA5}">
                      <a16:colId xmlns:a16="http://schemas.microsoft.com/office/drawing/2014/main" val="20004"/>
                    </a:ext>
                  </a:extLst>
                </a:gridCol>
                <a:gridCol w="1889900">
                  <a:extLst>
                    <a:ext uri="{9D8B030D-6E8A-4147-A177-3AD203B41FA5}">
                      <a16:colId xmlns:a16="http://schemas.microsoft.com/office/drawing/2014/main" val="20005"/>
                    </a:ext>
                  </a:extLst>
                </a:gridCol>
                <a:gridCol w="1451575">
                  <a:extLst>
                    <a:ext uri="{9D8B030D-6E8A-4147-A177-3AD203B41FA5}">
                      <a16:colId xmlns:a16="http://schemas.microsoft.com/office/drawing/2014/main" val="20006"/>
                    </a:ext>
                  </a:extLst>
                </a:gridCol>
              </a:tblGrid>
              <a:tr h="1250650">
                <a:tc>
                  <a:txBody>
                    <a:bodyPr/>
                    <a:lstStyle/>
                    <a:p>
                      <a:pPr marL="0" marR="0" lvl="0" indent="0" algn="ctr" rtl="0">
                        <a:lnSpc>
                          <a:spcPct val="107000"/>
                        </a:lnSpc>
                        <a:spcBef>
                          <a:spcPts val="0"/>
                        </a:spcBef>
                        <a:spcAft>
                          <a:spcPts val="0"/>
                        </a:spcAft>
                        <a:buNone/>
                      </a:pPr>
                      <a:r>
                        <a:rPr lang="tr-TR" sz="1600" b="1">
                          <a:solidFill>
                            <a:srgbClr val="0000CC"/>
                          </a:solidFill>
                        </a:rPr>
                        <a:t>Eğitim Öğretim Yılı</a:t>
                      </a:r>
                      <a:endParaRPr sz="1600" b="1">
                        <a:solidFill>
                          <a:srgbClr val="0000CC"/>
                        </a:solidFill>
                        <a:latin typeface="Calibri"/>
                        <a:ea typeface="Calibri"/>
                        <a:cs typeface="Calibri"/>
                        <a:sym typeface="Calibri"/>
                      </a:endParaRPr>
                    </a:p>
                  </a:txBody>
                  <a:tcPr marL="44200" marR="44200" marT="9475" marB="0" anchor="ctr"/>
                </a:tc>
                <a:tc>
                  <a:txBody>
                    <a:bodyPr/>
                    <a:lstStyle/>
                    <a:p>
                      <a:pPr marL="0" marR="0" lvl="0" indent="0" algn="ctr" rtl="0">
                        <a:lnSpc>
                          <a:spcPct val="107000"/>
                        </a:lnSpc>
                        <a:spcBef>
                          <a:spcPts val="0"/>
                        </a:spcBef>
                        <a:spcAft>
                          <a:spcPts val="0"/>
                        </a:spcAft>
                        <a:buNone/>
                      </a:pPr>
                      <a:r>
                        <a:rPr lang="tr-TR" sz="1600" b="1">
                          <a:solidFill>
                            <a:srgbClr val="0000CC"/>
                          </a:solidFill>
                        </a:rPr>
                        <a:t>Eğitim Öğretim Dönemi</a:t>
                      </a:r>
                      <a:endParaRPr sz="1600" b="1">
                        <a:solidFill>
                          <a:srgbClr val="0000CC"/>
                        </a:solidFill>
                        <a:latin typeface="Calibri"/>
                        <a:ea typeface="Calibri"/>
                        <a:cs typeface="Calibri"/>
                        <a:sym typeface="Calibri"/>
                      </a:endParaRPr>
                    </a:p>
                  </a:txBody>
                  <a:tcPr marL="44200" marR="44200" marT="9475" marB="0" anchor="ctr"/>
                </a:tc>
                <a:tc>
                  <a:txBody>
                    <a:bodyPr/>
                    <a:lstStyle/>
                    <a:p>
                      <a:pPr marL="0" marR="0" lvl="0" indent="0" algn="ctr" rtl="0">
                        <a:lnSpc>
                          <a:spcPct val="107000"/>
                        </a:lnSpc>
                        <a:spcBef>
                          <a:spcPts val="0"/>
                        </a:spcBef>
                        <a:spcAft>
                          <a:spcPts val="0"/>
                        </a:spcAft>
                        <a:buNone/>
                      </a:pPr>
                      <a:r>
                        <a:rPr lang="tr-TR" sz="1600" b="1">
                          <a:solidFill>
                            <a:srgbClr val="FF0000"/>
                          </a:solidFill>
                        </a:rPr>
                        <a:t>Birim Toplam Öğretim Elemanı Sayısı</a:t>
                      </a:r>
                      <a:endParaRPr sz="1600" b="1">
                        <a:solidFill>
                          <a:srgbClr val="FF0000"/>
                        </a:solidFill>
                        <a:latin typeface="Calibri"/>
                        <a:ea typeface="Calibri"/>
                        <a:cs typeface="Calibri"/>
                        <a:sym typeface="Calibri"/>
                      </a:endParaRPr>
                    </a:p>
                  </a:txBody>
                  <a:tcPr marL="44200" marR="44200" marT="9475" marB="0" anchor="ctr"/>
                </a:tc>
                <a:tc>
                  <a:txBody>
                    <a:bodyPr/>
                    <a:lstStyle/>
                    <a:p>
                      <a:pPr marL="0" marR="0" lvl="0" indent="0" algn="ctr" rtl="0">
                        <a:lnSpc>
                          <a:spcPct val="107000"/>
                        </a:lnSpc>
                        <a:spcBef>
                          <a:spcPts val="0"/>
                        </a:spcBef>
                        <a:spcAft>
                          <a:spcPts val="0"/>
                        </a:spcAft>
                        <a:buNone/>
                      </a:pPr>
                      <a:r>
                        <a:rPr lang="tr-TR" sz="1600" b="1">
                          <a:solidFill>
                            <a:srgbClr val="0000CC"/>
                          </a:solidFill>
                        </a:rPr>
                        <a:t>Birim İçinden Karşılanan Ders Yükü Saati Toplamı</a:t>
                      </a:r>
                      <a:endParaRPr sz="1600" b="1">
                        <a:solidFill>
                          <a:srgbClr val="0000CC"/>
                        </a:solidFill>
                        <a:latin typeface="Calibri"/>
                        <a:ea typeface="Calibri"/>
                        <a:cs typeface="Calibri"/>
                        <a:sym typeface="Calibri"/>
                      </a:endParaRPr>
                    </a:p>
                  </a:txBody>
                  <a:tcPr marL="44200" marR="44200" marT="9475" marB="0" anchor="ctr"/>
                </a:tc>
                <a:tc>
                  <a:txBody>
                    <a:bodyPr/>
                    <a:lstStyle/>
                    <a:p>
                      <a:pPr marL="0" marR="0" lvl="0" indent="0" algn="ctr" rtl="0">
                        <a:lnSpc>
                          <a:spcPct val="107000"/>
                        </a:lnSpc>
                        <a:spcBef>
                          <a:spcPts val="0"/>
                        </a:spcBef>
                        <a:spcAft>
                          <a:spcPts val="0"/>
                        </a:spcAft>
                        <a:buNone/>
                      </a:pPr>
                      <a:r>
                        <a:rPr lang="tr-TR" sz="1600" b="1">
                          <a:solidFill>
                            <a:srgbClr val="0000CC"/>
                          </a:solidFill>
                        </a:rPr>
                        <a:t>Birim Dışından (Üniversitenin Diğer Birimleri) Karşılanan Ders Yükü Saati Toplamı</a:t>
                      </a:r>
                      <a:endParaRPr sz="1600" b="1">
                        <a:solidFill>
                          <a:srgbClr val="0000CC"/>
                        </a:solidFill>
                        <a:latin typeface="Calibri"/>
                        <a:ea typeface="Calibri"/>
                        <a:cs typeface="Calibri"/>
                        <a:sym typeface="Calibri"/>
                      </a:endParaRPr>
                    </a:p>
                  </a:txBody>
                  <a:tcPr marL="44200" marR="44200" marT="9475" marB="0" anchor="ctr"/>
                </a:tc>
                <a:tc>
                  <a:txBody>
                    <a:bodyPr/>
                    <a:lstStyle/>
                    <a:p>
                      <a:pPr marL="0" marR="0" lvl="0" indent="0" algn="ctr" rtl="0">
                        <a:lnSpc>
                          <a:spcPct val="107000"/>
                        </a:lnSpc>
                        <a:spcBef>
                          <a:spcPts val="0"/>
                        </a:spcBef>
                        <a:spcAft>
                          <a:spcPts val="0"/>
                        </a:spcAft>
                        <a:buNone/>
                      </a:pPr>
                      <a:r>
                        <a:rPr lang="tr-TR" sz="1600" b="1">
                          <a:solidFill>
                            <a:srgbClr val="0000CC"/>
                          </a:solidFill>
                        </a:rPr>
                        <a:t>Üniversite Dışından Karşılanan Ders Yükü Saati Toplamı</a:t>
                      </a:r>
                      <a:endParaRPr sz="1600" b="1">
                        <a:solidFill>
                          <a:srgbClr val="0000CC"/>
                        </a:solidFill>
                        <a:latin typeface="Calibri"/>
                        <a:ea typeface="Calibri"/>
                        <a:cs typeface="Calibri"/>
                        <a:sym typeface="Calibri"/>
                      </a:endParaRPr>
                    </a:p>
                  </a:txBody>
                  <a:tcPr marL="44200" marR="44200" marT="9475" marB="0" anchor="ctr"/>
                </a:tc>
                <a:tc>
                  <a:txBody>
                    <a:bodyPr/>
                    <a:lstStyle/>
                    <a:p>
                      <a:pPr marL="0" marR="0" lvl="0" indent="0" algn="ctr" rtl="0">
                        <a:lnSpc>
                          <a:spcPct val="107000"/>
                        </a:lnSpc>
                        <a:spcBef>
                          <a:spcPts val="0"/>
                        </a:spcBef>
                        <a:spcAft>
                          <a:spcPts val="0"/>
                        </a:spcAft>
                        <a:buNone/>
                      </a:pPr>
                      <a:r>
                        <a:rPr lang="tr-TR" sz="1600" b="1">
                          <a:solidFill>
                            <a:srgbClr val="FF0000"/>
                          </a:solidFill>
                        </a:rPr>
                        <a:t>Birim Dönemlik Toplamı Ders Saati (T+U)</a:t>
                      </a:r>
                      <a:endParaRPr sz="1600" b="1">
                        <a:solidFill>
                          <a:srgbClr val="FF0000"/>
                        </a:solidFill>
                        <a:latin typeface="Calibri"/>
                        <a:ea typeface="Calibri"/>
                        <a:cs typeface="Calibri"/>
                        <a:sym typeface="Calibri"/>
                      </a:endParaRPr>
                    </a:p>
                  </a:txBody>
                  <a:tcPr marL="44200" marR="44200" marT="9475" marB="0" anchor="ctr"/>
                </a:tc>
                <a:extLst>
                  <a:ext uri="{0D108BD9-81ED-4DB2-BD59-A6C34878D82A}">
                    <a16:rowId xmlns:a16="http://schemas.microsoft.com/office/drawing/2014/main" val="10000"/>
                  </a:ext>
                </a:extLst>
              </a:tr>
              <a:tr h="668925">
                <a:tc rowSpan="2">
                  <a:txBody>
                    <a:bodyPr/>
                    <a:lstStyle/>
                    <a:p>
                      <a:pPr marL="0" marR="0" lvl="0" indent="0" algn="ctr" rtl="0">
                        <a:lnSpc>
                          <a:spcPct val="107000"/>
                        </a:lnSpc>
                        <a:spcBef>
                          <a:spcPts val="0"/>
                        </a:spcBef>
                        <a:spcAft>
                          <a:spcPts val="0"/>
                        </a:spcAft>
                        <a:buNone/>
                      </a:pPr>
                      <a:r>
                        <a:rPr lang="tr-TR" sz="1800" b="1">
                          <a:solidFill>
                            <a:srgbClr val="FF0000"/>
                          </a:solidFill>
                        </a:rPr>
                        <a:t>2024</a:t>
                      </a:r>
                      <a:endParaRPr sz="1800" b="1">
                        <a:solidFill>
                          <a:srgbClr val="FF0000"/>
                        </a:solidFill>
                        <a:latin typeface="Calibri"/>
                        <a:ea typeface="Calibri"/>
                        <a:cs typeface="Calibri"/>
                        <a:sym typeface="Calibri"/>
                      </a:endParaRPr>
                    </a:p>
                  </a:txBody>
                  <a:tcPr marL="44200" marR="44200" marT="9475" marB="0" anchor="ctr"/>
                </a:tc>
                <a:tc>
                  <a:txBody>
                    <a:bodyPr/>
                    <a:lstStyle/>
                    <a:p>
                      <a:pPr marL="0" marR="0" lvl="0" indent="0" algn="r" rtl="0">
                        <a:lnSpc>
                          <a:spcPct val="107000"/>
                        </a:lnSpc>
                        <a:spcBef>
                          <a:spcPts val="0"/>
                        </a:spcBef>
                        <a:spcAft>
                          <a:spcPts val="0"/>
                        </a:spcAft>
                        <a:buNone/>
                      </a:pPr>
                      <a:r>
                        <a:rPr lang="tr-TR" sz="1800" b="1">
                          <a:solidFill>
                            <a:srgbClr val="FF0000"/>
                          </a:solidFill>
                        </a:rPr>
                        <a:t>GÜZ</a:t>
                      </a:r>
                      <a:endParaRPr sz="1800" b="1">
                        <a:solidFill>
                          <a:srgbClr val="FF0000"/>
                        </a:solidFill>
                        <a:latin typeface="Calibri"/>
                        <a:ea typeface="Calibri"/>
                        <a:cs typeface="Calibri"/>
                        <a:sym typeface="Calibri"/>
                      </a:endParaRPr>
                    </a:p>
                  </a:txBody>
                  <a:tcPr marL="44200" marR="44200" marT="9475" marB="0" anchor="ctr"/>
                </a:tc>
                <a:tc>
                  <a:txBody>
                    <a:bodyPr/>
                    <a:lstStyle/>
                    <a:p>
                      <a:pPr marL="0" marR="0" lvl="0" indent="0" algn="l" rtl="0">
                        <a:lnSpc>
                          <a:spcPct val="107000"/>
                        </a:lnSpc>
                        <a:spcBef>
                          <a:spcPts val="0"/>
                        </a:spcBef>
                        <a:spcAft>
                          <a:spcPts val="0"/>
                        </a:spcAft>
                        <a:buNone/>
                      </a:pPr>
                      <a:r>
                        <a:rPr lang="tr-TR" sz="1100">
                          <a:solidFill>
                            <a:srgbClr val="FF0000"/>
                          </a:solidFill>
                        </a:rPr>
                        <a:t> 11</a:t>
                      </a:r>
                      <a:endParaRPr sz="1100">
                        <a:solidFill>
                          <a:srgbClr val="FF0000"/>
                        </a:solidFill>
                        <a:latin typeface="Calibri"/>
                        <a:ea typeface="Calibri"/>
                        <a:cs typeface="Calibri"/>
                        <a:sym typeface="Calibri"/>
                      </a:endParaRPr>
                    </a:p>
                  </a:txBody>
                  <a:tcPr marL="44200" marR="44200" marT="9475" marB="0" anchor="ctr"/>
                </a:tc>
                <a:tc>
                  <a:txBody>
                    <a:bodyPr/>
                    <a:lstStyle/>
                    <a:p>
                      <a:pPr marL="0" marR="0" lvl="0" indent="0" algn="l" rtl="0">
                        <a:lnSpc>
                          <a:spcPct val="107000"/>
                        </a:lnSpc>
                        <a:spcBef>
                          <a:spcPts val="0"/>
                        </a:spcBef>
                        <a:spcAft>
                          <a:spcPts val="0"/>
                        </a:spcAft>
                        <a:buNone/>
                      </a:pPr>
                      <a:r>
                        <a:rPr lang="tr-TR" sz="1100" dirty="0"/>
                        <a:t> 170</a:t>
                      </a:r>
                      <a:endParaRPr sz="1100" dirty="0">
                        <a:latin typeface="Calibri"/>
                        <a:ea typeface="Calibri"/>
                        <a:cs typeface="Calibri"/>
                        <a:sym typeface="Calibri"/>
                      </a:endParaRPr>
                    </a:p>
                  </a:txBody>
                  <a:tcPr marL="44200" marR="44200" marT="9475" marB="0" anchor="ctr"/>
                </a:tc>
                <a:tc>
                  <a:txBody>
                    <a:bodyPr/>
                    <a:lstStyle/>
                    <a:p>
                      <a:pPr marL="0" marR="0" lvl="0" indent="0" algn="l" rtl="0">
                        <a:lnSpc>
                          <a:spcPct val="107000"/>
                        </a:lnSpc>
                        <a:spcBef>
                          <a:spcPts val="0"/>
                        </a:spcBef>
                        <a:spcAft>
                          <a:spcPts val="0"/>
                        </a:spcAft>
                        <a:buNone/>
                      </a:pPr>
                      <a:r>
                        <a:rPr lang="tr-TR" sz="1100" dirty="0"/>
                        <a:t> 36</a:t>
                      </a:r>
                      <a:endParaRPr sz="1100" dirty="0">
                        <a:latin typeface="Calibri"/>
                        <a:ea typeface="Calibri"/>
                        <a:cs typeface="Calibri"/>
                        <a:sym typeface="Calibri"/>
                      </a:endParaRPr>
                    </a:p>
                  </a:txBody>
                  <a:tcPr marL="44200" marR="44200" marT="9475"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44200" marR="44200" marT="9475" marB="0" anchor="ctr"/>
                </a:tc>
                <a:tc>
                  <a:txBody>
                    <a:bodyPr/>
                    <a:lstStyle/>
                    <a:p>
                      <a:pPr marL="0" marR="0" lvl="0" indent="0" algn="l" rtl="0">
                        <a:lnSpc>
                          <a:spcPct val="107000"/>
                        </a:lnSpc>
                        <a:spcBef>
                          <a:spcPts val="0"/>
                        </a:spcBef>
                        <a:spcAft>
                          <a:spcPts val="0"/>
                        </a:spcAft>
                        <a:buNone/>
                      </a:pPr>
                      <a:r>
                        <a:rPr lang="tr-TR" sz="1100">
                          <a:solidFill>
                            <a:srgbClr val="FF0000"/>
                          </a:solidFill>
                        </a:rPr>
                        <a:t> 206</a:t>
                      </a:r>
                      <a:endParaRPr sz="1100">
                        <a:solidFill>
                          <a:srgbClr val="FF0000"/>
                        </a:solidFill>
                        <a:latin typeface="Calibri"/>
                        <a:ea typeface="Calibri"/>
                        <a:cs typeface="Calibri"/>
                        <a:sym typeface="Calibri"/>
                      </a:endParaRPr>
                    </a:p>
                  </a:txBody>
                  <a:tcPr marL="44200" marR="44200" marT="9475" marB="0" anchor="ctr"/>
                </a:tc>
                <a:extLst>
                  <a:ext uri="{0D108BD9-81ED-4DB2-BD59-A6C34878D82A}">
                    <a16:rowId xmlns:a16="http://schemas.microsoft.com/office/drawing/2014/main" val="10001"/>
                  </a:ext>
                </a:extLst>
              </a:tr>
              <a:tr h="668925">
                <a:tc vMerge="1">
                  <a:txBody>
                    <a:bodyPr/>
                    <a:lstStyle/>
                    <a:p>
                      <a:endParaRPr lang="tr-TR"/>
                    </a:p>
                  </a:txBody>
                  <a:tcPr/>
                </a:tc>
                <a:tc>
                  <a:txBody>
                    <a:bodyPr/>
                    <a:lstStyle/>
                    <a:p>
                      <a:pPr marL="0" marR="0" lvl="0" indent="0" algn="r" rtl="0">
                        <a:lnSpc>
                          <a:spcPct val="107000"/>
                        </a:lnSpc>
                        <a:spcBef>
                          <a:spcPts val="0"/>
                        </a:spcBef>
                        <a:spcAft>
                          <a:spcPts val="0"/>
                        </a:spcAft>
                        <a:buNone/>
                      </a:pPr>
                      <a:r>
                        <a:rPr lang="tr-TR" sz="1800" b="1">
                          <a:solidFill>
                            <a:srgbClr val="0000CC"/>
                          </a:solidFill>
                        </a:rPr>
                        <a:t>BAHAR</a:t>
                      </a:r>
                      <a:endParaRPr sz="1800" b="1">
                        <a:solidFill>
                          <a:srgbClr val="0000CC"/>
                        </a:solidFill>
                        <a:latin typeface="Calibri"/>
                        <a:ea typeface="Calibri"/>
                        <a:cs typeface="Calibri"/>
                        <a:sym typeface="Calibri"/>
                      </a:endParaRPr>
                    </a:p>
                  </a:txBody>
                  <a:tcPr marL="44200" marR="44200" marT="9475" marB="0" anchor="ctr"/>
                </a:tc>
                <a:tc>
                  <a:txBody>
                    <a:bodyPr/>
                    <a:lstStyle/>
                    <a:p>
                      <a:pPr marL="0" marR="0" lvl="0" indent="0" algn="l" rtl="0">
                        <a:lnSpc>
                          <a:spcPct val="107000"/>
                        </a:lnSpc>
                        <a:spcBef>
                          <a:spcPts val="0"/>
                        </a:spcBef>
                        <a:spcAft>
                          <a:spcPts val="0"/>
                        </a:spcAft>
                        <a:buNone/>
                      </a:pPr>
                      <a:r>
                        <a:rPr lang="tr-TR" sz="1100">
                          <a:solidFill>
                            <a:srgbClr val="FF0000"/>
                          </a:solidFill>
                        </a:rPr>
                        <a:t> 11</a:t>
                      </a:r>
                      <a:endParaRPr sz="1100">
                        <a:solidFill>
                          <a:srgbClr val="FF0000"/>
                        </a:solidFill>
                        <a:latin typeface="Calibri"/>
                        <a:ea typeface="Calibri"/>
                        <a:cs typeface="Calibri"/>
                        <a:sym typeface="Calibri"/>
                      </a:endParaRPr>
                    </a:p>
                  </a:txBody>
                  <a:tcPr marL="44200" marR="44200" marT="9475" marB="0" anchor="ctr"/>
                </a:tc>
                <a:tc>
                  <a:txBody>
                    <a:bodyPr/>
                    <a:lstStyle/>
                    <a:p>
                      <a:pPr marL="0" marR="0" lvl="0" indent="0" algn="l" rtl="0">
                        <a:lnSpc>
                          <a:spcPct val="107000"/>
                        </a:lnSpc>
                        <a:spcBef>
                          <a:spcPts val="0"/>
                        </a:spcBef>
                        <a:spcAft>
                          <a:spcPts val="0"/>
                        </a:spcAft>
                        <a:buNone/>
                      </a:pPr>
                      <a:r>
                        <a:rPr lang="tr-TR" sz="1100"/>
                        <a:t> 170</a:t>
                      </a:r>
                      <a:endParaRPr sz="1100">
                        <a:latin typeface="Calibri"/>
                        <a:ea typeface="Calibri"/>
                        <a:cs typeface="Calibri"/>
                        <a:sym typeface="Calibri"/>
                      </a:endParaRPr>
                    </a:p>
                  </a:txBody>
                  <a:tcPr marL="44200" marR="44200" marT="9475" marB="0" anchor="ctr"/>
                </a:tc>
                <a:tc>
                  <a:txBody>
                    <a:bodyPr/>
                    <a:lstStyle/>
                    <a:p>
                      <a:pPr marL="0" marR="0" lvl="0" indent="0" algn="l" rtl="0">
                        <a:lnSpc>
                          <a:spcPct val="107000"/>
                        </a:lnSpc>
                        <a:spcBef>
                          <a:spcPts val="0"/>
                        </a:spcBef>
                        <a:spcAft>
                          <a:spcPts val="0"/>
                        </a:spcAft>
                        <a:buNone/>
                      </a:pPr>
                      <a:r>
                        <a:rPr lang="tr-TR" sz="1100" dirty="0"/>
                        <a:t> 36</a:t>
                      </a:r>
                      <a:endParaRPr sz="1100" dirty="0">
                        <a:latin typeface="Calibri"/>
                        <a:ea typeface="Calibri"/>
                        <a:cs typeface="Calibri"/>
                        <a:sym typeface="Calibri"/>
                      </a:endParaRPr>
                    </a:p>
                  </a:txBody>
                  <a:tcPr marL="44200" marR="44200" marT="9475"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44200" marR="44200" marT="9475" marB="0" anchor="ctr"/>
                </a:tc>
                <a:tc>
                  <a:txBody>
                    <a:bodyPr/>
                    <a:lstStyle/>
                    <a:p>
                      <a:pPr marL="0" marR="0" lvl="0" indent="0" algn="l" rtl="0">
                        <a:lnSpc>
                          <a:spcPct val="107000"/>
                        </a:lnSpc>
                        <a:spcBef>
                          <a:spcPts val="0"/>
                        </a:spcBef>
                        <a:spcAft>
                          <a:spcPts val="0"/>
                        </a:spcAft>
                        <a:buNone/>
                      </a:pPr>
                      <a:r>
                        <a:rPr lang="tr-TR" sz="1100">
                          <a:solidFill>
                            <a:srgbClr val="FF0000"/>
                          </a:solidFill>
                        </a:rPr>
                        <a:t> 206</a:t>
                      </a:r>
                      <a:endParaRPr sz="1100">
                        <a:solidFill>
                          <a:srgbClr val="FF0000"/>
                        </a:solidFill>
                        <a:latin typeface="Calibri"/>
                        <a:ea typeface="Calibri"/>
                        <a:cs typeface="Calibri"/>
                        <a:sym typeface="Calibri"/>
                      </a:endParaRPr>
                    </a:p>
                  </a:txBody>
                  <a:tcPr marL="44200" marR="44200" marT="9475" marB="0" anchor="ctr"/>
                </a:tc>
                <a:extLst>
                  <a:ext uri="{0D108BD9-81ED-4DB2-BD59-A6C34878D82A}">
                    <a16:rowId xmlns:a16="http://schemas.microsoft.com/office/drawing/2014/main" val="10002"/>
                  </a:ext>
                </a:extLst>
              </a:tr>
              <a:tr h="668925">
                <a:tc rowSpan="2">
                  <a:txBody>
                    <a:bodyPr/>
                    <a:lstStyle/>
                    <a:p>
                      <a:pPr marL="0" marR="0" lvl="0" indent="0" algn="ctr" rtl="0">
                        <a:lnSpc>
                          <a:spcPct val="107000"/>
                        </a:lnSpc>
                        <a:spcBef>
                          <a:spcPts val="0"/>
                        </a:spcBef>
                        <a:spcAft>
                          <a:spcPts val="0"/>
                        </a:spcAft>
                        <a:buNone/>
                      </a:pPr>
                      <a:r>
                        <a:rPr lang="tr-TR" sz="1800" b="1">
                          <a:solidFill>
                            <a:srgbClr val="FF0000"/>
                          </a:solidFill>
                        </a:rPr>
                        <a:t>2025</a:t>
                      </a:r>
                      <a:endParaRPr sz="1800" b="1">
                        <a:solidFill>
                          <a:srgbClr val="FF0000"/>
                        </a:solidFill>
                        <a:latin typeface="Calibri"/>
                        <a:ea typeface="Calibri"/>
                        <a:cs typeface="Calibri"/>
                        <a:sym typeface="Calibri"/>
                      </a:endParaRPr>
                    </a:p>
                  </a:txBody>
                  <a:tcPr marL="44200" marR="44200" marT="9475" marB="0" anchor="ctr"/>
                </a:tc>
                <a:tc>
                  <a:txBody>
                    <a:bodyPr/>
                    <a:lstStyle/>
                    <a:p>
                      <a:pPr marL="0" marR="0" lvl="0" indent="0" algn="r" rtl="0">
                        <a:lnSpc>
                          <a:spcPct val="107000"/>
                        </a:lnSpc>
                        <a:spcBef>
                          <a:spcPts val="0"/>
                        </a:spcBef>
                        <a:spcAft>
                          <a:spcPts val="0"/>
                        </a:spcAft>
                        <a:buNone/>
                      </a:pPr>
                      <a:r>
                        <a:rPr lang="tr-TR" sz="1800" b="1">
                          <a:solidFill>
                            <a:srgbClr val="FF0000"/>
                          </a:solidFill>
                        </a:rPr>
                        <a:t>GÜZ</a:t>
                      </a:r>
                      <a:endParaRPr sz="1800" b="1">
                        <a:solidFill>
                          <a:srgbClr val="FF0000"/>
                        </a:solidFill>
                        <a:latin typeface="Calibri"/>
                        <a:ea typeface="Calibri"/>
                        <a:cs typeface="Calibri"/>
                        <a:sym typeface="Calibri"/>
                      </a:endParaRPr>
                    </a:p>
                  </a:txBody>
                  <a:tcPr marL="44200" marR="44200" marT="9475" marB="0" anchor="ctr"/>
                </a:tc>
                <a:tc>
                  <a:txBody>
                    <a:bodyPr/>
                    <a:lstStyle/>
                    <a:p>
                      <a:pPr marL="0" marR="0" lvl="0" indent="0" algn="l" rtl="0">
                        <a:lnSpc>
                          <a:spcPct val="107000"/>
                        </a:lnSpc>
                        <a:spcBef>
                          <a:spcPts val="0"/>
                        </a:spcBef>
                        <a:spcAft>
                          <a:spcPts val="0"/>
                        </a:spcAft>
                        <a:buNone/>
                      </a:pPr>
                      <a:r>
                        <a:rPr lang="tr-TR" sz="1100">
                          <a:solidFill>
                            <a:srgbClr val="FF0000"/>
                          </a:solidFill>
                        </a:rPr>
                        <a:t> 13</a:t>
                      </a:r>
                      <a:endParaRPr sz="1100">
                        <a:solidFill>
                          <a:srgbClr val="FF0000"/>
                        </a:solidFill>
                        <a:latin typeface="Calibri"/>
                        <a:ea typeface="Calibri"/>
                        <a:cs typeface="Calibri"/>
                        <a:sym typeface="Calibri"/>
                      </a:endParaRPr>
                    </a:p>
                  </a:txBody>
                  <a:tcPr marL="44200" marR="44200" marT="9475" marB="0" anchor="ctr"/>
                </a:tc>
                <a:tc>
                  <a:txBody>
                    <a:bodyPr/>
                    <a:lstStyle/>
                    <a:p>
                      <a:pPr marL="0" marR="0" lvl="0" indent="0" algn="l" rtl="0">
                        <a:lnSpc>
                          <a:spcPct val="107000"/>
                        </a:lnSpc>
                        <a:spcBef>
                          <a:spcPts val="0"/>
                        </a:spcBef>
                        <a:spcAft>
                          <a:spcPts val="0"/>
                        </a:spcAft>
                        <a:buNone/>
                      </a:pPr>
                      <a:r>
                        <a:rPr lang="tr-TR" sz="1100" dirty="0"/>
                        <a:t> 218</a:t>
                      </a:r>
                      <a:endParaRPr sz="1100" dirty="0">
                        <a:latin typeface="Calibri"/>
                        <a:ea typeface="Calibri"/>
                        <a:cs typeface="Calibri"/>
                        <a:sym typeface="Calibri"/>
                      </a:endParaRPr>
                    </a:p>
                  </a:txBody>
                  <a:tcPr marL="44200" marR="44200" marT="9475"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44200" marR="44200" marT="9475"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44200" marR="44200" marT="9475" marB="0" anchor="ctr"/>
                </a:tc>
                <a:tc>
                  <a:txBody>
                    <a:bodyPr/>
                    <a:lstStyle/>
                    <a:p>
                      <a:pPr marL="0" marR="0" lvl="0" indent="0" algn="l" rtl="0">
                        <a:lnSpc>
                          <a:spcPct val="107000"/>
                        </a:lnSpc>
                        <a:spcBef>
                          <a:spcPts val="0"/>
                        </a:spcBef>
                        <a:spcAft>
                          <a:spcPts val="0"/>
                        </a:spcAft>
                        <a:buNone/>
                      </a:pPr>
                      <a:r>
                        <a:rPr lang="tr-TR" sz="1100">
                          <a:solidFill>
                            <a:srgbClr val="FF0000"/>
                          </a:solidFill>
                        </a:rPr>
                        <a:t> 218</a:t>
                      </a:r>
                      <a:endParaRPr sz="1100">
                        <a:solidFill>
                          <a:srgbClr val="FF0000"/>
                        </a:solidFill>
                        <a:latin typeface="Calibri"/>
                        <a:ea typeface="Calibri"/>
                        <a:cs typeface="Calibri"/>
                        <a:sym typeface="Calibri"/>
                      </a:endParaRPr>
                    </a:p>
                  </a:txBody>
                  <a:tcPr marL="44200" marR="44200" marT="9475" marB="0" anchor="ctr"/>
                </a:tc>
                <a:extLst>
                  <a:ext uri="{0D108BD9-81ED-4DB2-BD59-A6C34878D82A}">
                    <a16:rowId xmlns:a16="http://schemas.microsoft.com/office/drawing/2014/main" val="10003"/>
                  </a:ext>
                </a:extLst>
              </a:tr>
              <a:tr h="668925">
                <a:tc vMerge="1">
                  <a:txBody>
                    <a:bodyPr/>
                    <a:lstStyle/>
                    <a:p>
                      <a:endParaRPr lang="tr-TR"/>
                    </a:p>
                  </a:txBody>
                  <a:tcPr/>
                </a:tc>
                <a:tc>
                  <a:txBody>
                    <a:bodyPr/>
                    <a:lstStyle/>
                    <a:p>
                      <a:pPr marL="0" marR="0" lvl="0" indent="0" algn="r" rtl="0">
                        <a:lnSpc>
                          <a:spcPct val="107000"/>
                        </a:lnSpc>
                        <a:spcBef>
                          <a:spcPts val="0"/>
                        </a:spcBef>
                        <a:spcAft>
                          <a:spcPts val="0"/>
                        </a:spcAft>
                        <a:buNone/>
                      </a:pPr>
                      <a:r>
                        <a:rPr lang="tr-TR" sz="1800" b="1">
                          <a:solidFill>
                            <a:srgbClr val="0000CC"/>
                          </a:solidFill>
                        </a:rPr>
                        <a:t>BAHAR</a:t>
                      </a:r>
                      <a:endParaRPr sz="1800" b="1">
                        <a:solidFill>
                          <a:srgbClr val="0000CC"/>
                        </a:solidFill>
                        <a:latin typeface="Calibri"/>
                        <a:ea typeface="Calibri"/>
                        <a:cs typeface="Calibri"/>
                        <a:sym typeface="Calibri"/>
                      </a:endParaRPr>
                    </a:p>
                  </a:txBody>
                  <a:tcPr marL="44200" marR="44200" marT="9475" marB="0" anchor="ctr"/>
                </a:tc>
                <a:tc>
                  <a:txBody>
                    <a:bodyPr/>
                    <a:lstStyle/>
                    <a:p>
                      <a:pPr marL="0" marR="0" lvl="0" indent="0" algn="l" rtl="0">
                        <a:lnSpc>
                          <a:spcPct val="107000"/>
                        </a:lnSpc>
                        <a:spcBef>
                          <a:spcPts val="0"/>
                        </a:spcBef>
                        <a:spcAft>
                          <a:spcPts val="0"/>
                        </a:spcAft>
                        <a:buNone/>
                      </a:pPr>
                      <a:r>
                        <a:rPr lang="tr-TR" sz="1100">
                          <a:solidFill>
                            <a:srgbClr val="FF0000"/>
                          </a:solidFill>
                        </a:rPr>
                        <a:t> 13</a:t>
                      </a:r>
                      <a:endParaRPr sz="1100">
                        <a:solidFill>
                          <a:srgbClr val="FF0000"/>
                        </a:solidFill>
                        <a:latin typeface="Calibri"/>
                        <a:ea typeface="Calibri"/>
                        <a:cs typeface="Calibri"/>
                        <a:sym typeface="Calibri"/>
                      </a:endParaRPr>
                    </a:p>
                  </a:txBody>
                  <a:tcPr marL="44200" marR="44200" marT="9475" marB="0" anchor="ctr"/>
                </a:tc>
                <a:tc>
                  <a:txBody>
                    <a:bodyPr/>
                    <a:lstStyle/>
                    <a:p>
                      <a:pPr marL="0" marR="0" lvl="0" indent="0" algn="l" rtl="0">
                        <a:lnSpc>
                          <a:spcPct val="107000"/>
                        </a:lnSpc>
                        <a:spcBef>
                          <a:spcPts val="0"/>
                        </a:spcBef>
                        <a:spcAft>
                          <a:spcPts val="0"/>
                        </a:spcAft>
                        <a:buNone/>
                      </a:pPr>
                      <a:r>
                        <a:rPr lang="tr-TR" sz="1100"/>
                        <a:t> 235</a:t>
                      </a:r>
                      <a:endParaRPr sz="1100">
                        <a:latin typeface="Calibri"/>
                        <a:ea typeface="Calibri"/>
                        <a:cs typeface="Calibri"/>
                        <a:sym typeface="Calibri"/>
                      </a:endParaRPr>
                    </a:p>
                  </a:txBody>
                  <a:tcPr marL="44200" marR="44200" marT="9475"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44200" marR="44200" marT="9475"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44200" marR="44200" marT="9475" marB="0" anchor="ctr"/>
                </a:tc>
                <a:tc>
                  <a:txBody>
                    <a:bodyPr/>
                    <a:lstStyle/>
                    <a:p>
                      <a:pPr marL="0" marR="0" lvl="0" indent="0" algn="l" rtl="0">
                        <a:lnSpc>
                          <a:spcPct val="107000"/>
                        </a:lnSpc>
                        <a:spcBef>
                          <a:spcPts val="0"/>
                        </a:spcBef>
                        <a:spcAft>
                          <a:spcPts val="0"/>
                        </a:spcAft>
                        <a:buNone/>
                      </a:pPr>
                      <a:r>
                        <a:rPr lang="tr-TR" sz="1100" dirty="0">
                          <a:solidFill>
                            <a:srgbClr val="FF0000"/>
                          </a:solidFill>
                        </a:rPr>
                        <a:t> 235</a:t>
                      </a:r>
                      <a:endParaRPr sz="1100" dirty="0">
                        <a:solidFill>
                          <a:srgbClr val="FF0000"/>
                        </a:solidFill>
                        <a:latin typeface="Calibri"/>
                        <a:ea typeface="Calibri"/>
                        <a:cs typeface="Calibri"/>
                        <a:sym typeface="Calibri"/>
                      </a:endParaRPr>
                    </a:p>
                  </a:txBody>
                  <a:tcPr marL="44200" marR="44200" marT="9475" marB="0" anchor="ctr"/>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ferris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Shape 228"/>
        <p:cNvGrpSpPr/>
        <p:nvPr/>
      </p:nvGrpSpPr>
      <p:grpSpPr>
        <a:xfrm>
          <a:off x="0" y="0"/>
          <a:ext cx="0" cy="0"/>
          <a:chOff x="0" y="0"/>
          <a:chExt cx="0" cy="0"/>
        </a:xfrm>
      </p:grpSpPr>
      <p:sp>
        <p:nvSpPr>
          <p:cNvPr id="229" name="Google Shape;229;p16"/>
          <p:cNvSpPr txBox="1">
            <a:spLocks noGrp="1"/>
          </p:cNvSpPr>
          <p:nvPr>
            <p:ph type="title"/>
          </p:nvPr>
        </p:nvSpPr>
        <p:spPr>
          <a:xfrm>
            <a:off x="753455" y="824931"/>
            <a:ext cx="10280469" cy="67926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3200"/>
              <a:buFont typeface="Calibri"/>
              <a:buNone/>
            </a:pPr>
            <a:r>
              <a:rPr lang="tr-TR" sz="3200" b="1">
                <a:solidFill>
                  <a:srgbClr val="FF0000"/>
                </a:solidFill>
              </a:rPr>
              <a:t>Birim Öğretim Elemanlarının Ders Görevlendirme Analizi</a:t>
            </a:r>
            <a:endParaRPr sz="3200"/>
          </a:p>
        </p:txBody>
      </p:sp>
      <p:sp>
        <p:nvSpPr>
          <p:cNvPr id="230" name="Google Shape;230;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30.12.2025</a:t>
            </a:r>
            <a:endParaRPr/>
          </a:p>
        </p:txBody>
      </p:sp>
      <p:sp>
        <p:nvSpPr>
          <p:cNvPr id="231" name="Google Shape;231;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17</a:t>
            </a:fld>
            <a:endParaRPr/>
          </a:p>
        </p:txBody>
      </p:sp>
      <p:graphicFrame>
        <p:nvGraphicFramePr>
          <p:cNvPr id="232" name="Google Shape;232;p16"/>
          <p:cNvGraphicFramePr/>
          <p:nvPr>
            <p:extLst>
              <p:ext uri="{D42A27DB-BD31-4B8C-83A1-F6EECF244321}">
                <p14:modId xmlns:p14="http://schemas.microsoft.com/office/powerpoint/2010/main" val="3809345440"/>
              </p:ext>
            </p:extLst>
          </p:nvPr>
        </p:nvGraphicFramePr>
        <p:xfrm>
          <a:off x="417442" y="2087217"/>
          <a:ext cx="11400150" cy="3258586"/>
        </p:xfrm>
        <a:graphic>
          <a:graphicData uri="http://schemas.openxmlformats.org/drawingml/2006/table">
            <a:tbl>
              <a:tblPr firstRow="1" firstCol="1" bandRow="1">
                <a:noFill/>
                <a:tableStyleId>{71F7B38A-2533-437F-8BA0-C45511DF4930}</a:tableStyleId>
              </a:tblPr>
              <a:tblGrid>
                <a:gridCol w="1067175">
                  <a:extLst>
                    <a:ext uri="{9D8B030D-6E8A-4147-A177-3AD203B41FA5}">
                      <a16:colId xmlns:a16="http://schemas.microsoft.com/office/drawing/2014/main" val="20000"/>
                    </a:ext>
                  </a:extLst>
                </a:gridCol>
                <a:gridCol w="974800">
                  <a:extLst>
                    <a:ext uri="{9D8B030D-6E8A-4147-A177-3AD203B41FA5}">
                      <a16:colId xmlns:a16="http://schemas.microsoft.com/office/drawing/2014/main" val="20001"/>
                    </a:ext>
                  </a:extLst>
                </a:gridCol>
                <a:gridCol w="1354475">
                  <a:extLst>
                    <a:ext uri="{9D8B030D-6E8A-4147-A177-3AD203B41FA5}">
                      <a16:colId xmlns:a16="http://schemas.microsoft.com/office/drawing/2014/main" val="20002"/>
                    </a:ext>
                  </a:extLst>
                </a:gridCol>
                <a:gridCol w="1354475">
                  <a:extLst>
                    <a:ext uri="{9D8B030D-6E8A-4147-A177-3AD203B41FA5}">
                      <a16:colId xmlns:a16="http://schemas.microsoft.com/office/drawing/2014/main" val="20003"/>
                    </a:ext>
                  </a:extLst>
                </a:gridCol>
                <a:gridCol w="1498125">
                  <a:extLst>
                    <a:ext uri="{9D8B030D-6E8A-4147-A177-3AD203B41FA5}">
                      <a16:colId xmlns:a16="http://schemas.microsoft.com/office/drawing/2014/main" val="20004"/>
                    </a:ext>
                  </a:extLst>
                </a:gridCol>
                <a:gridCol w="2134325">
                  <a:extLst>
                    <a:ext uri="{9D8B030D-6E8A-4147-A177-3AD203B41FA5}">
                      <a16:colId xmlns:a16="http://schemas.microsoft.com/office/drawing/2014/main" val="20005"/>
                    </a:ext>
                  </a:extLst>
                </a:gridCol>
                <a:gridCol w="1891625">
                  <a:extLst>
                    <a:ext uri="{9D8B030D-6E8A-4147-A177-3AD203B41FA5}">
                      <a16:colId xmlns:a16="http://schemas.microsoft.com/office/drawing/2014/main" val="20006"/>
                    </a:ext>
                  </a:extLst>
                </a:gridCol>
                <a:gridCol w="1125150">
                  <a:extLst>
                    <a:ext uri="{9D8B030D-6E8A-4147-A177-3AD203B41FA5}">
                      <a16:colId xmlns:a16="http://schemas.microsoft.com/office/drawing/2014/main" val="20007"/>
                    </a:ext>
                  </a:extLst>
                </a:gridCol>
              </a:tblGrid>
              <a:tr h="896125">
                <a:tc>
                  <a:txBody>
                    <a:bodyPr/>
                    <a:lstStyle/>
                    <a:p>
                      <a:pPr marL="0" marR="0" lvl="0" indent="0" algn="ctr" rtl="0">
                        <a:lnSpc>
                          <a:spcPct val="107000"/>
                        </a:lnSpc>
                        <a:spcBef>
                          <a:spcPts val="0"/>
                        </a:spcBef>
                        <a:spcAft>
                          <a:spcPts val="0"/>
                        </a:spcAft>
                        <a:buNone/>
                      </a:pPr>
                      <a:r>
                        <a:rPr lang="tr-TR" sz="1600" b="1">
                          <a:solidFill>
                            <a:srgbClr val="FF0000"/>
                          </a:solidFill>
                        </a:rPr>
                        <a:t>Eğitim Öğretim Yılı</a:t>
                      </a:r>
                      <a:endParaRPr sz="1600" b="1">
                        <a:solidFill>
                          <a:srgbClr val="FF0000"/>
                        </a:solidFill>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1600" b="1">
                          <a:solidFill>
                            <a:srgbClr val="FF0000"/>
                          </a:solidFill>
                        </a:rPr>
                        <a:t>Eğitim Öğretim Dönemi</a:t>
                      </a:r>
                      <a:endParaRPr sz="1600" b="1">
                        <a:solidFill>
                          <a:srgbClr val="FF0000"/>
                        </a:solidFill>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1600" b="1">
                          <a:solidFill>
                            <a:srgbClr val="FF0000"/>
                          </a:solidFill>
                        </a:rPr>
                        <a:t>Birim Öğretim Elemanı Sayısı</a:t>
                      </a:r>
                      <a:endParaRPr sz="1600" b="1">
                        <a:solidFill>
                          <a:srgbClr val="FF0000"/>
                        </a:solidFill>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1600" b="1">
                          <a:solidFill>
                            <a:srgbClr val="FF0000"/>
                          </a:solidFill>
                        </a:rPr>
                        <a:t>Birim Toplam Ders Saati</a:t>
                      </a:r>
                      <a:endParaRPr sz="1600" b="1">
                        <a:solidFill>
                          <a:srgbClr val="FF0000"/>
                        </a:solidFill>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1600" b="1">
                          <a:solidFill>
                            <a:srgbClr val="FF0000"/>
                          </a:solidFill>
                        </a:rPr>
                        <a:t>Birim İçinde Yürütülen Ders Saati Toplamı</a:t>
                      </a:r>
                      <a:endParaRPr sz="1600" b="1">
                        <a:solidFill>
                          <a:srgbClr val="FF0000"/>
                        </a:solidFill>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1600" b="1">
                          <a:solidFill>
                            <a:srgbClr val="FF0000"/>
                          </a:solidFill>
                        </a:rPr>
                        <a:t>Birim Dışında / Üniversite İçinde Yürütülen Ders Saati Toplamı</a:t>
                      </a:r>
                      <a:endParaRPr sz="1600" b="1">
                        <a:solidFill>
                          <a:srgbClr val="FF0000"/>
                        </a:solidFill>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1600" b="1">
                          <a:solidFill>
                            <a:srgbClr val="FF0000"/>
                          </a:solidFill>
                        </a:rPr>
                        <a:t>Üniversite Dışında Yürütülen Ders Saati Toplamı</a:t>
                      </a:r>
                      <a:endParaRPr sz="1600" b="1">
                        <a:solidFill>
                          <a:srgbClr val="FF0000"/>
                        </a:solidFill>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1600" b="1">
                          <a:solidFill>
                            <a:srgbClr val="FF0000"/>
                          </a:solidFill>
                        </a:rPr>
                        <a:t>Toplamı Yürütülen Ders Saati</a:t>
                      </a:r>
                      <a:endParaRPr sz="1600" b="1">
                        <a:solidFill>
                          <a:srgbClr val="FF0000"/>
                        </a:solidFill>
                        <a:latin typeface="Calibri"/>
                        <a:ea typeface="Calibri"/>
                        <a:cs typeface="Calibri"/>
                        <a:sym typeface="Calibri"/>
                      </a:endParaRPr>
                    </a:p>
                  </a:txBody>
                  <a:tcPr marL="44450" marR="44450" marT="0" marB="0" anchor="ctr"/>
                </a:tc>
                <a:extLst>
                  <a:ext uri="{0D108BD9-81ED-4DB2-BD59-A6C34878D82A}">
                    <a16:rowId xmlns:a16="http://schemas.microsoft.com/office/drawing/2014/main" val="10000"/>
                  </a:ext>
                </a:extLst>
              </a:tr>
              <a:tr h="553725">
                <a:tc rowSpan="2">
                  <a:txBody>
                    <a:bodyPr/>
                    <a:lstStyle/>
                    <a:p>
                      <a:pPr marL="0" marR="0" lvl="0" indent="0" algn="ctr" rtl="0">
                        <a:lnSpc>
                          <a:spcPct val="107000"/>
                        </a:lnSpc>
                        <a:spcBef>
                          <a:spcPts val="0"/>
                        </a:spcBef>
                        <a:spcAft>
                          <a:spcPts val="0"/>
                        </a:spcAft>
                        <a:buNone/>
                      </a:pPr>
                      <a:r>
                        <a:rPr lang="tr-TR" sz="1600" b="1">
                          <a:solidFill>
                            <a:srgbClr val="FF0000"/>
                          </a:solidFill>
                        </a:rPr>
                        <a:t>2024</a:t>
                      </a:r>
                      <a:endParaRPr sz="1600" b="1">
                        <a:solidFill>
                          <a:srgbClr val="FF0000"/>
                        </a:solidFill>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1600" b="1">
                          <a:solidFill>
                            <a:srgbClr val="FF0000"/>
                          </a:solidFill>
                        </a:rPr>
                        <a:t>GÜZ</a:t>
                      </a:r>
                      <a:endParaRPr sz="1600" b="1">
                        <a:solidFill>
                          <a:srgbClr val="FF0000"/>
                        </a:solidFill>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1600"/>
                        <a:t> 11</a:t>
                      </a:r>
                      <a:endParaRPr sz="1600">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1600" dirty="0"/>
                        <a:t> </a:t>
                      </a:r>
                      <a:r>
                        <a:rPr lang="tr-TR" sz="1600" dirty="0" smtClean="0"/>
                        <a:t>72</a:t>
                      </a:r>
                      <a:endParaRPr sz="1600" dirty="0">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1600"/>
                        <a:t> 72</a:t>
                      </a:r>
                      <a:endParaRPr sz="1600">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1600" dirty="0"/>
                        <a:t> 134</a:t>
                      </a:r>
                      <a:endParaRPr sz="1600" dirty="0">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1600"/>
                        <a:t> -</a:t>
                      </a:r>
                      <a:endParaRPr sz="1600">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1600"/>
                        <a:t> 206</a:t>
                      </a:r>
                      <a:endParaRPr sz="1600">
                        <a:latin typeface="Calibri"/>
                        <a:ea typeface="Calibri"/>
                        <a:cs typeface="Calibri"/>
                        <a:sym typeface="Calibri"/>
                      </a:endParaRPr>
                    </a:p>
                  </a:txBody>
                  <a:tcPr marL="44450" marR="44450" marT="0" marB="0" anchor="ctr"/>
                </a:tc>
                <a:extLst>
                  <a:ext uri="{0D108BD9-81ED-4DB2-BD59-A6C34878D82A}">
                    <a16:rowId xmlns:a16="http://schemas.microsoft.com/office/drawing/2014/main" val="10001"/>
                  </a:ext>
                </a:extLst>
              </a:tr>
              <a:tr h="553725">
                <a:tc vMerge="1">
                  <a:txBody>
                    <a:bodyPr/>
                    <a:lstStyle/>
                    <a:p>
                      <a:endParaRPr lang="tr-TR"/>
                    </a:p>
                  </a:txBody>
                  <a:tcPr/>
                </a:tc>
                <a:tc>
                  <a:txBody>
                    <a:bodyPr/>
                    <a:lstStyle/>
                    <a:p>
                      <a:pPr marL="0" marR="0" lvl="0" indent="0" algn="ctr" rtl="0">
                        <a:lnSpc>
                          <a:spcPct val="107000"/>
                        </a:lnSpc>
                        <a:spcBef>
                          <a:spcPts val="0"/>
                        </a:spcBef>
                        <a:spcAft>
                          <a:spcPts val="0"/>
                        </a:spcAft>
                        <a:buNone/>
                      </a:pPr>
                      <a:r>
                        <a:rPr lang="tr-TR" sz="1600" b="1">
                          <a:solidFill>
                            <a:srgbClr val="0000CC"/>
                          </a:solidFill>
                        </a:rPr>
                        <a:t>BAHAR</a:t>
                      </a:r>
                      <a:endParaRPr sz="1600" b="1">
                        <a:solidFill>
                          <a:srgbClr val="0000CC"/>
                        </a:solidFill>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1600"/>
                        <a:t> 11</a:t>
                      </a:r>
                      <a:endParaRPr sz="1600">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1600" dirty="0"/>
                        <a:t> </a:t>
                      </a:r>
                      <a:r>
                        <a:rPr lang="tr-TR" sz="1600" dirty="0" smtClean="0"/>
                        <a:t>72</a:t>
                      </a:r>
                      <a:endParaRPr sz="1600" dirty="0">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1600"/>
                        <a:t> 72</a:t>
                      </a:r>
                      <a:endParaRPr sz="1600">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1600" dirty="0"/>
                        <a:t> 134</a:t>
                      </a:r>
                      <a:endParaRPr sz="1600" dirty="0">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1600"/>
                        <a:t> -</a:t>
                      </a:r>
                      <a:endParaRPr sz="1600">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1600"/>
                        <a:t> 206</a:t>
                      </a:r>
                      <a:endParaRPr sz="1600">
                        <a:latin typeface="Calibri"/>
                        <a:ea typeface="Calibri"/>
                        <a:cs typeface="Calibri"/>
                        <a:sym typeface="Calibri"/>
                      </a:endParaRPr>
                    </a:p>
                  </a:txBody>
                  <a:tcPr marL="44450" marR="44450" marT="0" marB="0" anchor="ctr"/>
                </a:tc>
                <a:extLst>
                  <a:ext uri="{0D108BD9-81ED-4DB2-BD59-A6C34878D82A}">
                    <a16:rowId xmlns:a16="http://schemas.microsoft.com/office/drawing/2014/main" val="10002"/>
                  </a:ext>
                </a:extLst>
              </a:tr>
              <a:tr h="553725">
                <a:tc rowSpan="2">
                  <a:txBody>
                    <a:bodyPr/>
                    <a:lstStyle/>
                    <a:p>
                      <a:pPr marL="0" marR="0" lvl="0" indent="0" algn="ctr" rtl="0">
                        <a:lnSpc>
                          <a:spcPct val="107000"/>
                        </a:lnSpc>
                        <a:spcBef>
                          <a:spcPts val="0"/>
                        </a:spcBef>
                        <a:spcAft>
                          <a:spcPts val="0"/>
                        </a:spcAft>
                        <a:buNone/>
                      </a:pPr>
                      <a:r>
                        <a:rPr lang="tr-TR" sz="1600" b="1">
                          <a:solidFill>
                            <a:srgbClr val="FF0000"/>
                          </a:solidFill>
                        </a:rPr>
                        <a:t>2025</a:t>
                      </a:r>
                      <a:endParaRPr sz="1600" b="1">
                        <a:solidFill>
                          <a:srgbClr val="FF0000"/>
                        </a:solidFill>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1600" b="1">
                          <a:solidFill>
                            <a:srgbClr val="FF0000"/>
                          </a:solidFill>
                        </a:rPr>
                        <a:t>GÜZ</a:t>
                      </a:r>
                      <a:endParaRPr sz="1600" b="1">
                        <a:solidFill>
                          <a:srgbClr val="FF0000"/>
                        </a:solidFill>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1600"/>
                        <a:t> 13</a:t>
                      </a:r>
                      <a:endParaRPr sz="1600">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1600" dirty="0"/>
                        <a:t> </a:t>
                      </a:r>
                      <a:r>
                        <a:rPr lang="tr-TR" sz="1600" dirty="0" smtClean="0"/>
                        <a:t>78</a:t>
                      </a:r>
                      <a:endParaRPr sz="1600" dirty="0">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1600"/>
                        <a:t> 78</a:t>
                      </a:r>
                      <a:endParaRPr sz="1600">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1600" dirty="0"/>
                        <a:t> 142</a:t>
                      </a:r>
                      <a:endParaRPr sz="1600" dirty="0">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1600"/>
                        <a:t> -</a:t>
                      </a:r>
                      <a:endParaRPr sz="1600">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1600"/>
                        <a:t> 220</a:t>
                      </a:r>
                      <a:endParaRPr sz="1600">
                        <a:latin typeface="Calibri"/>
                        <a:ea typeface="Calibri"/>
                        <a:cs typeface="Calibri"/>
                        <a:sym typeface="Calibri"/>
                      </a:endParaRPr>
                    </a:p>
                  </a:txBody>
                  <a:tcPr marL="44450" marR="44450" marT="0" marB="0" anchor="ctr"/>
                </a:tc>
                <a:extLst>
                  <a:ext uri="{0D108BD9-81ED-4DB2-BD59-A6C34878D82A}">
                    <a16:rowId xmlns:a16="http://schemas.microsoft.com/office/drawing/2014/main" val="10003"/>
                  </a:ext>
                </a:extLst>
              </a:tr>
              <a:tr h="553725">
                <a:tc vMerge="1">
                  <a:txBody>
                    <a:bodyPr/>
                    <a:lstStyle/>
                    <a:p>
                      <a:endParaRPr lang="tr-TR"/>
                    </a:p>
                  </a:txBody>
                  <a:tcPr/>
                </a:tc>
                <a:tc>
                  <a:txBody>
                    <a:bodyPr/>
                    <a:lstStyle/>
                    <a:p>
                      <a:pPr marL="0" marR="0" lvl="0" indent="0" algn="ctr" rtl="0">
                        <a:lnSpc>
                          <a:spcPct val="107000"/>
                        </a:lnSpc>
                        <a:spcBef>
                          <a:spcPts val="0"/>
                        </a:spcBef>
                        <a:spcAft>
                          <a:spcPts val="0"/>
                        </a:spcAft>
                        <a:buNone/>
                      </a:pPr>
                      <a:r>
                        <a:rPr lang="tr-TR" sz="1600" b="1">
                          <a:solidFill>
                            <a:srgbClr val="0000CC"/>
                          </a:solidFill>
                        </a:rPr>
                        <a:t>BAHAR</a:t>
                      </a:r>
                      <a:endParaRPr sz="1600" b="1">
                        <a:solidFill>
                          <a:srgbClr val="0000CC"/>
                        </a:solidFill>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1600"/>
                        <a:t> 13</a:t>
                      </a:r>
                      <a:endParaRPr sz="1600">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1600" dirty="0"/>
                        <a:t> </a:t>
                      </a:r>
                      <a:r>
                        <a:rPr lang="tr-TR" sz="1600" dirty="0" smtClean="0"/>
                        <a:t>78</a:t>
                      </a:r>
                      <a:endParaRPr sz="1600" dirty="0">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1600" dirty="0"/>
                        <a:t> 78</a:t>
                      </a:r>
                      <a:endParaRPr sz="1600" dirty="0">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1600" dirty="0"/>
                        <a:t> 159</a:t>
                      </a:r>
                      <a:endParaRPr sz="1600" dirty="0">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1600"/>
                        <a:t> -</a:t>
                      </a:r>
                      <a:endParaRPr sz="1600">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1600" dirty="0"/>
                        <a:t> 237</a:t>
                      </a:r>
                      <a:endParaRPr sz="1600" dirty="0">
                        <a:latin typeface="Calibri"/>
                        <a:ea typeface="Calibri"/>
                        <a:cs typeface="Calibri"/>
                        <a:sym typeface="Calibri"/>
                      </a:endParaRPr>
                    </a:p>
                  </a:txBody>
                  <a:tcPr marL="44450" marR="44450" marT="0" marB="0" anchor="ctr"/>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ferris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Shape 236"/>
        <p:cNvGrpSpPr/>
        <p:nvPr/>
      </p:nvGrpSpPr>
      <p:grpSpPr>
        <a:xfrm>
          <a:off x="0" y="0"/>
          <a:ext cx="0" cy="0"/>
          <a:chOff x="0" y="0"/>
          <a:chExt cx="0" cy="0"/>
        </a:xfrm>
      </p:grpSpPr>
      <p:sp>
        <p:nvSpPr>
          <p:cNvPr id="237" name="Google Shape;237;p17"/>
          <p:cNvSpPr txBox="1">
            <a:spLocks noGrp="1"/>
          </p:cNvSpPr>
          <p:nvPr>
            <p:ph type="title"/>
          </p:nvPr>
        </p:nvSpPr>
        <p:spPr>
          <a:xfrm>
            <a:off x="288235" y="840509"/>
            <a:ext cx="10495722" cy="63263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3200"/>
              <a:buFont typeface="Calibri"/>
              <a:buNone/>
            </a:pPr>
            <a:r>
              <a:rPr lang="tr-TR" sz="3200" b="1">
                <a:solidFill>
                  <a:srgbClr val="FF0000"/>
                </a:solidFill>
              </a:rPr>
              <a:t>Birim Ders Yükü Ortalaması (Saat)</a:t>
            </a:r>
            <a:endParaRPr sz="3200" b="1">
              <a:solidFill>
                <a:srgbClr val="FF0000"/>
              </a:solidFill>
            </a:endParaRPr>
          </a:p>
        </p:txBody>
      </p:sp>
      <p:sp>
        <p:nvSpPr>
          <p:cNvPr id="238" name="Google Shape;238;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30.12.2025</a:t>
            </a:r>
            <a:endParaRPr/>
          </a:p>
        </p:txBody>
      </p:sp>
      <p:sp>
        <p:nvSpPr>
          <p:cNvPr id="239" name="Google Shape;239;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18</a:t>
            </a:fld>
            <a:endParaRPr/>
          </a:p>
        </p:txBody>
      </p:sp>
      <p:graphicFrame>
        <p:nvGraphicFramePr>
          <p:cNvPr id="240" name="Google Shape;240;p17"/>
          <p:cNvGraphicFramePr/>
          <p:nvPr>
            <p:extLst>
              <p:ext uri="{D42A27DB-BD31-4B8C-83A1-F6EECF244321}">
                <p14:modId xmlns:p14="http://schemas.microsoft.com/office/powerpoint/2010/main" val="3569135061"/>
              </p:ext>
            </p:extLst>
          </p:nvPr>
        </p:nvGraphicFramePr>
        <p:xfrm>
          <a:off x="337931" y="1811970"/>
          <a:ext cx="11493825" cy="4356221"/>
        </p:xfrm>
        <a:graphic>
          <a:graphicData uri="http://schemas.openxmlformats.org/drawingml/2006/table">
            <a:tbl>
              <a:tblPr firstRow="1" firstCol="1" lastRow="1" lastCol="1" bandRow="1" bandCol="1">
                <a:noFill/>
                <a:tableStyleId>{9EE9E55A-6353-4820-B1A0-A50A31D110FF}</a:tableStyleId>
              </a:tblPr>
              <a:tblGrid>
                <a:gridCol w="7285550">
                  <a:extLst>
                    <a:ext uri="{9D8B030D-6E8A-4147-A177-3AD203B41FA5}">
                      <a16:colId xmlns:a16="http://schemas.microsoft.com/office/drawing/2014/main" val="20000"/>
                    </a:ext>
                  </a:extLst>
                </a:gridCol>
                <a:gridCol w="1314450">
                  <a:extLst>
                    <a:ext uri="{9D8B030D-6E8A-4147-A177-3AD203B41FA5}">
                      <a16:colId xmlns:a16="http://schemas.microsoft.com/office/drawing/2014/main" val="20001"/>
                    </a:ext>
                  </a:extLst>
                </a:gridCol>
                <a:gridCol w="794775">
                  <a:extLst>
                    <a:ext uri="{9D8B030D-6E8A-4147-A177-3AD203B41FA5}">
                      <a16:colId xmlns:a16="http://schemas.microsoft.com/office/drawing/2014/main" val="20002"/>
                    </a:ext>
                  </a:extLst>
                </a:gridCol>
                <a:gridCol w="1304275">
                  <a:extLst>
                    <a:ext uri="{9D8B030D-6E8A-4147-A177-3AD203B41FA5}">
                      <a16:colId xmlns:a16="http://schemas.microsoft.com/office/drawing/2014/main" val="20003"/>
                    </a:ext>
                  </a:extLst>
                </a:gridCol>
                <a:gridCol w="794775">
                  <a:extLst>
                    <a:ext uri="{9D8B030D-6E8A-4147-A177-3AD203B41FA5}">
                      <a16:colId xmlns:a16="http://schemas.microsoft.com/office/drawing/2014/main" val="20004"/>
                    </a:ext>
                  </a:extLst>
                </a:gridCol>
              </a:tblGrid>
              <a:tr h="794600">
                <a:tc>
                  <a:txBody>
                    <a:bodyPr/>
                    <a:lstStyle/>
                    <a:p>
                      <a:pPr marL="0" marR="0" lvl="0" indent="0" algn="ctr" rtl="0">
                        <a:lnSpc>
                          <a:spcPct val="107000"/>
                        </a:lnSpc>
                        <a:spcBef>
                          <a:spcPts val="0"/>
                        </a:spcBef>
                        <a:spcAft>
                          <a:spcPts val="0"/>
                        </a:spcAft>
                        <a:buNone/>
                      </a:pPr>
                      <a:r>
                        <a:rPr lang="tr-TR" sz="1400">
                          <a:solidFill>
                            <a:srgbClr val="FF0000"/>
                          </a:solidFill>
                          <a:latin typeface="Calibri"/>
                          <a:ea typeface="Calibri"/>
                          <a:cs typeface="Calibri"/>
                          <a:sym typeface="Calibri"/>
                        </a:rPr>
                        <a:t>BİRİM DERS YÜKÜ ORTALAMASI</a:t>
                      </a:r>
                      <a:endParaRPr/>
                    </a:p>
                    <a:p>
                      <a:pPr marL="0" marR="0" lvl="0" indent="0" algn="ctr" rtl="0">
                        <a:lnSpc>
                          <a:spcPct val="107000"/>
                        </a:lnSpc>
                        <a:spcBef>
                          <a:spcPts val="0"/>
                        </a:spcBef>
                        <a:spcAft>
                          <a:spcPts val="0"/>
                        </a:spcAft>
                        <a:buNone/>
                      </a:pPr>
                      <a:r>
                        <a:rPr lang="tr-TR" sz="1400" i="1">
                          <a:solidFill>
                            <a:srgbClr val="3333FF"/>
                          </a:solidFill>
                          <a:latin typeface="Calibri"/>
                          <a:ea typeface="Calibri"/>
                          <a:cs typeface="Calibri"/>
                          <a:sym typeface="Calibri"/>
                        </a:rPr>
                        <a:t>(Lütfen birim program yapınıza uygun olan satırları cevaplayınız) </a:t>
                      </a:r>
                      <a:endParaRPr sz="1400" i="1">
                        <a:solidFill>
                          <a:srgbClr val="3333FF"/>
                        </a:solidFill>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r>
                        <a:rPr lang="tr-TR" sz="1200">
                          <a:solidFill>
                            <a:srgbClr val="FF0000"/>
                          </a:solidFill>
                          <a:latin typeface="Calibri"/>
                          <a:ea typeface="Calibri"/>
                          <a:cs typeface="Calibri"/>
                          <a:sym typeface="Calibri"/>
                        </a:rPr>
                        <a:t>Sayı </a:t>
                      </a:r>
                      <a:endParaRPr/>
                    </a:p>
                    <a:p>
                      <a:pPr marL="0" marR="0" lvl="0" indent="0" algn="ctr" rtl="0">
                        <a:lnSpc>
                          <a:spcPct val="107000"/>
                        </a:lnSpc>
                        <a:spcBef>
                          <a:spcPts val="0"/>
                        </a:spcBef>
                        <a:spcAft>
                          <a:spcPts val="0"/>
                        </a:spcAft>
                        <a:buNone/>
                      </a:pPr>
                      <a:r>
                        <a:rPr lang="tr-TR" sz="1200">
                          <a:solidFill>
                            <a:srgbClr val="FF0000"/>
                          </a:solidFill>
                          <a:latin typeface="Calibri"/>
                          <a:ea typeface="Calibri"/>
                          <a:cs typeface="Calibri"/>
                          <a:sym typeface="Calibri"/>
                        </a:rPr>
                        <a:t>(Öğretim Üyesi/ Öğretim Görevlisi/ Öğretim Elemanı)*</a:t>
                      </a:r>
                      <a:endParaRPr sz="1200">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200">
                          <a:solidFill>
                            <a:srgbClr val="FF0000"/>
                          </a:solidFill>
                          <a:latin typeface="Calibri"/>
                          <a:ea typeface="Calibri"/>
                          <a:cs typeface="Calibri"/>
                          <a:sym typeface="Calibri"/>
                        </a:rPr>
                        <a:t>2024 (Bahar- Güz)</a:t>
                      </a:r>
                      <a:endParaRPr sz="1200">
                        <a:solidFill>
                          <a:srgbClr val="FF0000"/>
                        </a:solidFill>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r>
                        <a:rPr lang="tr-TR" sz="1200">
                          <a:solidFill>
                            <a:srgbClr val="FF0000"/>
                          </a:solidFill>
                          <a:latin typeface="Calibri"/>
                          <a:ea typeface="Calibri"/>
                          <a:cs typeface="Calibri"/>
                          <a:sym typeface="Calibri"/>
                        </a:rPr>
                        <a:t>Sayı </a:t>
                      </a:r>
                      <a:endParaRPr/>
                    </a:p>
                    <a:p>
                      <a:pPr marL="0" marR="0" lvl="0" indent="0" algn="ctr" rtl="0">
                        <a:lnSpc>
                          <a:spcPct val="107000"/>
                        </a:lnSpc>
                        <a:spcBef>
                          <a:spcPts val="0"/>
                        </a:spcBef>
                        <a:spcAft>
                          <a:spcPts val="0"/>
                        </a:spcAft>
                        <a:buNone/>
                      </a:pPr>
                      <a:r>
                        <a:rPr lang="tr-TR" sz="1200">
                          <a:solidFill>
                            <a:srgbClr val="FF0000"/>
                          </a:solidFill>
                          <a:latin typeface="Calibri"/>
                          <a:ea typeface="Calibri"/>
                          <a:cs typeface="Calibri"/>
                          <a:sym typeface="Calibri"/>
                        </a:rPr>
                        <a:t>(Öğretim Üyesi/ Öğretim Görevlisi/ Öğretim Elemanı)*</a:t>
                      </a:r>
                      <a:endParaRPr sz="1200">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200">
                          <a:solidFill>
                            <a:srgbClr val="FF0000"/>
                          </a:solidFill>
                          <a:latin typeface="Calibri"/>
                          <a:ea typeface="Calibri"/>
                          <a:cs typeface="Calibri"/>
                          <a:sym typeface="Calibri"/>
                        </a:rPr>
                        <a:t>2025 (Bahar- Güz)</a:t>
                      </a:r>
                      <a:endParaRPr sz="1200">
                        <a:solidFill>
                          <a:srgbClr val="FF0000"/>
                        </a:solidFill>
                        <a:latin typeface="Calibri"/>
                        <a:ea typeface="Calibri"/>
                        <a:cs typeface="Calibri"/>
                        <a:sym typeface="Calibri"/>
                      </a:endParaRPr>
                    </a:p>
                  </a:txBody>
                  <a:tcPr marL="6700" marR="6700" marT="6700" marB="0" anchor="ctr"/>
                </a:tc>
                <a:extLst>
                  <a:ext uri="{0D108BD9-81ED-4DB2-BD59-A6C34878D82A}">
                    <a16:rowId xmlns:a16="http://schemas.microsoft.com/office/drawing/2014/main" val="10000"/>
                  </a:ext>
                </a:extLst>
              </a:tr>
              <a:tr h="233925">
                <a:tc>
                  <a:txBody>
                    <a:bodyPr/>
                    <a:lstStyle/>
                    <a:p>
                      <a:pPr marL="0" marR="0" lvl="0" indent="0" algn="l" rtl="0">
                        <a:lnSpc>
                          <a:spcPct val="107000"/>
                        </a:lnSpc>
                        <a:spcBef>
                          <a:spcPts val="0"/>
                        </a:spcBef>
                        <a:spcAft>
                          <a:spcPts val="0"/>
                        </a:spcAft>
                        <a:buNone/>
                      </a:pPr>
                      <a:r>
                        <a:rPr lang="tr-TR" sz="1200">
                          <a:solidFill>
                            <a:srgbClr val="FF0000"/>
                          </a:solidFill>
                          <a:latin typeface="Calibri"/>
                          <a:ea typeface="Calibri"/>
                          <a:cs typeface="Calibri"/>
                          <a:sym typeface="Calibri"/>
                        </a:rPr>
                        <a:t>ÖĞRETİM ÜYESİ </a:t>
                      </a:r>
                      <a:r>
                        <a:rPr lang="tr-TR" sz="1200">
                          <a:latin typeface="Calibri"/>
                          <a:ea typeface="Calibri"/>
                          <a:cs typeface="Calibri"/>
                          <a:sym typeface="Calibri"/>
                        </a:rPr>
                        <a:t>Haftalık Ortalama Ön Lisans Ders Yükü (saat)</a:t>
                      </a:r>
                      <a:endParaRPr sz="1200">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6700" marR="6700" marT="6700" marB="0" anchor="ctr"/>
                </a:tc>
                <a:extLst>
                  <a:ext uri="{0D108BD9-81ED-4DB2-BD59-A6C34878D82A}">
                    <a16:rowId xmlns:a16="http://schemas.microsoft.com/office/drawing/2014/main" val="10001"/>
                  </a:ext>
                </a:extLst>
              </a:tr>
              <a:tr h="202650">
                <a:tc>
                  <a:txBody>
                    <a:bodyPr/>
                    <a:lstStyle/>
                    <a:p>
                      <a:pPr marL="0" marR="0" lvl="0" indent="0" algn="l" rtl="0">
                        <a:lnSpc>
                          <a:spcPct val="107000"/>
                        </a:lnSpc>
                        <a:spcBef>
                          <a:spcPts val="0"/>
                        </a:spcBef>
                        <a:spcAft>
                          <a:spcPts val="0"/>
                        </a:spcAft>
                        <a:buNone/>
                      </a:pPr>
                      <a:r>
                        <a:rPr lang="tr-TR" sz="1200">
                          <a:solidFill>
                            <a:srgbClr val="FF0000"/>
                          </a:solidFill>
                          <a:latin typeface="Calibri"/>
                          <a:ea typeface="Calibri"/>
                          <a:cs typeface="Calibri"/>
                          <a:sym typeface="Calibri"/>
                        </a:rPr>
                        <a:t>ÖĞRETİM ÜYESİ </a:t>
                      </a:r>
                      <a:r>
                        <a:rPr lang="tr-TR" sz="1200">
                          <a:latin typeface="Calibri"/>
                          <a:ea typeface="Calibri"/>
                          <a:cs typeface="Calibri"/>
                          <a:sym typeface="Calibri"/>
                        </a:rPr>
                        <a:t>Haftalık Ortalama Lisans Ders Yükü (saat)</a:t>
                      </a:r>
                      <a:endParaRPr sz="1200">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6700" marR="6700" marT="6700" marB="0" anchor="ctr"/>
                </a:tc>
                <a:extLst>
                  <a:ext uri="{0D108BD9-81ED-4DB2-BD59-A6C34878D82A}">
                    <a16:rowId xmlns:a16="http://schemas.microsoft.com/office/drawing/2014/main" val="10002"/>
                  </a:ext>
                </a:extLst>
              </a:tr>
              <a:tr h="287000">
                <a:tc>
                  <a:txBody>
                    <a:bodyPr/>
                    <a:lstStyle/>
                    <a:p>
                      <a:pPr marL="0" marR="0" lvl="0" indent="0" algn="l" rtl="0">
                        <a:lnSpc>
                          <a:spcPct val="107000"/>
                        </a:lnSpc>
                        <a:spcBef>
                          <a:spcPts val="0"/>
                        </a:spcBef>
                        <a:spcAft>
                          <a:spcPts val="0"/>
                        </a:spcAft>
                        <a:buNone/>
                      </a:pPr>
                      <a:r>
                        <a:rPr lang="tr-TR" sz="1200">
                          <a:solidFill>
                            <a:srgbClr val="FF0000"/>
                          </a:solidFill>
                          <a:latin typeface="Calibri"/>
                          <a:ea typeface="Calibri"/>
                          <a:cs typeface="Calibri"/>
                          <a:sym typeface="Calibri"/>
                        </a:rPr>
                        <a:t>ÖĞRETİM ÜYESİ </a:t>
                      </a:r>
                      <a:r>
                        <a:rPr lang="tr-TR" sz="1200">
                          <a:latin typeface="Calibri"/>
                          <a:ea typeface="Calibri"/>
                          <a:cs typeface="Calibri"/>
                          <a:sym typeface="Calibri"/>
                        </a:rPr>
                        <a:t>Haftalık Ortalama Lisansüstü Ders Yükü (saat) (Tez, tez izleme, seminer ve uzmanlık dersleri hariç)</a:t>
                      </a:r>
                      <a:endParaRPr sz="1200">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6700" marR="6700" marT="6700" marB="0" anchor="ctr"/>
                </a:tc>
                <a:extLst>
                  <a:ext uri="{0D108BD9-81ED-4DB2-BD59-A6C34878D82A}">
                    <a16:rowId xmlns:a16="http://schemas.microsoft.com/office/drawing/2014/main" val="10003"/>
                  </a:ext>
                </a:extLst>
              </a:tr>
              <a:tr h="399750">
                <a:tc>
                  <a:txBody>
                    <a:bodyPr/>
                    <a:lstStyle/>
                    <a:p>
                      <a:pPr marL="0" marR="0" lvl="0" indent="0" algn="l" rtl="0">
                        <a:lnSpc>
                          <a:spcPct val="107000"/>
                        </a:lnSpc>
                        <a:spcBef>
                          <a:spcPts val="0"/>
                        </a:spcBef>
                        <a:spcAft>
                          <a:spcPts val="0"/>
                        </a:spcAft>
                        <a:buNone/>
                      </a:pPr>
                      <a:r>
                        <a:rPr lang="tr-TR" sz="1200">
                          <a:solidFill>
                            <a:srgbClr val="FF0000"/>
                          </a:solidFill>
                          <a:latin typeface="Calibri"/>
                          <a:ea typeface="Calibri"/>
                          <a:cs typeface="Calibri"/>
                          <a:sym typeface="Calibri"/>
                        </a:rPr>
                        <a:t>ÖĞRETİM ÜYESİ </a:t>
                      </a:r>
                      <a:r>
                        <a:rPr lang="tr-TR" sz="1200">
                          <a:latin typeface="Calibri"/>
                          <a:ea typeface="Calibri"/>
                          <a:cs typeface="Calibri"/>
                          <a:sym typeface="Calibri"/>
                        </a:rPr>
                        <a:t>Haftalık Ortalama Lisansüstü Ders Yükü (saat) (Sadece tez, tez izleme, seminer ve uzmanlık dersleri)</a:t>
                      </a:r>
                      <a:endParaRPr sz="1200">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6700" marR="6700" marT="6700" marB="0" anchor="ctr"/>
                </a:tc>
                <a:extLst>
                  <a:ext uri="{0D108BD9-81ED-4DB2-BD59-A6C34878D82A}">
                    <a16:rowId xmlns:a16="http://schemas.microsoft.com/office/drawing/2014/main" val="10004"/>
                  </a:ext>
                </a:extLst>
              </a:tr>
              <a:tr h="295275">
                <a:tc>
                  <a:txBody>
                    <a:bodyPr/>
                    <a:lstStyle/>
                    <a:p>
                      <a:pPr marL="0" marR="0" lvl="0" indent="0" algn="l" rtl="0">
                        <a:lnSpc>
                          <a:spcPct val="107000"/>
                        </a:lnSpc>
                        <a:spcBef>
                          <a:spcPts val="0"/>
                        </a:spcBef>
                        <a:spcAft>
                          <a:spcPts val="0"/>
                        </a:spcAft>
                        <a:buNone/>
                      </a:pPr>
                      <a:r>
                        <a:rPr lang="tr-TR" sz="1200">
                          <a:solidFill>
                            <a:srgbClr val="FF0000"/>
                          </a:solidFill>
                          <a:latin typeface="Calibri"/>
                          <a:ea typeface="Calibri"/>
                          <a:cs typeface="Calibri"/>
                          <a:sym typeface="Calibri"/>
                        </a:rPr>
                        <a:t>ÖĞRETİM ÜYESİ </a:t>
                      </a:r>
                      <a:r>
                        <a:rPr lang="tr-TR" sz="1200">
                          <a:latin typeface="Calibri"/>
                          <a:ea typeface="Calibri"/>
                          <a:cs typeface="Calibri"/>
                          <a:sym typeface="Calibri"/>
                        </a:rPr>
                        <a:t>Haftalık Ortalama TOPLAM Ders Yükü (saat) (Ön lisans, Lisans ve Lisansüstü)</a:t>
                      </a:r>
                      <a:endParaRPr sz="1200">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6700" marR="6700" marT="6700" marB="0" anchor="ctr"/>
                </a:tc>
                <a:extLst>
                  <a:ext uri="{0D108BD9-81ED-4DB2-BD59-A6C34878D82A}">
                    <a16:rowId xmlns:a16="http://schemas.microsoft.com/office/drawing/2014/main" val="10005"/>
                  </a:ext>
                </a:extLst>
              </a:tr>
              <a:tr h="202650">
                <a:tc>
                  <a:txBody>
                    <a:bodyPr/>
                    <a:lstStyle/>
                    <a:p>
                      <a:pPr marL="0" marR="0" lvl="0" indent="0" algn="l" rtl="0">
                        <a:lnSpc>
                          <a:spcPct val="107000"/>
                        </a:lnSpc>
                        <a:spcBef>
                          <a:spcPts val="0"/>
                        </a:spcBef>
                        <a:spcAft>
                          <a:spcPts val="0"/>
                        </a:spcAft>
                        <a:buNone/>
                      </a:pPr>
                      <a:r>
                        <a:rPr lang="tr-TR" sz="1200">
                          <a:latin typeface="Calibri"/>
                          <a:ea typeface="Calibri"/>
                          <a:cs typeface="Calibri"/>
                          <a:sym typeface="Calibri"/>
                        </a:rPr>
                        <a:t> </a:t>
                      </a:r>
                      <a:endParaRPr sz="1200">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a:t>
                      </a:r>
                      <a:endParaRPr sz="1100">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a:t>
                      </a:r>
                      <a:endParaRPr sz="1100">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a:t>
                      </a:r>
                      <a:endParaRPr sz="1100">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a:t>
                      </a:r>
                      <a:endParaRPr sz="1100">
                        <a:latin typeface="Calibri"/>
                        <a:ea typeface="Calibri"/>
                        <a:cs typeface="Calibri"/>
                        <a:sym typeface="Calibri"/>
                      </a:endParaRPr>
                    </a:p>
                  </a:txBody>
                  <a:tcPr marL="6700" marR="6700" marT="6700" marB="0" anchor="ctr"/>
                </a:tc>
                <a:extLst>
                  <a:ext uri="{0D108BD9-81ED-4DB2-BD59-A6C34878D82A}">
                    <a16:rowId xmlns:a16="http://schemas.microsoft.com/office/drawing/2014/main" val="10006"/>
                  </a:ext>
                </a:extLst>
              </a:tr>
              <a:tr h="202650">
                <a:tc>
                  <a:txBody>
                    <a:bodyPr/>
                    <a:lstStyle/>
                    <a:p>
                      <a:pPr marL="0" marR="0" lvl="0" indent="0" algn="l" rtl="0">
                        <a:lnSpc>
                          <a:spcPct val="107000"/>
                        </a:lnSpc>
                        <a:spcBef>
                          <a:spcPts val="0"/>
                        </a:spcBef>
                        <a:spcAft>
                          <a:spcPts val="0"/>
                        </a:spcAft>
                        <a:buNone/>
                      </a:pPr>
                      <a:r>
                        <a:rPr lang="tr-TR" sz="1200">
                          <a:solidFill>
                            <a:srgbClr val="0000CC"/>
                          </a:solidFill>
                          <a:latin typeface="Calibri"/>
                          <a:ea typeface="Calibri"/>
                          <a:cs typeface="Calibri"/>
                          <a:sym typeface="Calibri"/>
                        </a:rPr>
                        <a:t>ÖĞRETİM GÖREVLİSİ </a:t>
                      </a:r>
                      <a:r>
                        <a:rPr lang="tr-TR" sz="1200">
                          <a:latin typeface="Calibri"/>
                          <a:ea typeface="Calibri"/>
                          <a:cs typeface="Calibri"/>
                          <a:sym typeface="Calibri"/>
                        </a:rPr>
                        <a:t>Haftalık Ortalama Ön Lisans Ders Yükü (saat)</a:t>
                      </a:r>
                      <a:endParaRPr sz="1200">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6700" marR="6700" marT="6700" marB="0" anchor="ctr"/>
                </a:tc>
                <a:extLst>
                  <a:ext uri="{0D108BD9-81ED-4DB2-BD59-A6C34878D82A}">
                    <a16:rowId xmlns:a16="http://schemas.microsoft.com/office/drawing/2014/main" val="10007"/>
                  </a:ext>
                </a:extLst>
              </a:tr>
              <a:tr h="202650">
                <a:tc>
                  <a:txBody>
                    <a:bodyPr/>
                    <a:lstStyle/>
                    <a:p>
                      <a:pPr marL="0" marR="0" lvl="0" indent="0" algn="l" rtl="0">
                        <a:lnSpc>
                          <a:spcPct val="107000"/>
                        </a:lnSpc>
                        <a:spcBef>
                          <a:spcPts val="0"/>
                        </a:spcBef>
                        <a:spcAft>
                          <a:spcPts val="0"/>
                        </a:spcAft>
                        <a:buNone/>
                      </a:pPr>
                      <a:r>
                        <a:rPr lang="tr-TR" sz="1200">
                          <a:solidFill>
                            <a:srgbClr val="0000CC"/>
                          </a:solidFill>
                          <a:latin typeface="Calibri"/>
                          <a:ea typeface="Calibri"/>
                          <a:cs typeface="Calibri"/>
                          <a:sym typeface="Calibri"/>
                        </a:rPr>
                        <a:t>ÖĞRETİM GÖREVLİSİ </a:t>
                      </a:r>
                      <a:r>
                        <a:rPr lang="tr-TR" sz="1200">
                          <a:latin typeface="Calibri"/>
                          <a:ea typeface="Calibri"/>
                          <a:cs typeface="Calibri"/>
                          <a:sym typeface="Calibri"/>
                        </a:rPr>
                        <a:t>Haftalık Ortalama Lisans Ders Yükü (saat)</a:t>
                      </a:r>
                      <a:endParaRPr sz="1200">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6700" marR="6700" marT="6700" marB="0" anchor="ctr"/>
                </a:tc>
                <a:extLst>
                  <a:ext uri="{0D108BD9-81ED-4DB2-BD59-A6C34878D82A}">
                    <a16:rowId xmlns:a16="http://schemas.microsoft.com/office/drawing/2014/main" val="10008"/>
                  </a:ext>
                </a:extLst>
              </a:tr>
              <a:tr h="286150">
                <a:tc>
                  <a:txBody>
                    <a:bodyPr/>
                    <a:lstStyle/>
                    <a:p>
                      <a:pPr marL="0" marR="0" lvl="0" indent="0" algn="l" rtl="0">
                        <a:lnSpc>
                          <a:spcPct val="107000"/>
                        </a:lnSpc>
                        <a:spcBef>
                          <a:spcPts val="0"/>
                        </a:spcBef>
                        <a:spcAft>
                          <a:spcPts val="0"/>
                        </a:spcAft>
                        <a:buNone/>
                      </a:pPr>
                      <a:r>
                        <a:rPr lang="tr-TR" sz="1200">
                          <a:solidFill>
                            <a:srgbClr val="0000CC"/>
                          </a:solidFill>
                          <a:latin typeface="Calibri"/>
                          <a:ea typeface="Calibri"/>
                          <a:cs typeface="Calibri"/>
                          <a:sym typeface="Calibri"/>
                        </a:rPr>
                        <a:t>ÖĞRETİM GÖREVLİSİ </a:t>
                      </a:r>
                      <a:r>
                        <a:rPr lang="tr-TR" sz="1200">
                          <a:latin typeface="Calibri"/>
                          <a:ea typeface="Calibri"/>
                          <a:cs typeface="Calibri"/>
                          <a:sym typeface="Calibri"/>
                        </a:rPr>
                        <a:t>Haftalık Ortalama TOPLAM Ders Yükü (saat) (Ön lisans ve Lisans) </a:t>
                      </a:r>
                      <a:endParaRPr sz="1200">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r>
                        <a:rPr lang="tr-TR" sz="1100"/>
                        <a:t>11</a:t>
                      </a:r>
                      <a:r>
                        <a:rPr lang="tr-TR" sz="1100">
                          <a:latin typeface="Calibri"/>
                          <a:ea typeface="Calibri"/>
                          <a:cs typeface="Calibri"/>
                          <a:sym typeface="Calibri"/>
                        </a:rPr>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dirty="0" smtClean="0">
                          <a:latin typeface="Calibri"/>
                          <a:ea typeface="Calibri"/>
                          <a:cs typeface="Calibri"/>
                          <a:sym typeface="Arial"/>
                        </a:rPr>
                        <a:t>18</a:t>
                      </a:r>
                      <a:endParaRPr sz="1100" dirty="0">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r>
                        <a:rPr lang="tr-TR" sz="1100" dirty="0">
                          <a:latin typeface="Calibri"/>
                          <a:ea typeface="Calibri"/>
                          <a:cs typeface="Calibri"/>
                          <a:sym typeface="Calibri"/>
                        </a:rPr>
                        <a:t> 13</a:t>
                      </a:r>
                      <a:endParaRPr sz="1100" dirty="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dirty="0" smtClean="0">
                          <a:latin typeface="Calibri"/>
                          <a:ea typeface="Calibri"/>
                          <a:cs typeface="Calibri"/>
                          <a:sym typeface="Arial"/>
                        </a:rPr>
                        <a:t>20</a:t>
                      </a:r>
                      <a:endParaRPr sz="1100" dirty="0">
                        <a:latin typeface="Calibri"/>
                        <a:ea typeface="Calibri"/>
                        <a:cs typeface="Calibri"/>
                        <a:sym typeface="Calibri"/>
                      </a:endParaRPr>
                    </a:p>
                  </a:txBody>
                  <a:tcPr marL="6700" marR="6700" marT="6700" marB="0" anchor="ctr"/>
                </a:tc>
                <a:extLst>
                  <a:ext uri="{0D108BD9-81ED-4DB2-BD59-A6C34878D82A}">
                    <a16:rowId xmlns:a16="http://schemas.microsoft.com/office/drawing/2014/main" val="10009"/>
                  </a:ext>
                </a:extLst>
              </a:tr>
              <a:tr h="202650">
                <a:tc>
                  <a:txBody>
                    <a:bodyPr/>
                    <a:lstStyle/>
                    <a:p>
                      <a:pPr marL="0" marR="0" lvl="0" indent="0" algn="l" rtl="0">
                        <a:lnSpc>
                          <a:spcPct val="107000"/>
                        </a:lnSpc>
                        <a:spcBef>
                          <a:spcPts val="0"/>
                        </a:spcBef>
                        <a:spcAft>
                          <a:spcPts val="0"/>
                        </a:spcAft>
                        <a:buNone/>
                      </a:pPr>
                      <a:r>
                        <a:rPr lang="tr-TR" sz="1200">
                          <a:latin typeface="Calibri"/>
                          <a:ea typeface="Calibri"/>
                          <a:cs typeface="Calibri"/>
                          <a:sym typeface="Calibri"/>
                        </a:rPr>
                        <a:t> </a:t>
                      </a:r>
                      <a:endParaRPr sz="1200">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a:t>
                      </a:r>
                      <a:endParaRPr sz="1100">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a:t>
                      </a:r>
                      <a:endParaRPr sz="1100">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a:t>
                      </a:r>
                      <a:endParaRPr sz="1100">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a:t>
                      </a:r>
                      <a:endParaRPr sz="1100">
                        <a:latin typeface="Calibri"/>
                        <a:ea typeface="Calibri"/>
                        <a:cs typeface="Calibri"/>
                        <a:sym typeface="Calibri"/>
                      </a:endParaRPr>
                    </a:p>
                  </a:txBody>
                  <a:tcPr marL="6700" marR="6700" marT="6700" marB="0" anchor="ctr"/>
                </a:tc>
                <a:extLst>
                  <a:ext uri="{0D108BD9-81ED-4DB2-BD59-A6C34878D82A}">
                    <a16:rowId xmlns:a16="http://schemas.microsoft.com/office/drawing/2014/main" val="10010"/>
                  </a:ext>
                </a:extLst>
              </a:tr>
              <a:tr h="426250">
                <a:tc>
                  <a:txBody>
                    <a:bodyPr/>
                    <a:lstStyle/>
                    <a:p>
                      <a:pPr marL="0" marR="0" lvl="0" indent="0" algn="l" rtl="0">
                        <a:lnSpc>
                          <a:spcPct val="107000"/>
                        </a:lnSpc>
                        <a:spcBef>
                          <a:spcPts val="0"/>
                        </a:spcBef>
                        <a:spcAft>
                          <a:spcPts val="0"/>
                        </a:spcAft>
                        <a:buNone/>
                      </a:pPr>
                      <a:r>
                        <a:rPr lang="tr-TR" sz="1200">
                          <a:solidFill>
                            <a:srgbClr val="FF0000"/>
                          </a:solidFill>
                          <a:latin typeface="Calibri"/>
                          <a:ea typeface="Calibri"/>
                          <a:cs typeface="Calibri"/>
                          <a:sym typeface="Calibri"/>
                        </a:rPr>
                        <a:t>ÖĞRETİM ELEMANI </a:t>
                      </a:r>
                      <a:r>
                        <a:rPr lang="tr-TR" sz="1200">
                          <a:latin typeface="Calibri"/>
                          <a:ea typeface="Calibri"/>
                          <a:cs typeface="Calibri"/>
                          <a:sym typeface="Calibri"/>
                        </a:rPr>
                        <a:t>Haftalık Ortalama Toplam Ders Yükü (Saat) (Tez, Tez İzleme, Seminer Ve Uzmanlık Dersleri Hariç) (Ön lisans, Lisans ve Lisansüstü)</a:t>
                      </a:r>
                      <a:endParaRPr sz="1200">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6700" marR="6700" marT="6700" marB="0" anchor="ctr"/>
                </a:tc>
                <a:extLst>
                  <a:ext uri="{0D108BD9-81ED-4DB2-BD59-A6C34878D82A}">
                    <a16:rowId xmlns:a16="http://schemas.microsoft.com/office/drawing/2014/main" val="10011"/>
                  </a:ext>
                </a:extLst>
              </a:tr>
              <a:tr h="426250">
                <a:tc>
                  <a:txBody>
                    <a:bodyPr/>
                    <a:lstStyle/>
                    <a:p>
                      <a:pPr marL="0" marR="0" lvl="0" indent="0" algn="l" rtl="0">
                        <a:lnSpc>
                          <a:spcPct val="107000"/>
                        </a:lnSpc>
                        <a:spcBef>
                          <a:spcPts val="0"/>
                        </a:spcBef>
                        <a:spcAft>
                          <a:spcPts val="0"/>
                        </a:spcAft>
                        <a:buNone/>
                      </a:pPr>
                      <a:r>
                        <a:rPr lang="tr-TR" sz="1200">
                          <a:solidFill>
                            <a:srgbClr val="FF0000"/>
                          </a:solidFill>
                          <a:latin typeface="Calibri"/>
                          <a:ea typeface="Calibri"/>
                          <a:cs typeface="Calibri"/>
                          <a:sym typeface="Calibri"/>
                        </a:rPr>
                        <a:t>ÖĞRETİM ELEMANI </a:t>
                      </a:r>
                      <a:r>
                        <a:rPr lang="tr-TR" sz="1200">
                          <a:latin typeface="Calibri"/>
                          <a:ea typeface="Calibri"/>
                          <a:cs typeface="Calibri"/>
                          <a:sym typeface="Calibri"/>
                        </a:rPr>
                        <a:t>Haftalık Ortalama Toplam Ders Yükü (Saat) (Tez, Tez İzleme, Seminer Ve Uzmanlık Dersleri Dahil) (Ön lisans, Lisans ve Lisansüstü)</a:t>
                      </a:r>
                      <a:endParaRPr sz="1200">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6700" marR="6700" marT="6700" marB="0" anchor="ctr"/>
                </a:tc>
                <a:tc>
                  <a:txBody>
                    <a:bodyPr/>
                    <a:lstStyle/>
                    <a:p>
                      <a:pPr marL="0" marR="0" lvl="0" indent="0" algn="ctr" rtl="0">
                        <a:lnSpc>
                          <a:spcPct val="107000"/>
                        </a:lnSpc>
                        <a:spcBef>
                          <a:spcPts val="0"/>
                        </a:spcBef>
                        <a:spcAft>
                          <a:spcPts val="0"/>
                        </a:spcAft>
                        <a:buNone/>
                      </a:pPr>
                      <a:r>
                        <a:rPr lang="tr-TR" sz="1100">
                          <a:latin typeface="Calibri"/>
                          <a:ea typeface="Calibri"/>
                          <a:cs typeface="Calibri"/>
                          <a:sym typeface="Calibri"/>
                        </a:rPr>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6700" marR="6700" marT="6700" marB="0" anchor="ctr"/>
                </a:tc>
                <a:extLst>
                  <a:ext uri="{0D108BD9-81ED-4DB2-BD59-A6C34878D82A}">
                    <a16:rowId xmlns:a16="http://schemas.microsoft.com/office/drawing/2014/main" val="10012"/>
                  </a:ext>
                </a:extLst>
              </a:tr>
              <a:tr h="186300">
                <a:tc gridSpan="5">
                  <a:txBody>
                    <a:bodyPr/>
                    <a:lstStyle/>
                    <a:p>
                      <a:pPr marL="0" marR="0" lvl="0" indent="0" algn="l" rtl="0">
                        <a:lnSpc>
                          <a:spcPct val="107000"/>
                        </a:lnSpc>
                        <a:spcBef>
                          <a:spcPts val="0"/>
                        </a:spcBef>
                        <a:spcAft>
                          <a:spcPts val="0"/>
                        </a:spcAft>
                        <a:buNone/>
                      </a:pPr>
                      <a:r>
                        <a:rPr lang="tr-TR" sz="1200" dirty="0">
                          <a:solidFill>
                            <a:srgbClr val="FF0000"/>
                          </a:solidFill>
                          <a:latin typeface="Calibri"/>
                          <a:ea typeface="Calibri"/>
                          <a:cs typeface="Calibri"/>
                          <a:sym typeface="Calibri"/>
                        </a:rPr>
                        <a:t>*: Her bir satırın karşısına o yıla ait toplam</a:t>
                      </a:r>
                      <a:r>
                        <a:rPr lang="tr-TR" sz="1100" dirty="0">
                          <a:latin typeface="Calibri"/>
                          <a:ea typeface="Calibri"/>
                          <a:cs typeface="Calibri"/>
                          <a:sym typeface="Calibri"/>
                        </a:rPr>
                        <a:t> </a:t>
                      </a:r>
                      <a:r>
                        <a:rPr lang="tr-TR" sz="1200" dirty="0">
                          <a:solidFill>
                            <a:srgbClr val="FF0000"/>
                          </a:solidFill>
                          <a:latin typeface="Calibri"/>
                          <a:ea typeface="Calibri"/>
                          <a:cs typeface="Calibri"/>
                          <a:sym typeface="Calibri"/>
                        </a:rPr>
                        <a:t>sayıyı yazınız.</a:t>
                      </a:r>
                      <a:endParaRPr sz="1200" dirty="0">
                        <a:solidFill>
                          <a:srgbClr val="FF0000"/>
                        </a:solidFill>
                        <a:latin typeface="Calibri"/>
                        <a:ea typeface="Calibri"/>
                        <a:cs typeface="Calibri"/>
                        <a:sym typeface="Calibri"/>
                      </a:endParaRPr>
                    </a:p>
                  </a:txBody>
                  <a:tcPr marL="6700" marR="6700" marT="670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13"/>
                  </a:ext>
                </a:extLst>
              </a:tr>
            </a:tbl>
          </a:graphicData>
        </a:graphic>
      </p:graphicFrame>
      <p:pic>
        <p:nvPicPr>
          <p:cNvPr id="241" name="Google Shape;241;p17"/>
          <p:cNvPicPr preferRelativeResize="0"/>
          <p:nvPr/>
        </p:nvPicPr>
        <p:blipFill rotWithShape="1">
          <a:blip r:embed="rId3">
            <a:alphaModFix/>
          </a:blip>
          <a:srcRect/>
          <a:stretch/>
        </p:blipFill>
        <p:spPr>
          <a:xfrm>
            <a:off x="11831782" y="6320598"/>
            <a:ext cx="367608" cy="37271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250">
        <p14:ferris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8"/>
          <p:cNvSpPr txBox="1">
            <a:spLocks noGrp="1"/>
          </p:cNvSpPr>
          <p:nvPr>
            <p:ph type="title"/>
          </p:nvPr>
        </p:nvSpPr>
        <p:spPr>
          <a:xfrm>
            <a:off x="129310" y="766618"/>
            <a:ext cx="10603345" cy="72977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2800"/>
              <a:buFont typeface="Calibri"/>
              <a:buNone/>
            </a:pPr>
            <a:r>
              <a:rPr lang="tr-TR" sz="2800" b="1">
                <a:solidFill>
                  <a:srgbClr val="FF0000"/>
                </a:solidFill>
              </a:rPr>
              <a:t>Ön Lisans / Lisans Bölüm ve Program Sayısı</a:t>
            </a:r>
            <a:br>
              <a:rPr lang="tr-TR" sz="2800" b="1">
                <a:solidFill>
                  <a:srgbClr val="FF0000"/>
                </a:solidFill>
              </a:rPr>
            </a:br>
            <a:r>
              <a:rPr lang="tr-TR" sz="1600" b="1" i="1">
                <a:solidFill>
                  <a:srgbClr val="0066FF"/>
                </a:solidFill>
              </a:rPr>
              <a:t>(Biriminize uygun olan satırları doldurunuz lütfen) </a:t>
            </a:r>
            <a:endParaRPr sz="1600" i="1">
              <a:solidFill>
                <a:srgbClr val="0066FF"/>
              </a:solidFill>
            </a:endParaRPr>
          </a:p>
        </p:txBody>
      </p:sp>
      <p:sp>
        <p:nvSpPr>
          <p:cNvPr id="247" name="Google Shape;24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30.12.2025</a:t>
            </a:r>
            <a:endParaRPr/>
          </a:p>
        </p:txBody>
      </p:sp>
      <p:sp>
        <p:nvSpPr>
          <p:cNvPr id="248" name="Google Shape;248;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19</a:t>
            </a:fld>
            <a:endParaRPr/>
          </a:p>
        </p:txBody>
      </p:sp>
      <p:graphicFrame>
        <p:nvGraphicFramePr>
          <p:cNvPr id="249" name="Google Shape;249;p18"/>
          <p:cNvGraphicFramePr/>
          <p:nvPr/>
        </p:nvGraphicFramePr>
        <p:xfrm>
          <a:off x="535711" y="2041235"/>
          <a:ext cx="11102100" cy="3124850"/>
        </p:xfrm>
        <a:graphic>
          <a:graphicData uri="http://schemas.openxmlformats.org/drawingml/2006/table">
            <a:tbl>
              <a:tblPr firstRow="1" firstCol="1" lastRow="1" lastCol="1" bandRow="1" bandCol="1">
                <a:noFill/>
                <a:tableStyleId>{71F7B38A-2533-437F-8BA0-C45511DF4930}</a:tableStyleId>
              </a:tblPr>
              <a:tblGrid>
                <a:gridCol w="5144650">
                  <a:extLst>
                    <a:ext uri="{9D8B030D-6E8A-4147-A177-3AD203B41FA5}">
                      <a16:colId xmlns:a16="http://schemas.microsoft.com/office/drawing/2014/main" val="20000"/>
                    </a:ext>
                  </a:extLst>
                </a:gridCol>
                <a:gridCol w="3371175">
                  <a:extLst>
                    <a:ext uri="{9D8B030D-6E8A-4147-A177-3AD203B41FA5}">
                      <a16:colId xmlns:a16="http://schemas.microsoft.com/office/drawing/2014/main" val="20001"/>
                    </a:ext>
                  </a:extLst>
                </a:gridCol>
                <a:gridCol w="2586275">
                  <a:extLst>
                    <a:ext uri="{9D8B030D-6E8A-4147-A177-3AD203B41FA5}">
                      <a16:colId xmlns:a16="http://schemas.microsoft.com/office/drawing/2014/main" val="20002"/>
                    </a:ext>
                  </a:extLst>
                </a:gridCol>
              </a:tblGrid>
              <a:tr h="443350">
                <a:tc>
                  <a:txBody>
                    <a:bodyPr/>
                    <a:lstStyle/>
                    <a:p>
                      <a:pPr marL="72000" marR="0" lvl="0" indent="0" algn="ctr" rtl="0">
                        <a:lnSpc>
                          <a:spcPct val="100000"/>
                        </a:lnSpc>
                        <a:spcBef>
                          <a:spcPts val="0"/>
                        </a:spcBef>
                        <a:spcAft>
                          <a:spcPts val="0"/>
                        </a:spcAft>
                        <a:buNone/>
                      </a:pPr>
                      <a:r>
                        <a:rPr lang="tr-TR" sz="2400" b="1" u="none" strike="noStrike">
                          <a:solidFill>
                            <a:srgbClr val="FF0000"/>
                          </a:solidFill>
                        </a:rPr>
                        <a:t>Program Sayısı</a:t>
                      </a:r>
                      <a:endParaRPr sz="2400" b="1" i="0" u="none" strike="noStrike">
                        <a:solidFill>
                          <a:srgbClr val="FF0000"/>
                        </a:solidFill>
                        <a:latin typeface="Calibri"/>
                        <a:ea typeface="Calibri"/>
                        <a:cs typeface="Calibri"/>
                        <a:sym typeface="Calibri"/>
                      </a:endParaRPr>
                    </a:p>
                  </a:txBody>
                  <a:tcPr marL="7625" marR="7625" marT="7625" marB="0" anchor="ctr"/>
                </a:tc>
                <a:tc>
                  <a:txBody>
                    <a:bodyPr/>
                    <a:lstStyle/>
                    <a:p>
                      <a:pPr marL="72000" marR="0" lvl="0" indent="0" algn="ctr" rtl="0">
                        <a:lnSpc>
                          <a:spcPct val="100000"/>
                        </a:lnSpc>
                        <a:spcBef>
                          <a:spcPts val="0"/>
                        </a:spcBef>
                        <a:spcAft>
                          <a:spcPts val="0"/>
                        </a:spcAft>
                        <a:buNone/>
                      </a:pPr>
                      <a:r>
                        <a:rPr lang="tr-TR" sz="2400" b="1" u="none" strike="noStrike">
                          <a:solidFill>
                            <a:srgbClr val="FF0000"/>
                          </a:solidFill>
                        </a:rPr>
                        <a:t>2024 (Güz Dönemi)</a:t>
                      </a:r>
                      <a:endParaRPr sz="2400" b="1" i="0" u="none" strike="noStrike">
                        <a:solidFill>
                          <a:srgbClr val="FF0000"/>
                        </a:solidFill>
                        <a:latin typeface="Times New Roman"/>
                        <a:ea typeface="Times New Roman"/>
                        <a:cs typeface="Times New Roman"/>
                        <a:sym typeface="Times New Roman"/>
                      </a:endParaRPr>
                    </a:p>
                  </a:txBody>
                  <a:tcPr marL="7625" marR="7625" marT="7625" marB="0" anchor="ctr"/>
                </a:tc>
                <a:tc>
                  <a:txBody>
                    <a:bodyPr/>
                    <a:lstStyle/>
                    <a:p>
                      <a:pPr marL="72000" marR="0" lvl="0" indent="0" algn="ctr" rtl="0">
                        <a:lnSpc>
                          <a:spcPct val="100000"/>
                        </a:lnSpc>
                        <a:spcBef>
                          <a:spcPts val="0"/>
                        </a:spcBef>
                        <a:spcAft>
                          <a:spcPts val="0"/>
                        </a:spcAft>
                        <a:buNone/>
                      </a:pPr>
                      <a:r>
                        <a:rPr lang="tr-TR" sz="2400" b="1" u="none" strike="noStrike">
                          <a:solidFill>
                            <a:srgbClr val="FF0000"/>
                          </a:solidFill>
                        </a:rPr>
                        <a:t>2025 (Güz Dönemi)</a:t>
                      </a:r>
                      <a:endParaRPr sz="2400" b="1" i="0" u="none" strike="noStrike">
                        <a:solidFill>
                          <a:srgbClr val="FF0000"/>
                        </a:solidFill>
                        <a:latin typeface="Times New Roman"/>
                        <a:ea typeface="Times New Roman"/>
                        <a:cs typeface="Times New Roman"/>
                        <a:sym typeface="Times New Roman"/>
                      </a:endParaRPr>
                    </a:p>
                  </a:txBody>
                  <a:tcPr marL="7625" marR="7625" marT="7625" marB="0" anchor="ctr"/>
                </a:tc>
                <a:extLst>
                  <a:ext uri="{0D108BD9-81ED-4DB2-BD59-A6C34878D82A}">
                    <a16:rowId xmlns:a16="http://schemas.microsoft.com/office/drawing/2014/main" val="10000"/>
                  </a:ext>
                </a:extLst>
              </a:tr>
              <a:tr h="382925">
                <a:tc>
                  <a:txBody>
                    <a:bodyPr/>
                    <a:lstStyle/>
                    <a:p>
                      <a:pPr marL="72000" marR="0" lvl="0" indent="0" algn="l" rtl="0">
                        <a:lnSpc>
                          <a:spcPct val="100000"/>
                        </a:lnSpc>
                        <a:spcBef>
                          <a:spcPts val="0"/>
                        </a:spcBef>
                        <a:spcAft>
                          <a:spcPts val="0"/>
                        </a:spcAft>
                        <a:buNone/>
                      </a:pPr>
                      <a:r>
                        <a:rPr lang="tr-TR" sz="2000" u="none" strike="noStrike">
                          <a:solidFill>
                            <a:srgbClr val="3333FF"/>
                          </a:solidFill>
                        </a:rPr>
                        <a:t>Ön Lisans Bölüm Sayısı</a:t>
                      </a:r>
                      <a:endParaRPr sz="2000" b="0" i="0" u="none" strike="noStrike">
                        <a:solidFill>
                          <a:srgbClr val="3333FF"/>
                        </a:solidFill>
                        <a:latin typeface="Calibri"/>
                        <a:ea typeface="Calibri"/>
                        <a:cs typeface="Calibri"/>
                        <a:sym typeface="Calibri"/>
                      </a:endParaRPr>
                    </a:p>
                  </a:txBody>
                  <a:tcPr marL="7625" marR="7625" marT="7625" marB="0" anchor="ctr"/>
                </a:tc>
                <a:tc>
                  <a:txBody>
                    <a:bodyPr/>
                    <a:lstStyle/>
                    <a:p>
                      <a:pPr marL="72000" marR="0" lvl="0" indent="0" algn="l" rtl="0">
                        <a:lnSpc>
                          <a:spcPct val="100000"/>
                        </a:lnSpc>
                        <a:spcBef>
                          <a:spcPts val="0"/>
                        </a:spcBef>
                        <a:spcAft>
                          <a:spcPts val="0"/>
                        </a:spcAft>
                        <a:buNone/>
                      </a:pPr>
                      <a:r>
                        <a:rPr lang="tr-TR" sz="2000" u="none" strike="noStrike"/>
                        <a:t> -</a:t>
                      </a:r>
                      <a:endParaRPr sz="2000" b="0" i="0" u="none" strike="noStrike">
                        <a:solidFill>
                          <a:srgbClr val="000000"/>
                        </a:solidFill>
                        <a:latin typeface="Calibri"/>
                        <a:ea typeface="Calibri"/>
                        <a:cs typeface="Calibri"/>
                        <a:sym typeface="Calibri"/>
                      </a:endParaRPr>
                    </a:p>
                  </a:txBody>
                  <a:tcPr marL="7625" marR="7625" marT="7625" marB="0" anchor="ctr"/>
                </a:tc>
                <a:tc>
                  <a:txBody>
                    <a:bodyPr/>
                    <a:lstStyle/>
                    <a:p>
                      <a:pPr marL="72000" marR="0" lvl="0" indent="0" algn="l" rtl="0">
                        <a:lnSpc>
                          <a:spcPct val="100000"/>
                        </a:lnSpc>
                        <a:spcBef>
                          <a:spcPts val="0"/>
                        </a:spcBef>
                        <a:spcAft>
                          <a:spcPts val="0"/>
                        </a:spcAft>
                        <a:buNone/>
                      </a:pPr>
                      <a:r>
                        <a:rPr lang="tr-TR" sz="2000" u="none" strike="noStrike"/>
                        <a:t> -</a:t>
                      </a:r>
                      <a:endParaRPr sz="2000" b="0" i="0" u="none" strike="noStrike">
                        <a:solidFill>
                          <a:srgbClr val="000000"/>
                        </a:solidFill>
                        <a:latin typeface="Calibri"/>
                        <a:ea typeface="Calibri"/>
                        <a:cs typeface="Calibri"/>
                        <a:sym typeface="Calibri"/>
                      </a:endParaRPr>
                    </a:p>
                  </a:txBody>
                  <a:tcPr marL="7625" marR="7625" marT="7625" marB="0" anchor="ctr"/>
                </a:tc>
                <a:extLst>
                  <a:ext uri="{0D108BD9-81ED-4DB2-BD59-A6C34878D82A}">
                    <a16:rowId xmlns:a16="http://schemas.microsoft.com/office/drawing/2014/main" val="10001"/>
                  </a:ext>
                </a:extLst>
              </a:tr>
              <a:tr h="382925">
                <a:tc>
                  <a:txBody>
                    <a:bodyPr/>
                    <a:lstStyle/>
                    <a:p>
                      <a:pPr marL="72000" marR="0" lvl="0" indent="0" algn="l" rtl="0">
                        <a:lnSpc>
                          <a:spcPct val="100000"/>
                        </a:lnSpc>
                        <a:spcBef>
                          <a:spcPts val="0"/>
                        </a:spcBef>
                        <a:spcAft>
                          <a:spcPts val="0"/>
                        </a:spcAft>
                        <a:buNone/>
                      </a:pPr>
                      <a:r>
                        <a:rPr lang="tr-TR" sz="2000" u="none" strike="noStrike">
                          <a:solidFill>
                            <a:srgbClr val="3333FF"/>
                          </a:solidFill>
                        </a:rPr>
                        <a:t>Ön Lisans Programı Sayısı</a:t>
                      </a:r>
                      <a:endParaRPr sz="2000" b="0" i="0" u="none" strike="noStrike">
                        <a:solidFill>
                          <a:srgbClr val="3333FF"/>
                        </a:solidFill>
                        <a:latin typeface="Calibri"/>
                        <a:ea typeface="Calibri"/>
                        <a:cs typeface="Calibri"/>
                        <a:sym typeface="Calibri"/>
                      </a:endParaRPr>
                    </a:p>
                  </a:txBody>
                  <a:tcPr marL="7625" marR="7625" marT="7625" marB="0" anchor="ctr"/>
                </a:tc>
                <a:tc>
                  <a:txBody>
                    <a:bodyPr/>
                    <a:lstStyle/>
                    <a:p>
                      <a:pPr marL="72000" marR="0" lvl="0" indent="0" algn="l" rtl="0">
                        <a:lnSpc>
                          <a:spcPct val="100000"/>
                        </a:lnSpc>
                        <a:spcBef>
                          <a:spcPts val="0"/>
                        </a:spcBef>
                        <a:spcAft>
                          <a:spcPts val="0"/>
                        </a:spcAft>
                        <a:buNone/>
                      </a:pPr>
                      <a:r>
                        <a:rPr lang="tr-TR" sz="2000" u="none" strike="noStrike"/>
                        <a:t> -</a:t>
                      </a:r>
                      <a:endParaRPr sz="2000" b="0" i="0" u="none" strike="noStrike">
                        <a:solidFill>
                          <a:srgbClr val="000000"/>
                        </a:solidFill>
                        <a:latin typeface="Calibri"/>
                        <a:ea typeface="Calibri"/>
                        <a:cs typeface="Calibri"/>
                        <a:sym typeface="Calibri"/>
                      </a:endParaRPr>
                    </a:p>
                  </a:txBody>
                  <a:tcPr marL="7625" marR="7625" marT="7625" marB="0" anchor="ctr"/>
                </a:tc>
                <a:tc>
                  <a:txBody>
                    <a:bodyPr/>
                    <a:lstStyle/>
                    <a:p>
                      <a:pPr marL="72000" marR="0" lvl="0" indent="0" algn="l" rtl="0">
                        <a:lnSpc>
                          <a:spcPct val="100000"/>
                        </a:lnSpc>
                        <a:spcBef>
                          <a:spcPts val="0"/>
                        </a:spcBef>
                        <a:spcAft>
                          <a:spcPts val="0"/>
                        </a:spcAft>
                        <a:buNone/>
                      </a:pPr>
                      <a:r>
                        <a:rPr lang="tr-TR" sz="2000" u="none" strike="noStrike"/>
                        <a:t> -</a:t>
                      </a:r>
                      <a:endParaRPr sz="2000" b="0" i="0" u="none" strike="noStrike">
                        <a:solidFill>
                          <a:srgbClr val="000000"/>
                        </a:solidFill>
                        <a:latin typeface="Calibri"/>
                        <a:ea typeface="Calibri"/>
                        <a:cs typeface="Calibri"/>
                        <a:sym typeface="Calibri"/>
                      </a:endParaRPr>
                    </a:p>
                  </a:txBody>
                  <a:tcPr marL="7625" marR="7625" marT="7625" marB="0" anchor="ctr"/>
                </a:tc>
                <a:extLst>
                  <a:ext uri="{0D108BD9-81ED-4DB2-BD59-A6C34878D82A}">
                    <a16:rowId xmlns:a16="http://schemas.microsoft.com/office/drawing/2014/main" val="10002"/>
                  </a:ext>
                </a:extLst>
              </a:tr>
              <a:tr h="382925">
                <a:tc>
                  <a:txBody>
                    <a:bodyPr/>
                    <a:lstStyle/>
                    <a:p>
                      <a:pPr marL="72000" marR="0" lvl="0" indent="0" algn="r" rtl="0">
                        <a:lnSpc>
                          <a:spcPct val="100000"/>
                        </a:lnSpc>
                        <a:spcBef>
                          <a:spcPts val="0"/>
                        </a:spcBef>
                        <a:spcAft>
                          <a:spcPts val="0"/>
                        </a:spcAft>
                        <a:buNone/>
                      </a:pPr>
                      <a:r>
                        <a:rPr lang="tr-TR" sz="2000" b="1" u="none" strike="noStrike">
                          <a:solidFill>
                            <a:srgbClr val="FF0000"/>
                          </a:solidFill>
                        </a:rPr>
                        <a:t>Öğrenci Alan Aktif Ön Lisans Program Sayısı</a:t>
                      </a:r>
                      <a:endParaRPr sz="2000" b="1" i="0" u="none" strike="noStrike">
                        <a:solidFill>
                          <a:srgbClr val="FF0000"/>
                        </a:solidFill>
                        <a:latin typeface="Times New Roman"/>
                        <a:ea typeface="Times New Roman"/>
                        <a:cs typeface="Times New Roman"/>
                        <a:sym typeface="Times New Roman"/>
                      </a:endParaRPr>
                    </a:p>
                  </a:txBody>
                  <a:tcPr marL="7625" marR="7625" marT="7625" marB="0" anchor="ctr"/>
                </a:tc>
                <a:tc>
                  <a:txBody>
                    <a:bodyPr/>
                    <a:lstStyle/>
                    <a:p>
                      <a:pPr marL="72000" marR="0" lvl="0" indent="0" algn="l" rtl="0">
                        <a:lnSpc>
                          <a:spcPct val="100000"/>
                        </a:lnSpc>
                        <a:spcBef>
                          <a:spcPts val="0"/>
                        </a:spcBef>
                        <a:spcAft>
                          <a:spcPts val="0"/>
                        </a:spcAft>
                        <a:buNone/>
                      </a:pPr>
                      <a:r>
                        <a:rPr lang="tr-TR" sz="2000" u="none" strike="noStrike"/>
                        <a:t> </a:t>
                      </a:r>
                      <a:endParaRPr sz="2000" b="0" i="0" u="none" strike="noStrike">
                        <a:solidFill>
                          <a:srgbClr val="000000"/>
                        </a:solidFill>
                        <a:latin typeface="Calibri"/>
                        <a:ea typeface="Calibri"/>
                        <a:cs typeface="Calibri"/>
                        <a:sym typeface="Calibri"/>
                      </a:endParaRPr>
                    </a:p>
                  </a:txBody>
                  <a:tcPr marL="7625" marR="7625" marT="7625" marB="0" anchor="ctr"/>
                </a:tc>
                <a:tc>
                  <a:txBody>
                    <a:bodyPr/>
                    <a:lstStyle/>
                    <a:p>
                      <a:pPr marL="72000" marR="0" lvl="0" indent="0" algn="l" rtl="0">
                        <a:lnSpc>
                          <a:spcPct val="100000"/>
                        </a:lnSpc>
                        <a:spcBef>
                          <a:spcPts val="0"/>
                        </a:spcBef>
                        <a:spcAft>
                          <a:spcPts val="0"/>
                        </a:spcAft>
                        <a:buNone/>
                      </a:pPr>
                      <a:r>
                        <a:rPr lang="tr-TR" sz="2000" u="none" strike="noStrike"/>
                        <a:t> </a:t>
                      </a:r>
                      <a:endParaRPr sz="2000" b="0" i="0" u="none" strike="noStrike">
                        <a:solidFill>
                          <a:srgbClr val="000000"/>
                        </a:solidFill>
                        <a:latin typeface="Calibri"/>
                        <a:ea typeface="Calibri"/>
                        <a:cs typeface="Calibri"/>
                        <a:sym typeface="Calibri"/>
                      </a:endParaRPr>
                    </a:p>
                  </a:txBody>
                  <a:tcPr marL="7625" marR="7625" marT="7625" marB="0" anchor="ctr"/>
                </a:tc>
                <a:extLst>
                  <a:ext uri="{0D108BD9-81ED-4DB2-BD59-A6C34878D82A}">
                    <a16:rowId xmlns:a16="http://schemas.microsoft.com/office/drawing/2014/main" val="10003"/>
                  </a:ext>
                </a:extLst>
              </a:tr>
              <a:tr h="382925">
                <a:tc>
                  <a:txBody>
                    <a:bodyPr/>
                    <a:lstStyle/>
                    <a:p>
                      <a:pPr marL="72000" marR="0" lvl="0" indent="0" algn="l" rtl="0">
                        <a:lnSpc>
                          <a:spcPct val="100000"/>
                        </a:lnSpc>
                        <a:spcBef>
                          <a:spcPts val="0"/>
                        </a:spcBef>
                        <a:spcAft>
                          <a:spcPts val="0"/>
                        </a:spcAft>
                        <a:buNone/>
                      </a:pPr>
                      <a:r>
                        <a:rPr lang="tr-TR" sz="2000" b="0" u="none" strike="noStrike">
                          <a:solidFill>
                            <a:srgbClr val="3333FF"/>
                          </a:solidFill>
                        </a:rPr>
                        <a:t>Lisans Bölüm Sayısı</a:t>
                      </a:r>
                      <a:endParaRPr sz="2000" b="0" i="0" u="none" strike="noStrike">
                        <a:solidFill>
                          <a:srgbClr val="3333FF"/>
                        </a:solidFill>
                        <a:latin typeface="Calibri"/>
                        <a:ea typeface="Calibri"/>
                        <a:cs typeface="Calibri"/>
                        <a:sym typeface="Calibri"/>
                      </a:endParaRPr>
                    </a:p>
                  </a:txBody>
                  <a:tcPr marL="7625" marR="7625" marT="7625" marB="0" anchor="ctr"/>
                </a:tc>
                <a:tc>
                  <a:txBody>
                    <a:bodyPr/>
                    <a:lstStyle/>
                    <a:p>
                      <a:pPr marL="72000" marR="0" lvl="0" indent="0" algn="l" rtl="0">
                        <a:lnSpc>
                          <a:spcPct val="100000"/>
                        </a:lnSpc>
                        <a:spcBef>
                          <a:spcPts val="0"/>
                        </a:spcBef>
                        <a:spcAft>
                          <a:spcPts val="0"/>
                        </a:spcAft>
                        <a:buNone/>
                      </a:pPr>
                      <a:r>
                        <a:rPr lang="tr-TR" sz="2000" u="none" strike="noStrike"/>
                        <a:t> -</a:t>
                      </a:r>
                      <a:endParaRPr sz="2000" b="0" i="0" u="none" strike="noStrike">
                        <a:solidFill>
                          <a:srgbClr val="000000"/>
                        </a:solidFill>
                        <a:latin typeface="Calibri"/>
                        <a:ea typeface="Calibri"/>
                        <a:cs typeface="Calibri"/>
                        <a:sym typeface="Calibri"/>
                      </a:endParaRPr>
                    </a:p>
                  </a:txBody>
                  <a:tcPr marL="7625" marR="7625" marT="7625" marB="0" anchor="ctr"/>
                </a:tc>
                <a:tc>
                  <a:txBody>
                    <a:bodyPr/>
                    <a:lstStyle/>
                    <a:p>
                      <a:pPr marL="72000" marR="0" lvl="0" indent="0" algn="l" rtl="0">
                        <a:lnSpc>
                          <a:spcPct val="100000"/>
                        </a:lnSpc>
                        <a:spcBef>
                          <a:spcPts val="0"/>
                        </a:spcBef>
                        <a:spcAft>
                          <a:spcPts val="0"/>
                        </a:spcAft>
                        <a:buNone/>
                      </a:pPr>
                      <a:r>
                        <a:rPr lang="tr-TR" sz="2000"/>
                        <a:t>-</a:t>
                      </a:r>
                      <a:endParaRPr sz="2000" b="0" i="0" u="none" strike="noStrike">
                        <a:solidFill>
                          <a:srgbClr val="000000"/>
                        </a:solidFill>
                        <a:latin typeface="Calibri"/>
                        <a:ea typeface="Calibri"/>
                        <a:cs typeface="Calibri"/>
                        <a:sym typeface="Calibri"/>
                      </a:endParaRPr>
                    </a:p>
                  </a:txBody>
                  <a:tcPr marL="7625" marR="7625" marT="7625" marB="0" anchor="ctr"/>
                </a:tc>
                <a:extLst>
                  <a:ext uri="{0D108BD9-81ED-4DB2-BD59-A6C34878D82A}">
                    <a16:rowId xmlns:a16="http://schemas.microsoft.com/office/drawing/2014/main" val="10004"/>
                  </a:ext>
                </a:extLst>
              </a:tr>
              <a:tr h="524700">
                <a:tc>
                  <a:txBody>
                    <a:bodyPr/>
                    <a:lstStyle/>
                    <a:p>
                      <a:pPr marL="72000" marR="0" lvl="0" indent="0" algn="l" rtl="0">
                        <a:lnSpc>
                          <a:spcPct val="100000"/>
                        </a:lnSpc>
                        <a:spcBef>
                          <a:spcPts val="0"/>
                        </a:spcBef>
                        <a:spcAft>
                          <a:spcPts val="0"/>
                        </a:spcAft>
                        <a:buNone/>
                      </a:pPr>
                      <a:r>
                        <a:rPr lang="tr-TR" sz="2000" b="0" u="none" strike="noStrike">
                          <a:solidFill>
                            <a:srgbClr val="3333FF"/>
                          </a:solidFill>
                        </a:rPr>
                        <a:t>Lisans Programı Sayısı</a:t>
                      </a:r>
                      <a:endParaRPr sz="2000" b="0" i="0" u="none" strike="noStrike">
                        <a:solidFill>
                          <a:srgbClr val="3333FF"/>
                        </a:solidFill>
                        <a:latin typeface="Calibri"/>
                        <a:ea typeface="Calibri"/>
                        <a:cs typeface="Calibri"/>
                        <a:sym typeface="Calibri"/>
                      </a:endParaRPr>
                    </a:p>
                  </a:txBody>
                  <a:tcPr marL="7625" marR="7625" marT="7625" marB="0" anchor="ctr"/>
                </a:tc>
                <a:tc>
                  <a:txBody>
                    <a:bodyPr/>
                    <a:lstStyle/>
                    <a:p>
                      <a:pPr marL="72000" marR="0" lvl="0" indent="0" algn="l" rtl="0">
                        <a:lnSpc>
                          <a:spcPct val="100000"/>
                        </a:lnSpc>
                        <a:spcBef>
                          <a:spcPts val="0"/>
                        </a:spcBef>
                        <a:spcAft>
                          <a:spcPts val="0"/>
                        </a:spcAft>
                        <a:buNone/>
                      </a:pPr>
                      <a:r>
                        <a:rPr lang="tr-TR" sz="2000" u="none" strike="noStrike"/>
                        <a:t> -</a:t>
                      </a:r>
                      <a:endParaRPr sz="2000" b="0" i="0" u="none" strike="noStrike">
                        <a:solidFill>
                          <a:srgbClr val="000000"/>
                        </a:solidFill>
                        <a:latin typeface="Calibri"/>
                        <a:ea typeface="Calibri"/>
                        <a:cs typeface="Calibri"/>
                        <a:sym typeface="Calibri"/>
                      </a:endParaRPr>
                    </a:p>
                  </a:txBody>
                  <a:tcPr marL="7625" marR="7625" marT="7625" marB="0" anchor="ctr"/>
                </a:tc>
                <a:tc>
                  <a:txBody>
                    <a:bodyPr/>
                    <a:lstStyle/>
                    <a:p>
                      <a:pPr marL="72000" marR="0" lvl="0" indent="0" algn="l" rtl="0">
                        <a:lnSpc>
                          <a:spcPct val="100000"/>
                        </a:lnSpc>
                        <a:spcBef>
                          <a:spcPts val="0"/>
                        </a:spcBef>
                        <a:spcAft>
                          <a:spcPts val="0"/>
                        </a:spcAft>
                        <a:buNone/>
                      </a:pPr>
                      <a:r>
                        <a:rPr lang="tr-TR" sz="2000" u="none" strike="noStrike"/>
                        <a:t> -</a:t>
                      </a:r>
                      <a:endParaRPr sz="2000" b="0" i="0" u="none" strike="noStrike">
                        <a:solidFill>
                          <a:srgbClr val="000000"/>
                        </a:solidFill>
                        <a:latin typeface="Calibri"/>
                        <a:ea typeface="Calibri"/>
                        <a:cs typeface="Calibri"/>
                        <a:sym typeface="Calibri"/>
                      </a:endParaRPr>
                    </a:p>
                  </a:txBody>
                  <a:tcPr marL="7625" marR="7625" marT="7625" marB="0" anchor="ctr"/>
                </a:tc>
                <a:extLst>
                  <a:ext uri="{0D108BD9-81ED-4DB2-BD59-A6C34878D82A}">
                    <a16:rowId xmlns:a16="http://schemas.microsoft.com/office/drawing/2014/main" val="10005"/>
                  </a:ext>
                </a:extLst>
              </a:tr>
              <a:tr h="625100">
                <a:tc>
                  <a:txBody>
                    <a:bodyPr/>
                    <a:lstStyle/>
                    <a:p>
                      <a:pPr marL="72000" marR="0" lvl="0" indent="0" algn="r" rtl="0">
                        <a:lnSpc>
                          <a:spcPct val="100000"/>
                        </a:lnSpc>
                        <a:spcBef>
                          <a:spcPts val="0"/>
                        </a:spcBef>
                        <a:spcAft>
                          <a:spcPts val="0"/>
                        </a:spcAft>
                        <a:buNone/>
                      </a:pPr>
                      <a:r>
                        <a:rPr lang="tr-TR" sz="2000" b="1" u="none" strike="noStrike">
                          <a:solidFill>
                            <a:srgbClr val="FF0000"/>
                          </a:solidFill>
                        </a:rPr>
                        <a:t>Öğrenci Alan Aktif Lisans Program Sayısı</a:t>
                      </a:r>
                      <a:endParaRPr sz="2000" b="1" i="0" u="none" strike="noStrike">
                        <a:solidFill>
                          <a:srgbClr val="FF0000"/>
                        </a:solidFill>
                        <a:latin typeface="Times New Roman"/>
                        <a:ea typeface="Times New Roman"/>
                        <a:cs typeface="Times New Roman"/>
                        <a:sym typeface="Times New Roman"/>
                      </a:endParaRPr>
                    </a:p>
                  </a:txBody>
                  <a:tcPr marL="7625" marR="7625" marT="7625" marB="0" anchor="ctr"/>
                </a:tc>
                <a:tc>
                  <a:txBody>
                    <a:bodyPr/>
                    <a:lstStyle/>
                    <a:p>
                      <a:pPr marL="72000" marR="0" lvl="0" indent="0" algn="l" rtl="0">
                        <a:lnSpc>
                          <a:spcPct val="100000"/>
                        </a:lnSpc>
                        <a:spcBef>
                          <a:spcPts val="0"/>
                        </a:spcBef>
                        <a:spcAft>
                          <a:spcPts val="0"/>
                        </a:spcAft>
                        <a:buNone/>
                      </a:pPr>
                      <a:r>
                        <a:rPr lang="tr-TR" sz="2000" u="none" strike="noStrike"/>
                        <a:t> 0</a:t>
                      </a:r>
                      <a:endParaRPr sz="2000" b="0" i="0" u="none" strike="noStrike">
                        <a:solidFill>
                          <a:srgbClr val="000000"/>
                        </a:solidFill>
                        <a:latin typeface="Calibri"/>
                        <a:ea typeface="Calibri"/>
                        <a:cs typeface="Calibri"/>
                        <a:sym typeface="Calibri"/>
                      </a:endParaRPr>
                    </a:p>
                  </a:txBody>
                  <a:tcPr marL="7625" marR="7625" marT="7625" marB="0" anchor="ctr"/>
                </a:tc>
                <a:tc>
                  <a:txBody>
                    <a:bodyPr/>
                    <a:lstStyle/>
                    <a:p>
                      <a:pPr marL="72000" marR="0" lvl="0" indent="0" algn="l" rtl="0">
                        <a:lnSpc>
                          <a:spcPct val="100000"/>
                        </a:lnSpc>
                        <a:spcBef>
                          <a:spcPts val="0"/>
                        </a:spcBef>
                        <a:spcAft>
                          <a:spcPts val="0"/>
                        </a:spcAft>
                        <a:buNone/>
                      </a:pPr>
                      <a:r>
                        <a:rPr lang="tr-TR" sz="2000" u="none" strike="noStrike"/>
                        <a:t> 0</a:t>
                      </a:r>
                      <a:endParaRPr sz="2000" b="0" i="0" u="none" strike="noStrike">
                        <a:solidFill>
                          <a:srgbClr val="000000"/>
                        </a:solidFill>
                        <a:latin typeface="Calibri"/>
                        <a:ea typeface="Calibri"/>
                        <a:cs typeface="Calibri"/>
                        <a:sym typeface="Calibri"/>
                      </a:endParaRPr>
                    </a:p>
                  </a:txBody>
                  <a:tcPr marL="7625" marR="7625" marT="7625" marB="0" anchor="ctr"/>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ferris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Shape 102"/>
        <p:cNvGrpSpPr/>
        <p:nvPr/>
      </p:nvGrpSpPr>
      <p:grpSpPr>
        <a:xfrm>
          <a:off x="0" y="0"/>
          <a:ext cx="0" cy="0"/>
          <a:chOff x="0" y="0"/>
          <a:chExt cx="0" cy="0"/>
        </a:xfrm>
      </p:grpSpPr>
      <p:sp>
        <p:nvSpPr>
          <p:cNvPr id="103" name="Google Shape;103;p2"/>
          <p:cNvSpPr txBox="1">
            <a:spLocks noGrp="1"/>
          </p:cNvSpPr>
          <p:nvPr>
            <p:ph type="title"/>
          </p:nvPr>
        </p:nvSpPr>
        <p:spPr>
          <a:xfrm>
            <a:off x="1300124" y="793597"/>
            <a:ext cx="9104811" cy="50945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2800"/>
              <a:buFont typeface="Calibri"/>
              <a:buNone/>
            </a:pPr>
            <a:r>
              <a:rPr lang="tr-TR" sz="2800" b="1">
                <a:solidFill>
                  <a:srgbClr val="FF0000"/>
                </a:solidFill>
                <a:latin typeface="Calibri"/>
                <a:ea typeface="Calibri"/>
                <a:cs typeface="Calibri"/>
                <a:sym typeface="Calibri"/>
              </a:rPr>
              <a:t>SUNUM PLANI</a:t>
            </a:r>
            <a:endParaRPr sz="2800" b="1">
              <a:solidFill>
                <a:srgbClr val="FF0000"/>
              </a:solidFill>
              <a:latin typeface="Calibri"/>
              <a:ea typeface="Calibri"/>
              <a:cs typeface="Calibri"/>
              <a:sym typeface="Calibri"/>
            </a:endParaRPr>
          </a:p>
        </p:txBody>
      </p:sp>
      <p:sp>
        <p:nvSpPr>
          <p:cNvPr id="104" name="Google Shape;104;p2"/>
          <p:cNvSpPr txBox="1">
            <a:spLocks noGrp="1"/>
          </p:cNvSpPr>
          <p:nvPr>
            <p:ph type="body" idx="1"/>
          </p:nvPr>
        </p:nvSpPr>
        <p:spPr>
          <a:xfrm>
            <a:off x="3581400" y="1927960"/>
            <a:ext cx="5193145" cy="4313657"/>
          </a:xfrm>
          <a:prstGeom prst="rect">
            <a:avLst/>
          </a:prstGeom>
          <a:noFill/>
          <a:ln>
            <a:noFill/>
          </a:ln>
        </p:spPr>
        <p:txBody>
          <a:bodyPr spcFirstLastPara="1" wrap="square" lIns="91425" tIns="45700" rIns="91425" bIns="45700" anchor="t" anchorCtr="0">
            <a:normAutofit fontScale="55000" lnSpcReduction="20000"/>
          </a:bodyPr>
          <a:lstStyle/>
          <a:p>
            <a:pPr marL="514350" lvl="0" indent="-514350" algn="l" rtl="0">
              <a:lnSpc>
                <a:spcPct val="150000"/>
              </a:lnSpc>
              <a:spcBef>
                <a:spcPts val="0"/>
              </a:spcBef>
              <a:spcAft>
                <a:spcPts val="0"/>
              </a:spcAft>
              <a:buClr>
                <a:srgbClr val="3333FF"/>
              </a:buClr>
              <a:buSzPct val="100000"/>
              <a:buFont typeface="Calibri"/>
              <a:buAutoNum type="arabicParenR"/>
            </a:pPr>
            <a:r>
              <a:rPr lang="tr-TR" sz="3200" b="1">
                <a:solidFill>
                  <a:srgbClr val="3333FF"/>
                </a:solidFill>
              </a:rPr>
              <a:t>GİRİŞ</a:t>
            </a:r>
            <a:endParaRPr/>
          </a:p>
          <a:p>
            <a:pPr marL="514350" lvl="0" indent="-514350" algn="l" rtl="0">
              <a:lnSpc>
                <a:spcPct val="150000"/>
              </a:lnSpc>
              <a:spcBef>
                <a:spcPts val="400"/>
              </a:spcBef>
              <a:spcAft>
                <a:spcPts val="0"/>
              </a:spcAft>
              <a:buClr>
                <a:srgbClr val="3333FF"/>
              </a:buClr>
              <a:buSzPct val="100000"/>
              <a:buFont typeface="Calibri"/>
              <a:buAutoNum type="arabicParenR"/>
            </a:pPr>
            <a:r>
              <a:rPr lang="tr-TR" sz="3200" b="1">
                <a:solidFill>
                  <a:srgbClr val="3333FF"/>
                </a:solidFill>
              </a:rPr>
              <a:t>YÖNETİM</a:t>
            </a:r>
            <a:endParaRPr/>
          </a:p>
          <a:p>
            <a:pPr marL="514350" lvl="0" indent="-514350" algn="l" rtl="0">
              <a:lnSpc>
                <a:spcPct val="150000"/>
              </a:lnSpc>
              <a:spcBef>
                <a:spcPts val="400"/>
              </a:spcBef>
              <a:spcAft>
                <a:spcPts val="0"/>
              </a:spcAft>
              <a:buClr>
                <a:srgbClr val="3333FF"/>
              </a:buClr>
              <a:buSzPct val="100000"/>
              <a:buFont typeface="Calibri"/>
              <a:buAutoNum type="arabicParenR"/>
            </a:pPr>
            <a:r>
              <a:rPr lang="tr-TR" sz="3200" b="1">
                <a:solidFill>
                  <a:srgbClr val="3333FF"/>
                </a:solidFill>
              </a:rPr>
              <a:t>PERSONEL</a:t>
            </a:r>
            <a:endParaRPr/>
          </a:p>
          <a:p>
            <a:pPr marL="514350" lvl="0" indent="-514350" algn="l" rtl="0">
              <a:lnSpc>
                <a:spcPct val="150000"/>
              </a:lnSpc>
              <a:spcBef>
                <a:spcPts val="400"/>
              </a:spcBef>
              <a:spcAft>
                <a:spcPts val="0"/>
              </a:spcAft>
              <a:buClr>
                <a:srgbClr val="3333FF"/>
              </a:buClr>
              <a:buSzPct val="100000"/>
              <a:buFont typeface="Calibri"/>
              <a:buAutoNum type="arabicParenR"/>
            </a:pPr>
            <a:r>
              <a:rPr lang="tr-TR" sz="3200" b="1">
                <a:solidFill>
                  <a:srgbClr val="3333FF"/>
                </a:solidFill>
              </a:rPr>
              <a:t>EĞİTİM ÖĞRETİM</a:t>
            </a:r>
            <a:endParaRPr/>
          </a:p>
          <a:p>
            <a:pPr marL="514350" lvl="0" indent="-514350" algn="l" rtl="0">
              <a:lnSpc>
                <a:spcPct val="150000"/>
              </a:lnSpc>
              <a:spcBef>
                <a:spcPts val="400"/>
              </a:spcBef>
              <a:spcAft>
                <a:spcPts val="0"/>
              </a:spcAft>
              <a:buClr>
                <a:srgbClr val="3333FF"/>
              </a:buClr>
              <a:buSzPct val="100000"/>
              <a:buFont typeface="Calibri"/>
              <a:buAutoNum type="arabicParenR"/>
            </a:pPr>
            <a:r>
              <a:rPr lang="tr-TR" sz="3200" b="1">
                <a:solidFill>
                  <a:srgbClr val="3333FF"/>
                </a:solidFill>
              </a:rPr>
              <a:t>FİZİKSEL ALTYAPI VE TESİSLER</a:t>
            </a:r>
            <a:endParaRPr/>
          </a:p>
          <a:p>
            <a:pPr marL="514350" lvl="0" indent="-514350" algn="l" rtl="0">
              <a:lnSpc>
                <a:spcPct val="150000"/>
              </a:lnSpc>
              <a:spcBef>
                <a:spcPts val="400"/>
              </a:spcBef>
              <a:spcAft>
                <a:spcPts val="0"/>
              </a:spcAft>
              <a:buClr>
                <a:srgbClr val="3333FF"/>
              </a:buClr>
              <a:buSzPct val="100000"/>
              <a:buFont typeface="Calibri"/>
              <a:buAutoNum type="arabicParenR"/>
            </a:pPr>
            <a:r>
              <a:rPr lang="tr-TR" sz="3200" b="1">
                <a:solidFill>
                  <a:srgbClr val="3333FF"/>
                </a:solidFill>
              </a:rPr>
              <a:t>ARAŞTIRMA VE GELİŞTİRME</a:t>
            </a:r>
            <a:endParaRPr/>
          </a:p>
          <a:p>
            <a:pPr marL="514350" lvl="0" indent="-514350" algn="l" rtl="0">
              <a:lnSpc>
                <a:spcPct val="150000"/>
              </a:lnSpc>
              <a:spcBef>
                <a:spcPts val="400"/>
              </a:spcBef>
              <a:spcAft>
                <a:spcPts val="0"/>
              </a:spcAft>
              <a:buClr>
                <a:srgbClr val="3333FF"/>
              </a:buClr>
              <a:buSzPct val="100000"/>
              <a:buFont typeface="Calibri"/>
              <a:buAutoNum type="arabicParenR"/>
            </a:pPr>
            <a:r>
              <a:rPr lang="tr-TR" sz="3200" b="1">
                <a:solidFill>
                  <a:srgbClr val="3333FF"/>
                </a:solidFill>
              </a:rPr>
              <a:t>ULUSLARARASILAŞMA</a:t>
            </a:r>
            <a:endParaRPr/>
          </a:p>
          <a:p>
            <a:pPr marL="514350" lvl="0" indent="-514350" algn="l" rtl="0">
              <a:lnSpc>
                <a:spcPct val="150000"/>
              </a:lnSpc>
              <a:spcBef>
                <a:spcPts val="400"/>
              </a:spcBef>
              <a:spcAft>
                <a:spcPts val="0"/>
              </a:spcAft>
              <a:buClr>
                <a:srgbClr val="3333FF"/>
              </a:buClr>
              <a:buSzPct val="100000"/>
              <a:buFont typeface="Calibri"/>
              <a:buAutoNum type="arabicParenR"/>
            </a:pPr>
            <a:r>
              <a:rPr lang="tr-TR" sz="3200" b="1">
                <a:solidFill>
                  <a:srgbClr val="3333FF"/>
                </a:solidFill>
              </a:rPr>
              <a:t>KALİTE VE AKREDİTASYON ÇALIŞMALARI</a:t>
            </a:r>
            <a:endParaRPr/>
          </a:p>
          <a:p>
            <a:pPr marL="514350" lvl="0" indent="-514350" algn="l" rtl="0">
              <a:lnSpc>
                <a:spcPct val="150000"/>
              </a:lnSpc>
              <a:spcBef>
                <a:spcPts val="400"/>
              </a:spcBef>
              <a:spcAft>
                <a:spcPts val="0"/>
              </a:spcAft>
              <a:buClr>
                <a:srgbClr val="3333FF"/>
              </a:buClr>
              <a:buSzPct val="100000"/>
              <a:buFont typeface="Calibri"/>
              <a:buAutoNum type="arabicParenR"/>
            </a:pPr>
            <a:r>
              <a:rPr lang="tr-TR" sz="3200" b="1">
                <a:solidFill>
                  <a:srgbClr val="3333FF"/>
                </a:solidFill>
              </a:rPr>
              <a:t>SORULAR VE ÖNERİLER</a:t>
            </a:r>
            <a:endParaRPr/>
          </a:p>
          <a:p>
            <a:pPr marL="514350" lvl="0" indent="-514350" algn="l" rtl="0">
              <a:lnSpc>
                <a:spcPct val="150000"/>
              </a:lnSpc>
              <a:spcBef>
                <a:spcPts val="400"/>
              </a:spcBef>
              <a:spcAft>
                <a:spcPts val="0"/>
              </a:spcAft>
              <a:buClr>
                <a:srgbClr val="3333FF"/>
              </a:buClr>
              <a:buSzPct val="100000"/>
              <a:buFont typeface="Calibri"/>
              <a:buAutoNum type="arabicParenR"/>
            </a:pPr>
            <a:r>
              <a:rPr lang="tr-TR" sz="3200" b="1">
                <a:solidFill>
                  <a:srgbClr val="3333FF"/>
                </a:solidFill>
              </a:rPr>
              <a:t>KAPANIŞ</a:t>
            </a:r>
            <a:endParaRPr/>
          </a:p>
        </p:txBody>
      </p:sp>
      <p:sp>
        <p:nvSpPr>
          <p:cNvPr id="105" name="Google Shape;105;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30.12.2025</a:t>
            </a:r>
            <a:endParaRPr/>
          </a:p>
        </p:txBody>
      </p:sp>
      <p:sp>
        <p:nvSpPr>
          <p:cNvPr id="106" name="Google Shape;106;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2</a:t>
            </a:fld>
            <a:endParaRPr/>
          </a:p>
        </p:txBody>
      </p:sp>
    </p:spTree>
  </p:cSld>
  <p:clrMapOvr>
    <a:masterClrMapping/>
  </p:clrMapOvr>
  <mc:AlternateContent xmlns:mc="http://schemas.openxmlformats.org/markup-compatibility/2006" xmlns:p14="http://schemas.microsoft.com/office/powerpoint/2010/main">
    <mc:Choice Requires="p14">
      <p:transition p14:dur="25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9"/>
          <p:cNvSpPr txBox="1">
            <a:spLocks noGrp="1"/>
          </p:cNvSpPr>
          <p:nvPr>
            <p:ph type="subTitle" idx="1"/>
          </p:nvPr>
        </p:nvSpPr>
        <p:spPr>
          <a:xfrm>
            <a:off x="1524000" y="2521384"/>
            <a:ext cx="9254836" cy="2457016"/>
          </a:xfrm>
          <a:prstGeom prst="rect">
            <a:avLst/>
          </a:prstGeom>
          <a:noFill/>
          <a:ln>
            <a:noFill/>
          </a:ln>
        </p:spPr>
        <p:txBody>
          <a:bodyPr spcFirstLastPara="1" wrap="square" lIns="91425" tIns="45700" rIns="91425" bIns="45700" anchor="t" anchorCtr="0">
            <a:normAutofit fontScale="32500" lnSpcReduction="20000"/>
          </a:bodyPr>
          <a:lstStyle/>
          <a:p>
            <a:pPr marL="0" lvl="0" indent="0" algn="ctr" rtl="0">
              <a:lnSpc>
                <a:spcPct val="90000"/>
              </a:lnSpc>
              <a:spcBef>
                <a:spcPts val="0"/>
              </a:spcBef>
              <a:spcAft>
                <a:spcPts val="0"/>
              </a:spcAft>
              <a:buClr>
                <a:srgbClr val="FF0000"/>
              </a:buClr>
              <a:buSzPct val="100000"/>
              <a:buNone/>
            </a:pPr>
            <a:r>
              <a:rPr lang="tr-TR" sz="24000" b="1">
                <a:solidFill>
                  <a:srgbClr val="FF0000"/>
                </a:solidFill>
              </a:rPr>
              <a:t>EĞİTİM ÖĞRETİM</a:t>
            </a:r>
            <a:endParaRPr/>
          </a:p>
          <a:p>
            <a:pPr marL="0" lvl="0" indent="0" algn="ctr" rtl="0">
              <a:lnSpc>
                <a:spcPct val="90000"/>
              </a:lnSpc>
              <a:spcBef>
                <a:spcPts val="1000"/>
              </a:spcBef>
              <a:spcAft>
                <a:spcPts val="0"/>
              </a:spcAft>
              <a:buClr>
                <a:schemeClr val="dk1"/>
              </a:buClr>
              <a:buSzPct val="100000"/>
              <a:buNone/>
            </a:pPr>
            <a:endParaRPr sz="9600" b="1">
              <a:solidFill>
                <a:srgbClr val="FF0000"/>
              </a:solidFill>
            </a:endParaRPr>
          </a:p>
          <a:p>
            <a:pPr marL="0" lvl="0" indent="0" algn="ctr" rtl="0">
              <a:lnSpc>
                <a:spcPct val="90000"/>
              </a:lnSpc>
              <a:spcBef>
                <a:spcPts val="1000"/>
              </a:spcBef>
              <a:spcAft>
                <a:spcPts val="0"/>
              </a:spcAft>
              <a:buClr>
                <a:schemeClr val="dk1"/>
              </a:buClr>
              <a:buSzPct val="100000"/>
              <a:buNone/>
            </a:pPr>
            <a:endParaRPr sz="9600" b="1">
              <a:solidFill>
                <a:srgbClr val="FF0000"/>
              </a:solidFill>
            </a:endParaRPr>
          </a:p>
          <a:p>
            <a:pPr marL="0" lvl="0" indent="0" algn="ctr" rtl="0">
              <a:lnSpc>
                <a:spcPct val="90000"/>
              </a:lnSpc>
              <a:spcBef>
                <a:spcPts val="1000"/>
              </a:spcBef>
              <a:spcAft>
                <a:spcPts val="0"/>
              </a:spcAft>
              <a:buClr>
                <a:srgbClr val="3333FF"/>
              </a:buClr>
              <a:buSzPct val="100000"/>
              <a:buNone/>
            </a:pPr>
            <a:r>
              <a:rPr lang="tr-TR" sz="9600" b="1">
                <a:solidFill>
                  <a:srgbClr val="3333FF"/>
                </a:solidFill>
              </a:rPr>
              <a:t>PROGRAMLAR VE ÖĞRENCİ </a:t>
            </a:r>
            <a:endParaRPr/>
          </a:p>
          <a:p>
            <a:pPr marL="0" lvl="0" indent="0" algn="ctr" rtl="0">
              <a:lnSpc>
                <a:spcPct val="90000"/>
              </a:lnSpc>
              <a:spcBef>
                <a:spcPts val="1000"/>
              </a:spcBef>
              <a:spcAft>
                <a:spcPts val="0"/>
              </a:spcAft>
              <a:buClr>
                <a:schemeClr val="dk1"/>
              </a:buClr>
              <a:buSzPct val="100000"/>
              <a:buNone/>
            </a:pPr>
            <a:endParaRPr sz="6000" b="1">
              <a:solidFill>
                <a:srgbClr val="FF0000"/>
              </a:solidFill>
            </a:endParaRPr>
          </a:p>
        </p:txBody>
      </p:sp>
      <p:sp>
        <p:nvSpPr>
          <p:cNvPr id="255" name="Google Shape;255;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30.12.2025</a:t>
            </a:r>
            <a:endParaRPr/>
          </a:p>
        </p:txBody>
      </p:sp>
      <p:sp>
        <p:nvSpPr>
          <p:cNvPr id="256" name="Google Shape;25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20</a:t>
            </a:fld>
            <a:endParaRPr/>
          </a:p>
        </p:txBody>
      </p:sp>
    </p:spTree>
  </p:cSld>
  <p:clrMapOvr>
    <a:masterClrMapping/>
  </p:clrMapOvr>
  <mc:AlternateContent xmlns:mc="http://schemas.openxmlformats.org/markup-compatibility/2006" xmlns:p14="http://schemas.microsoft.com/office/powerpoint/2010/main">
    <mc:Choice Requires="p14">
      <p:transition p14:dur="25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20"/>
          <p:cNvSpPr txBox="1">
            <a:spLocks noGrp="1"/>
          </p:cNvSpPr>
          <p:nvPr>
            <p:ph type="title"/>
          </p:nvPr>
        </p:nvSpPr>
        <p:spPr>
          <a:xfrm>
            <a:off x="323273" y="766617"/>
            <a:ext cx="10455562" cy="644811"/>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2800"/>
              <a:buFont typeface="Calibri"/>
              <a:buNone/>
            </a:pPr>
            <a:r>
              <a:rPr lang="tr-TR" sz="2800" b="1">
                <a:solidFill>
                  <a:srgbClr val="FF0000"/>
                </a:solidFill>
              </a:rPr>
              <a:t>Ön Lisans / Lisans Eğitimi: </a:t>
            </a:r>
            <a:r>
              <a:rPr lang="tr-TR" sz="2800" b="1">
                <a:solidFill>
                  <a:srgbClr val="0066FF"/>
                </a:solidFill>
              </a:rPr>
              <a:t>Program Yapısı</a:t>
            </a:r>
            <a:endParaRPr sz="2800" b="1">
              <a:solidFill>
                <a:srgbClr val="0066FF"/>
              </a:solidFill>
            </a:endParaRPr>
          </a:p>
        </p:txBody>
      </p:sp>
      <p:sp>
        <p:nvSpPr>
          <p:cNvPr id="262" name="Google Shape;26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30.12.2025</a:t>
            </a:r>
            <a:endParaRPr/>
          </a:p>
        </p:txBody>
      </p:sp>
      <p:sp>
        <p:nvSpPr>
          <p:cNvPr id="263" name="Google Shape;263;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21</a:t>
            </a:fld>
            <a:endParaRPr/>
          </a:p>
        </p:txBody>
      </p:sp>
      <p:graphicFrame>
        <p:nvGraphicFramePr>
          <p:cNvPr id="264" name="Google Shape;264;p20"/>
          <p:cNvGraphicFramePr/>
          <p:nvPr/>
        </p:nvGraphicFramePr>
        <p:xfrm>
          <a:off x="434109" y="2068948"/>
          <a:ext cx="10658750" cy="3334375"/>
        </p:xfrm>
        <a:graphic>
          <a:graphicData uri="http://schemas.openxmlformats.org/drawingml/2006/table">
            <a:tbl>
              <a:tblPr>
                <a:noFill/>
                <a:tableStyleId>{9EE9E55A-6353-4820-B1A0-A50A31D110FF}</a:tableStyleId>
              </a:tblPr>
              <a:tblGrid>
                <a:gridCol w="4457300">
                  <a:extLst>
                    <a:ext uri="{9D8B030D-6E8A-4147-A177-3AD203B41FA5}">
                      <a16:colId xmlns:a16="http://schemas.microsoft.com/office/drawing/2014/main" val="20000"/>
                    </a:ext>
                  </a:extLst>
                </a:gridCol>
                <a:gridCol w="6201450">
                  <a:extLst>
                    <a:ext uri="{9D8B030D-6E8A-4147-A177-3AD203B41FA5}">
                      <a16:colId xmlns:a16="http://schemas.microsoft.com/office/drawing/2014/main" val="20001"/>
                    </a:ext>
                  </a:extLst>
                </a:gridCol>
              </a:tblGrid>
              <a:tr h="312175">
                <a:tc>
                  <a:txBody>
                    <a:bodyPr/>
                    <a:lstStyle/>
                    <a:p>
                      <a:pPr marL="0" marR="0" lvl="0" indent="0" algn="ctr" rtl="0">
                        <a:lnSpc>
                          <a:spcPct val="107000"/>
                        </a:lnSpc>
                        <a:spcBef>
                          <a:spcPts val="0"/>
                        </a:spcBef>
                        <a:spcAft>
                          <a:spcPts val="0"/>
                        </a:spcAft>
                        <a:buNone/>
                      </a:pPr>
                      <a:r>
                        <a:rPr lang="tr-TR" sz="1600" b="1">
                          <a:solidFill>
                            <a:srgbClr val="0066FF"/>
                          </a:solidFill>
                        </a:rPr>
                        <a:t>Bölüm Adı*</a:t>
                      </a:r>
                      <a:endParaRPr sz="1600" b="1">
                        <a:solidFill>
                          <a:srgbClr val="0066FF"/>
                        </a:solidFill>
                        <a:latin typeface="Times New Roman"/>
                        <a:ea typeface="Times New Roman"/>
                        <a:cs typeface="Times New Roman"/>
                        <a:sym typeface="Times New Roman"/>
                      </a:endParaRPr>
                    </a:p>
                  </a:txBody>
                  <a:tcPr marL="3800" marR="3800" marT="3800" marB="0" anchor="ctr"/>
                </a:tc>
                <a:tc>
                  <a:txBody>
                    <a:bodyPr/>
                    <a:lstStyle/>
                    <a:p>
                      <a:pPr marL="0" marR="0" lvl="0" indent="0" algn="ctr" rtl="0">
                        <a:lnSpc>
                          <a:spcPct val="107000"/>
                        </a:lnSpc>
                        <a:spcBef>
                          <a:spcPts val="0"/>
                        </a:spcBef>
                        <a:spcAft>
                          <a:spcPts val="0"/>
                        </a:spcAft>
                        <a:buNone/>
                      </a:pPr>
                      <a:r>
                        <a:rPr lang="tr-TR" sz="1600" b="1">
                          <a:solidFill>
                            <a:srgbClr val="0066FF"/>
                          </a:solidFill>
                        </a:rPr>
                        <a:t>Ana Bilim - Sanat Dalı/ Program Adı*</a:t>
                      </a:r>
                      <a:endParaRPr sz="1600" b="1">
                        <a:solidFill>
                          <a:srgbClr val="0066FF"/>
                        </a:solidFill>
                        <a:latin typeface="Times New Roman"/>
                        <a:ea typeface="Times New Roman"/>
                        <a:cs typeface="Times New Roman"/>
                        <a:sym typeface="Times New Roman"/>
                      </a:endParaRPr>
                    </a:p>
                  </a:txBody>
                  <a:tcPr marL="9525" marR="9525" marT="9525" marB="0" anchor="ctr"/>
                </a:tc>
                <a:extLst>
                  <a:ext uri="{0D108BD9-81ED-4DB2-BD59-A6C34878D82A}">
                    <a16:rowId xmlns:a16="http://schemas.microsoft.com/office/drawing/2014/main" val="10000"/>
                  </a:ext>
                </a:extLst>
              </a:tr>
              <a:tr h="377775">
                <a:tc>
                  <a:txBody>
                    <a:bodyPr/>
                    <a:lstStyle/>
                    <a:p>
                      <a:pPr marL="0" marR="0" lvl="0" indent="0" algn="l" rtl="0">
                        <a:lnSpc>
                          <a:spcPct val="107000"/>
                        </a:lnSpc>
                        <a:spcBef>
                          <a:spcPts val="0"/>
                        </a:spcBef>
                        <a:spcAft>
                          <a:spcPts val="0"/>
                        </a:spcAft>
                        <a:buNone/>
                      </a:pPr>
                      <a:r>
                        <a:rPr lang="tr-TR" sz="1100" dirty="0">
                          <a:latin typeface="Times New Roman"/>
                          <a:ea typeface="Times New Roman"/>
                          <a:cs typeface="Times New Roman"/>
                          <a:sym typeface="Times New Roman"/>
                        </a:rPr>
                        <a:t>Yabancı Diller (Hazırlık Programı)</a:t>
                      </a:r>
                      <a:endParaRPr sz="1100" dirty="0">
                        <a:latin typeface="Times New Roman"/>
                        <a:ea typeface="Times New Roman"/>
                        <a:cs typeface="Times New Roman"/>
                        <a:sym typeface="Times New Roman"/>
                      </a:endParaRPr>
                    </a:p>
                  </a:txBody>
                  <a:tcPr marL="3800" marR="3800" marT="380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9525" marR="9525" marT="9525" marB="0" anchor="ctr"/>
                </a:tc>
                <a:extLst>
                  <a:ext uri="{0D108BD9-81ED-4DB2-BD59-A6C34878D82A}">
                    <a16:rowId xmlns:a16="http://schemas.microsoft.com/office/drawing/2014/main" val="10001"/>
                  </a:ext>
                </a:extLst>
              </a:tr>
              <a:tr h="377775">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3800" marR="3800" marT="380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9525" marR="9525" marT="9525" marB="0" anchor="ctr"/>
                </a:tc>
                <a:extLst>
                  <a:ext uri="{0D108BD9-81ED-4DB2-BD59-A6C34878D82A}">
                    <a16:rowId xmlns:a16="http://schemas.microsoft.com/office/drawing/2014/main" val="10002"/>
                  </a:ext>
                </a:extLst>
              </a:tr>
              <a:tr h="377775">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3800" marR="3800" marT="380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9525" marR="9525" marT="9525" marB="0" anchor="ctr"/>
                </a:tc>
                <a:extLst>
                  <a:ext uri="{0D108BD9-81ED-4DB2-BD59-A6C34878D82A}">
                    <a16:rowId xmlns:a16="http://schemas.microsoft.com/office/drawing/2014/main" val="10003"/>
                  </a:ext>
                </a:extLst>
              </a:tr>
              <a:tr h="377775">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3800" marR="3800" marT="380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9525" marR="9525" marT="9525" marB="0" anchor="ctr"/>
                </a:tc>
                <a:extLst>
                  <a:ext uri="{0D108BD9-81ED-4DB2-BD59-A6C34878D82A}">
                    <a16:rowId xmlns:a16="http://schemas.microsoft.com/office/drawing/2014/main" val="10004"/>
                  </a:ext>
                </a:extLst>
              </a:tr>
              <a:tr h="377775">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3800" marR="3800" marT="380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9525" marR="9525" marT="9525" marB="0" anchor="ctr"/>
                </a:tc>
                <a:extLst>
                  <a:ext uri="{0D108BD9-81ED-4DB2-BD59-A6C34878D82A}">
                    <a16:rowId xmlns:a16="http://schemas.microsoft.com/office/drawing/2014/main" val="10005"/>
                  </a:ext>
                </a:extLst>
              </a:tr>
              <a:tr h="377775">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3800" marR="3800" marT="380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9525" marR="9525" marT="9525" marB="0" anchor="ctr"/>
                </a:tc>
                <a:extLst>
                  <a:ext uri="{0D108BD9-81ED-4DB2-BD59-A6C34878D82A}">
                    <a16:rowId xmlns:a16="http://schemas.microsoft.com/office/drawing/2014/main" val="10006"/>
                  </a:ext>
                </a:extLst>
              </a:tr>
              <a:tr h="377775">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3800" marR="3800" marT="380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9525" marR="9525" marT="9525" marB="0" anchor="ctr"/>
                </a:tc>
                <a:extLst>
                  <a:ext uri="{0D108BD9-81ED-4DB2-BD59-A6C34878D82A}">
                    <a16:rowId xmlns:a16="http://schemas.microsoft.com/office/drawing/2014/main" val="10007"/>
                  </a:ext>
                </a:extLst>
              </a:tr>
              <a:tr h="377775">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3800" marR="3800" marT="3800" marB="0" anchor="ctr"/>
                </a:tc>
                <a:tc>
                  <a:txBody>
                    <a:bodyPr/>
                    <a:lstStyle/>
                    <a:p>
                      <a:pPr marL="0" marR="0" lvl="0" indent="0" algn="r" rtl="0">
                        <a:lnSpc>
                          <a:spcPct val="107000"/>
                        </a:lnSpc>
                        <a:spcBef>
                          <a:spcPts val="0"/>
                        </a:spcBef>
                        <a:spcAft>
                          <a:spcPts val="0"/>
                        </a:spcAft>
                        <a:buNone/>
                      </a:pPr>
                      <a:r>
                        <a:rPr lang="tr-TR" sz="1100" dirty="0"/>
                        <a:t>  </a:t>
                      </a:r>
                      <a:endParaRPr sz="1100" dirty="0">
                        <a:latin typeface="Times New Roman"/>
                        <a:ea typeface="Times New Roman"/>
                        <a:cs typeface="Times New Roman"/>
                        <a:sym typeface="Times New Roman"/>
                      </a:endParaRPr>
                    </a:p>
                  </a:txBody>
                  <a:tcPr marL="9525" marR="9525" marT="9525" marB="0" anchor="ctr"/>
                </a:tc>
                <a:extLst>
                  <a:ext uri="{0D108BD9-81ED-4DB2-BD59-A6C34878D82A}">
                    <a16:rowId xmlns:a16="http://schemas.microsoft.com/office/drawing/2014/main" val="10008"/>
                  </a:ext>
                </a:extLst>
              </a:tr>
            </a:tbl>
          </a:graphicData>
        </a:graphic>
      </p:graphicFrame>
      <p:sp>
        <p:nvSpPr>
          <p:cNvPr id="265" name="Google Shape;265;p20"/>
          <p:cNvSpPr txBox="1"/>
          <p:nvPr/>
        </p:nvSpPr>
        <p:spPr>
          <a:xfrm>
            <a:off x="434109" y="5879856"/>
            <a:ext cx="7751911"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200" b="1" i="1">
                <a:solidFill>
                  <a:srgbClr val="C00000"/>
                </a:solidFill>
                <a:latin typeface="Calibri"/>
                <a:ea typeface="Calibri"/>
                <a:cs typeface="Calibri"/>
                <a:sym typeface="Calibri"/>
              </a:rPr>
              <a:t>*Bölüm ve Ana Bilim - Sanat Dalı/ Program sayısı kadar satır ekleyiniz. </a:t>
            </a:r>
            <a:endParaRPr sz="1200" b="1" i="1">
              <a:solidFill>
                <a:srgbClr val="C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25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21"/>
          <p:cNvSpPr txBox="1">
            <a:spLocks noGrp="1"/>
          </p:cNvSpPr>
          <p:nvPr>
            <p:ph type="title"/>
          </p:nvPr>
        </p:nvSpPr>
        <p:spPr>
          <a:xfrm>
            <a:off x="129310" y="812800"/>
            <a:ext cx="10603345" cy="68359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00CC"/>
              </a:buClr>
              <a:buSzPts val="2800"/>
              <a:buFont typeface="Calibri"/>
              <a:buNone/>
            </a:pPr>
            <a:r>
              <a:rPr lang="tr-TR" sz="2800" b="1">
                <a:solidFill>
                  <a:srgbClr val="0000CC"/>
                </a:solidFill>
              </a:rPr>
              <a:t>Lisansüstü Eğitim Programları </a:t>
            </a:r>
            <a:endParaRPr sz="2800">
              <a:solidFill>
                <a:srgbClr val="0000CC"/>
              </a:solidFill>
            </a:endParaRPr>
          </a:p>
        </p:txBody>
      </p:sp>
      <p:sp>
        <p:nvSpPr>
          <p:cNvPr id="271" name="Google Shape;27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30.12.2025</a:t>
            </a:r>
            <a:endParaRPr/>
          </a:p>
        </p:txBody>
      </p:sp>
      <p:sp>
        <p:nvSpPr>
          <p:cNvPr id="272" name="Google Shape;272;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22</a:t>
            </a:fld>
            <a:endParaRPr/>
          </a:p>
        </p:txBody>
      </p:sp>
      <p:graphicFrame>
        <p:nvGraphicFramePr>
          <p:cNvPr id="273" name="Google Shape;273;p21"/>
          <p:cNvGraphicFramePr/>
          <p:nvPr/>
        </p:nvGraphicFramePr>
        <p:xfrm>
          <a:off x="452583" y="1911921"/>
          <a:ext cx="11166750" cy="3777750"/>
        </p:xfrm>
        <a:graphic>
          <a:graphicData uri="http://schemas.openxmlformats.org/drawingml/2006/table">
            <a:tbl>
              <a:tblPr firstRow="1" firstCol="1" lastRow="1" lastCol="1" bandRow="1" bandCol="1">
                <a:noFill/>
                <a:tableStyleId>{71F7B38A-2533-437F-8BA0-C45511DF4930}</a:tableStyleId>
              </a:tblPr>
              <a:tblGrid>
                <a:gridCol w="6605400">
                  <a:extLst>
                    <a:ext uri="{9D8B030D-6E8A-4147-A177-3AD203B41FA5}">
                      <a16:colId xmlns:a16="http://schemas.microsoft.com/office/drawing/2014/main" val="20000"/>
                    </a:ext>
                  </a:extLst>
                </a:gridCol>
                <a:gridCol w="2280675">
                  <a:extLst>
                    <a:ext uri="{9D8B030D-6E8A-4147-A177-3AD203B41FA5}">
                      <a16:colId xmlns:a16="http://schemas.microsoft.com/office/drawing/2014/main" val="20001"/>
                    </a:ext>
                  </a:extLst>
                </a:gridCol>
                <a:gridCol w="2280675">
                  <a:extLst>
                    <a:ext uri="{9D8B030D-6E8A-4147-A177-3AD203B41FA5}">
                      <a16:colId xmlns:a16="http://schemas.microsoft.com/office/drawing/2014/main" val="20002"/>
                    </a:ext>
                  </a:extLst>
                </a:gridCol>
              </a:tblGrid>
              <a:tr h="419750">
                <a:tc>
                  <a:txBody>
                    <a:bodyPr/>
                    <a:lstStyle/>
                    <a:p>
                      <a:pPr marL="0" marR="0" lvl="0" indent="0" algn="ctr" rtl="0">
                        <a:spcBef>
                          <a:spcPts val="0"/>
                        </a:spcBef>
                        <a:spcAft>
                          <a:spcPts val="0"/>
                        </a:spcAft>
                        <a:buNone/>
                      </a:pPr>
                      <a:r>
                        <a:rPr lang="tr-TR" sz="2000" b="1" u="none" strike="noStrike">
                          <a:solidFill>
                            <a:srgbClr val="FF0000"/>
                          </a:solidFill>
                        </a:rPr>
                        <a:t>Program Sayısı</a:t>
                      </a:r>
                      <a:endParaRPr sz="2000" b="1" i="0" u="none" strike="noStrike">
                        <a:solidFill>
                          <a:srgbClr val="FF0000"/>
                        </a:solidFill>
                        <a:latin typeface="Times New Roman"/>
                        <a:ea typeface="Times New Roman"/>
                        <a:cs typeface="Times New Roman"/>
                        <a:sym typeface="Times New Roman"/>
                      </a:endParaRPr>
                    </a:p>
                  </a:txBody>
                  <a:tcPr marL="7625" marR="7625" marT="8250" marB="0" anchor="ctr"/>
                </a:tc>
                <a:tc>
                  <a:txBody>
                    <a:bodyPr/>
                    <a:lstStyle/>
                    <a:p>
                      <a:pPr marL="0" marR="0" lvl="0" indent="0" algn="ctr" rtl="0">
                        <a:spcBef>
                          <a:spcPts val="0"/>
                        </a:spcBef>
                        <a:spcAft>
                          <a:spcPts val="0"/>
                        </a:spcAft>
                        <a:buNone/>
                      </a:pPr>
                      <a:r>
                        <a:rPr lang="tr-TR" sz="2000" b="1" u="none" strike="noStrike">
                          <a:solidFill>
                            <a:srgbClr val="FF0000"/>
                          </a:solidFill>
                        </a:rPr>
                        <a:t>2024 (Güz Dönemi)</a:t>
                      </a:r>
                      <a:endParaRPr sz="2000" b="1" i="0" u="none" strike="noStrike">
                        <a:solidFill>
                          <a:srgbClr val="FF0000"/>
                        </a:solidFill>
                        <a:latin typeface="Times New Roman"/>
                        <a:ea typeface="Times New Roman"/>
                        <a:cs typeface="Times New Roman"/>
                        <a:sym typeface="Times New Roman"/>
                      </a:endParaRPr>
                    </a:p>
                  </a:txBody>
                  <a:tcPr marL="7625" marR="7625" marT="7625" marB="0" anchor="ctr"/>
                </a:tc>
                <a:tc>
                  <a:txBody>
                    <a:bodyPr/>
                    <a:lstStyle/>
                    <a:p>
                      <a:pPr marL="0" marR="0" lvl="0" indent="0" algn="ctr" rtl="0">
                        <a:spcBef>
                          <a:spcPts val="0"/>
                        </a:spcBef>
                        <a:spcAft>
                          <a:spcPts val="0"/>
                        </a:spcAft>
                        <a:buNone/>
                      </a:pPr>
                      <a:r>
                        <a:rPr lang="tr-TR" sz="2000" b="1" u="none" strike="noStrike">
                          <a:solidFill>
                            <a:srgbClr val="FF0000"/>
                          </a:solidFill>
                        </a:rPr>
                        <a:t>2025 (Güz Dönemi)</a:t>
                      </a:r>
                      <a:endParaRPr sz="2000" b="1" i="0" u="none" strike="noStrike">
                        <a:solidFill>
                          <a:srgbClr val="FF0000"/>
                        </a:solidFill>
                        <a:latin typeface="Times New Roman"/>
                        <a:ea typeface="Times New Roman"/>
                        <a:cs typeface="Times New Roman"/>
                        <a:sym typeface="Times New Roman"/>
                      </a:endParaRPr>
                    </a:p>
                  </a:txBody>
                  <a:tcPr marL="7625" marR="7625" marT="7625" marB="0" anchor="ctr"/>
                </a:tc>
                <a:extLst>
                  <a:ext uri="{0D108BD9-81ED-4DB2-BD59-A6C34878D82A}">
                    <a16:rowId xmlns:a16="http://schemas.microsoft.com/office/drawing/2014/main" val="10000"/>
                  </a:ext>
                </a:extLst>
              </a:tr>
              <a:tr h="419750">
                <a:tc>
                  <a:txBody>
                    <a:bodyPr/>
                    <a:lstStyle/>
                    <a:p>
                      <a:pPr marL="0" marR="0" lvl="0" indent="0" algn="l" rtl="0">
                        <a:spcBef>
                          <a:spcPts val="0"/>
                        </a:spcBef>
                        <a:spcAft>
                          <a:spcPts val="0"/>
                        </a:spcAft>
                        <a:buNone/>
                      </a:pPr>
                      <a:r>
                        <a:rPr lang="tr-TR" sz="2000" u="none" strike="noStrike">
                          <a:solidFill>
                            <a:srgbClr val="3333FF"/>
                          </a:solidFill>
                        </a:rPr>
                        <a:t>Tezsiz Yüksek Lisans Programı Sayısı</a:t>
                      </a:r>
                      <a:endParaRPr sz="2000" b="1" i="0" u="none" strike="noStrike">
                        <a:solidFill>
                          <a:srgbClr val="3333FF"/>
                        </a:solidFill>
                        <a:latin typeface="Times New Roman"/>
                        <a:ea typeface="Times New Roman"/>
                        <a:cs typeface="Times New Roman"/>
                        <a:sym typeface="Times New Roman"/>
                      </a:endParaRPr>
                    </a:p>
                  </a:txBody>
                  <a:tcPr marL="7625" marR="7625" marT="7625" marB="0" anchor="ctr"/>
                </a:tc>
                <a:tc>
                  <a:txBody>
                    <a:bodyPr/>
                    <a:lstStyle/>
                    <a:p>
                      <a:pPr marL="0" marR="0" lvl="0" indent="0" algn="l" rtl="0">
                        <a:spcBef>
                          <a:spcPts val="0"/>
                        </a:spcBef>
                        <a:spcAft>
                          <a:spcPts val="0"/>
                        </a:spcAft>
                        <a:buNone/>
                      </a:pPr>
                      <a:r>
                        <a:rPr lang="tr-TR" sz="2000" u="none" strike="noStrike"/>
                        <a:t> -</a:t>
                      </a:r>
                      <a:endParaRPr sz="2000" b="0" i="0" u="none" strike="noStrike">
                        <a:solidFill>
                          <a:srgbClr val="000000"/>
                        </a:solidFill>
                        <a:latin typeface="Times New Roman"/>
                        <a:ea typeface="Times New Roman"/>
                        <a:cs typeface="Times New Roman"/>
                        <a:sym typeface="Times New Roman"/>
                      </a:endParaRPr>
                    </a:p>
                  </a:txBody>
                  <a:tcPr marL="7625" marR="7625" marT="7625" marB="0" anchor="ctr"/>
                </a:tc>
                <a:tc>
                  <a:txBody>
                    <a:bodyPr/>
                    <a:lstStyle/>
                    <a:p>
                      <a:pPr marL="0" marR="0" lvl="0" indent="0" algn="l" rtl="0">
                        <a:spcBef>
                          <a:spcPts val="0"/>
                        </a:spcBef>
                        <a:spcAft>
                          <a:spcPts val="0"/>
                        </a:spcAft>
                        <a:buNone/>
                      </a:pPr>
                      <a:r>
                        <a:rPr lang="tr-TR" sz="2000" u="none" strike="noStrike"/>
                        <a:t> -</a:t>
                      </a:r>
                      <a:endParaRPr sz="2000" b="0" i="0" u="none" strike="noStrike">
                        <a:solidFill>
                          <a:srgbClr val="000000"/>
                        </a:solidFill>
                        <a:latin typeface="Times New Roman"/>
                        <a:ea typeface="Times New Roman"/>
                        <a:cs typeface="Times New Roman"/>
                        <a:sym typeface="Times New Roman"/>
                      </a:endParaRPr>
                    </a:p>
                  </a:txBody>
                  <a:tcPr marL="7625" marR="7625" marT="7625" marB="0" anchor="ctr"/>
                </a:tc>
                <a:extLst>
                  <a:ext uri="{0D108BD9-81ED-4DB2-BD59-A6C34878D82A}">
                    <a16:rowId xmlns:a16="http://schemas.microsoft.com/office/drawing/2014/main" val="10001"/>
                  </a:ext>
                </a:extLst>
              </a:tr>
              <a:tr h="419750">
                <a:tc>
                  <a:txBody>
                    <a:bodyPr/>
                    <a:lstStyle/>
                    <a:p>
                      <a:pPr marL="0" marR="0" lvl="0" indent="0" algn="l" rtl="0">
                        <a:spcBef>
                          <a:spcPts val="0"/>
                        </a:spcBef>
                        <a:spcAft>
                          <a:spcPts val="0"/>
                        </a:spcAft>
                        <a:buNone/>
                      </a:pPr>
                      <a:r>
                        <a:rPr lang="tr-TR" sz="2000" u="none" strike="noStrike">
                          <a:solidFill>
                            <a:srgbClr val="3333FF"/>
                          </a:solidFill>
                        </a:rPr>
                        <a:t>Tezli Yüksek Lisans Programı Sayısı</a:t>
                      </a:r>
                      <a:endParaRPr sz="2000" b="1" i="0" u="none" strike="noStrike">
                        <a:solidFill>
                          <a:srgbClr val="3333FF"/>
                        </a:solidFill>
                        <a:latin typeface="Times New Roman"/>
                        <a:ea typeface="Times New Roman"/>
                        <a:cs typeface="Times New Roman"/>
                        <a:sym typeface="Times New Roman"/>
                      </a:endParaRPr>
                    </a:p>
                  </a:txBody>
                  <a:tcPr marL="7625" marR="7625" marT="7625" marB="0" anchor="ctr"/>
                </a:tc>
                <a:tc>
                  <a:txBody>
                    <a:bodyPr/>
                    <a:lstStyle/>
                    <a:p>
                      <a:pPr marL="0" marR="0" lvl="0" indent="0" algn="l" rtl="0">
                        <a:spcBef>
                          <a:spcPts val="0"/>
                        </a:spcBef>
                        <a:spcAft>
                          <a:spcPts val="0"/>
                        </a:spcAft>
                        <a:buNone/>
                      </a:pPr>
                      <a:r>
                        <a:rPr lang="tr-TR" sz="2000" u="none" strike="noStrike"/>
                        <a:t> -</a:t>
                      </a:r>
                      <a:endParaRPr sz="2000" b="0" i="0" u="none" strike="noStrike">
                        <a:solidFill>
                          <a:srgbClr val="000000"/>
                        </a:solidFill>
                        <a:latin typeface="Times New Roman"/>
                        <a:ea typeface="Times New Roman"/>
                        <a:cs typeface="Times New Roman"/>
                        <a:sym typeface="Times New Roman"/>
                      </a:endParaRPr>
                    </a:p>
                  </a:txBody>
                  <a:tcPr marL="7625" marR="7625" marT="7625" marB="0" anchor="ctr"/>
                </a:tc>
                <a:tc>
                  <a:txBody>
                    <a:bodyPr/>
                    <a:lstStyle/>
                    <a:p>
                      <a:pPr marL="0" marR="0" lvl="0" indent="0" algn="l" rtl="0">
                        <a:spcBef>
                          <a:spcPts val="0"/>
                        </a:spcBef>
                        <a:spcAft>
                          <a:spcPts val="0"/>
                        </a:spcAft>
                        <a:buNone/>
                      </a:pPr>
                      <a:r>
                        <a:rPr lang="tr-TR" sz="2000" u="none" strike="noStrike"/>
                        <a:t> -</a:t>
                      </a:r>
                      <a:endParaRPr sz="2000" b="0" i="0" u="none" strike="noStrike">
                        <a:solidFill>
                          <a:srgbClr val="000000"/>
                        </a:solidFill>
                        <a:latin typeface="Times New Roman"/>
                        <a:ea typeface="Times New Roman"/>
                        <a:cs typeface="Times New Roman"/>
                        <a:sym typeface="Times New Roman"/>
                      </a:endParaRPr>
                    </a:p>
                  </a:txBody>
                  <a:tcPr marL="7625" marR="7625" marT="7625" marB="0" anchor="ctr"/>
                </a:tc>
                <a:extLst>
                  <a:ext uri="{0D108BD9-81ED-4DB2-BD59-A6C34878D82A}">
                    <a16:rowId xmlns:a16="http://schemas.microsoft.com/office/drawing/2014/main" val="10002"/>
                  </a:ext>
                </a:extLst>
              </a:tr>
              <a:tr h="419750">
                <a:tc>
                  <a:txBody>
                    <a:bodyPr/>
                    <a:lstStyle/>
                    <a:p>
                      <a:pPr marL="0" marR="0" lvl="0" indent="0" algn="l" rtl="0">
                        <a:spcBef>
                          <a:spcPts val="0"/>
                        </a:spcBef>
                        <a:spcAft>
                          <a:spcPts val="0"/>
                        </a:spcAft>
                        <a:buNone/>
                      </a:pPr>
                      <a:r>
                        <a:rPr lang="tr-TR" sz="2000" u="none" strike="noStrike">
                          <a:solidFill>
                            <a:srgbClr val="3333FF"/>
                          </a:solidFill>
                        </a:rPr>
                        <a:t>Doktora Programı Sayısı</a:t>
                      </a:r>
                      <a:endParaRPr sz="2000" b="1" i="0" u="none" strike="noStrike">
                        <a:solidFill>
                          <a:srgbClr val="3333FF"/>
                        </a:solidFill>
                        <a:latin typeface="Times New Roman"/>
                        <a:ea typeface="Times New Roman"/>
                        <a:cs typeface="Times New Roman"/>
                        <a:sym typeface="Times New Roman"/>
                      </a:endParaRPr>
                    </a:p>
                  </a:txBody>
                  <a:tcPr marL="7625" marR="7625" marT="7625" marB="0" anchor="ctr"/>
                </a:tc>
                <a:tc>
                  <a:txBody>
                    <a:bodyPr/>
                    <a:lstStyle/>
                    <a:p>
                      <a:pPr marL="0" marR="0" lvl="0" indent="0" algn="l" rtl="0">
                        <a:spcBef>
                          <a:spcPts val="0"/>
                        </a:spcBef>
                        <a:spcAft>
                          <a:spcPts val="0"/>
                        </a:spcAft>
                        <a:buNone/>
                      </a:pPr>
                      <a:r>
                        <a:rPr lang="tr-TR" sz="2000" u="none" strike="noStrike"/>
                        <a:t> -</a:t>
                      </a:r>
                      <a:endParaRPr sz="2000" b="0" i="0" u="none" strike="noStrike">
                        <a:solidFill>
                          <a:srgbClr val="000000"/>
                        </a:solidFill>
                        <a:latin typeface="Times New Roman"/>
                        <a:ea typeface="Times New Roman"/>
                        <a:cs typeface="Times New Roman"/>
                        <a:sym typeface="Times New Roman"/>
                      </a:endParaRPr>
                    </a:p>
                  </a:txBody>
                  <a:tcPr marL="7625" marR="7625" marT="7625" marB="0" anchor="ctr"/>
                </a:tc>
                <a:tc>
                  <a:txBody>
                    <a:bodyPr/>
                    <a:lstStyle/>
                    <a:p>
                      <a:pPr marL="0" marR="0" lvl="0" indent="0" algn="l" rtl="0">
                        <a:spcBef>
                          <a:spcPts val="0"/>
                        </a:spcBef>
                        <a:spcAft>
                          <a:spcPts val="0"/>
                        </a:spcAft>
                        <a:buNone/>
                      </a:pPr>
                      <a:r>
                        <a:rPr lang="tr-TR" sz="2000" u="none" strike="noStrike"/>
                        <a:t> -</a:t>
                      </a:r>
                      <a:endParaRPr sz="2000" b="0" i="0" u="none" strike="noStrike">
                        <a:solidFill>
                          <a:srgbClr val="000000"/>
                        </a:solidFill>
                        <a:latin typeface="Times New Roman"/>
                        <a:ea typeface="Times New Roman"/>
                        <a:cs typeface="Times New Roman"/>
                        <a:sym typeface="Times New Roman"/>
                      </a:endParaRPr>
                    </a:p>
                  </a:txBody>
                  <a:tcPr marL="7625" marR="7625" marT="7625" marB="0" anchor="ctr"/>
                </a:tc>
                <a:extLst>
                  <a:ext uri="{0D108BD9-81ED-4DB2-BD59-A6C34878D82A}">
                    <a16:rowId xmlns:a16="http://schemas.microsoft.com/office/drawing/2014/main" val="10003"/>
                  </a:ext>
                </a:extLst>
              </a:tr>
              <a:tr h="419750">
                <a:tc>
                  <a:txBody>
                    <a:bodyPr/>
                    <a:lstStyle/>
                    <a:p>
                      <a:pPr marL="0" marR="0" lvl="0" indent="0" algn="r" rtl="0">
                        <a:spcBef>
                          <a:spcPts val="0"/>
                        </a:spcBef>
                        <a:spcAft>
                          <a:spcPts val="0"/>
                        </a:spcAft>
                        <a:buNone/>
                      </a:pPr>
                      <a:r>
                        <a:rPr lang="tr-TR" sz="2000" b="1" u="none" strike="noStrike">
                          <a:solidFill>
                            <a:srgbClr val="FF0000"/>
                          </a:solidFill>
                        </a:rPr>
                        <a:t>TOPLAM PROGRAM SAYISI</a:t>
                      </a:r>
                      <a:endParaRPr sz="2000" b="1" i="0" u="none" strike="noStrike">
                        <a:solidFill>
                          <a:srgbClr val="FF0000"/>
                        </a:solidFill>
                        <a:latin typeface="Times New Roman"/>
                        <a:ea typeface="Times New Roman"/>
                        <a:cs typeface="Times New Roman"/>
                        <a:sym typeface="Times New Roman"/>
                      </a:endParaRPr>
                    </a:p>
                  </a:txBody>
                  <a:tcPr marL="7625" marR="7625" marT="7625" marB="0" anchor="ctr"/>
                </a:tc>
                <a:tc>
                  <a:txBody>
                    <a:bodyPr/>
                    <a:lstStyle/>
                    <a:p>
                      <a:pPr marL="0" marR="0" lvl="0" indent="0" algn="l" rtl="0">
                        <a:spcBef>
                          <a:spcPts val="0"/>
                        </a:spcBef>
                        <a:spcAft>
                          <a:spcPts val="0"/>
                        </a:spcAft>
                        <a:buNone/>
                      </a:pPr>
                      <a:r>
                        <a:rPr lang="tr-TR" sz="2000" b="1" u="none" strike="noStrike">
                          <a:solidFill>
                            <a:srgbClr val="FF0000"/>
                          </a:solidFill>
                        </a:rPr>
                        <a:t> </a:t>
                      </a:r>
                      <a:endParaRPr sz="2000" b="1" i="0" u="none" strike="noStrike">
                        <a:solidFill>
                          <a:srgbClr val="FF0000"/>
                        </a:solidFill>
                        <a:latin typeface="Times New Roman"/>
                        <a:ea typeface="Times New Roman"/>
                        <a:cs typeface="Times New Roman"/>
                        <a:sym typeface="Times New Roman"/>
                      </a:endParaRPr>
                    </a:p>
                  </a:txBody>
                  <a:tcPr marL="7625" marR="7625" marT="7625" marB="0" anchor="ctr"/>
                </a:tc>
                <a:tc>
                  <a:txBody>
                    <a:bodyPr/>
                    <a:lstStyle/>
                    <a:p>
                      <a:pPr marL="0" marR="0" lvl="0" indent="0" algn="l" rtl="0">
                        <a:spcBef>
                          <a:spcPts val="0"/>
                        </a:spcBef>
                        <a:spcAft>
                          <a:spcPts val="0"/>
                        </a:spcAft>
                        <a:buNone/>
                      </a:pPr>
                      <a:r>
                        <a:rPr lang="tr-TR" sz="2000" b="1" u="none" strike="noStrike">
                          <a:solidFill>
                            <a:srgbClr val="FF0000"/>
                          </a:solidFill>
                        </a:rPr>
                        <a:t> </a:t>
                      </a:r>
                      <a:endParaRPr sz="2000" b="1" i="0" u="none" strike="noStrike">
                        <a:solidFill>
                          <a:srgbClr val="FF0000"/>
                        </a:solidFill>
                        <a:latin typeface="Times New Roman"/>
                        <a:ea typeface="Times New Roman"/>
                        <a:cs typeface="Times New Roman"/>
                        <a:sym typeface="Times New Roman"/>
                      </a:endParaRPr>
                    </a:p>
                  </a:txBody>
                  <a:tcPr marL="7625" marR="7625" marT="7625" marB="0" anchor="ctr"/>
                </a:tc>
                <a:extLst>
                  <a:ext uri="{0D108BD9-81ED-4DB2-BD59-A6C34878D82A}">
                    <a16:rowId xmlns:a16="http://schemas.microsoft.com/office/drawing/2014/main" val="10004"/>
                  </a:ext>
                </a:extLst>
              </a:tr>
              <a:tr h="419750">
                <a:tc>
                  <a:txBody>
                    <a:bodyPr/>
                    <a:lstStyle/>
                    <a:p>
                      <a:pPr marL="0" marR="0" lvl="0" indent="0" algn="l" rtl="0">
                        <a:spcBef>
                          <a:spcPts val="0"/>
                        </a:spcBef>
                        <a:spcAft>
                          <a:spcPts val="0"/>
                        </a:spcAft>
                        <a:buNone/>
                      </a:pPr>
                      <a:r>
                        <a:rPr lang="tr-TR" sz="2000" u="none" strike="noStrike">
                          <a:solidFill>
                            <a:srgbClr val="3333FF"/>
                          </a:solidFill>
                        </a:rPr>
                        <a:t>Öğrenci Alan Aktif Tezsiz Yüksek Lisans Programı Sayısı</a:t>
                      </a:r>
                      <a:endParaRPr sz="2000" b="1" i="0" u="none" strike="noStrike">
                        <a:solidFill>
                          <a:srgbClr val="3333FF"/>
                        </a:solidFill>
                        <a:latin typeface="Times New Roman"/>
                        <a:ea typeface="Times New Roman"/>
                        <a:cs typeface="Times New Roman"/>
                        <a:sym typeface="Times New Roman"/>
                      </a:endParaRPr>
                    </a:p>
                  </a:txBody>
                  <a:tcPr marL="7625" marR="7625" marT="7625" marB="0" anchor="ctr"/>
                </a:tc>
                <a:tc>
                  <a:txBody>
                    <a:bodyPr/>
                    <a:lstStyle/>
                    <a:p>
                      <a:pPr marL="0" marR="0" lvl="0" indent="0" algn="l" rtl="0">
                        <a:spcBef>
                          <a:spcPts val="0"/>
                        </a:spcBef>
                        <a:spcAft>
                          <a:spcPts val="0"/>
                        </a:spcAft>
                        <a:buNone/>
                      </a:pPr>
                      <a:r>
                        <a:rPr lang="tr-TR" sz="2000" u="none" strike="noStrike"/>
                        <a:t> -</a:t>
                      </a:r>
                      <a:endParaRPr sz="2000" b="0" i="0" u="none" strike="noStrike">
                        <a:solidFill>
                          <a:srgbClr val="000000"/>
                        </a:solidFill>
                        <a:latin typeface="Times New Roman"/>
                        <a:ea typeface="Times New Roman"/>
                        <a:cs typeface="Times New Roman"/>
                        <a:sym typeface="Times New Roman"/>
                      </a:endParaRPr>
                    </a:p>
                  </a:txBody>
                  <a:tcPr marL="7625" marR="7625" marT="7625" marB="0" anchor="ctr"/>
                </a:tc>
                <a:tc>
                  <a:txBody>
                    <a:bodyPr/>
                    <a:lstStyle/>
                    <a:p>
                      <a:pPr marL="0" marR="0" lvl="0" indent="0" algn="l" rtl="0">
                        <a:spcBef>
                          <a:spcPts val="0"/>
                        </a:spcBef>
                        <a:spcAft>
                          <a:spcPts val="0"/>
                        </a:spcAft>
                        <a:buNone/>
                      </a:pPr>
                      <a:r>
                        <a:rPr lang="tr-TR" sz="2000" u="none" strike="noStrike"/>
                        <a:t> -</a:t>
                      </a:r>
                      <a:endParaRPr sz="2000" b="0" i="0" u="none" strike="noStrike">
                        <a:solidFill>
                          <a:srgbClr val="000000"/>
                        </a:solidFill>
                        <a:latin typeface="Times New Roman"/>
                        <a:ea typeface="Times New Roman"/>
                        <a:cs typeface="Times New Roman"/>
                        <a:sym typeface="Times New Roman"/>
                      </a:endParaRPr>
                    </a:p>
                  </a:txBody>
                  <a:tcPr marL="7625" marR="7625" marT="7625" marB="0" anchor="ctr"/>
                </a:tc>
                <a:extLst>
                  <a:ext uri="{0D108BD9-81ED-4DB2-BD59-A6C34878D82A}">
                    <a16:rowId xmlns:a16="http://schemas.microsoft.com/office/drawing/2014/main" val="10005"/>
                  </a:ext>
                </a:extLst>
              </a:tr>
              <a:tr h="419750">
                <a:tc>
                  <a:txBody>
                    <a:bodyPr/>
                    <a:lstStyle/>
                    <a:p>
                      <a:pPr marL="0" marR="0" lvl="0" indent="0" algn="l" rtl="0">
                        <a:spcBef>
                          <a:spcPts val="0"/>
                        </a:spcBef>
                        <a:spcAft>
                          <a:spcPts val="0"/>
                        </a:spcAft>
                        <a:buNone/>
                      </a:pPr>
                      <a:r>
                        <a:rPr lang="tr-TR" sz="2000" u="none" strike="noStrike">
                          <a:solidFill>
                            <a:srgbClr val="3333FF"/>
                          </a:solidFill>
                        </a:rPr>
                        <a:t>Öğrenci Alan Aktif Tezli Yüksek Lisans Programı Sayısı</a:t>
                      </a:r>
                      <a:endParaRPr sz="2000" b="1" i="0" u="none" strike="noStrike">
                        <a:solidFill>
                          <a:srgbClr val="3333FF"/>
                        </a:solidFill>
                        <a:latin typeface="Times New Roman"/>
                        <a:ea typeface="Times New Roman"/>
                        <a:cs typeface="Times New Roman"/>
                        <a:sym typeface="Times New Roman"/>
                      </a:endParaRPr>
                    </a:p>
                  </a:txBody>
                  <a:tcPr marL="7625" marR="7625" marT="7625" marB="0" anchor="ctr"/>
                </a:tc>
                <a:tc>
                  <a:txBody>
                    <a:bodyPr/>
                    <a:lstStyle/>
                    <a:p>
                      <a:pPr marL="0" marR="0" lvl="0" indent="0" algn="l" rtl="0">
                        <a:spcBef>
                          <a:spcPts val="0"/>
                        </a:spcBef>
                        <a:spcAft>
                          <a:spcPts val="0"/>
                        </a:spcAft>
                        <a:buNone/>
                      </a:pPr>
                      <a:r>
                        <a:rPr lang="tr-TR" sz="2000" u="none" strike="noStrike"/>
                        <a:t> -</a:t>
                      </a:r>
                      <a:endParaRPr sz="2000" b="0" i="0" u="none" strike="noStrike">
                        <a:solidFill>
                          <a:srgbClr val="000000"/>
                        </a:solidFill>
                        <a:latin typeface="Times New Roman"/>
                        <a:ea typeface="Times New Roman"/>
                        <a:cs typeface="Times New Roman"/>
                        <a:sym typeface="Times New Roman"/>
                      </a:endParaRPr>
                    </a:p>
                  </a:txBody>
                  <a:tcPr marL="7625" marR="7625" marT="7625" marB="0" anchor="ctr"/>
                </a:tc>
                <a:tc>
                  <a:txBody>
                    <a:bodyPr/>
                    <a:lstStyle/>
                    <a:p>
                      <a:pPr marL="0" marR="0" lvl="0" indent="0" algn="l" rtl="0">
                        <a:spcBef>
                          <a:spcPts val="0"/>
                        </a:spcBef>
                        <a:spcAft>
                          <a:spcPts val="0"/>
                        </a:spcAft>
                        <a:buNone/>
                      </a:pPr>
                      <a:r>
                        <a:rPr lang="tr-TR" sz="2000" u="none" strike="noStrike"/>
                        <a:t> -</a:t>
                      </a:r>
                      <a:endParaRPr sz="2000" b="0" i="0" u="none" strike="noStrike">
                        <a:solidFill>
                          <a:srgbClr val="000000"/>
                        </a:solidFill>
                        <a:latin typeface="Times New Roman"/>
                        <a:ea typeface="Times New Roman"/>
                        <a:cs typeface="Times New Roman"/>
                        <a:sym typeface="Times New Roman"/>
                      </a:endParaRPr>
                    </a:p>
                  </a:txBody>
                  <a:tcPr marL="7625" marR="7625" marT="7625" marB="0" anchor="ctr"/>
                </a:tc>
                <a:extLst>
                  <a:ext uri="{0D108BD9-81ED-4DB2-BD59-A6C34878D82A}">
                    <a16:rowId xmlns:a16="http://schemas.microsoft.com/office/drawing/2014/main" val="10006"/>
                  </a:ext>
                </a:extLst>
              </a:tr>
              <a:tr h="419750">
                <a:tc>
                  <a:txBody>
                    <a:bodyPr/>
                    <a:lstStyle/>
                    <a:p>
                      <a:pPr marL="0" marR="0" lvl="0" indent="0" algn="l" rtl="0">
                        <a:spcBef>
                          <a:spcPts val="0"/>
                        </a:spcBef>
                        <a:spcAft>
                          <a:spcPts val="0"/>
                        </a:spcAft>
                        <a:buNone/>
                      </a:pPr>
                      <a:r>
                        <a:rPr lang="tr-TR" sz="2000" u="none" strike="noStrike">
                          <a:solidFill>
                            <a:srgbClr val="3333FF"/>
                          </a:solidFill>
                        </a:rPr>
                        <a:t>Öğrenci Alan Aktif Doktora Programı Sayısı</a:t>
                      </a:r>
                      <a:endParaRPr sz="2000" b="1" i="0" u="none" strike="noStrike">
                        <a:solidFill>
                          <a:srgbClr val="3333FF"/>
                        </a:solidFill>
                        <a:latin typeface="Times New Roman"/>
                        <a:ea typeface="Times New Roman"/>
                        <a:cs typeface="Times New Roman"/>
                        <a:sym typeface="Times New Roman"/>
                      </a:endParaRPr>
                    </a:p>
                  </a:txBody>
                  <a:tcPr marL="7625" marR="7625" marT="7625" marB="0" anchor="ctr"/>
                </a:tc>
                <a:tc>
                  <a:txBody>
                    <a:bodyPr/>
                    <a:lstStyle/>
                    <a:p>
                      <a:pPr marL="0" marR="0" lvl="0" indent="0" algn="l" rtl="0">
                        <a:spcBef>
                          <a:spcPts val="0"/>
                        </a:spcBef>
                        <a:spcAft>
                          <a:spcPts val="0"/>
                        </a:spcAft>
                        <a:buNone/>
                      </a:pPr>
                      <a:r>
                        <a:rPr lang="tr-TR" sz="2000" u="none" strike="noStrike"/>
                        <a:t> -</a:t>
                      </a:r>
                      <a:endParaRPr sz="2000" b="0" i="0" u="none" strike="noStrike">
                        <a:solidFill>
                          <a:srgbClr val="000000"/>
                        </a:solidFill>
                        <a:latin typeface="Times New Roman"/>
                        <a:ea typeface="Times New Roman"/>
                        <a:cs typeface="Times New Roman"/>
                        <a:sym typeface="Times New Roman"/>
                      </a:endParaRPr>
                    </a:p>
                  </a:txBody>
                  <a:tcPr marL="7625" marR="7625" marT="7625" marB="0" anchor="ctr"/>
                </a:tc>
                <a:tc>
                  <a:txBody>
                    <a:bodyPr/>
                    <a:lstStyle/>
                    <a:p>
                      <a:pPr marL="0" marR="0" lvl="0" indent="0" algn="l" rtl="0">
                        <a:spcBef>
                          <a:spcPts val="0"/>
                        </a:spcBef>
                        <a:spcAft>
                          <a:spcPts val="0"/>
                        </a:spcAft>
                        <a:buNone/>
                      </a:pPr>
                      <a:r>
                        <a:rPr lang="tr-TR" sz="2000" u="none" strike="noStrike"/>
                        <a:t> -</a:t>
                      </a:r>
                      <a:endParaRPr sz="2000" b="0" i="0" u="none" strike="noStrike">
                        <a:solidFill>
                          <a:srgbClr val="000000"/>
                        </a:solidFill>
                        <a:latin typeface="Times New Roman"/>
                        <a:ea typeface="Times New Roman"/>
                        <a:cs typeface="Times New Roman"/>
                        <a:sym typeface="Times New Roman"/>
                      </a:endParaRPr>
                    </a:p>
                  </a:txBody>
                  <a:tcPr marL="7625" marR="7625" marT="7625" marB="0" anchor="ctr"/>
                </a:tc>
                <a:extLst>
                  <a:ext uri="{0D108BD9-81ED-4DB2-BD59-A6C34878D82A}">
                    <a16:rowId xmlns:a16="http://schemas.microsoft.com/office/drawing/2014/main" val="10007"/>
                  </a:ext>
                </a:extLst>
              </a:tr>
              <a:tr h="419750">
                <a:tc>
                  <a:txBody>
                    <a:bodyPr/>
                    <a:lstStyle/>
                    <a:p>
                      <a:pPr marL="0" marR="0" lvl="0" indent="0" algn="r" rtl="0">
                        <a:spcBef>
                          <a:spcPts val="0"/>
                        </a:spcBef>
                        <a:spcAft>
                          <a:spcPts val="0"/>
                        </a:spcAft>
                        <a:buNone/>
                      </a:pPr>
                      <a:r>
                        <a:rPr lang="tr-TR" sz="2000" b="1" u="none" strike="noStrike">
                          <a:solidFill>
                            <a:srgbClr val="FF0000"/>
                          </a:solidFill>
                        </a:rPr>
                        <a:t>ÖĞRENCİ ALAN AKTİF TOPLAM PROGRAM SAYISI</a:t>
                      </a:r>
                      <a:endParaRPr sz="2000" b="1" i="0" u="none" strike="noStrike">
                        <a:solidFill>
                          <a:srgbClr val="FF0000"/>
                        </a:solidFill>
                        <a:latin typeface="Times New Roman"/>
                        <a:ea typeface="Times New Roman"/>
                        <a:cs typeface="Times New Roman"/>
                        <a:sym typeface="Times New Roman"/>
                      </a:endParaRPr>
                    </a:p>
                  </a:txBody>
                  <a:tcPr marL="7625" marR="7625" marT="7625" marB="0" anchor="ctr"/>
                </a:tc>
                <a:tc>
                  <a:txBody>
                    <a:bodyPr/>
                    <a:lstStyle/>
                    <a:p>
                      <a:pPr marL="0" marR="0" lvl="0" indent="0" algn="l" rtl="0">
                        <a:spcBef>
                          <a:spcPts val="0"/>
                        </a:spcBef>
                        <a:spcAft>
                          <a:spcPts val="0"/>
                        </a:spcAft>
                        <a:buNone/>
                      </a:pPr>
                      <a:r>
                        <a:rPr lang="tr-TR" sz="2000" u="none" strike="noStrike"/>
                        <a:t> 0</a:t>
                      </a:r>
                      <a:endParaRPr sz="2000" b="0" i="0" u="none" strike="noStrike">
                        <a:solidFill>
                          <a:srgbClr val="000000"/>
                        </a:solidFill>
                        <a:latin typeface="Times New Roman"/>
                        <a:ea typeface="Times New Roman"/>
                        <a:cs typeface="Times New Roman"/>
                        <a:sym typeface="Times New Roman"/>
                      </a:endParaRPr>
                    </a:p>
                  </a:txBody>
                  <a:tcPr marL="7625" marR="7625" marT="7625" marB="0" anchor="ctr"/>
                </a:tc>
                <a:tc>
                  <a:txBody>
                    <a:bodyPr/>
                    <a:lstStyle/>
                    <a:p>
                      <a:pPr marL="0" marR="0" lvl="0" indent="0" algn="l" rtl="0">
                        <a:spcBef>
                          <a:spcPts val="0"/>
                        </a:spcBef>
                        <a:spcAft>
                          <a:spcPts val="0"/>
                        </a:spcAft>
                        <a:buNone/>
                      </a:pPr>
                      <a:r>
                        <a:rPr lang="tr-TR" sz="2000" u="none" strike="noStrike"/>
                        <a:t> 0</a:t>
                      </a:r>
                      <a:endParaRPr sz="2000" b="0" i="0" u="none" strike="noStrike">
                        <a:solidFill>
                          <a:srgbClr val="000000"/>
                        </a:solidFill>
                        <a:latin typeface="Times New Roman"/>
                        <a:ea typeface="Times New Roman"/>
                        <a:cs typeface="Times New Roman"/>
                        <a:sym typeface="Times New Roman"/>
                      </a:endParaRPr>
                    </a:p>
                  </a:txBody>
                  <a:tcPr marL="7625" marR="7625" marT="7625" marB="0" anchor="ctr"/>
                </a:tc>
                <a:extLst>
                  <a:ext uri="{0D108BD9-81ED-4DB2-BD59-A6C34878D82A}">
                    <a16:rowId xmlns:a16="http://schemas.microsoft.com/office/drawing/2014/main" val="10008"/>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22"/>
          <p:cNvSpPr txBox="1">
            <a:spLocks noGrp="1"/>
          </p:cNvSpPr>
          <p:nvPr>
            <p:ph type="title"/>
          </p:nvPr>
        </p:nvSpPr>
        <p:spPr>
          <a:xfrm>
            <a:off x="237836" y="757382"/>
            <a:ext cx="10515600" cy="544946"/>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00CC"/>
              </a:buClr>
              <a:buSzPts val="3200"/>
              <a:buFont typeface="Calibri"/>
              <a:buNone/>
            </a:pPr>
            <a:r>
              <a:rPr lang="tr-TR" sz="3200" b="1">
                <a:solidFill>
                  <a:srgbClr val="0000CC"/>
                </a:solidFill>
              </a:rPr>
              <a:t>Lisansüstü Eğitim Programları </a:t>
            </a:r>
            <a:endParaRPr sz="3200"/>
          </a:p>
        </p:txBody>
      </p:sp>
      <p:sp>
        <p:nvSpPr>
          <p:cNvPr id="279" name="Google Shape;279;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30.12.2025</a:t>
            </a:r>
            <a:endParaRPr/>
          </a:p>
        </p:txBody>
      </p:sp>
      <p:sp>
        <p:nvSpPr>
          <p:cNvPr id="280" name="Google Shape;28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23</a:t>
            </a:fld>
            <a:endParaRPr/>
          </a:p>
        </p:txBody>
      </p:sp>
      <p:graphicFrame>
        <p:nvGraphicFramePr>
          <p:cNvPr id="281" name="Google Shape;281;p22"/>
          <p:cNvGraphicFramePr/>
          <p:nvPr/>
        </p:nvGraphicFramePr>
        <p:xfrm>
          <a:off x="838200" y="1925968"/>
          <a:ext cx="10815775" cy="3689650"/>
        </p:xfrm>
        <a:graphic>
          <a:graphicData uri="http://schemas.openxmlformats.org/drawingml/2006/table">
            <a:tbl>
              <a:tblPr>
                <a:noFill/>
                <a:tableStyleId>{9EE9E55A-6353-4820-B1A0-A50A31D110FF}</a:tableStyleId>
              </a:tblPr>
              <a:tblGrid>
                <a:gridCol w="5467925">
                  <a:extLst>
                    <a:ext uri="{9D8B030D-6E8A-4147-A177-3AD203B41FA5}">
                      <a16:colId xmlns:a16="http://schemas.microsoft.com/office/drawing/2014/main" val="20000"/>
                    </a:ext>
                  </a:extLst>
                </a:gridCol>
                <a:gridCol w="2576950">
                  <a:extLst>
                    <a:ext uri="{9D8B030D-6E8A-4147-A177-3AD203B41FA5}">
                      <a16:colId xmlns:a16="http://schemas.microsoft.com/office/drawing/2014/main" val="20001"/>
                    </a:ext>
                  </a:extLst>
                </a:gridCol>
                <a:gridCol w="1588650">
                  <a:extLst>
                    <a:ext uri="{9D8B030D-6E8A-4147-A177-3AD203B41FA5}">
                      <a16:colId xmlns:a16="http://schemas.microsoft.com/office/drawing/2014/main" val="20002"/>
                    </a:ext>
                  </a:extLst>
                </a:gridCol>
                <a:gridCol w="1182250">
                  <a:extLst>
                    <a:ext uri="{9D8B030D-6E8A-4147-A177-3AD203B41FA5}">
                      <a16:colId xmlns:a16="http://schemas.microsoft.com/office/drawing/2014/main" val="20003"/>
                    </a:ext>
                  </a:extLst>
                </a:gridCol>
              </a:tblGrid>
              <a:tr h="290700">
                <a:tc rowSpan="2">
                  <a:txBody>
                    <a:bodyPr/>
                    <a:lstStyle/>
                    <a:p>
                      <a:pPr marL="0" marR="0" lvl="0" indent="0" algn="ctr" rtl="0">
                        <a:spcBef>
                          <a:spcPts val="0"/>
                        </a:spcBef>
                        <a:spcAft>
                          <a:spcPts val="0"/>
                        </a:spcAft>
                        <a:buNone/>
                      </a:pPr>
                      <a:r>
                        <a:rPr lang="tr-TR" sz="1800" b="1" u="none" strike="noStrike">
                          <a:solidFill>
                            <a:srgbClr val="FF0000"/>
                          </a:solidFill>
                        </a:rPr>
                        <a:t>Ana Bilim - Sanat Dalı/ Program Adı*</a:t>
                      </a:r>
                      <a:endParaRPr sz="1800" b="1" i="0" u="none" strike="noStrike">
                        <a:solidFill>
                          <a:srgbClr val="FF0000"/>
                        </a:solidFill>
                        <a:latin typeface="Calibri"/>
                        <a:ea typeface="Calibri"/>
                        <a:cs typeface="Calibri"/>
                        <a:sym typeface="Calibri"/>
                      </a:endParaRPr>
                    </a:p>
                  </a:txBody>
                  <a:tcPr marL="7625" marR="7625" marT="7625" marB="0" anchor="ctr"/>
                </a:tc>
                <a:tc gridSpan="3">
                  <a:txBody>
                    <a:bodyPr/>
                    <a:lstStyle/>
                    <a:p>
                      <a:pPr marL="0" marR="0" lvl="0" indent="0" algn="ctr" rtl="0">
                        <a:spcBef>
                          <a:spcPts val="0"/>
                        </a:spcBef>
                        <a:spcAft>
                          <a:spcPts val="0"/>
                        </a:spcAft>
                        <a:buNone/>
                      </a:pPr>
                      <a:r>
                        <a:rPr lang="tr-TR" sz="1800" b="1" i="0" u="none" strike="noStrike">
                          <a:solidFill>
                            <a:srgbClr val="FF0000"/>
                          </a:solidFill>
                          <a:latin typeface="Calibri"/>
                          <a:ea typeface="Calibri"/>
                          <a:cs typeface="Calibri"/>
                          <a:sym typeface="Calibri"/>
                        </a:rPr>
                        <a:t>Program Türü </a:t>
                      </a:r>
                      <a:r>
                        <a:rPr lang="tr-TR" sz="1400" b="1" i="1" u="none" strike="noStrike">
                          <a:solidFill>
                            <a:srgbClr val="3333FF"/>
                          </a:solidFill>
                          <a:latin typeface="Calibri"/>
                          <a:ea typeface="Calibri"/>
                          <a:cs typeface="Calibri"/>
                          <a:sym typeface="Calibri"/>
                        </a:rPr>
                        <a:t>(Lütfen uygun olan işaretleyiniz) </a:t>
                      </a:r>
                      <a:endParaRPr sz="1400" b="1" i="1" u="none" strike="noStrike">
                        <a:solidFill>
                          <a:srgbClr val="3333FF"/>
                        </a:solidFill>
                        <a:latin typeface="Calibri"/>
                        <a:ea typeface="Calibri"/>
                        <a:cs typeface="Calibri"/>
                        <a:sym typeface="Calibri"/>
                      </a:endParaRPr>
                    </a:p>
                  </a:txBody>
                  <a:tcPr marL="7625" marR="7625" marT="7625"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315500">
                <a:tc vMerge="1">
                  <a:txBody>
                    <a:bodyPr/>
                    <a:lstStyle/>
                    <a:p>
                      <a:endParaRPr lang="tr-TR"/>
                    </a:p>
                  </a:txBody>
                  <a:tcPr/>
                </a:tc>
                <a:tc>
                  <a:txBody>
                    <a:bodyPr/>
                    <a:lstStyle/>
                    <a:p>
                      <a:pPr marL="0" marR="0" lvl="0" indent="0" algn="ctr" rtl="0">
                        <a:lnSpc>
                          <a:spcPct val="100000"/>
                        </a:lnSpc>
                        <a:spcBef>
                          <a:spcPts val="0"/>
                        </a:spcBef>
                        <a:spcAft>
                          <a:spcPts val="0"/>
                        </a:spcAft>
                        <a:buClr>
                          <a:srgbClr val="FF0000"/>
                        </a:buClr>
                        <a:buSzPts val="1400"/>
                        <a:buFont typeface="Calibri"/>
                        <a:buNone/>
                      </a:pPr>
                      <a:r>
                        <a:rPr lang="tr-TR" sz="1400" b="1" u="none" strike="noStrike">
                          <a:solidFill>
                            <a:srgbClr val="FF0000"/>
                          </a:solidFill>
                        </a:rPr>
                        <a:t>Tezsiz Yüksek Lisans</a:t>
                      </a:r>
                      <a:endParaRPr sz="1400" b="1" i="0" u="none" strike="noStrike">
                        <a:solidFill>
                          <a:srgbClr val="FF0000"/>
                        </a:solidFill>
                        <a:latin typeface="Calibri"/>
                        <a:ea typeface="Calibri"/>
                        <a:cs typeface="Calibri"/>
                        <a:sym typeface="Calibri"/>
                      </a:endParaRPr>
                    </a:p>
                  </a:txBody>
                  <a:tcPr marL="7625" marR="7625" marT="7625" marB="0" anchor="ctr"/>
                </a:tc>
                <a:tc>
                  <a:txBody>
                    <a:bodyPr/>
                    <a:lstStyle/>
                    <a:p>
                      <a:pPr marL="0" marR="0" lvl="0" indent="0" algn="ctr" rtl="0">
                        <a:lnSpc>
                          <a:spcPct val="100000"/>
                        </a:lnSpc>
                        <a:spcBef>
                          <a:spcPts val="0"/>
                        </a:spcBef>
                        <a:spcAft>
                          <a:spcPts val="0"/>
                        </a:spcAft>
                        <a:buClr>
                          <a:srgbClr val="FF0000"/>
                        </a:buClr>
                        <a:buSzPts val="1400"/>
                        <a:buFont typeface="Calibri"/>
                        <a:buNone/>
                      </a:pPr>
                      <a:r>
                        <a:rPr lang="tr-TR" sz="1400" b="1" u="none" strike="noStrike">
                          <a:solidFill>
                            <a:srgbClr val="FF0000"/>
                          </a:solidFill>
                        </a:rPr>
                        <a:t>Tezli Yüksek Lisans</a:t>
                      </a:r>
                      <a:endParaRPr sz="1400" b="1" i="0" u="none" strike="noStrike">
                        <a:solidFill>
                          <a:srgbClr val="FF0000"/>
                        </a:solidFill>
                        <a:latin typeface="Calibri"/>
                        <a:ea typeface="Calibri"/>
                        <a:cs typeface="Calibri"/>
                        <a:sym typeface="Calibri"/>
                      </a:endParaRPr>
                    </a:p>
                  </a:txBody>
                  <a:tcPr marL="7625" marR="7625" marT="7625" marB="0" anchor="ctr"/>
                </a:tc>
                <a:tc>
                  <a:txBody>
                    <a:bodyPr/>
                    <a:lstStyle/>
                    <a:p>
                      <a:pPr marL="0" marR="0" lvl="0" indent="0" algn="ctr" rtl="0">
                        <a:lnSpc>
                          <a:spcPct val="100000"/>
                        </a:lnSpc>
                        <a:spcBef>
                          <a:spcPts val="0"/>
                        </a:spcBef>
                        <a:spcAft>
                          <a:spcPts val="0"/>
                        </a:spcAft>
                        <a:buClr>
                          <a:srgbClr val="FF0000"/>
                        </a:buClr>
                        <a:buSzPts val="1400"/>
                        <a:buFont typeface="Calibri"/>
                        <a:buNone/>
                      </a:pPr>
                      <a:r>
                        <a:rPr lang="tr-TR" sz="1400" b="1" u="none" strike="noStrike">
                          <a:solidFill>
                            <a:srgbClr val="FF0000"/>
                          </a:solidFill>
                        </a:rPr>
                        <a:t>Doktora</a:t>
                      </a:r>
                      <a:endParaRPr sz="1400" b="1" i="0" u="none" strike="noStrike">
                        <a:solidFill>
                          <a:srgbClr val="FF0000"/>
                        </a:solidFill>
                        <a:latin typeface="Calibri"/>
                        <a:ea typeface="Calibri"/>
                        <a:cs typeface="Calibri"/>
                        <a:sym typeface="Calibri"/>
                      </a:endParaRPr>
                    </a:p>
                  </a:txBody>
                  <a:tcPr marL="7625" marR="7625" marT="7625" marB="0" anchor="ctr"/>
                </a:tc>
                <a:extLst>
                  <a:ext uri="{0D108BD9-81ED-4DB2-BD59-A6C34878D82A}">
                    <a16:rowId xmlns:a16="http://schemas.microsoft.com/office/drawing/2014/main" val="10001"/>
                  </a:ext>
                </a:extLst>
              </a:tr>
              <a:tr h="332875">
                <a:tc>
                  <a:txBody>
                    <a:bodyPr/>
                    <a:lstStyle/>
                    <a:p>
                      <a:pPr marL="0" marR="0" lvl="0" indent="0" algn="l" rtl="0">
                        <a:spcBef>
                          <a:spcPts val="0"/>
                        </a:spcBef>
                        <a:spcAft>
                          <a:spcPts val="0"/>
                        </a:spcAft>
                        <a:buNone/>
                      </a:pPr>
                      <a:r>
                        <a:rPr lang="tr-TR" sz="1800" u="none" strike="noStrike"/>
                        <a:t> </a:t>
                      </a:r>
                      <a:r>
                        <a:rPr lang="tr-TR" sz="1800"/>
                        <a:t>Yabancı Diller (Hazırlık Programı)</a:t>
                      </a:r>
                      <a:endParaRPr sz="1800" b="0" i="0" u="none" strike="noStrike">
                        <a:solidFill>
                          <a:srgbClr val="000000"/>
                        </a:solidFill>
                        <a:latin typeface="Arial"/>
                        <a:ea typeface="Arial"/>
                        <a:cs typeface="Arial"/>
                        <a:sym typeface="Arial"/>
                      </a:endParaRPr>
                    </a:p>
                  </a:txBody>
                  <a:tcPr marL="7625" marR="7625" marT="7625" marB="0" anchor="ctr"/>
                </a:tc>
                <a:tc>
                  <a:txBody>
                    <a:bodyPr/>
                    <a:lstStyle/>
                    <a:p>
                      <a:pPr marL="0" marR="0" lvl="0" indent="0" algn="l" rtl="0">
                        <a:spcBef>
                          <a:spcPts val="0"/>
                        </a:spcBef>
                        <a:spcAft>
                          <a:spcPts val="0"/>
                        </a:spcAft>
                        <a:buNone/>
                      </a:pPr>
                      <a:r>
                        <a:rPr lang="tr-TR" sz="1100" u="none" strike="noStrike"/>
                        <a:t> -</a:t>
                      </a:r>
                      <a:endParaRPr sz="1100" b="0" i="0" u="none" strike="noStrike">
                        <a:solidFill>
                          <a:srgbClr val="000000"/>
                        </a:solidFill>
                        <a:latin typeface="Calibri"/>
                        <a:ea typeface="Calibri"/>
                        <a:cs typeface="Calibri"/>
                        <a:sym typeface="Calibri"/>
                      </a:endParaRPr>
                    </a:p>
                  </a:txBody>
                  <a:tcPr marL="7625" marR="7625" marT="7625" marB="0" anchor="ctr"/>
                </a:tc>
                <a:tc>
                  <a:txBody>
                    <a:bodyPr/>
                    <a:lstStyle/>
                    <a:p>
                      <a:pPr marL="0" marR="0" lvl="0" indent="0" algn="l" rtl="0">
                        <a:spcBef>
                          <a:spcPts val="0"/>
                        </a:spcBef>
                        <a:spcAft>
                          <a:spcPts val="0"/>
                        </a:spcAft>
                        <a:buNone/>
                      </a:pPr>
                      <a:r>
                        <a:rPr lang="tr-TR" sz="1100" u="none" strike="noStrike"/>
                        <a:t> -</a:t>
                      </a:r>
                      <a:endParaRPr sz="1100" b="0" i="0" u="none" strike="noStrike">
                        <a:solidFill>
                          <a:srgbClr val="000000"/>
                        </a:solidFill>
                        <a:latin typeface="Calibri"/>
                        <a:ea typeface="Calibri"/>
                        <a:cs typeface="Calibri"/>
                        <a:sym typeface="Calibri"/>
                      </a:endParaRPr>
                    </a:p>
                  </a:txBody>
                  <a:tcPr marL="7625" marR="7625" marT="7625" marB="0" anchor="ctr"/>
                </a:tc>
                <a:tc>
                  <a:txBody>
                    <a:bodyPr/>
                    <a:lstStyle/>
                    <a:p>
                      <a:pPr marL="0" marR="0" lvl="0" indent="0" algn="l" rtl="0">
                        <a:spcBef>
                          <a:spcPts val="0"/>
                        </a:spcBef>
                        <a:spcAft>
                          <a:spcPts val="0"/>
                        </a:spcAft>
                        <a:buNone/>
                      </a:pPr>
                      <a:r>
                        <a:rPr lang="tr-TR" sz="1100" u="none" strike="noStrike"/>
                        <a:t> -</a:t>
                      </a:r>
                      <a:endParaRPr sz="1100" b="0" i="0" u="none" strike="noStrike">
                        <a:solidFill>
                          <a:srgbClr val="000000"/>
                        </a:solidFill>
                        <a:latin typeface="Calibri"/>
                        <a:ea typeface="Calibri"/>
                        <a:cs typeface="Calibri"/>
                        <a:sym typeface="Calibri"/>
                      </a:endParaRPr>
                    </a:p>
                  </a:txBody>
                  <a:tcPr marL="7625" marR="7625" marT="7625" marB="0" anchor="ctr"/>
                </a:tc>
                <a:extLst>
                  <a:ext uri="{0D108BD9-81ED-4DB2-BD59-A6C34878D82A}">
                    <a16:rowId xmlns:a16="http://schemas.microsoft.com/office/drawing/2014/main" val="10002"/>
                  </a:ext>
                </a:extLst>
              </a:tr>
              <a:tr h="332875">
                <a:tc>
                  <a:txBody>
                    <a:bodyPr/>
                    <a:lstStyle/>
                    <a:p>
                      <a:pPr marL="0" marR="0" lvl="0" indent="0" algn="l" rtl="0">
                        <a:spcBef>
                          <a:spcPts val="0"/>
                        </a:spcBef>
                        <a:spcAft>
                          <a:spcPts val="0"/>
                        </a:spcAft>
                        <a:buNone/>
                      </a:pPr>
                      <a:r>
                        <a:rPr lang="tr-TR" sz="1800" u="none" strike="noStrike"/>
                        <a:t> </a:t>
                      </a:r>
                      <a:endParaRPr sz="1800" b="0" i="0" u="none" strike="noStrike">
                        <a:solidFill>
                          <a:srgbClr val="000000"/>
                        </a:solidFill>
                        <a:latin typeface="Arial"/>
                        <a:ea typeface="Arial"/>
                        <a:cs typeface="Arial"/>
                        <a:sym typeface="Arial"/>
                      </a:endParaRPr>
                    </a:p>
                  </a:txBody>
                  <a:tcPr marL="7625" marR="7625" marT="7625" marB="0" anchor="ctr"/>
                </a:tc>
                <a:tc>
                  <a:txBody>
                    <a:bodyPr/>
                    <a:lstStyle/>
                    <a:p>
                      <a:pPr marL="0" marR="0" lvl="0" indent="0" algn="l" rtl="0">
                        <a:spcBef>
                          <a:spcPts val="0"/>
                        </a:spcBef>
                        <a:spcAft>
                          <a:spcPts val="0"/>
                        </a:spcAft>
                        <a:buNone/>
                      </a:pPr>
                      <a:r>
                        <a:rPr lang="tr-TR" sz="1100" u="none" strike="noStrike"/>
                        <a:t> </a:t>
                      </a:r>
                      <a:endParaRPr sz="1100" b="0" i="0" u="none" strike="noStrike">
                        <a:solidFill>
                          <a:srgbClr val="000000"/>
                        </a:solidFill>
                        <a:latin typeface="Calibri"/>
                        <a:ea typeface="Calibri"/>
                        <a:cs typeface="Calibri"/>
                        <a:sym typeface="Calibri"/>
                      </a:endParaRPr>
                    </a:p>
                  </a:txBody>
                  <a:tcPr marL="7625" marR="7625" marT="7625" marB="0" anchor="ctr"/>
                </a:tc>
                <a:tc>
                  <a:txBody>
                    <a:bodyPr/>
                    <a:lstStyle/>
                    <a:p>
                      <a:pPr marL="0" marR="0" lvl="0" indent="0" algn="l" rtl="0">
                        <a:spcBef>
                          <a:spcPts val="0"/>
                        </a:spcBef>
                        <a:spcAft>
                          <a:spcPts val="0"/>
                        </a:spcAft>
                        <a:buNone/>
                      </a:pPr>
                      <a:r>
                        <a:rPr lang="tr-TR" sz="1100" u="none" strike="noStrike"/>
                        <a:t> </a:t>
                      </a:r>
                      <a:endParaRPr sz="1100" b="0" i="0" u="none" strike="noStrike">
                        <a:solidFill>
                          <a:srgbClr val="000000"/>
                        </a:solidFill>
                        <a:latin typeface="Calibri"/>
                        <a:ea typeface="Calibri"/>
                        <a:cs typeface="Calibri"/>
                        <a:sym typeface="Calibri"/>
                      </a:endParaRPr>
                    </a:p>
                  </a:txBody>
                  <a:tcPr marL="7625" marR="7625" marT="7625" marB="0" anchor="ctr"/>
                </a:tc>
                <a:tc>
                  <a:txBody>
                    <a:bodyPr/>
                    <a:lstStyle/>
                    <a:p>
                      <a:pPr marL="0" marR="0" lvl="0" indent="0" algn="l" rtl="0">
                        <a:spcBef>
                          <a:spcPts val="0"/>
                        </a:spcBef>
                        <a:spcAft>
                          <a:spcPts val="0"/>
                        </a:spcAft>
                        <a:buNone/>
                      </a:pPr>
                      <a:r>
                        <a:rPr lang="tr-TR" sz="1100" u="none" strike="noStrike"/>
                        <a:t> </a:t>
                      </a:r>
                      <a:endParaRPr sz="1100" b="0" i="0" u="none" strike="noStrike">
                        <a:solidFill>
                          <a:srgbClr val="000000"/>
                        </a:solidFill>
                        <a:latin typeface="Calibri"/>
                        <a:ea typeface="Calibri"/>
                        <a:cs typeface="Calibri"/>
                        <a:sym typeface="Calibri"/>
                      </a:endParaRPr>
                    </a:p>
                  </a:txBody>
                  <a:tcPr marL="7625" marR="7625" marT="7625" marB="0" anchor="ctr"/>
                </a:tc>
                <a:extLst>
                  <a:ext uri="{0D108BD9-81ED-4DB2-BD59-A6C34878D82A}">
                    <a16:rowId xmlns:a16="http://schemas.microsoft.com/office/drawing/2014/main" val="10003"/>
                  </a:ext>
                </a:extLst>
              </a:tr>
              <a:tr h="332875">
                <a:tc>
                  <a:txBody>
                    <a:bodyPr/>
                    <a:lstStyle/>
                    <a:p>
                      <a:pPr marL="0" marR="0" lvl="0" indent="0" algn="l" rtl="0">
                        <a:spcBef>
                          <a:spcPts val="0"/>
                        </a:spcBef>
                        <a:spcAft>
                          <a:spcPts val="0"/>
                        </a:spcAft>
                        <a:buNone/>
                      </a:pPr>
                      <a:r>
                        <a:rPr lang="tr-TR" sz="1800" u="none" strike="noStrike"/>
                        <a:t> </a:t>
                      </a:r>
                      <a:endParaRPr sz="1800" b="0" i="0" u="none" strike="noStrike">
                        <a:solidFill>
                          <a:srgbClr val="000000"/>
                        </a:solidFill>
                        <a:latin typeface="Arial"/>
                        <a:ea typeface="Arial"/>
                        <a:cs typeface="Arial"/>
                        <a:sym typeface="Arial"/>
                      </a:endParaRPr>
                    </a:p>
                  </a:txBody>
                  <a:tcPr marL="7625" marR="7625" marT="7625" marB="0" anchor="ctr"/>
                </a:tc>
                <a:tc>
                  <a:txBody>
                    <a:bodyPr/>
                    <a:lstStyle/>
                    <a:p>
                      <a:pPr marL="0" marR="0" lvl="0" indent="0" algn="l" rtl="0">
                        <a:spcBef>
                          <a:spcPts val="0"/>
                        </a:spcBef>
                        <a:spcAft>
                          <a:spcPts val="0"/>
                        </a:spcAft>
                        <a:buNone/>
                      </a:pPr>
                      <a:r>
                        <a:rPr lang="tr-TR" sz="1100" u="none" strike="noStrike"/>
                        <a:t> </a:t>
                      </a:r>
                      <a:endParaRPr sz="1100" b="0" i="0" u="none" strike="noStrike">
                        <a:solidFill>
                          <a:srgbClr val="000000"/>
                        </a:solidFill>
                        <a:latin typeface="Calibri"/>
                        <a:ea typeface="Calibri"/>
                        <a:cs typeface="Calibri"/>
                        <a:sym typeface="Calibri"/>
                      </a:endParaRPr>
                    </a:p>
                  </a:txBody>
                  <a:tcPr marL="7625" marR="7625" marT="7625" marB="0" anchor="ctr"/>
                </a:tc>
                <a:tc>
                  <a:txBody>
                    <a:bodyPr/>
                    <a:lstStyle/>
                    <a:p>
                      <a:pPr marL="0" marR="0" lvl="0" indent="0" algn="l" rtl="0">
                        <a:spcBef>
                          <a:spcPts val="0"/>
                        </a:spcBef>
                        <a:spcAft>
                          <a:spcPts val="0"/>
                        </a:spcAft>
                        <a:buNone/>
                      </a:pPr>
                      <a:r>
                        <a:rPr lang="tr-TR" sz="1100" u="none" strike="noStrike"/>
                        <a:t> </a:t>
                      </a:r>
                      <a:endParaRPr sz="1100" b="0" i="0" u="none" strike="noStrike">
                        <a:solidFill>
                          <a:srgbClr val="000000"/>
                        </a:solidFill>
                        <a:latin typeface="Calibri"/>
                        <a:ea typeface="Calibri"/>
                        <a:cs typeface="Calibri"/>
                        <a:sym typeface="Calibri"/>
                      </a:endParaRPr>
                    </a:p>
                  </a:txBody>
                  <a:tcPr marL="7625" marR="7625" marT="7625" marB="0" anchor="ctr"/>
                </a:tc>
                <a:tc>
                  <a:txBody>
                    <a:bodyPr/>
                    <a:lstStyle/>
                    <a:p>
                      <a:pPr marL="0" marR="0" lvl="0" indent="0" algn="l" rtl="0">
                        <a:spcBef>
                          <a:spcPts val="0"/>
                        </a:spcBef>
                        <a:spcAft>
                          <a:spcPts val="0"/>
                        </a:spcAft>
                        <a:buNone/>
                      </a:pPr>
                      <a:r>
                        <a:rPr lang="tr-TR" sz="1100" u="none" strike="noStrike"/>
                        <a:t> </a:t>
                      </a:r>
                      <a:endParaRPr sz="1100" b="0" i="0" u="none" strike="noStrike">
                        <a:solidFill>
                          <a:srgbClr val="000000"/>
                        </a:solidFill>
                        <a:latin typeface="Calibri"/>
                        <a:ea typeface="Calibri"/>
                        <a:cs typeface="Calibri"/>
                        <a:sym typeface="Calibri"/>
                      </a:endParaRPr>
                    </a:p>
                  </a:txBody>
                  <a:tcPr marL="7625" marR="7625" marT="7625" marB="0" anchor="ctr"/>
                </a:tc>
                <a:extLst>
                  <a:ext uri="{0D108BD9-81ED-4DB2-BD59-A6C34878D82A}">
                    <a16:rowId xmlns:a16="http://schemas.microsoft.com/office/drawing/2014/main" val="10004"/>
                  </a:ext>
                </a:extLst>
              </a:tr>
              <a:tr h="332875">
                <a:tc>
                  <a:txBody>
                    <a:bodyPr/>
                    <a:lstStyle/>
                    <a:p>
                      <a:pPr marL="0" marR="0" lvl="0" indent="0" algn="l" rtl="0">
                        <a:spcBef>
                          <a:spcPts val="0"/>
                        </a:spcBef>
                        <a:spcAft>
                          <a:spcPts val="0"/>
                        </a:spcAft>
                        <a:buNone/>
                      </a:pPr>
                      <a:r>
                        <a:rPr lang="tr-TR" sz="1800" u="none" strike="noStrike"/>
                        <a:t> </a:t>
                      </a:r>
                      <a:endParaRPr sz="1800" b="0" i="0" u="none" strike="noStrike">
                        <a:solidFill>
                          <a:srgbClr val="000000"/>
                        </a:solidFill>
                        <a:latin typeface="Arial"/>
                        <a:ea typeface="Arial"/>
                        <a:cs typeface="Arial"/>
                        <a:sym typeface="Arial"/>
                      </a:endParaRPr>
                    </a:p>
                  </a:txBody>
                  <a:tcPr marL="7625" marR="7625" marT="7625" marB="0" anchor="ctr"/>
                </a:tc>
                <a:tc>
                  <a:txBody>
                    <a:bodyPr/>
                    <a:lstStyle/>
                    <a:p>
                      <a:pPr marL="0" marR="0" lvl="0" indent="0" algn="l" rtl="0">
                        <a:spcBef>
                          <a:spcPts val="0"/>
                        </a:spcBef>
                        <a:spcAft>
                          <a:spcPts val="0"/>
                        </a:spcAft>
                        <a:buNone/>
                      </a:pPr>
                      <a:r>
                        <a:rPr lang="tr-TR" sz="1100" u="none" strike="noStrike"/>
                        <a:t> </a:t>
                      </a:r>
                      <a:endParaRPr sz="1100" b="0" i="0" u="none" strike="noStrike">
                        <a:solidFill>
                          <a:srgbClr val="000000"/>
                        </a:solidFill>
                        <a:latin typeface="Calibri"/>
                        <a:ea typeface="Calibri"/>
                        <a:cs typeface="Calibri"/>
                        <a:sym typeface="Calibri"/>
                      </a:endParaRPr>
                    </a:p>
                  </a:txBody>
                  <a:tcPr marL="7625" marR="7625" marT="7625" marB="0" anchor="ctr"/>
                </a:tc>
                <a:tc>
                  <a:txBody>
                    <a:bodyPr/>
                    <a:lstStyle/>
                    <a:p>
                      <a:pPr marL="0" marR="0" lvl="0" indent="0" algn="l" rtl="0">
                        <a:spcBef>
                          <a:spcPts val="0"/>
                        </a:spcBef>
                        <a:spcAft>
                          <a:spcPts val="0"/>
                        </a:spcAft>
                        <a:buNone/>
                      </a:pPr>
                      <a:r>
                        <a:rPr lang="tr-TR" sz="1100" u="none" strike="noStrike"/>
                        <a:t> </a:t>
                      </a:r>
                      <a:endParaRPr sz="1100" b="0" i="0" u="none" strike="noStrike">
                        <a:solidFill>
                          <a:srgbClr val="000000"/>
                        </a:solidFill>
                        <a:latin typeface="Calibri"/>
                        <a:ea typeface="Calibri"/>
                        <a:cs typeface="Calibri"/>
                        <a:sym typeface="Calibri"/>
                      </a:endParaRPr>
                    </a:p>
                  </a:txBody>
                  <a:tcPr marL="7625" marR="7625" marT="7625" marB="0" anchor="ctr"/>
                </a:tc>
                <a:tc>
                  <a:txBody>
                    <a:bodyPr/>
                    <a:lstStyle/>
                    <a:p>
                      <a:pPr marL="0" marR="0" lvl="0" indent="0" algn="l" rtl="0">
                        <a:spcBef>
                          <a:spcPts val="0"/>
                        </a:spcBef>
                        <a:spcAft>
                          <a:spcPts val="0"/>
                        </a:spcAft>
                        <a:buNone/>
                      </a:pPr>
                      <a:r>
                        <a:rPr lang="tr-TR" sz="1100" u="none" strike="noStrike"/>
                        <a:t> </a:t>
                      </a:r>
                      <a:endParaRPr sz="1100" b="0" i="0" u="none" strike="noStrike">
                        <a:solidFill>
                          <a:srgbClr val="000000"/>
                        </a:solidFill>
                        <a:latin typeface="Calibri"/>
                        <a:ea typeface="Calibri"/>
                        <a:cs typeface="Calibri"/>
                        <a:sym typeface="Calibri"/>
                      </a:endParaRPr>
                    </a:p>
                  </a:txBody>
                  <a:tcPr marL="7625" marR="7625" marT="7625" marB="0" anchor="ctr"/>
                </a:tc>
                <a:extLst>
                  <a:ext uri="{0D108BD9-81ED-4DB2-BD59-A6C34878D82A}">
                    <a16:rowId xmlns:a16="http://schemas.microsoft.com/office/drawing/2014/main" val="10005"/>
                  </a:ext>
                </a:extLst>
              </a:tr>
              <a:tr h="332875">
                <a:tc>
                  <a:txBody>
                    <a:bodyPr/>
                    <a:lstStyle/>
                    <a:p>
                      <a:pPr marL="0" marR="0" lvl="0" indent="0" algn="l" rtl="0">
                        <a:spcBef>
                          <a:spcPts val="0"/>
                        </a:spcBef>
                        <a:spcAft>
                          <a:spcPts val="0"/>
                        </a:spcAft>
                        <a:buNone/>
                      </a:pPr>
                      <a:r>
                        <a:rPr lang="tr-TR" sz="1800" u="none" strike="noStrike"/>
                        <a:t> </a:t>
                      </a:r>
                      <a:endParaRPr sz="1800" b="0" i="0" u="none" strike="noStrike">
                        <a:solidFill>
                          <a:srgbClr val="000000"/>
                        </a:solidFill>
                        <a:latin typeface="Arial"/>
                        <a:ea typeface="Arial"/>
                        <a:cs typeface="Arial"/>
                        <a:sym typeface="Arial"/>
                      </a:endParaRPr>
                    </a:p>
                  </a:txBody>
                  <a:tcPr marL="7625" marR="7625" marT="7625" marB="0" anchor="ctr"/>
                </a:tc>
                <a:tc>
                  <a:txBody>
                    <a:bodyPr/>
                    <a:lstStyle/>
                    <a:p>
                      <a:pPr marL="0" marR="0" lvl="0" indent="0" algn="l" rtl="0">
                        <a:spcBef>
                          <a:spcPts val="0"/>
                        </a:spcBef>
                        <a:spcAft>
                          <a:spcPts val="0"/>
                        </a:spcAft>
                        <a:buNone/>
                      </a:pPr>
                      <a:r>
                        <a:rPr lang="tr-TR" sz="1100" u="none" strike="noStrike"/>
                        <a:t> </a:t>
                      </a:r>
                      <a:endParaRPr sz="1100" b="0" i="0" u="none" strike="noStrike">
                        <a:solidFill>
                          <a:srgbClr val="000000"/>
                        </a:solidFill>
                        <a:latin typeface="Calibri"/>
                        <a:ea typeface="Calibri"/>
                        <a:cs typeface="Calibri"/>
                        <a:sym typeface="Calibri"/>
                      </a:endParaRPr>
                    </a:p>
                  </a:txBody>
                  <a:tcPr marL="7625" marR="7625" marT="7625" marB="0" anchor="ctr"/>
                </a:tc>
                <a:tc>
                  <a:txBody>
                    <a:bodyPr/>
                    <a:lstStyle/>
                    <a:p>
                      <a:pPr marL="0" marR="0" lvl="0" indent="0" algn="l" rtl="0">
                        <a:spcBef>
                          <a:spcPts val="0"/>
                        </a:spcBef>
                        <a:spcAft>
                          <a:spcPts val="0"/>
                        </a:spcAft>
                        <a:buNone/>
                      </a:pPr>
                      <a:r>
                        <a:rPr lang="tr-TR" sz="1100" u="none" strike="noStrike"/>
                        <a:t> </a:t>
                      </a:r>
                      <a:endParaRPr sz="1100" b="0" i="0" u="none" strike="noStrike">
                        <a:solidFill>
                          <a:srgbClr val="000000"/>
                        </a:solidFill>
                        <a:latin typeface="Calibri"/>
                        <a:ea typeface="Calibri"/>
                        <a:cs typeface="Calibri"/>
                        <a:sym typeface="Calibri"/>
                      </a:endParaRPr>
                    </a:p>
                  </a:txBody>
                  <a:tcPr marL="7625" marR="7625" marT="7625" marB="0" anchor="ctr"/>
                </a:tc>
                <a:tc>
                  <a:txBody>
                    <a:bodyPr/>
                    <a:lstStyle/>
                    <a:p>
                      <a:pPr marL="0" marR="0" lvl="0" indent="0" algn="l" rtl="0">
                        <a:spcBef>
                          <a:spcPts val="0"/>
                        </a:spcBef>
                        <a:spcAft>
                          <a:spcPts val="0"/>
                        </a:spcAft>
                        <a:buNone/>
                      </a:pPr>
                      <a:r>
                        <a:rPr lang="tr-TR" sz="1100" u="none" strike="noStrike"/>
                        <a:t> </a:t>
                      </a:r>
                      <a:endParaRPr sz="1100" b="0" i="0" u="none" strike="noStrike">
                        <a:solidFill>
                          <a:srgbClr val="000000"/>
                        </a:solidFill>
                        <a:latin typeface="Calibri"/>
                        <a:ea typeface="Calibri"/>
                        <a:cs typeface="Calibri"/>
                        <a:sym typeface="Calibri"/>
                      </a:endParaRPr>
                    </a:p>
                  </a:txBody>
                  <a:tcPr marL="7625" marR="7625" marT="7625" marB="0" anchor="ctr"/>
                </a:tc>
                <a:extLst>
                  <a:ext uri="{0D108BD9-81ED-4DB2-BD59-A6C34878D82A}">
                    <a16:rowId xmlns:a16="http://schemas.microsoft.com/office/drawing/2014/main" val="10006"/>
                  </a:ext>
                </a:extLst>
              </a:tr>
              <a:tr h="332875">
                <a:tc>
                  <a:txBody>
                    <a:bodyPr/>
                    <a:lstStyle/>
                    <a:p>
                      <a:pPr marL="0" marR="0" lvl="0" indent="0" algn="l" rtl="0">
                        <a:spcBef>
                          <a:spcPts val="0"/>
                        </a:spcBef>
                        <a:spcAft>
                          <a:spcPts val="0"/>
                        </a:spcAft>
                        <a:buNone/>
                      </a:pPr>
                      <a:r>
                        <a:rPr lang="tr-TR" sz="1800" u="none" strike="noStrike"/>
                        <a:t> </a:t>
                      </a:r>
                      <a:endParaRPr sz="1800" b="0" i="0" u="none" strike="noStrike">
                        <a:solidFill>
                          <a:srgbClr val="000000"/>
                        </a:solidFill>
                        <a:latin typeface="Arial"/>
                        <a:ea typeface="Arial"/>
                        <a:cs typeface="Arial"/>
                        <a:sym typeface="Arial"/>
                      </a:endParaRPr>
                    </a:p>
                  </a:txBody>
                  <a:tcPr marL="7625" marR="7625" marT="7625" marB="0" anchor="ctr"/>
                </a:tc>
                <a:tc>
                  <a:txBody>
                    <a:bodyPr/>
                    <a:lstStyle/>
                    <a:p>
                      <a:pPr marL="0" marR="0" lvl="0" indent="0" algn="l" rtl="0">
                        <a:spcBef>
                          <a:spcPts val="0"/>
                        </a:spcBef>
                        <a:spcAft>
                          <a:spcPts val="0"/>
                        </a:spcAft>
                        <a:buNone/>
                      </a:pPr>
                      <a:r>
                        <a:rPr lang="tr-TR" sz="1100" u="none" strike="noStrike"/>
                        <a:t> </a:t>
                      </a:r>
                      <a:endParaRPr sz="1100" b="0" i="0" u="none" strike="noStrike">
                        <a:solidFill>
                          <a:srgbClr val="000000"/>
                        </a:solidFill>
                        <a:latin typeface="Calibri"/>
                        <a:ea typeface="Calibri"/>
                        <a:cs typeface="Calibri"/>
                        <a:sym typeface="Calibri"/>
                      </a:endParaRPr>
                    </a:p>
                  </a:txBody>
                  <a:tcPr marL="7625" marR="7625" marT="7625" marB="0" anchor="ctr"/>
                </a:tc>
                <a:tc>
                  <a:txBody>
                    <a:bodyPr/>
                    <a:lstStyle/>
                    <a:p>
                      <a:pPr marL="0" marR="0" lvl="0" indent="0" algn="l" rtl="0">
                        <a:spcBef>
                          <a:spcPts val="0"/>
                        </a:spcBef>
                        <a:spcAft>
                          <a:spcPts val="0"/>
                        </a:spcAft>
                        <a:buNone/>
                      </a:pPr>
                      <a:r>
                        <a:rPr lang="tr-TR" sz="1100" u="none" strike="noStrike"/>
                        <a:t> </a:t>
                      </a:r>
                      <a:endParaRPr sz="1100" b="0" i="0" u="none" strike="noStrike">
                        <a:solidFill>
                          <a:srgbClr val="000000"/>
                        </a:solidFill>
                        <a:latin typeface="Calibri"/>
                        <a:ea typeface="Calibri"/>
                        <a:cs typeface="Calibri"/>
                        <a:sym typeface="Calibri"/>
                      </a:endParaRPr>
                    </a:p>
                  </a:txBody>
                  <a:tcPr marL="7625" marR="7625" marT="7625" marB="0" anchor="ctr"/>
                </a:tc>
                <a:tc>
                  <a:txBody>
                    <a:bodyPr/>
                    <a:lstStyle/>
                    <a:p>
                      <a:pPr marL="0" marR="0" lvl="0" indent="0" algn="l" rtl="0">
                        <a:spcBef>
                          <a:spcPts val="0"/>
                        </a:spcBef>
                        <a:spcAft>
                          <a:spcPts val="0"/>
                        </a:spcAft>
                        <a:buNone/>
                      </a:pPr>
                      <a:r>
                        <a:rPr lang="tr-TR" sz="1100" u="none" strike="noStrike"/>
                        <a:t> </a:t>
                      </a:r>
                      <a:endParaRPr sz="1100" b="0" i="0" u="none" strike="noStrike">
                        <a:solidFill>
                          <a:srgbClr val="000000"/>
                        </a:solidFill>
                        <a:latin typeface="Calibri"/>
                        <a:ea typeface="Calibri"/>
                        <a:cs typeface="Calibri"/>
                        <a:sym typeface="Calibri"/>
                      </a:endParaRPr>
                    </a:p>
                  </a:txBody>
                  <a:tcPr marL="7625" marR="7625" marT="7625" marB="0" anchor="ctr"/>
                </a:tc>
                <a:extLst>
                  <a:ext uri="{0D108BD9-81ED-4DB2-BD59-A6C34878D82A}">
                    <a16:rowId xmlns:a16="http://schemas.microsoft.com/office/drawing/2014/main" val="10007"/>
                  </a:ext>
                </a:extLst>
              </a:tr>
              <a:tr h="332875">
                <a:tc>
                  <a:txBody>
                    <a:bodyPr/>
                    <a:lstStyle/>
                    <a:p>
                      <a:pPr marL="0" marR="0" lvl="0" indent="0" algn="l" rtl="0">
                        <a:spcBef>
                          <a:spcPts val="0"/>
                        </a:spcBef>
                        <a:spcAft>
                          <a:spcPts val="0"/>
                        </a:spcAft>
                        <a:buNone/>
                      </a:pPr>
                      <a:r>
                        <a:rPr lang="tr-TR" sz="1800" u="none" strike="noStrike"/>
                        <a:t> </a:t>
                      </a:r>
                      <a:endParaRPr sz="1800" b="0" i="0" u="none" strike="noStrike">
                        <a:solidFill>
                          <a:srgbClr val="000000"/>
                        </a:solidFill>
                        <a:latin typeface="Arial"/>
                        <a:ea typeface="Arial"/>
                        <a:cs typeface="Arial"/>
                        <a:sym typeface="Arial"/>
                      </a:endParaRPr>
                    </a:p>
                  </a:txBody>
                  <a:tcPr marL="7625" marR="7625" marT="7625" marB="0" anchor="ctr"/>
                </a:tc>
                <a:tc>
                  <a:txBody>
                    <a:bodyPr/>
                    <a:lstStyle/>
                    <a:p>
                      <a:pPr marL="0" marR="0" lvl="0" indent="0" algn="l" rtl="0">
                        <a:spcBef>
                          <a:spcPts val="0"/>
                        </a:spcBef>
                        <a:spcAft>
                          <a:spcPts val="0"/>
                        </a:spcAft>
                        <a:buNone/>
                      </a:pPr>
                      <a:r>
                        <a:rPr lang="tr-TR" sz="1100" u="none" strike="noStrike"/>
                        <a:t> </a:t>
                      </a:r>
                      <a:endParaRPr sz="1100" b="0" i="0" u="none" strike="noStrike">
                        <a:solidFill>
                          <a:srgbClr val="000000"/>
                        </a:solidFill>
                        <a:latin typeface="Calibri"/>
                        <a:ea typeface="Calibri"/>
                        <a:cs typeface="Calibri"/>
                        <a:sym typeface="Calibri"/>
                      </a:endParaRPr>
                    </a:p>
                  </a:txBody>
                  <a:tcPr marL="7625" marR="7625" marT="7625" marB="0" anchor="ctr"/>
                </a:tc>
                <a:tc>
                  <a:txBody>
                    <a:bodyPr/>
                    <a:lstStyle/>
                    <a:p>
                      <a:pPr marL="0" marR="0" lvl="0" indent="0" algn="l" rtl="0">
                        <a:spcBef>
                          <a:spcPts val="0"/>
                        </a:spcBef>
                        <a:spcAft>
                          <a:spcPts val="0"/>
                        </a:spcAft>
                        <a:buNone/>
                      </a:pPr>
                      <a:r>
                        <a:rPr lang="tr-TR" sz="1100" u="none" strike="noStrike"/>
                        <a:t> </a:t>
                      </a:r>
                      <a:endParaRPr sz="1100" b="0" i="0" u="none" strike="noStrike">
                        <a:solidFill>
                          <a:srgbClr val="000000"/>
                        </a:solidFill>
                        <a:latin typeface="Calibri"/>
                        <a:ea typeface="Calibri"/>
                        <a:cs typeface="Calibri"/>
                        <a:sym typeface="Calibri"/>
                      </a:endParaRPr>
                    </a:p>
                  </a:txBody>
                  <a:tcPr marL="7625" marR="7625" marT="7625" marB="0" anchor="ctr"/>
                </a:tc>
                <a:tc>
                  <a:txBody>
                    <a:bodyPr/>
                    <a:lstStyle/>
                    <a:p>
                      <a:pPr marL="0" marR="0" lvl="0" indent="0" algn="l" rtl="0">
                        <a:spcBef>
                          <a:spcPts val="0"/>
                        </a:spcBef>
                        <a:spcAft>
                          <a:spcPts val="0"/>
                        </a:spcAft>
                        <a:buNone/>
                      </a:pPr>
                      <a:r>
                        <a:rPr lang="tr-TR" sz="1100" u="none" strike="noStrike"/>
                        <a:t> </a:t>
                      </a:r>
                      <a:endParaRPr sz="1100" b="0" i="0" u="none" strike="noStrike">
                        <a:solidFill>
                          <a:srgbClr val="000000"/>
                        </a:solidFill>
                        <a:latin typeface="Calibri"/>
                        <a:ea typeface="Calibri"/>
                        <a:cs typeface="Calibri"/>
                        <a:sym typeface="Calibri"/>
                      </a:endParaRPr>
                    </a:p>
                  </a:txBody>
                  <a:tcPr marL="7625" marR="7625" marT="7625" marB="0" anchor="ctr"/>
                </a:tc>
                <a:extLst>
                  <a:ext uri="{0D108BD9-81ED-4DB2-BD59-A6C34878D82A}">
                    <a16:rowId xmlns:a16="http://schemas.microsoft.com/office/drawing/2014/main" val="10008"/>
                  </a:ext>
                </a:extLst>
              </a:tr>
              <a:tr h="332875">
                <a:tc>
                  <a:txBody>
                    <a:bodyPr/>
                    <a:lstStyle/>
                    <a:p>
                      <a:pPr marL="0" marR="0" lvl="0" indent="0" algn="l" rtl="0">
                        <a:spcBef>
                          <a:spcPts val="0"/>
                        </a:spcBef>
                        <a:spcAft>
                          <a:spcPts val="0"/>
                        </a:spcAft>
                        <a:buNone/>
                      </a:pPr>
                      <a:r>
                        <a:rPr lang="tr-TR" sz="1800" u="none" strike="noStrike"/>
                        <a:t> </a:t>
                      </a:r>
                      <a:endParaRPr sz="1800" b="0" i="0" u="none" strike="noStrike">
                        <a:solidFill>
                          <a:srgbClr val="000000"/>
                        </a:solidFill>
                        <a:latin typeface="Arial"/>
                        <a:ea typeface="Arial"/>
                        <a:cs typeface="Arial"/>
                        <a:sym typeface="Arial"/>
                      </a:endParaRPr>
                    </a:p>
                  </a:txBody>
                  <a:tcPr marL="7625" marR="7625" marT="7625" marB="0" anchor="ctr"/>
                </a:tc>
                <a:tc>
                  <a:txBody>
                    <a:bodyPr/>
                    <a:lstStyle/>
                    <a:p>
                      <a:pPr marL="0" marR="0" lvl="0" indent="0" algn="r" rtl="0">
                        <a:spcBef>
                          <a:spcPts val="0"/>
                        </a:spcBef>
                        <a:spcAft>
                          <a:spcPts val="0"/>
                        </a:spcAft>
                        <a:buNone/>
                      </a:pPr>
                      <a:r>
                        <a:rPr lang="tr-TR" sz="1100" u="none" strike="noStrike"/>
                        <a:t>  </a:t>
                      </a:r>
                      <a:endParaRPr sz="1100" b="0" i="0" u="none" strike="noStrike">
                        <a:solidFill>
                          <a:srgbClr val="000000"/>
                        </a:solidFill>
                        <a:latin typeface="Calibri"/>
                        <a:ea typeface="Calibri"/>
                        <a:cs typeface="Calibri"/>
                        <a:sym typeface="Calibri"/>
                      </a:endParaRPr>
                    </a:p>
                  </a:txBody>
                  <a:tcPr marL="7625" marR="7625" marT="7625" marB="0" anchor="ctr"/>
                </a:tc>
                <a:tc>
                  <a:txBody>
                    <a:bodyPr/>
                    <a:lstStyle/>
                    <a:p>
                      <a:pPr marL="0" marR="0" lvl="0" indent="0" algn="l" rtl="0">
                        <a:spcBef>
                          <a:spcPts val="0"/>
                        </a:spcBef>
                        <a:spcAft>
                          <a:spcPts val="0"/>
                        </a:spcAft>
                        <a:buNone/>
                      </a:pPr>
                      <a:r>
                        <a:rPr lang="tr-TR" sz="1100" u="none" strike="noStrike"/>
                        <a:t> </a:t>
                      </a:r>
                      <a:endParaRPr sz="1100" b="0" i="0" u="none" strike="noStrike">
                        <a:solidFill>
                          <a:srgbClr val="000000"/>
                        </a:solidFill>
                        <a:latin typeface="Calibri"/>
                        <a:ea typeface="Calibri"/>
                        <a:cs typeface="Calibri"/>
                        <a:sym typeface="Calibri"/>
                      </a:endParaRPr>
                    </a:p>
                  </a:txBody>
                  <a:tcPr marL="7625" marR="7625" marT="7625" marB="0" anchor="ctr"/>
                </a:tc>
                <a:tc>
                  <a:txBody>
                    <a:bodyPr/>
                    <a:lstStyle/>
                    <a:p>
                      <a:pPr marL="0" marR="0" lvl="0" indent="0" algn="l" rtl="0">
                        <a:spcBef>
                          <a:spcPts val="0"/>
                        </a:spcBef>
                        <a:spcAft>
                          <a:spcPts val="0"/>
                        </a:spcAft>
                        <a:buNone/>
                      </a:pPr>
                      <a:r>
                        <a:rPr lang="tr-TR" sz="1100" u="none" strike="noStrike"/>
                        <a:t> </a:t>
                      </a:r>
                      <a:endParaRPr sz="1100" b="0" i="0" u="none" strike="noStrike">
                        <a:solidFill>
                          <a:srgbClr val="000000"/>
                        </a:solidFill>
                        <a:latin typeface="Calibri"/>
                        <a:ea typeface="Calibri"/>
                        <a:cs typeface="Calibri"/>
                        <a:sym typeface="Calibri"/>
                      </a:endParaRPr>
                    </a:p>
                  </a:txBody>
                  <a:tcPr marL="7625" marR="7625" marT="7625" marB="0" anchor="ctr"/>
                </a:tc>
                <a:extLst>
                  <a:ext uri="{0D108BD9-81ED-4DB2-BD59-A6C34878D82A}">
                    <a16:rowId xmlns:a16="http://schemas.microsoft.com/office/drawing/2014/main" val="10009"/>
                  </a:ext>
                </a:extLst>
              </a:tr>
              <a:tr h="210225">
                <a:tc>
                  <a:txBody>
                    <a:bodyPr/>
                    <a:lstStyle/>
                    <a:p>
                      <a:pPr marL="0" marR="0" lvl="0" indent="0" algn="l" rtl="0">
                        <a:spcBef>
                          <a:spcPts val="0"/>
                        </a:spcBef>
                        <a:spcAft>
                          <a:spcPts val="0"/>
                        </a:spcAft>
                        <a:buNone/>
                      </a:pPr>
                      <a:r>
                        <a:rPr lang="tr-TR" sz="1100" u="none" strike="noStrike"/>
                        <a:t> </a:t>
                      </a:r>
                      <a:endParaRPr sz="1100" b="0" i="0" u="none" strike="noStrike">
                        <a:solidFill>
                          <a:srgbClr val="000000"/>
                        </a:solidFill>
                        <a:latin typeface="Calibri"/>
                        <a:ea typeface="Calibri"/>
                        <a:cs typeface="Calibri"/>
                        <a:sym typeface="Calibri"/>
                      </a:endParaRPr>
                    </a:p>
                  </a:txBody>
                  <a:tcPr marL="7625" marR="7625" marT="7625" marB="0" anchor="b"/>
                </a:tc>
                <a:tc>
                  <a:txBody>
                    <a:bodyPr/>
                    <a:lstStyle/>
                    <a:p>
                      <a:pPr marL="0" marR="0" lvl="0" indent="0" algn="l" rtl="0">
                        <a:spcBef>
                          <a:spcPts val="0"/>
                        </a:spcBef>
                        <a:spcAft>
                          <a:spcPts val="0"/>
                        </a:spcAft>
                        <a:buNone/>
                      </a:pPr>
                      <a:r>
                        <a:rPr lang="tr-TR" sz="1100" u="none" strike="noStrike"/>
                        <a:t> </a:t>
                      </a:r>
                      <a:endParaRPr sz="1100" b="0" i="0" u="none" strike="noStrike">
                        <a:solidFill>
                          <a:srgbClr val="000000"/>
                        </a:solidFill>
                        <a:latin typeface="Calibri"/>
                        <a:ea typeface="Calibri"/>
                        <a:cs typeface="Calibri"/>
                        <a:sym typeface="Calibri"/>
                      </a:endParaRPr>
                    </a:p>
                  </a:txBody>
                  <a:tcPr marL="7625" marR="7625" marT="7625" marB="0" anchor="b"/>
                </a:tc>
                <a:tc>
                  <a:txBody>
                    <a:bodyPr/>
                    <a:lstStyle/>
                    <a:p>
                      <a:pPr marL="0" marR="0" lvl="0" indent="0" algn="l" rtl="0">
                        <a:spcBef>
                          <a:spcPts val="0"/>
                        </a:spcBef>
                        <a:spcAft>
                          <a:spcPts val="0"/>
                        </a:spcAft>
                        <a:buNone/>
                      </a:pPr>
                      <a:r>
                        <a:rPr lang="tr-TR" sz="1100" u="none" strike="noStrike"/>
                        <a:t> </a:t>
                      </a:r>
                      <a:endParaRPr sz="1100" b="0" i="0" u="none" strike="noStrike">
                        <a:solidFill>
                          <a:srgbClr val="000000"/>
                        </a:solidFill>
                        <a:latin typeface="Calibri"/>
                        <a:ea typeface="Calibri"/>
                        <a:cs typeface="Calibri"/>
                        <a:sym typeface="Calibri"/>
                      </a:endParaRPr>
                    </a:p>
                  </a:txBody>
                  <a:tcPr marL="7625" marR="7625" marT="7625" marB="0" anchor="b"/>
                </a:tc>
                <a:tc>
                  <a:txBody>
                    <a:bodyPr/>
                    <a:lstStyle/>
                    <a:p>
                      <a:pPr marL="0" marR="0" lvl="0" indent="0" algn="l" rtl="0">
                        <a:spcBef>
                          <a:spcPts val="0"/>
                        </a:spcBef>
                        <a:spcAft>
                          <a:spcPts val="0"/>
                        </a:spcAft>
                        <a:buNone/>
                      </a:pPr>
                      <a:r>
                        <a:rPr lang="tr-TR" sz="1100" u="none" strike="noStrike"/>
                        <a:t> </a:t>
                      </a:r>
                      <a:endParaRPr sz="1100" b="0" i="0" u="none" strike="noStrike">
                        <a:solidFill>
                          <a:srgbClr val="000000"/>
                        </a:solidFill>
                        <a:latin typeface="Calibri"/>
                        <a:ea typeface="Calibri"/>
                        <a:cs typeface="Calibri"/>
                        <a:sym typeface="Calibri"/>
                      </a:endParaRPr>
                    </a:p>
                  </a:txBody>
                  <a:tcPr marL="7625" marR="7625" marT="7625" marB="0" anchor="b"/>
                </a:tc>
                <a:extLst>
                  <a:ext uri="{0D108BD9-81ED-4DB2-BD59-A6C34878D82A}">
                    <a16:rowId xmlns:a16="http://schemas.microsoft.com/office/drawing/2014/main" val="10010"/>
                  </a:ext>
                </a:extLst>
              </a:tr>
              <a:tr h="210225">
                <a:tc>
                  <a:txBody>
                    <a:bodyPr/>
                    <a:lstStyle/>
                    <a:p>
                      <a:pPr marL="0" marR="0" lvl="0" indent="0" algn="l" rtl="0">
                        <a:spcBef>
                          <a:spcPts val="0"/>
                        </a:spcBef>
                        <a:spcAft>
                          <a:spcPts val="0"/>
                        </a:spcAft>
                        <a:buNone/>
                      </a:pPr>
                      <a:r>
                        <a:rPr lang="tr-TR" sz="1100" u="none" strike="noStrike"/>
                        <a:t> </a:t>
                      </a:r>
                      <a:endParaRPr sz="1100" b="0" i="0" u="none" strike="noStrike">
                        <a:solidFill>
                          <a:srgbClr val="000000"/>
                        </a:solidFill>
                        <a:latin typeface="Calibri"/>
                        <a:ea typeface="Calibri"/>
                        <a:cs typeface="Calibri"/>
                        <a:sym typeface="Calibri"/>
                      </a:endParaRPr>
                    </a:p>
                  </a:txBody>
                  <a:tcPr marL="7625" marR="7625" marT="7625" marB="0" anchor="b"/>
                </a:tc>
                <a:tc>
                  <a:txBody>
                    <a:bodyPr/>
                    <a:lstStyle/>
                    <a:p>
                      <a:pPr marL="0" marR="0" lvl="0" indent="0" algn="l" rtl="0">
                        <a:spcBef>
                          <a:spcPts val="0"/>
                        </a:spcBef>
                        <a:spcAft>
                          <a:spcPts val="0"/>
                        </a:spcAft>
                        <a:buNone/>
                      </a:pPr>
                      <a:r>
                        <a:rPr lang="tr-TR" sz="1100" u="none" strike="noStrike"/>
                        <a:t> </a:t>
                      </a:r>
                      <a:endParaRPr sz="1100" b="0" i="0" u="none" strike="noStrike">
                        <a:solidFill>
                          <a:srgbClr val="000000"/>
                        </a:solidFill>
                        <a:latin typeface="Calibri"/>
                        <a:ea typeface="Calibri"/>
                        <a:cs typeface="Calibri"/>
                        <a:sym typeface="Calibri"/>
                      </a:endParaRPr>
                    </a:p>
                  </a:txBody>
                  <a:tcPr marL="7625" marR="7625" marT="7625" marB="0" anchor="b"/>
                </a:tc>
                <a:tc>
                  <a:txBody>
                    <a:bodyPr/>
                    <a:lstStyle/>
                    <a:p>
                      <a:pPr marL="0" marR="0" lvl="0" indent="0" algn="l" rtl="0">
                        <a:spcBef>
                          <a:spcPts val="0"/>
                        </a:spcBef>
                        <a:spcAft>
                          <a:spcPts val="0"/>
                        </a:spcAft>
                        <a:buNone/>
                      </a:pPr>
                      <a:r>
                        <a:rPr lang="tr-TR" sz="1100" u="none" strike="noStrike"/>
                        <a:t> </a:t>
                      </a:r>
                      <a:endParaRPr sz="1100" b="0" i="0" u="none" strike="noStrike">
                        <a:solidFill>
                          <a:srgbClr val="000000"/>
                        </a:solidFill>
                        <a:latin typeface="Calibri"/>
                        <a:ea typeface="Calibri"/>
                        <a:cs typeface="Calibri"/>
                        <a:sym typeface="Calibri"/>
                      </a:endParaRPr>
                    </a:p>
                  </a:txBody>
                  <a:tcPr marL="7625" marR="7625" marT="7625" marB="0" anchor="b"/>
                </a:tc>
                <a:tc>
                  <a:txBody>
                    <a:bodyPr/>
                    <a:lstStyle/>
                    <a:p>
                      <a:pPr marL="0" marR="0" lvl="0" indent="0" algn="l" rtl="0">
                        <a:spcBef>
                          <a:spcPts val="0"/>
                        </a:spcBef>
                        <a:spcAft>
                          <a:spcPts val="0"/>
                        </a:spcAft>
                        <a:buNone/>
                      </a:pPr>
                      <a:r>
                        <a:rPr lang="tr-TR" sz="1100" u="none" strike="noStrike"/>
                        <a:t> </a:t>
                      </a:r>
                      <a:endParaRPr sz="1100" b="0" i="0" u="none" strike="noStrike">
                        <a:solidFill>
                          <a:srgbClr val="000000"/>
                        </a:solidFill>
                        <a:latin typeface="Calibri"/>
                        <a:ea typeface="Calibri"/>
                        <a:cs typeface="Calibri"/>
                        <a:sym typeface="Calibri"/>
                      </a:endParaRPr>
                    </a:p>
                  </a:txBody>
                  <a:tcPr marL="7625" marR="7625" marT="7625" marB="0" anchor="b"/>
                </a:tc>
                <a:extLst>
                  <a:ext uri="{0D108BD9-81ED-4DB2-BD59-A6C34878D82A}">
                    <a16:rowId xmlns:a16="http://schemas.microsoft.com/office/drawing/2014/main" val="10011"/>
                  </a:ext>
                </a:extLst>
              </a:tr>
            </a:tbl>
          </a:graphicData>
        </a:graphic>
      </p:graphicFrame>
      <p:sp>
        <p:nvSpPr>
          <p:cNvPr id="282" name="Google Shape;282;p22"/>
          <p:cNvSpPr txBox="1"/>
          <p:nvPr/>
        </p:nvSpPr>
        <p:spPr>
          <a:xfrm>
            <a:off x="439616" y="5946161"/>
            <a:ext cx="775191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400" b="1" i="1">
                <a:solidFill>
                  <a:srgbClr val="C00000"/>
                </a:solidFill>
                <a:latin typeface="Calibri"/>
                <a:ea typeface="Calibri"/>
                <a:cs typeface="Calibri"/>
                <a:sym typeface="Calibri"/>
              </a:rPr>
              <a:t>*Bölüm ve Ana Bilim - Sanat Dalı/ Program sayısı kadar satır ekleyiniz. </a:t>
            </a:r>
            <a:endParaRPr sz="1400" b="1" i="1">
              <a:solidFill>
                <a:srgbClr val="C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25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Shape 286"/>
        <p:cNvGrpSpPr/>
        <p:nvPr/>
      </p:nvGrpSpPr>
      <p:grpSpPr>
        <a:xfrm>
          <a:off x="0" y="0"/>
          <a:ext cx="0" cy="0"/>
          <a:chOff x="0" y="0"/>
          <a:chExt cx="0" cy="0"/>
        </a:xfrm>
      </p:grpSpPr>
      <p:sp>
        <p:nvSpPr>
          <p:cNvPr id="287" name="Google Shape;287;p23"/>
          <p:cNvSpPr txBox="1">
            <a:spLocks noGrp="1"/>
          </p:cNvSpPr>
          <p:nvPr>
            <p:ph type="title"/>
          </p:nvPr>
        </p:nvSpPr>
        <p:spPr>
          <a:xfrm>
            <a:off x="663035" y="882333"/>
            <a:ext cx="11031196" cy="51235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2800"/>
              <a:buFont typeface="Calibri"/>
              <a:buNone/>
            </a:pPr>
            <a:r>
              <a:rPr lang="tr-TR" sz="2800" b="1">
                <a:solidFill>
                  <a:srgbClr val="FF0000"/>
                </a:solidFill>
                <a:latin typeface="Calibri"/>
                <a:ea typeface="Calibri"/>
                <a:cs typeface="Calibri"/>
                <a:sym typeface="Calibri"/>
              </a:rPr>
              <a:t>ÖĞRENCİ </a:t>
            </a:r>
            <a:r>
              <a:rPr lang="tr-TR" sz="2800" b="1">
                <a:solidFill>
                  <a:srgbClr val="FF0000"/>
                </a:solidFill>
              </a:rPr>
              <a:t>SAYISI</a:t>
            </a:r>
            <a:endParaRPr sz="2800">
              <a:solidFill>
                <a:srgbClr val="FF0000"/>
              </a:solidFill>
            </a:endParaRPr>
          </a:p>
        </p:txBody>
      </p:sp>
      <p:sp>
        <p:nvSpPr>
          <p:cNvPr id="288" name="Google Shape;288;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30.12.2025</a:t>
            </a:r>
            <a:endParaRPr/>
          </a:p>
        </p:txBody>
      </p:sp>
      <p:sp>
        <p:nvSpPr>
          <p:cNvPr id="289" name="Google Shape;28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24</a:t>
            </a:fld>
            <a:endParaRPr/>
          </a:p>
        </p:txBody>
      </p:sp>
      <p:graphicFrame>
        <p:nvGraphicFramePr>
          <p:cNvPr id="290" name="Google Shape;290;p23"/>
          <p:cNvGraphicFramePr/>
          <p:nvPr/>
        </p:nvGraphicFramePr>
        <p:xfrm>
          <a:off x="419738" y="1908314"/>
          <a:ext cx="11407825" cy="3767000"/>
        </p:xfrm>
        <a:graphic>
          <a:graphicData uri="http://schemas.openxmlformats.org/drawingml/2006/table">
            <a:tbl>
              <a:tblPr>
                <a:noFill/>
                <a:tableStyleId>{9EE9E55A-6353-4820-B1A0-A50A31D110FF}</a:tableStyleId>
              </a:tblPr>
              <a:tblGrid>
                <a:gridCol w="2949625">
                  <a:extLst>
                    <a:ext uri="{9D8B030D-6E8A-4147-A177-3AD203B41FA5}">
                      <a16:colId xmlns:a16="http://schemas.microsoft.com/office/drawing/2014/main" val="20000"/>
                    </a:ext>
                  </a:extLst>
                </a:gridCol>
                <a:gridCol w="3532250">
                  <a:extLst>
                    <a:ext uri="{9D8B030D-6E8A-4147-A177-3AD203B41FA5}">
                      <a16:colId xmlns:a16="http://schemas.microsoft.com/office/drawing/2014/main" val="20001"/>
                    </a:ext>
                  </a:extLst>
                </a:gridCol>
                <a:gridCol w="2526400">
                  <a:extLst>
                    <a:ext uri="{9D8B030D-6E8A-4147-A177-3AD203B41FA5}">
                      <a16:colId xmlns:a16="http://schemas.microsoft.com/office/drawing/2014/main" val="20002"/>
                    </a:ext>
                  </a:extLst>
                </a:gridCol>
                <a:gridCol w="2399550">
                  <a:extLst>
                    <a:ext uri="{9D8B030D-6E8A-4147-A177-3AD203B41FA5}">
                      <a16:colId xmlns:a16="http://schemas.microsoft.com/office/drawing/2014/main" val="20003"/>
                    </a:ext>
                  </a:extLst>
                </a:gridCol>
              </a:tblGrid>
              <a:tr h="511250">
                <a:tc>
                  <a:txBody>
                    <a:bodyPr/>
                    <a:lstStyle/>
                    <a:p>
                      <a:pPr marL="0" marR="0" lvl="0" indent="0" algn="ctr" rtl="0">
                        <a:lnSpc>
                          <a:spcPct val="107000"/>
                        </a:lnSpc>
                        <a:spcBef>
                          <a:spcPts val="0"/>
                        </a:spcBef>
                        <a:spcAft>
                          <a:spcPts val="0"/>
                        </a:spcAft>
                        <a:buNone/>
                      </a:pPr>
                      <a:r>
                        <a:rPr lang="tr-TR" sz="1800" b="1">
                          <a:solidFill>
                            <a:srgbClr val="FF0000"/>
                          </a:solidFill>
                        </a:rPr>
                        <a:t>Bölüm Adı*</a:t>
                      </a:r>
                      <a:endParaRPr sz="1800" b="1">
                        <a:solidFill>
                          <a:srgbClr val="FF0000"/>
                        </a:solidFill>
                        <a:latin typeface="Times New Roman"/>
                        <a:ea typeface="Times New Roman"/>
                        <a:cs typeface="Times New Roman"/>
                        <a:sym typeface="Times New Roman"/>
                      </a:endParaRPr>
                    </a:p>
                  </a:txBody>
                  <a:tcPr marL="3800" marR="3800" marT="3800" marB="0" anchor="ctr"/>
                </a:tc>
                <a:tc>
                  <a:txBody>
                    <a:bodyPr/>
                    <a:lstStyle/>
                    <a:p>
                      <a:pPr marL="0" marR="0" lvl="0" indent="0" algn="ctr" rtl="0">
                        <a:lnSpc>
                          <a:spcPct val="107000"/>
                        </a:lnSpc>
                        <a:spcBef>
                          <a:spcPts val="0"/>
                        </a:spcBef>
                        <a:spcAft>
                          <a:spcPts val="0"/>
                        </a:spcAft>
                        <a:buNone/>
                      </a:pPr>
                      <a:r>
                        <a:rPr lang="tr-TR" sz="1800" b="1">
                          <a:solidFill>
                            <a:srgbClr val="FF0000"/>
                          </a:solidFill>
                        </a:rPr>
                        <a:t>Ana Bilim - Sanat Dalı/ Program Adı*</a:t>
                      </a:r>
                      <a:endParaRPr sz="1800" b="1">
                        <a:solidFill>
                          <a:srgbClr val="FF0000"/>
                        </a:solidFill>
                        <a:latin typeface="Times New Roman"/>
                        <a:ea typeface="Times New Roman"/>
                        <a:cs typeface="Times New Roman"/>
                        <a:sym typeface="Times New Roman"/>
                      </a:endParaRPr>
                    </a:p>
                  </a:txBody>
                  <a:tcPr marL="0" marR="0" marT="0" marB="0" anchor="ctr"/>
                </a:tc>
                <a:tc>
                  <a:txBody>
                    <a:bodyPr/>
                    <a:lstStyle/>
                    <a:p>
                      <a:pPr marL="0" marR="0" lvl="0" indent="0" algn="ctr" rtl="0">
                        <a:lnSpc>
                          <a:spcPct val="107000"/>
                        </a:lnSpc>
                        <a:spcBef>
                          <a:spcPts val="0"/>
                        </a:spcBef>
                        <a:spcAft>
                          <a:spcPts val="0"/>
                        </a:spcAft>
                        <a:buNone/>
                      </a:pPr>
                      <a:r>
                        <a:rPr lang="tr-TR" sz="1800" b="1">
                          <a:solidFill>
                            <a:srgbClr val="FF0000"/>
                          </a:solidFill>
                        </a:rPr>
                        <a:t>2024 (Güz Dönemi)</a:t>
                      </a:r>
                      <a:endParaRPr sz="1800" b="1">
                        <a:solidFill>
                          <a:srgbClr val="FF0000"/>
                        </a:solidFill>
                        <a:latin typeface="Times New Roman"/>
                        <a:ea typeface="Times New Roman"/>
                        <a:cs typeface="Times New Roman"/>
                        <a:sym typeface="Times New Roman"/>
                      </a:endParaRPr>
                    </a:p>
                  </a:txBody>
                  <a:tcPr marL="3800" marR="3800" marT="3800" marB="0" anchor="ctr"/>
                </a:tc>
                <a:tc>
                  <a:txBody>
                    <a:bodyPr/>
                    <a:lstStyle/>
                    <a:p>
                      <a:pPr marL="0" marR="0" lvl="0" indent="0" algn="ctr" rtl="0">
                        <a:lnSpc>
                          <a:spcPct val="107000"/>
                        </a:lnSpc>
                        <a:spcBef>
                          <a:spcPts val="0"/>
                        </a:spcBef>
                        <a:spcAft>
                          <a:spcPts val="0"/>
                        </a:spcAft>
                        <a:buNone/>
                      </a:pPr>
                      <a:r>
                        <a:rPr lang="tr-TR" sz="1800" b="1">
                          <a:solidFill>
                            <a:srgbClr val="FF0000"/>
                          </a:solidFill>
                        </a:rPr>
                        <a:t>2025 (Güz Dönemi)</a:t>
                      </a:r>
                      <a:endParaRPr sz="1800" b="1">
                        <a:solidFill>
                          <a:srgbClr val="FF0000"/>
                        </a:solidFill>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00"/>
                  </a:ext>
                </a:extLst>
              </a:tr>
              <a:tr h="361750">
                <a:tc>
                  <a:txBody>
                    <a:bodyPr/>
                    <a:lstStyle/>
                    <a:p>
                      <a:pPr marL="0" marR="0" lvl="0" indent="0" algn="l" rtl="0">
                        <a:lnSpc>
                          <a:spcPct val="107000"/>
                        </a:lnSpc>
                        <a:spcBef>
                          <a:spcPts val="0"/>
                        </a:spcBef>
                        <a:spcAft>
                          <a:spcPts val="0"/>
                        </a:spcAft>
                        <a:buNone/>
                      </a:pPr>
                      <a:r>
                        <a:rPr lang="tr-TR" sz="1100">
                          <a:latin typeface="Times New Roman"/>
                          <a:ea typeface="Times New Roman"/>
                          <a:cs typeface="Times New Roman"/>
                          <a:sym typeface="Times New Roman"/>
                        </a:rPr>
                        <a:t>Yabancı Diller (Hazırlık Programı)</a:t>
                      </a:r>
                      <a:endParaRPr sz="1100">
                        <a:latin typeface="Times New Roman"/>
                        <a:ea typeface="Times New Roman"/>
                        <a:cs typeface="Times New Roman"/>
                        <a:sym typeface="Times New Roman"/>
                      </a:endParaRPr>
                    </a:p>
                  </a:txBody>
                  <a:tcPr marL="3800" marR="3800" marT="380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dirty="0">
                          <a:latin typeface="Times New Roman"/>
                          <a:ea typeface="Times New Roman"/>
                          <a:cs typeface="Times New Roman"/>
                          <a:sym typeface="Times New Roman"/>
                        </a:rPr>
                        <a:t>108</a:t>
                      </a:r>
                      <a:endParaRPr sz="1100" dirty="0">
                        <a:latin typeface="Times New Roman"/>
                        <a:ea typeface="Times New Roman"/>
                        <a:cs typeface="Times New Roman"/>
                        <a:sym typeface="Times New Roman"/>
                      </a:endParaRPr>
                    </a:p>
                  </a:txBody>
                  <a:tcPr marL="3800" marR="3800" marT="3800" marB="0" anchor="ctr"/>
                </a:tc>
                <a:tc>
                  <a:txBody>
                    <a:bodyPr/>
                    <a:lstStyle/>
                    <a:p>
                      <a:pPr marL="0" marR="0" lvl="0" indent="0" algn="l" rtl="0">
                        <a:lnSpc>
                          <a:spcPct val="107000"/>
                        </a:lnSpc>
                        <a:spcBef>
                          <a:spcPts val="0"/>
                        </a:spcBef>
                        <a:spcAft>
                          <a:spcPts val="0"/>
                        </a:spcAft>
                        <a:buNone/>
                      </a:pPr>
                      <a:r>
                        <a:rPr lang="tr-TR" sz="1100" dirty="0"/>
                        <a:t> 102</a:t>
                      </a:r>
                      <a:endParaRPr sz="1100" dirty="0">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01"/>
                  </a:ext>
                </a:extLst>
              </a:tr>
              <a:tr h="361750">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3800" marR="3800" marT="380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3800" marR="3800" marT="380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02"/>
                  </a:ext>
                </a:extLst>
              </a:tr>
              <a:tr h="361750">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3800" marR="3800" marT="380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3800" marR="3800" marT="380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03"/>
                  </a:ext>
                </a:extLst>
              </a:tr>
              <a:tr h="361750">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3800" marR="3800" marT="380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3800" marR="3800" marT="380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04"/>
                  </a:ext>
                </a:extLst>
              </a:tr>
              <a:tr h="361750">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3800" marR="3800" marT="380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3800" marR="3800" marT="380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05"/>
                  </a:ext>
                </a:extLst>
              </a:tr>
              <a:tr h="361750">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3800" marR="3800" marT="380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3800" marR="3800" marT="380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06"/>
                  </a:ext>
                </a:extLst>
              </a:tr>
              <a:tr h="361750">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3800" marR="3800" marT="380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3800" marR="3800" marT="380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07"/>
                  </a:ext>
                </a:extLst>
              </a:tr>
              <a:tr h="361750">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3800" marR="3800" marT="380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3800" marR="3800" marT="380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08"/>
                  </a:ext>
                </a:extLst>
              </a:tr>
              <a:tr h="361750">
                <a:tc>
                  <a:txBody>
                    <a:bodyPr/>
                    <a:lstStyle/>
                    <a:p>
                      <a:pPr marL="0" marR="0" lvl="0" indent="0" algn="r" rtl="0">
                        <a:lnSpc>
                          <a:spcPct val="107000"/>
                        </a:lnSpc>
                        <a:spcBef>
                          <a:spcPts val="0"/>
                        </a:spcBef>
                        <a:spcAft>
                          <a:spcPts val="0"/>
                        </a:spcAft>
                        <a:buNone/>
                      </a:pPr>
                      <a:r>
                        <a:rPr lang="tr-TR" sz="1600" b="1">
                          <a:solidFill>
                            <a:srgbClr val="FF0000"/>
                          </a:solidFill>
                        </a:rPr>
                        <a:t> TOPLAM  </a:t>
                      </a:r>
                      <a:endParaRPr sz="1600" b="1">
                        <a:solidFill>
                          <a:srgbClr val="FF0000"/>
                        </a:solidFill>
                        <a:latin typeface="Times New Roman"/>
                        <a:ea typeface="Times New Roman"/>
                        <a:cs typeface="Times New Roman"/>
                        <a:sym typeface="Times New Roman"/>
                      </a:endParaRPr>
                    </a:p>
                  </a:txBody>
                  <a:tcPr marL="3800" marR="3800" marT="380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3800" marR="3800" marT="3800" marB="0" anchor="ctr"/>
                </a:tc>
                <a:tc>
                  <a:txBody>
                    <a:bodyPr/>
                    <a:lstStyle/>
                    <a:p>
                      <a:pPr marL="0" marR="0" lvl="0" indent="0" algn="l" rtl="0">
                        <a:lnSpc>
                          <a:spcPct val="107000"/>
                        </a:lnSpc>
                        <a:spcBef>
                          <a:spcPts val="0"/>
                        </a:spcBef>
                        <a:spcAft>
                          <a:spcPts val="0"/>
                        </a:spcAft>
                        <a:buNone/>
                      </a:pPr>
                      <a:r>
                        <a:rPr lang="tr-TR" sz="1100" dirty="0"/>
                        <a:t> </a:t>
                      </a:r>
                      <a:endParaRPr sz="1100" dirty="0">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09"/>
                  </a:ext>
                </a:extLst>
              </a:tr>
            </a:tbl>
          </a:graphicData>
        </a:graphic>
      </p:graphicFrame>
      <p:sp>
        <p:nvSpPr>
          <p:cNvPr id="291" name="Google Shape;291;p23"/>
          <p:cNvSpPr txBox="1"/>
          <p:nvPr/>
        </p:nvSpPr>
        <p:spPr>
          <a:xfrm>
            <a:off x="439616" y="5946161"/>
            <a:ext cx="775191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400" b="1" i="1">
                <a:solidFill>
                  <a:srgbClr val="C00000"/>
                </a:solidFill>
                <a:latin typeface="Calibri"/>
                <a:ea typeface="Calibri"/>
                <a:cs typeface="Calibri"/>
                <a:sym typeface="Calibri"/>
              </a:rPr>
              <a:t>*Bölüm ve Ana Bilim - Sanat Dalı/ Program sayısı kadar satır ekleyiniz. </a:t>
            </a:r>
            <a:endParaRPr sz="1400" b="1" i="1">
              <a:solidFill>
                <a:srgbClr val="C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25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24"/>
          <p:cNvSpPr txBox="1">
            <a:spLocks noGrp="1"/>
          </p:cNvSpPr>
          <p:nvPr>
            <p:ph type="title"/>
          </p:nvPr>
        </p:nvSpPr>
        <p:spPr>
          <a:xfrm>
            <a:off x="663035" y="882333"/>
            <a:ext cx="11031196" cy="60676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2800"/>
              <a:buFont typeface="Calibri"/>
              <a:buNone/>
            </a:pPr>
            <a:r>
              <a:rPr lang="tr-TR" sz="2800" b="1">
                <a:solidFill>
                  <a:srgbClr val="FF0000"/>
                </a:solidFill>
                <a:latin typeface="Calibri"/>
                <a:ea typeface="Calibri"/>
                <a:cs typeface="Calibri"/>
                <a:sym typeface="Calibri"/>
              </a:rPr>
              <a:t>ÖĞRENCİ </a:t>
            </a:r>
            <a:r>
              <a:rPr lang="tr-TR" sz="2800" b="1">
                <a:solidFill>
                  <a:srgbClr val="FF0000"/>
                </a:solidFill>
              </a:rPr>
              <a:t>SAYISI (Cinsiyete Göre Dağılımı) </a:t>
            </a:r>
            <a:endParaRPr sz="2800">
              <a:solidFill>
                <a:srgbClr val="FF0000"/>
              </a:solidFill>
            </a:endParaRPr>
          </a:p>
        </p:txBody>
      </p:sp>
      <p:sp>
        <p:nvSpPr>
          <p:cNvPr id="297" name="Google Shape;297;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30.12.2025</a:t>
            </a:r>
            <a:endParaRPr/>
          </a:p>
        </p:txBody>
      </p:sp>
      <p:sp>
        <p:nvSpPr>
          <p:cNvPr id="298" name="Google Shape;298;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25</a:t>
            </a:fld>
            <a:endParaRPr/>
          </a:p>
        </p:txBody>
      </p:sp>
      <p:sp>
        <p:nvSpPr>
          <p:cNvPr id="299" name="Google Shape;299;p24"/>
          <p:cNvSpPr txBox="1"/>
          <p:nvPr/>
        </p:nvSpPr>
        <p:spPr>
          <a:xfrm>
            <a:off x="439616" y="5946161"/>
            <a:ext cx="775191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400" b="1" i="1">
                <a:solidFill>
                  <a:srgbClr val="C00000"/>
                </a:solidFill>
                <a:latin typeface="Calibri"/>
                <a:ea typeface="Calibri"/>
                <a:cs typeface="Calibri"/>
                <a:sym typeface="Calibri"/>
              </a:rPr>
              <a:t>*Bölüm ve Ana Bilim - Sanat Dalı/ Program sayısı kadar satır ekleyiniz. </a:t>
            </a:r>
            <a:endParaRPr sz="1400" b="1" i="1">
              <a:solidFill>
                <a:srgbClr val="C00000"/>
              </a:solidFill>
              <a:latin typeface="Calibri"/>
              <a:ea typeface="Calibri"/>
              <a:cs typeface="Calibri"/>
              <a:sym typeface="Calibri"/>
            </a:endParaRPr>
          </a:p>
        </p:txBody>
      </p:sp>
      <p:graphicFrame>
        <p:nvGraphicFramePr>
          <p:cNvPr id="300" name="Google Shape;300;p24"/>
          <p:cNvGraphicFramePr/>
          <p:nvPr/>
        </p:nvGraphicFramePr>
        <p:xfrm>
          <a:off x="427384" y="2077284"/>
          <a:ext cx="11320700" cy="3578175"/>
        </p:xfrm>
        <a:graphic>
          <a:graphicData uri="http://schemas.openxmlformats.org/drawingml/2006/table">
            <a:tbl>
              <a:tblPr>
                <a:noFill/>
                <a:tableStyleId>{9EE9E55A-6353-4820-B1A0-A50A31D110FF}</a:tableStyleId>
              </a:tblPr>
              <a:tblGrid>
                <a:gridCol w="3110950">
                  <a:extLst>
                    <a:ext uri="{9D8B030D-6E8A-4147-A177-3AD203B41FA5}">
                      <a16:colId xmlns:a16="http://schemas.microsoft.com/office/drawing/2014/main" val="20000"/>
                    </a:ext>
                  </a:extLst>
                </a:gridCol>
                <a:gridCol w="3707300">
                  <a:extLst>
                    <a:ext uri="{9D8B030D-6E8A-4147-A177-3AD203B41FA5}">
                      <a16:colId xmlns:a16="http://schemas.microsoft.com/office/drawing/2014/main" val="20001"/>
                    </a:ext>
                  </a:extLst>
                </a:gridCol>
                <a:gridCol w="626175">
                  <a:extLst>
                    <a:ext uri="{9D8B030D-6E8A-4147-A177-3AD203B41FA5}">
                      <a16:colId xmlns:a16="http://schemas.microsoft.com/office/drawing/2014/main" val="20002"/>
                    </a:ext>
                  </a:extLst>
                </a:gridCol>
                <a:gridCol w="685800">
                  <a:extLst>
                    <a:ext uri="{9D8B030D-6E8A-4147-A177-3AD203B41FA5}">
                      <a16:colId xmlns:a16="http://schemas.microsoft.com/office/drawing/2014/main" val="20003"/>
                    </a:ext>
                  </a:extLst>
                </a:gridCol>
                <a:gridCol w="924350">
                  <a:extLst>
                    <a:ext uri="{9D8B030D-6E8A-4147-A177-3AD203B41FA5}">
                      <a16:colId xmlns:a16="http://schemas.microsoft.com/office/drawing/2014/main" val="20004"/>
                    </a:ext>
                  </a:extLst>
                </a:gridCol>
                <a:gridCol w="606275">
                  <a:extLst>
                    <a:ext uri="{9D8B030D-6E8A-4147-A177-3AD203B41FA5}">
                      <a16:colId xmlns:a16="http://schemas.microsoft.com/office/drawing/2014/main" val="20005"/>
                    </a:ext>
                  </a:extLst>
                </a:gridCol>
                <a:gridCol w="715625">
                  <a:extLst>
                    <a:ext uri="{9D8B030D-6E8A-4147-A177-3AD203B41FA5}">
                      <a16:colId xmlns:a16="http://schemas.microsoft.com/office/drawing/2014/main" val="20006"/>
                    </a:ext>
                  </a:extLst>
                </a:gridCol>
                <a:gridCol w="944225">
                  <a:extLst>
                    <a:ext uri="{9D8B030D-6E8A-4147-A177-3AD203B41FA5}">
                      <a16:colId xmlns:a16="http://schemas.microsoft.com/office/drawing/2014/main" val="20007"/>
                    </a:ext>
                  </a:extLst>
                </a:gridCol>
              </a:tblGrid>
              <a:tr h="335975">
                <a:tc rowSpan="2">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Bölüm Adı*</a:t>
                      </a:r>
                      <a:endParaRPr sz="1800" b="1">
                        <a:solidFill>
                          <a:srgbClr val="FF0000"/>
                        </a:solidFill>
                        <a:latin typeface="Calibri"/>
                        <a:ea typeface="Calibri"/>
                        <a:cs typeface="Calibri"/>
                        <a:sym typeface="Calibri"/>
                      </a:endParaRPr>
                    </a:p>
                  </a:txBody>
                  <a:tcPr marL="3800" marR="3800" marT="3800" marB="0" anchor="ctr"/>
                </a:tc>
                <a:tc rowSpan="2">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Ana Bilim - Sanat Dalı/ Program Adı*</a:t>
                      </a:r>
                      <a:endParaRPr sz="1800" b="1">
                        <a:solidFill>
                          <a:srgbClr val="FF0000"/>
                        </a:solidFill>
                        <a:latin typeface="Calibri"/>
                        <a:ea typeface="Calibri"/>
                        <a:cs typeface="Calibri"/>
                        <a:sym typeface="Calibri"/>
                      </a:endParaRPr>
                    </a:p>
                  </a:txBody>
                  <a:tcPr marL="9525" marR="9525" marT="9525" marB="0" anchor="ctr"/>
                </a:tc>
                <a:tc gridSpan="3">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2024 (Güz Dönemi)</a:t>
                      </a:r>
                      <a:endParaRPr sz="1800" b="1">
                        <a:solidFill>
                          <a:srgbClr val="FF0000"/>
                        </a:solidFill>
                        <a:latin typeface="Calibri"/>
                        <a:ea typeface="Calibri"/>
                        <a:cs typeface="Calibri"/>
                        <a:sym typeface="Calibri"/>
                      </a:endParaRPr>
                    </a:p>
                  </a:txBody>
                  <a:tcPr marL="0" marR="0" marT="0" marB="0" anchor="ctr"/>
                </a:tc>
                <a:tc hMerge="1">
                  <a:txBody>
                    <a:bodyPr/>
                    <a:lstStyle/>
                    <a:p>
                      <a:endParaRPr lang="tr-TR"/>
                    </a:p>
                  </a:txBody>
                  <a:tcPr/>
                </a:tc>
                <a:tc hMerge="1">
                  <a:txBody>
                    <a:bodyPr/>
                    <a:lstStyle/>
                    <a:p>
                      <a:endParaRPr lang="tr-TR"/>
                    </a:p>
                  </a:txBody>
                  <a:tcPr/>
                </a:tc>
                <a:tc gridSpan="3">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2025 (Güz Dönemi)</a:t>
                      </a:r>
                      <a:endParaRPr sz="1800" b="1">
                        <a:solidFill>
                          <a:srgbClr val="FF0000"/>
                        </a:solidFill>
                        <a:latin typeface="Calibri"/>
                        <a:ea typeface="Calibri"/>
                        <a:cs typeface="Calibri"/>
                        <a:sym typeface="Calibri"/>
                      </a:endParaRPr>
                    </a:p>
                  </a:txBody>
                  <a:tcPr marL="0" marR="0" marT="0"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370200">
                <a:tc vMerge="1">
                  <a:txBody>
                    <a:bodyPr/>
                    <a:lstStyle/>
                    <a:p>
                      <a:endParaRPr lang="tr-TR"/>
                    </a:p>
                  </a:txBody>
                  <a:tcPr/>
                </a:tc>
                <a:tc vMerge="1">
                  <a:txBody>
                    <a:bodyPr/>
                    <a:lstStyle/>
                    <a:p>
                      <a:endParaRPr lang="tr-TR"/>
                    </a:p>
                  </a:txBody>
                  <a:tcP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Kız</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Erkek</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Toplam</a:t>
                      </a:r>
                      <a:endParaRPr sz="1800" b="1">
                        <a:solidFill>
                          <a:srgbClr val="FF0000"/>
                        </a:solidFill>
                        <a:latin typeface="Calibri"/>
                        <a:ea typeface="Calibri"/>
                        <a:cs typeface="Calibri"/>
                        <a:sym typeface="Calibri"/>
                      </a:endParaRPr>
                    </a:p>
                  </a:txBody>
                  <a:tcPr marL="3800" marR="3800" marT="3800" marB="0" anchor="ct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Kız</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Erkek</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Toplam</a:t>
                      </a:r>
                      <a:endParaRPr sz="1800" b="1">
                        <a:solidFill>
                          <a:srgbClr val="FF0000"/>
                        </a:solidFill>
                        <a:latin typeface="Calibri"/>
                        <a:ea typeface="Calibri"/>
                        <a:cs typeface="Calibri"/>
                        <a:sym typeface="Calibri"/>
                      </a:endParaRPr>
                    </a:p>
                  </a:txBody>
                  <a:tcPr marL="9525" marR="9525" marT="9525" marB="0" anchor="ctr"/>
                </a:tc>
                <a:extLst>
                  <a:ext uri="{0D108BD9-81ED-4DB2-BD59-A6C34878D82A}">
                    <a16:rowId xmlns:a16="http://schemas.microsoft.com/office/drawing/2014/main" val="10001"/>
                  </a:ext>
                </a:extLst>
              </a:tr>
              <a:tr h="359000">
                <a:tc>
                  <a:txBody>
                    <a:bodyPr/>
                    <a:lstStyle/>
                    <a:p>
                      <a:pPr marL="0" marR="0" lvl="0" indent="0" algn="l" rtl="0">
                        <a:lnSpc>
                          <a:spcPct val="107000"/>
                        </a:lnSpc>
                        <a:spcBef>
                          <a:spcPts val="0"/>
                        </a:spcBef>
                        <a:spcAft>
                          <a:spcPts val="0"/>
                        </a:spcAft>
                        <a:buNone/>
                      </a:pPr>
                      <a:r>
                        <a:rPr lang="tr-TR" sz="1800" b="1"/>
                        <a:t>Yabancı Diller (Hazırlık)</a:t>
                      </a:r>
                      <a:endParaRPr sz="1800" b="1">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 </a:t>
                      </a:r>
                      <a:endParaRPr sz="1800" b="1">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 73</a:t>
                      </a:r>
                      <a:endParaRPr sz="1800" b="1">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 35</a:t>
                      </a:r>
                      <a:endParaRPr sz="1800" b="1">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t>108</a:t>
                      </a:r>
                      <a:endParaRPr sz="1800" b="1">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 74</a:t>
                      </a:r>
                      <a:endParaRPr sz="1800" b="1">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t>28</a:t>
                      </a:r>
                      <a:r>
                        <a:rPr lang="tr-TR" sz="1800" b="1">
                          <a:latin typeface="Calibri"/>
                          <a:ea typeface="Calibri"/>
                          <a:cs typeface="Calibri"/>
                          <a:sym typeface="Calibri"/>
                        </a:rPr>
                        <a:t> </a:t>
                      </a:r>
                      <a:endParaRPr sz="1800" b="1">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 102</a:t>
                      </a:r>
                      <a:endParaRPr sz="1800" b="1">
                        <a:latin typeface="Calibri"/>
                        <a:ea typeface="Calibri"/>
                        <a:cs typeface="Calibri"/>
                        <a:sym typeface="Calibri"/>
                      </a:endParaRPr>
                    </a:p>
                  </a:txBody>
                  <a:tcPr marL="9525" marR="9525" marT="9525" marB="0" anchor="ctr"/>
                </a:tc>
                <a:extLst>
                  <a:ext uri="{0D108BD9-81ED-4DB2-BD59-A6C34878D82A}">
                    <a16:rowId xmlns:a16="http://schemas.microsoft.com/office/drawing/2014/main" val="10002"/>
                  </a:ext>
                </a:extLst>
              </a:tr>
              <a:tr h="359000">
                <a:tc>
                  <a:txBody>
                    <a:bodyPr/>
                    <a:lstStyle/>
                    <a:p>
                      <a:pPr marL="0" marR="0" lvl="0" indent="0" algn="l" rtl="0">
                        <a:lnSpc>
                          <a:spcPct val="107000"/>
                        </a:lnSpc>
                        <a:spcBef>
                          <a:spcPts val="0"/>
                        </a:spcBef>
                        <a:spcAft>
                          <a:spcPts val="0"/>
                        </a:spcAft>
                        <a:buNone/>
                      </a:pPr>
                      <a:endParaRPr sz="1800" b="1">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 </a:t>
                      </a:r>
                      <a:endParaRPr sz="1800" b="1">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 </a:t>
                      </a:r>
                      <a:endParaRPr sz="1800" b="1">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 </a:t>
                      </a:r>
                      <a:endParaRPr sz="1800" b="1">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800" b="1">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 </a:t>
                      </a:r>
                      <a:endParaRPr sz="1800" b="1">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 </a:t>
                      </a:r>
                      <a:endParaRPr sz="1800" b="1">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 </a:t>
                      </a:r>
                      <a:endParaRPr sz="1800" b="1">
                        <a:latin typeface="Calibri"/>
                        <a:ea typeface="Calibri"/>
                        <a:cs typeface="Calibri"/>
                        <a:sym typeface="Calibri"/>
                      </a:endParaRPr>
                    </a:p>
                  </a:txBody>
                  <a:tcPr marL="9525" marR="9525" marT="9525" marB="0" anchor="ctr"/>
                </a:tc>
                <a:extLst>
                  <a:ext uri="{0D108BD9-81ED-4DB2-BD59-A6C34878D82A}">
                    <a16:rowId xmlns:a16="http://schemas.microsoft.com/office/drawing/2014/main" val="10003"/>
                  </a:ext>
                </a:extLst>
              </a:tr>
              <a:tr h="359000">
                <a:tc>
                  <a:txBody>
                    <a:bodyPr/>
                    <a:lstStyle/>
                    <a:p>
                      <a:pPr marL="0" marR="0" lvl="0" indent="0" algn="l" rtl="0">
                        <a:lnSpc>
                          <a:spcPct val="107000"/>
                        </a:lnSpc>
                        <a:spcBef>
                          <a:spcPts val="0"/>
                        </a:spcBef>
                        <a:spcAft>
                          <a:spcPts val="0"/>
                        </a:spcAft>
                        <a:buNone/>
                      </a:pPr>
                      <a:endParaRPr sz="1800" b="1">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 </a:t>
                      </a:r>
                      <a:endParaRPr sz="1800" b="1">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 </a:t>
                      </a:r>
                      <a:endParaRPr sz="1800" b="1">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 </a:t>
                      </a:r>
                      <a:endParaRPr sz="1800" b="1">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800" b="1">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 </a:t>
                      </a:r>
                      <a:endParaRPr sz="1800" b="1">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 </a:t>
                      </a:r>
                      <a:endParaRPr sz="1800" b="1">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 </a:t>
                      </a:r>
                      <a:endParaRPr sz="1800" b="1">
                        <a:latin typeface="Calibri"/>
                        <a:ea typeface="Calibri"/>
                        <a:cs typeface="Calibri"/>
                        <a:sym typeface="Calibri"/>
                      </a:endParaRPr>
                    </a:p>
                  </a:txBody>
                  <a:tcPr marL="9525" marR="9525" marT="9525" marB="0" anchor="ctr"/>
                </a:tc>
                <a:extLst>
                  <a:ext uri="{0D108BD9-81ED-4DB2-BD59-A6C34878D82A}">
                    <a16:rowId xmlns:a16="http://schemas.microsoft.com/office/drawing/2014/main" val="10004"/>
                  </a:ext>
                </a:extLst>
              </a:tr>
              <a:tr h="359000">
                <a:tc>
                  <a:txBody>
                    <a:bodyPr/>
                    <a:lstStyle/>
                    <a:p>
                      <a:pPr marL="0" marR="0" lvl="0" indent="0" algn="l" rtl="0">
                        <a:lnSpc>
                          <a:spcPct val="107000"/>
                        </a:lnSpc>
                        <a:spcBef>
                          <a:spcPts val="0"/>
                        </a:spcBef>
                        <a:spcAft>
                          <a:spcPts val="0"/>
                        </a:spcAft>
                        <a:buNone/>
                      </a:pPr>
                      <a:endParaRPr sz="1800" b="1">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 </a:t>
                      </a:r>
                      <a:endParaRPr sz="1800" b="1">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 </a:t>
                      </a:r>
                      <a:endParaRPr sz="1800" b="1">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 </a:t>
                      </a:r>
                      <a:endParaRPr sz="1800" b="1">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800" b="1">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 </a:t>
                      </a:r>
                      <a:endParaRPr sz="1800" b="1">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 </a:t>
                      </a:r>
                      <a:endParaRPr sz="1800" b="1">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 </a:t>
                      </a:r>
                      <a:endParaRPr sz="1800" b="1">
                        <a:latin typeface="Calibri"/>
                        <a:ea typeface="Calibri"/>
                        <a:cs typeface="Calibri"/>
                        <a:sym typeface="Calibri"/>
                      </a:endParaRPr>
                    </a:p>
                  </a:txBody>
                  <a:tcPr marL="9525" marR="9525" marT="9525" marB="0" anchor="ctr"/>
                </a:tc>
                <a:extLst>
                  <a:ext uri="{0D108BD9-81ED-4DB2-BD59-A6C34878D82A}">
                    <a16:rowId xmlns:a16="http://schemas.microsoft.com/office/drawing/2014/main" val="10005"/>
                  </a:ext>
                </a:extLst>
              </a:tr>
              <a:tr h="359000">
                <a:tc>
                  <a:txBody>
                    <a:bodyPr/>
                    <a:lstStyle/>
                    <a:p>
                      <a:pPr marL="0" marR="0" lvl="0" indent="0" algn="l" rtl="0">
                        <a:lnSpc>
                          <a:spcPct val="107000"/>
                        </a:lnSpc>
                        <a:spcBef>
                          <a:spcPts val="0"/>
                        </a:spcBef>
                        <a:spcAft>
                          <a:spcPts val="0"/>
                        </a:spcAft>
                        <a:buNone/>
                      </a:pPr>
                      <a:endParaRPr sz="1800" b="1">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 </a:t>
                      </a:r>
                      <a:endParaRPr sz="1800" b="1">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 </a:t>
                      </a:r>
                      <a:endParaRPr sz="1800" b="1">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 </a:t>
                      </a:r>
                      <a:endParaRPr sz="1800" b="1">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800" b="1">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 </a:t>
                      </a:r>
                      <a:endParaRPr sz="1800" b="1">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 </a:t>
                      </a:r>
                      <a:endParaRPr sz="1800" b="1">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 </a:t>
                      </a:r>
                      <a:endParaRPr sz="1800" b="1">
                        <a:latin typeface="Calibri"/>
                        <a:ea typeface="Calibri"/>
                        <a:cs typeface="Calibri"/>
                        <a:sym typeface="Calibri"/>
                      </a:endParaRPr>
                    </a:p>
                  </a:txBody>
                  <a:tcPr marL="9525" marR="9525" marT="9525" marB="0" anchor="ctr"/>
                </a:tc>
                <a:extLst>
                  <a:ext uri="{0D108BD9-81ED-4DB2-BD59-A6C34878D82A}">
                    <a16:rowId xmlns:a16="http://schemas.microsoft.com/office/drawing/2014/main" val="10006"/>
                  </a:ext>
                </a:extLst>
              </a:tr>
              <a:tr h="359000">
                <a:tc>
                  <a:txBody>
                    <a:bodyPr/>
                    <a:lstStyle/>
                    <a:p>
                      <a:pPr marL="0" marR="0" lvl="0" indent="0" algn="l" rtl="0">
                        <a:lnSpc>
                          <a:spcPct val="107000"/>
                        </a:lnSpc>
                        <a:spcBef>
                          <a:spcPts val="0"/>
                        </a:spcBef>
                        <a:spcAft>
                          <a:spcPts val="0"/>
                        </a:spcAft>
                        <a:buNone/>
                      </a:pPr>
                      <a:endParaRPr sz="1800" b="1">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 </a:t>
                      </a:r>
                      <a:endParaRPr sz="1800" b="1">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 </a:t>
                      </a:r>
                      <a:endParaRPr sz="1800" b="1">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 </a:t>
                      </a:r>
                      <a:endParaRPr sz="1800" b="1">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800" b="1">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 </a:t>
                      </a:r>
                      <a:endParaRPr sz="1800" b="1">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 </a:t>
                      </a:r>
                      <a:endParaRPr sz="1800" b="1">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 </a:t>
                      </a:r>
                      <a:endParaRPr sz="1800" b="1">
                        <a:latin typeface="Calibri"/>
                        <a:ea typeface="Calibri"/>
                        <a:cs typeface="Calibri"/>
                        <a:sym typeface="Calibri"/>
                      </a:endParaRPr>
                    </a:p>
                  </a:txBody>
                  <a:tcPr marL="9525" marR="9525" marT="9525" marB="0" anchor="ctr"/>
                </a:tc>
                <a:extLst>
                  <a:ext uri="{0D108BD9-81ED-4DB2-BD59-A6C34878D82A}">
                    <a16:rowId xmlns:a16="http://schemas.microsoft.com/office/drawing/2014/main" val="10007"/>
                  </a:ext>
                </a:extLst>
              </a:tr>
              <a:tr h="359000">
                <a:tc>
                  <a:txBody>
                    <a:bodyPr/>
                    <a:lstStyle/>
                    <a:p>
                      <a:pPr marL="0" marR="0" lvl="0" indent="0" algn="l" rtl="0">
                        <a:lnSpc>
                          <a:spcPct val="107000"/>
                        </a:lnSpc>
                        <a:spcBef>
                          <a:spcPts val="0"/>
                        </a:spcBef>
                        <a:spcAft>
                          <a:spcPts val="0"/>
                        </a:spcAft>
                        <a:buNone/>
                      </a:pPr>
                      <a:endParaRPr sz="1800" b="1">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 </a:t>
                      </a:r>
                      <a:endParaRPr sz="1800" b="1">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 </a:t>
                      </a:r>
                      <a:endParaRPr sz="1800" b="1">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 </a:t>
                      </a:r>
                      <a:endParaRPr sz="1800" b="1">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800" b="1">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 </a:t>
                      </a:r>
                      <a:endParaRPr sz="1800" b="1">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 </a:t>
                      </a:r>
                      <a:endParaRPr sz="1800" b="1">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 </a:t>
                      </a:r>
                      <a:endParaRPr sz="1800" b="1">
                        <a:latin typeface="Calibri"/>
                        <a:ea typeface="Calibri"/>
                        <a:cs typeface="Calibri"/>
                        <a:sym typeface="Calibri"/>
                      </a:endParaRPr>
                    </a:p>
                  </a:txBody>
                  <a:tcPr marL="9525" marR="9525" marT="9525" marB="0" anchor="ctr"/>
                </a:tc>
                <a:extLst>
                  <a:ext uri="{0D108BD9-81ED-4DB2-BD59-A6C34878D82A}">
                    <a16:rowId xmlns:a16="http://schemas.microsoft.com/office/drawing/2014/main" val="10008"/>
                  </a:ext>
                </a:extLst>
              </a:tr>
              <a:tr h="359000">
                <a:tc>
                  <a:txBody>
                    <a:bodyPr/>
                    <a:lstStyle/>
                    <a:p>
                      <a:pPr marL="0" marR="0" lvl="0" indent="0" algn="r" rtl="0">
                        <a:lnSpc>
                          <a:spcPct val="107000"/>
                        </a:lnSpc>
                        <a:spcBef>
                          <a:spcPts val="0"/>
                        </a:spcBef>
                        <a:spcAft>
                          <a:spcPts val="0"/>
                        </a:spcAft>
                        <a:buNone/>
                      </a:pPr>
                      <a:r>
                        <a:rPr lang="tr-TR" sz="1800" b="1">
                          <a:latin typeface="Calibri"/>
                          <a:ea typeface="Calibri"/>
                          <a:cs typeface="Calibri"/>
                          <a:sym typeface="Calibri"/>
                        </a:rPr>
                        <a:t> </a:t>
                      </a:r>
                      <a:r>
                        <a:rPr lang="tr-TR" sz="1800" b="1">
                          <a:solidFill>
                            <a:srgbClr val="FF0000"/>
                          </a:solidFill>
                          <a:latin typeface="Calibri"/>
                          <a:ea typeface="Calibri"/>
                          <a:cs typeface="Calibri"/>
                          <a:sym typeface="Calibri"/>
                        </a:rPr>
                        <a:t>TOPLAM</a:t>
                      </a:r>
                      <a:r>
                        <a:rPr lang="tr-TR" sz="1800" b="1">
                          <a:latin typeface="Calibri"/>
                          <a:ea typeface="Calibri"/>
                          <a:cs typeface="Calibri"/>
                          <a:sym typeface="Calibri"/>
                        </a:rPr>
                        <a:t>  </a:t>
                      </a:r>
                      <a:endParaRPr sz="1800" b="1">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 </a:t>
                      </a:r>
                      <a:endParaRPr sz="1800" b="1">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 </a:t>
                      </a:r>
                      <a:endParaRPr sz="1800" b="1">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 </a:t>
                      </a:r>
                      <a:endParaRPr sz="1800" b="1">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800" b="1">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 </a:t>
                      </a:r>
                      <a:endParaRPr sz="1800" b="1">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 </a:t>
                      </a:r>
                      <a:endParaRPr sz="1800" b="1">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latin typeface="Calibri"/>
                          <a:ea typeface="Calibri"/>
                          <a:cs typeface="Calibri"/>
                          <a:sym typeface="Calibri"/>
                        </a:rPr>
                        <a:t> </a:t>
                      </a:r>
                      <a:endParaRPr sz="1800" b="1">
                        <a:latin typeface="Calibri"/>
                        <a:ea typeface="Calibri"/>
                        <a:cs typeface="Calibri"/>
                        <a:sym typeface="Calibri"/>
                      </a:endParaRPr>
                    </a:p>
                  </a:txBody>
                  <a:tcPr marL="9525" marR="9525" marT="9525" marB="0" anchor="ctr"/>
                </a:tc>
                <a:extLst>
                  <a:ext uri="{0D108BD9-81ED-4DB2-BD59-A6C34878D82A}">
                    <a16:rowId xmlns:a16="http://schemas.microsoft.com/office/drawing/2014/main"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25"/>
          <p:cNvSpPr txBox="1">
            <a:spLocks noGrp="1"/>
          </p:cNvSpPr>
          <p:nvPr>
            <p:ph type="title"/>
          </p:nvPr>
        </p:nvSpPr>
        <p:spPr>
          <a:xfrm>
            <a:off x="357352" y="651641"/>
            <a:ext cx="11336879" cy="837460"/>
          </a:xfrm>
          <a:prstGeom prst="rect">
            <a:avLst/>
          </a:prstGeom>
          <a:noFill/>
          <a:ln>
            <a:noFill/>
          </a:ln>
        </p:spPr>
        <p:txBody>
          <a:bodyPr spcFirstLastPara="1" wrap="square" lIns="91425" tIns="45700" rIns="91425" bIns="45700" anchor="ctr" anchorCtr="0">
            <a:noAutofit/>
          </a:bodyPr>
          <a:lstStyle/>
          <a:p>
            <a:pPr marL="0" lvl="0" indent="0" algn="ctr" rtl="0">
              <a:lnSpc>
                <a:spcPct val="107000"/>
              </a:lnSpc>
              <a:spcBef>
                <a:spcPts val="0"/>
              </a:spcBef>
              <a:spcAft>
                <a:spcPts val="0"/>
              </a:spcAft>
              <a:buClr>
                <a:srgbClr val="3333FF"/>
              </a:buClr>
              <a:buSzPts val="2800"/>
              <a:buFont typeface="Calibri"/>
              <a:buNone/>
            </a:pPr>
            <a:r>
              <a:rPr lang="tr-TR" sz="2800" b="1">
                <a:solidFill>
                  <a:srgbClr val="3333FF"/>
                </a:solidFill>
              </a:rPr>
              <a:t>Öğretim Üyesi/Elemanı Başına Düşen Öğrenci Sayısı </a:t>
            </a:r>
            <a:br>
              <a:rPr lang="tr-TR" sz="2800" b="1">
                <a:solidFill>
                  <a:srgbClr val="3333FF"/>
                </a:solidFill>
              </a:rPr>
            </a:br>
            <a:r>
              <a:rPr lang="tr-TR" sz="1800" b="1" i="1">
                <a:solidFill>
                  <a:srgbClr val="FF0000"/>
                </a:solidFill>
              </a:rPr>
              <a:t>(Programdaki ön lisans, lisans ve lisansüstü toplam öğrenci sayısı)</a:t>
            </a:r>
            <a:endParaRPr sz="1800" b="1" i="1">
              <a:solidFill>
                <a:srgbClr val="FF0000"/>
              </a:solidFill>
            </a:endParaRPr>
          </a:p>
        </p:txBody>
      </p:sp>
      <p:sp>
        <p:nvSpPr>
          <p:cNvPr id="306" name="Google Shape;306;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30.12.2025</a:t>
            </a:r>
            <a:endParaRPr/>
          </a:p>
        </p:txBody>
      </p:sp>
      <p:sp>
        <p:nvSpPr>
          <p:cNvPr id="307" name="Google Shape;307;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26</a:t>
            </a:fld>
            <a:endParaRPr/>
          </a:p>
        </p:txBody>
      </p:sp>
      <p:sp>
        <p:nvSpPr>
          <p:cNvPr id="308" name="Google Shape;308;p25"/>
          <p:cNvSpPr txBox="1"/>
          <p:nvPr/>
        </p:nvSpPr>
        <p:spPr>
          <a:xfrm>
            <a:off x="439616" y="5946161"/>
            <a:ext cx="775191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400" b="1" i="1">
                <a:solidFill>
                  <a:srgbClr val="C00000"/>
                </a:solidFill>
                <a:latin typeface="Calibri"/>
                <a:ea typeface="Calibri"/>
                <a:cs typeface="Calibri"/>
                <a:sym typeface="Calibri"/>
              </a:rPr>
              <a:t>*Bölüm ve Ana Bilim - Sanat Dalı/ Program sayısı kadar satır ekleyiniz. </a:t>
            </a:r>
            <a:endParaRPr sz="1400" b="1" i="1">
              <a:solidFill>
                <a:srgbClr val="C00000"/>
              </a:solidFill>
              <a:latin typeface="Calibri"/>
              <a:ea typeface="Calibri"/>
              <a:cs typeface="Calibri"/>
              <a:sym typeface="Calibri"/>
            </a:endParaRPr>
          </a:p>
        </p:txBody>
      </p:sp>
      <p:graphicFrame>
        <p:nvGraphicFramePr>
          <p:cNvPr id="309" name="Google Shape;309;p25"/>
          <p:cNvGraphicFramePr/>
          <p:nvPr/>
        </p:nvGraphicFramePr>
        <p:xfrm>
          <a:off x="674257" y="2028498"/>
          <a:ext cx="11139400" cy="3815250"/>
        </p:xfrm>
        <a:graphic>
          <a:graphicData uri="http://schemas.openxmlformats.org/drawingml/2006/table">
            <a:tbl>
              <a:tblPr>
                <a:noFill/>
                <a:tableStyleId>{9EE9E55A-6353-4820-B1A0-A50A31D110FF}</a:tableStyleId>
              </a:tblPr>
              <a:tblGrid>
                <a:gridCol w="2257125">
                  <a:extLst>
                    <a:ext uri="{9D8B030D-6E8A-4147-A177-3AD203B41FA5}">
                      <a16:colId xmlns:a16="http://schemas.microsoft.com/office/drawing/2014/main" val="20000"/>
                    </a:ext>
                  </a:extLst>
                </a:gridCol>
                <a:gridCol w="2176425">
                  <a:extLst>
                    <a:ext uri="{9D8B030D-6E8A-4147-A177-3AD203B41FA5}">
                      <a16:colId xmlns:a16="http://schemas.microsoft.com/office/drawing/2014/main" val="20001"/>
                    </a:ext>
                  </a:extLst>
                </a:gridCol>
                <a:gridCol w="1608575">
                  <a:extLst>
                    <a:ext uri="{9D8B030D-6E8A-4147-A177-3AD203B41FA5}">
                      <a16:colId xmlns:a16="http://schemas.microsoft.com/office/drawing/2014/main" val="20002"/>
                    </a:ext>
                  </a:extLst>
                </a:gridCol>
                <a:gridCol w="1854975">
                  <a:extLst>
                    <a:ext uri="{9D8B030D-6E8A-4147-A177-3AD203B41FA5}">
                      <a16:colId xmlns:a16="http://schemas.microsoft.com/office/drawing/2014/main" val="20003"/>
                    </a:ext>
                  </a:extLst>
                </a:gridCol>
                <a:gridCol w="1462975">
                  <a:extLst>
                    <a:ext uri="{9D8B030D-6E8A-4147-A177-3AD203B41FA5}">
                      <a16:colId xmlns:a16="http://schemas.microsoft.com/office/drawing/2014/main" val="20004"/>
                    </a:ext>
                  </a:extLst>
                </a:gridCol>
                <a:gridCol w="1779325">
                  <a:extLst>
                    <a:ext uri="{9D8B030D-6E8A-4147-A177-3AD203B41FA5}">
                      <a16:colId xmlns:a16="http://schemas.microsoft.com/office/drawing/2014/main" val="20005"/>
                    </a:ext>
                  </a:extLst>
                </a:gridCol>
              </a:tblGrid>
              <a:tr h="358525">
                <a:tc rowSpan="2">
                  <a:txBody>
                    <a:bodyPr/>
                    <a:lstStyle/>
                    <a:p>
                      <a:pPr marL="0" marR="0" lvl="0" indent="0" algn="ctr" rtl="0">
                        <a:lnSpc>
                          <a:spcPct val="107000"/>
                        </a:lnSpc>
                        <a:spcBef>
                          <a:spcPts val="0"/>
                        </a:spcBef>
                        <a:spcAft>
                          <a:spcPts val="0"/>
                        </a:spcAft>
                        <a:buNone/>
                      </a:pPr>
                      <a:r>
                        <a:rPr lang="tr-TR" sz="1600" b="1">
                          <a:solidFill>
                            <a:srgbClr val="3333FF"/>
                          </a:solidFill>
                          <a:latin typeface="Calibri"/>
                          <a:ea typeface="Calibri"/>
                          <a:cs typeface="Calibri"/>
                          <a:sym typeface="Calibri"/>
                        </a:rPr>
                        <a:t>Bölüm Adı*</a:t>
                      </a:r>
                      <a:endParaRPr sz="1600" b="1">
                        <a:solidFill>
                          <a:srgbClr val="3333FF"/>
                        </a:solidFill>
                        <a:latin typeface="Calibri"/>
                        <a:ea typeface="Calibri"/>
                        <a:cs typeface="Calibri"/>
                        <a:sym typeface="Calibri"/>
                      </a:endParaRPr>
                    </a:p>
                  </a:txBody>
                  <a:tcPr marL="3800" marR="3800" marT="3800" marB="0" anchor="ctr"/>
                </a:tc>
                <a:tc rowSpan="2">
                  <a:txBody>
                    <a:bodyPr/>
                    <a:lstStyle/>
                    <a:p>
                      <a:pPr marL="0" marR="0" lvl="0" indent="0" algn="ctr" rtl="0">
                        <a:lnSpc>
                          <a:spcPct val="107000"/>
                        </a:lnSpc>
                        <a:spcBef>
                          <a:spcPts val="0"/>
                        </a:spcBef>
                        <a:spcAft>
                          <a:spcPts val="0"/>
                        </a:spcAft>
                        <a:buNone/>
                      </a:pPr>
                      <a:r>
                        <a:rPr lang="tr-TR" sz="1600" b="1">
                          <a:solidFill>
                            <a:srgbClr val="3333FF"/>
                          </a:solidFill>
                          <a:latin typeface="Calibri"/>
                          <a:ea typeface="Calibri"/>
                          <a:cs typeface="Calibri"/>
                          <a:sym typeface="Calibri"/>
                        </a:rPr>
                        <a:t>Ana Bilim - Sanat Dalı/ Program Adı*</a:t>
                      </a:r>
                      <a:endParaRPr sz="1600" b="1">
                        <a:solidFill>
                          <a:srgbClr val="3333FF"/>
                        </a:solidFill>
                        <a:latin typeface="Calibri"/>
                        <a:ea typeface="Calibri"/>
                        <a:cs typeface="Calibri"/>
                        <a:sym typeface="Calibri"/>
                      </a:endParaRPr>
                    </a:p>
                  </a:txBody>
                  <a:tcPr marL="9525" marR="9525" marT="9525" marB="0" anchor="ctr"/>
                </a:tc>
                <a:tc gridSpan="2">
                  <a:txBody>
                    <a:bodyPr/>
                    <a:lstStyle/>
                    <a:p>
                      <a:pPr marL="0" marR="0" lvl="0" indent="0" algn="ctr" rtl="0">
                        <a:lnSpc>
                          <a:spcPct val="107000"/>
                        </a:lnSpc>
                        <a:spcBef>
                          <a:spcPts val="0"/>
                        </a:spcBef>
                        <a:spcAft>
                          <a:spcPts val="0"/>
                        </a:spcAft>
                        <a:buNone/>
                      </a:pPr>
                      <a:r>
                        <a:rPr lang="tr-TR" sz="2000" b="1">
                          <a:solidFill>
                            <a:srgbClr val="3333FF"/>
                          </a:solidFill>
                          <a:latin typeface="Calibri"/>
                          <a:ea typeface="Calibri"/>
                          <a:cs typeface="Calibri"/>
                          <a:sym typeface="Calibri"/>
                        </a:rPr>
                        <a:t>2024 (Güz Dönemi)</a:t>
                      </a:r>
                      <a:endParaRPr sz="2000" b="1">
                        <a:solidFill>
                          <a:srgbClr val="3333FF"/>
                        </a:solidFill>
                        <a:latin typeface="Calibri"/>
                        <a:ea typeface="Calibri"/>
                        <a:cs typeface="Calibri"/>
                        <a:sym typeface="Calibri"/>
                      </a:endParaRPr>
                    </a:p>
                  </a:txBody>
                  <a:tcPr marL="0" marR="0" marT="0" marB="0" anchor="ctr"/>
                </a:tc>
                <a:tc hMerge="1">
                  <a:txBody>
                    <a:bodyPr/>
                    <a:lstStyle/>
                    <a:p>
                      <a:endParaRPr lang="tr-TR"/>
                    </a:p>
                  </a:txBody>
                  <a:tcPr/>
                </a:tc>
                <a:tc gridSpan="2">
                  <a:txBody>
                    <a:bodyPr/>
                    <a:lstStyle/>
                    <a:p>
                      <a:pPr marL="0" marR="0" lvl="0" indent="0" algn="ctr" rtl="0">
                        <a:lnSpc>
                          <a:spcPct val="107000"/>
                        </a:lnSpc>
                        <a:spcBef>
                          <a:spcPts val="0"/>
                        </a:spcBef>
                        <a:spcAft>
                          <a:spcPts val="0"/>
                        </a:spcAft>
                        <a:buNone/>
                      </a:pPr>
                      <a:r>
                        <a:rPr lang="tr-TR" sz="2000" b="1">
                          <a:solidFill>
                            <a:srgbClr val="3333FF"/>
                          </a:solidFill>
                          <a:latin typeface="Calibri"/>
                          <a:ea typeface="Calibri"/>
                          <a:cs typeface="Calibri"/>
                          <a:sym typeface="Calibri"/>
                        </a:rPr>
                        <a:t>2025 (Güz Dönemi)</a:t>
                      </a:r>
                      <a:endParaRPr sz="2000" b="1">
                        <a:solidFill>
                          <a:srgbClr val="3333FF"/>
                        </a:solidFill>
                        <a:latin typeface="Calibri"/>
                        <a:ea typeface="Calibri"/>
                        <a:cs typeface="Calibri"/>
                        <a:sym typeface="Calibri"/>
                      </a:endParaRPr>
                    </a:p>
                  </a:txBody>
                  <a:tcPr marL="0" marR="0" marT="0" marB="0" anchor="ctr"/>
                </a:tc>
                <a:tc hMerge="1">
                  <a:txBody>
                    <a:bodyPr/>
                    <a:lstStyle/>
                    <a:p>
                      <a:endParaRPr lang="tr-TR"/>
                    </a:p>
                  </a:txBody>
                  <a:tcPr/>
                </a:tc>
                <a:extLst>
                  <a:ext uri="{0D108BD9-81ED-4DB2-BD59-A6C34878D82A}">
                    <a16:rowId xmlns:a16="http://schemas.microsoft.com/office/drawing/2014/main" val="10000"/>
                  </a:ext>
                </a:extLst>
              </a:tr>
              <a:tr h="395125">
                <a:tc vMerge="1">
                  <a:txBody>
                    <a:bodyPr/>
                    <a:lstStyle/>
                    <a:p>
                      <a:endParaRPr lang="tr-TR"/>
                    </a:p>
                  </a:txBody>
                  <a:tcPr/>
                </a:tc>
                <a:tc vMerge="1">
                  <a:txBody>
                    <a:bodyPr/>
                    <a:lstStyle/>
                    <a:p>
                      <a:endParaRPr lang="tr-TR"/>
                    </a:p>
                  </a:txBody>
                  <a:tcPr/>
                </a:tc>
                <a:tc>
                  <a:txBody>
                    <a:bodyPr/>
                    <a:lstStyle/>
                    <a:p>
                      <a:pPr marL="0" marR="0" lvl="0" indent="0" algn="ctr" rtl="0">
                        <a:lnSpc>
                          <a:spcPct val="107000"/>
                        </a:lnSpc>
                        <a:spcBef>
                          <a:spcPts val="0"/>
                        </a:spcBef>
                        <a:spcAft>
                          <a:spcPts val="0"/>
                        </a:spcAft>
                        <a:buNone/>
                      </a:pPr>
                      <a:r>
                        <a:rPr lang="tr-TR" sz="1200" b="1">
                          <a:solidFill>
                            <a:srgbClr val="3333FF"/>
                          </a:solidFill>
                          <a:latin typeface="Calibri"/>
                          <a:ea typeface="Calibri"/>
                          <a:cs typeface="Calibri"/>
                          <a:sym typeface="Calibri"/>
                        </a:rPr>
                        <a:t>Öğretim Üyesi Başına Düşen Öğrenci Sayısı</a:t>
                      </a:r>
                      <a:endParaRPr sz="1200" b="1">
                        <a:solidFill>
                          <a:srgbClr val="3333FF"/>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200" b="1">
                          <a:solidFill>
                            <a:srgbClr val="3333FF"/>
                          </a:solidFill>
                          <a:latin typeface="Calibri"/>
                          <a:ea typeface="Calibri"/>
                          <a:cs typeface="Calibri"/>
                          <a:sym typeface="Calibri"/>
                        </a:rPr>
                        <a:t>Öğretim Elemanı Başına Düşen Öğrenci Sayısı</a:t>
                      </a:r>
                      <a:endParaRPr sz="1200" b="1">
                        <a:solidFill>
                          <a:srgbClr val="3333FF"/>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200" b="1">
                          <a:solidFill>
                            <a:srgbClr val="3333FF"/>
                          </a:solidFill>
                          <a:latin typeface="Calibri"/>
                          <a:ea typeface="Calibri"/>
                          <a:cs typeface="Calibri"/>
                          <a:sym typeface="Calibri"/>
                        </a:rPr>
                        <a:t>Öğretim Üyesi Başına Düşen Öğrenci Sayısı</a:t>
                      </a:r>
                      <a:endParaRPr sz="1200" b="1">
                        <a:solidFill>
                          <a:srgbClr val="3333FF"/>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200" b="1">
                          <a:solidFill>
                            <a:srgbClr val="3333FF"/>
                          </a:solidFill>
                          <a:latin typeface="Calibri"/>
                          <a:ea typeface="Calibri"/>
                          <a:cs typeface="Calibri"/>
                          <a:sym typeface="Calibri"/>
                        </a:rPr>
                        <a:t>Öğretim Elemanı Başına Düşen Öğrenci Sayısı</a:t>
                      </a:r>
                      <a:endParaRPr sz="1200" b="1">
                        <a:solidFill>
                          <a:srgbClr val="3333FF"/>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1"/>
                  </a:ext>
                </a:extLst>
              </a:tr>
              <a:tr h="382700">
                <a:tc>
                  <a:txBody>
                    <a:bodyPr/>
                    <a:lstStyle/>
                    <a:p>
                      <a:pPr marL="0" marR="0" lvl="0" indent="0" algn="l" rtl="0">
                        <a:lnSpc>
                          <a:spcPct val="107000"/>
                        </a:lnSpc>
                        <a:spcBef>
                          <a:spcPts val="0"/>
                        </a:spcBef>
                        <a:spcAft>
                          <a:spcPts val="0"/>
                        </a:spcAft>
                        <a:buNone/>
                      </a:pPr>
                      <a:r>
                        <a:rPr lang="tr-TR" sz="1100">
                          <a:latin typeface="Times New Roman"/>
                          <a:ea typeface="Times New Roman"/>
                          <a:cs typeface="Times New Roman"/>
                          <a:sym typeface="Times New Roman"/>
                        </a:rPr>
                        <a:t>Yabancı Diller (Hazırlık Programı)</a:t>
                      </a:r>
                      <a:endParaRPr sz="1100">
                        <a:latin typeface="Times New Roman"/>
                        <a:ea typeface="Times New Roman"/>
                        <a:cs typeface="Times New Roman"/>
                        <a:sym typeface="Times New Roman"/>
                      </a:endParaRPr>
                    </a:p>
                  </a:txBody>
                  <a:tcPr marL="3800" marR="3800" marT="380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9525" marR="9525" marT="9525"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10</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8</a:t>
                      </a:r>
                      <a:endParaRPr sz="1100">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02"/>
                  </a:ext>
                </a:extLst>
              </a:tr>
              <a:tr h="382700">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3800" marR="3800" marT="380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9525" marR="9525" marT="9525"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03"/>
                  </a:ext>
                </a:extLst>
              </a:tr>
              <a:tr h="382700">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3800" marR="3800" marT="380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9525" marR="9525" marT="9525"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04"/>
                  </a:ext>
                </a:extLst>
              </a:tr>
              <a:tr h="382700">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3800" marR="3800" marT="380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9525" marR="9525" marT="9525"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05"/>
                  </a:ext>
                </a:extLst>
              </a:tr>
              <a:tr h="382700">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3800" marR="3800" marT="380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9525" marR="9525" marT="9525"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06"/>
                  </a:ext>
                </a:extLst>
              </a:tr>
              <a:tr h="382700">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3800" marR="3800" marT="380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9525" marR="9525" marT="9525"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07"/>
                  </a:ext>
                </a:extLst>
              </a:tr>
              <a:tr h="382700">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3800" marR="3800" marT="380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9525" marR="9525" marT="9525"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08"/>
                  </a:ext>
                </a:extLst>
              </a:tr>
              <a:tr h="382700">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3800" marR="3800" marT="3800" marB="0" anchor="ctr"/>
                </a:tc>
                <a:tc>
                  <a:txBody>
                    <a:bodyPr/>
                    <a:lstStyle/>
                    <a:p>
                      <a:pPr marL="0" marR="0" lvl="0" indent="0" algn="r" rtl="0">
                        <a:lnSpc>
                          <a:spcPct val="107000"/>
                        </a:lnSpc>
                        <a:spcBef>
                          <a:spcPts val="0"/>
                        </a:spcBef>
                        <a:spcAft>
                          <a:spcPts val="0"/>
                        </a:spcAft>
                        <a:buNone/>
                      </a:pPr>
                      <a:r>
                        <a:rPr lang="tr-TR" sz="1100" b="1">
                          <a:solidFill>
                            <a:srgbClr val="FF0000"/>
                          </a:solidFill>
                        </a:rPr>
                        <a:t> BİRİM ORTALAMASI  </a:t>
                      </a:r>
                      <a:endParaRPr sz="1100" b="1">
                        <a:solidFill>
                          <a:srgbClr val="FF0000"/>
                        </a:solidFill>
                        <a:latin typeface="Times New Roman"/>
                        <a:ea typeface="Times New Roman"/>
                        <a:cs typeface="Times New Roman"/>
                        <a:sym typeface="Times New Roman"/>
                      </a:endParaRPr>
                    </a:p>
                  </a:txBody>
                  <a:tcPr marL="9525" marR="9525" marT="9525" marB="0" anchor="ctr"/>
                </a:tc>
                <a:tc>
                  <a:txBody>
                    <a:bodyPr/>
                    <a:lstStyle/>
                    <a:p>
                      <a:pPr marL="0" marR="0" lvl="0" indent="0" algn="l" rtl="0">
                        <a:lnSpc>
                          <a:spcPct val="107000"/>
                        </a:lnSpc>
                        <a:spcBef>
                          <a:spcPts val="0"/>
                        </a:spcBef>
                        <a:spcAft>
                          <a:spcPts val="0"/>
                        </a:spcAft>
                        <a:buNone/>
                      </a:pPr>
                      <a:r>
                        <a:rPr lang="tr-TR" sz="1100" b="1">
                          <a:solidFill>
                            <a:srgbClr val="FF0000"/>
                          </a:solidFill>
                        </a:rPr>
                        <a:t> </a:t>
                      </a:r>
                      <a:endParaRPr sz="1100" b="1">
                        <a:solidFill>
                          <a:srgbClr val="FF0000"/>
                        </a:solidFill>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26"/>
          <p:cNvSpPr txBox="1">
            <a:spLocks noGrp="1"/>
          </p:cNvSpPr>
          <p:nvPr>
            <p:ph type="title"/>
          </p:nvPr>
        </p:nvSpPr>
        <p:spPr>
          <a:xfrm>
            <a:off x="663035" y="882333"/>
            <a:ext cx="11031196" cy="60676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2800"/>
              <a:buFont typeface="Calibri"/>
              <a:buNone/>
            </a:pPr>
            <a:r>
              <a:rPr lang="tr-TR" sz="2800" b="1">
                <a:solidFill>
                  <a:srgbClr val="FF0000"/>
                </a:solidFill>
                <a:latin typeface="Calibri"/>
                <a:ea typeface="Calibri"/>
                <a:cs typeface="Calibri"/>
                <a:sym typeface="Calibri"/>
              </a:rPr>
              <a:t>ÖĞRENCİ </a:t>
            </a:r>
            <a:r>
              <a:rPr lang="tr-TR" sz="2800" b="1">
                <a:solidFill>
                  <a:srgbClr val="FF0000"/>
                </a:solidFill>
              </a:rPr>
              <a:t>SAYISI (Engelli) </a:t>
            </a:r>
            <a:endParaRPr sz="2800">
              <a:solidFill>
                <a:srgbClr val="FF0000"/>
              </a:solidFill>
            </a:endParaRPr>
          </a:p>
        </p:txBody>
      </p:sp>
      <p:sp>
        <p:nvSpPr>
          <p:cNvPr id="315" name="Google Shape;315;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30.12.2025</a:t>
            </a:r>
            <a:endParaRPr/>
          </a:p>
        </p:txBody>
      </p:sp>
      <p:sp>
        <p:nvSpPr>
          <p:cNvPr id="316" name="Google Shape;316;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27</a:t>
            </a:fld>
            <a:endParaRPr/>
          </a:p>
        </p:txBody>
      </p:sp>
      <p:sp>
        <p:nvSpPr>
          <p:cNvPr id="317" name="Google Shape;317;p26"/>
          <p:cNvSpPr txBox="1"/>
          <p:nvPr/>
        </p:nvSpPr>
        <p:spPr>
          <a:xfrm>
            <a:off x="439616" y="5946161"/>
            <a:ext cx="775191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400" b="1" i="1">
                <a:solidFill>
                  <a:srgbClr val="C00000"/>
                </a:solidFill>
                <a:latin typeface="Calibri"/>
                <a:ea typeface="Calibri"/>
                <a:cs typeface="Calibri"/>
                <a:sym typeface="Calibri"/>
              </a:rPr>
              <a:t>*Bölüm ve Ana Bilim - Sanat Dalı/ Program sayısı kadar satır ekleyiniz. </a:t>
            </a:r>
            <a:endParaRPr sz="1400" b="1" i="1">
              <a:solidFill>
                <a:srgbClr val="C00000"/>
              </a:solidFill>
              <a:latin typeface="Calibri"/>
              <a:ea typeface="Calibri"/>
              <a:cs typeface="Calibri"/>
              <a:sym typeface="Calibri"/>
            </a:endParaRPr>
          </a:p>
        </p:txBody>
      </p:sp>
      <p:graphicFrame>
        <p:nvGraphicFramePr>
          <p:cNvPr id="318" name="Google Shape;318;p26"/>
          <p:cNvGraphicFramePr/>
          <p:nvPr/>
        </p:nvGraphicFramePr>
        <p:xfrm>
          <a:off x="318054" y="2027583"/>
          <a:ext cx="11509450" cy="3737000"/>
        </p:xfrm>
        <a:graphic>
          <a:graphicData uri="http://schemas.openxmlformats.org/drawingml/2006/table">
            <a:tbl>
              <a:tblPr>
                <a:noFill/>
                <a:tableStyleId>{9EE9E55A-6353-4820-B1A0-A50A31D110FF}</a:tableStyleId>
              </a:tblPr>
              <a:tblGrid>
                <a:gridCol w="2046450">
                  <a:extLst>
                    <a:ext uri="{9D8B030D-6E8A-4147-A177-3AD203B41FA5}">
                      <a16:colId xmlns:a16="http://schemas.microsoft.com/office/drawing/2014/main" val="20000"/>
                    </a:ext>
                  </a:extLst>
                </a:gridCol>
                <a:gridCol w="2609450">
                  <a:extLst>
                    <a:ext uri="{9D8B030D-6E8A-4147-A177-3AD203B41FA5}">
                      <a16:colId xmlns:a16="http://schemas.microsoft.com/office/drawing/2014/main" val="20001"/>
                    </a:ext>
                  </a:extLst>
                </a:gridCol>
                <a:gridCol w="814500">
                  <a:extLst>
                    <a:ext uri="{9D8B030D-6E8A-4147-A177-3AD203B41FA5}">
                      <a16:colId xmlns:a16="http://schemas.microsoft.com/office/drawing/2014/main" val="20002"/>
                    </a:ext>
                  </a:extLst>
                </a:gridCol>
                <a:gridCol w="814500">
                  <a:extLst>
                    <a:ext uri="{9D8B030D-6E8A-4147-A177-3AD203B41FA5}">
                      <a16:colId xmlns:a16="http://schemas.microsoft.com/office/drawing/2014/main" val="20003"/>
                    </a:ext>
                  </a:extLst>
                </a:gridCol>
                <a:gridCol w="584250">
                  <a:extLst>
                    <a:ext uri="{9D8B030D-6E8A-4147-A177-3AD203B41FA5}">
                      <a16:colId xmlns:a16="http://schemas.microsoft.com/office/drawing/2014/main" val="20004"/>
                    </a:ext>
                  </a:extLst>
                </a:gridCol>
                <a:gridCol w="612825">
                  <a:extLst>
                    <a:ext uri="{9D8B030D-6E8A-4147-A177-3AD203B41FA5}">
                      <a16:colId xmlns:a16="http://schemas.microsoft.com/office/drawing/2014/main" val="20005"/>
                    </a:ext>
                  </a:extLst>
                </a:gridCol>
                <a:gridCol w="721875">
                  <a:extLst>
                    <a:ext uri="{9D8B030D-6E8A-4147-A177-3AD203B41FA5}">
                      <a16:colId xmlns:a16="http://schemas.microsoft.com/office/drawing/2014/main" val="20006"/>
                    </a:ext>
                  </a:extLst>
                </a:gridCol>
                <a:gridCol w="721875">
                  <a:extLst>
                    <a:ext uri="{9D8B030D-6E8A-4147-A177-3AD203B41FA5}">
                      <a16:colId xmlns:a16="http://schemas.microsoft.com/office/drawing/2014/main" val="20007"/>
                    </a:ext>
                  </a:extLst>
                </a:gridCol>
                <a:gridCol w="611100">
                  <a:extLst>
                    <a:ext uri="{9D8B030D-6E8A-4147-A177-3AD203B41FA5}">
                      <a16:colId xmlns:a16="http://schemas.microsoft.com/office/drawing/2014/main" val="20008"/>
                    </a:ext>
                  </a:extLst>
                </a:gridCol>
                <a:gridCol w="678600">
                  <a:extLst>
                    <a:ext uri="{9D8B030D-6E8A-4147-A177-3AD203B41FA5}">
                      <a16:colId xmlns:a16="http://schemas.microsoft.com/office/drawing/2014/main" val="20009"/>
                    </a:ext>
                  </a:extLst>
                </a:gridCol>
                <a:gridCol w="678600">
                  <a:extLst>
                    <a:ext uri="{9D8B030D-6E8A-4147-A177-3AD203B41FA5}">
                      <a16:colId xmlns:a16="http://schemas.microsoft.com/office/drawing/2014/main" val="20010"/>
                    </a:ext>
                  </a:extLst>
                </a:gridCol>
                <a:gridCol w="615425">
                  <a:extLst>
                    <a:ext uri="{9D8B030D-6E8A-4147-A177-3AD203B41FA5}">
                      <a16:colId xmlns:a16="http://schemas.microsoft.com/office/drawing/2014/main" val="20011"/>
                    </a:ext>
                  </a:extLst>
                </a:gridCol>
              </a:tblGrid>
              <a:tr h="320775">
                <a:tc rowSpan="2">
                  <a:txBody>
                    <a:bodyPr/>
                    <a:lstStyle/>
                    <a:p>
                      <a:pPr marL="0" marR="0" lvl="0" indent="0" algn="ctr" rtl="0">
                        <a:lnSpc>
                          <a:spcPct val="107000"/>
                        </a:lnSpc>
                        <a:spcBef>
                          <a:spcPts val="0"/>
                        </a:spcBef>
                        <a:spcAft>
                          <a:spcPts val="0"/>
                        </a:spcAft>
                        <a:buNone/>
                      </a:pPr>
                      <a:r>
                        <a:rPr lang="tr-TR" sz="1400" b="1">
                          <a:solidFill>
                            <a:srgbClr val="FF0000"/>
                          </a:solidFill>
                        </a:rPr>
                        <a:t>Bölüm Adı*</a:t>
                      </a:r>
                      <a:endParaRPr sz="1400" b="1">
                        <a:solidFill>
                          <a:srgbClr val="FF0000"/>
                        </a:solidFill>
                        <a:latin typeface="Calibri"/>
                        <a:ea typeface="Calibri"/>
                        <a:cs typeface="Calibri"/>
                        <a:sym typeface="Calibri"/>
                      </a:endParaRPr>
                    </a:p>
                  </a:txBody>
                  <a:tcPr marL="3800" marR="3800" marT="3800" marB="0" anchor="ctr"/>
                </a:tc>
                <a:tc rowSpan="2">
                  <a:txBody>
                    <a:bodyPr/>
                    <a:lstStyle/>
                    <a:p>
                      <a:pPr marL="0" marR="0" lvl="0" indent="0" algn="ctr" rtl="0">
                        <a:lnSpc>
                          <a:spcPct val="107000"/>
                        </a:lnSpc>
                        <a:spcBef>
                          <a:spcPts val="0"/>
                        </a:spcBef>
                        <a:spcAft>
                          <a:spcPts val="0"/>
                        </a:spcAft>
                        <a:buNone/>
                      </a:pPr>
                      <a:r>
                        <a:rPr lang="tr-TR" sz="1400" b="1">
                          <a:solidFill>
                            <a:srgbClr val="FF0000"/>
                          </a:solidFill>
                        </a:rPr>
                        <a:t>Ana Bilim - Sanat Dalı/ Program Adı*</a:t>
                      </a:r>
                      <a:endParaRPr sz="1400" b="1">
                        <a:solidFill>
                          <a:srgbClr val="FF0000"/>
                        </a:solidFill>
                        <a:latin typeface="Calibri"/>
                        <a:ea typeface="Calibri"/>
                        <a:cs typeface="Calibri"/>
                        <a:sym typeface="Calibri"/>
                      </a:endParaRPr>
                    </a:p>
                  </a:txBody>
                  <a:tcPr marL="9525" marR="9525" marT="9525" marB="0" anchor="ctr"/>
                </a:tc>
                <a:tc gridSpan="5">
                  <a:txBody>
                    <a:bodyPr/>
                    <a:lstStyle/>
                    <a:p>
                      <a:pPr marL="0" marR="0" lvl="0" indent="0" algn="ctr" rtl="0">
                        <a:lnSpc>
                          <a:spcPct val="107000"/>
                        </a:lnSpc>
                        <a:spcBef>
                          <a:spcPts val="0"/>
                        </a:spcBef>
                        <a:spcAft>
                          <a:spcPts val="0"/>
                        </a:spcAft>
                        <a:buNone/>
                      </a:pPr>
                      <a:r>
                        <a:rPr lang="tr-TR" sz="1400" b="1">
                          <a:solidFill>
                            <a:srgbClr val="FF0000"/>
                          </a:solidFill>
                        </a:rPr>
                        <a:t>2024 (Güz Dönemi)</a:t>
                      </a:r>
                      <a:endParaRPr sz="1400" b="1">
                        <a:solidFill>
                          <a:srgbClr val="FF0000"/>
                        </a:solidFill>
                        <a:latin typeface="Calibri"/>
                        <a:ea typeface="Calibri"/>
                        <a:cs typeface="Calibri"/>
                        <a:sym typeface="Calibri"/>
                      </a:endParaRPr>
                    </a:p>
                  </a:txBody>
                  <a:tcPr marL="0" marR="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5">
                  <a:txBody>
                    <a:bodyPr/>
                    <a:lstStyle/>
                    <a:p>
                      <a:pPr marL="0" marR="0" lvl="0" indent="0" algn="ctr" rtl="0">
                        <a:lnSpc>
                          <a:spcPct val="107000"/>
                        </a:lnSpc>
                        <a:spcBef>
                          <a:spcPts val="0"/>
                        </a:spcBef>
                        <a:spcAft>
                          <a:spcPts val="0"/>
                        </a:spcAft>
                        <a:buNone/>
                      </a:pPr>
                      <a:r>
                        <a:rPr lang="tr-TR" sz="1400" b="1">
                          <a:solidFill>
                            <a:srgbClr val="FF0000"/>
                          </a:solidFill>
                        </a:rPr>
                        <a:t>2025 (Güz Dönemi)</a:t>
                      </a:r>
                      <a:endParaRPr sz="1400" b="1">
                        <a:solidFill>
                          <a:srgbClr val="FF0000"/>
                        </a:solidFill>
                        <a:latin typeface="Calibri"/>
                        <a:ea typeface="Calibri"/>
                        <a:cs typeface="Calibri"/>
                        <a:sym typeface="Calibri"/>
                      </a:endParaRPr>
                    </a:p>
                  </a:txBody>
                  <a:tcPr marL="0" marR="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674225">
                <a:tc vMerge="1">
                  <a:txBody>
                    <a:bodyPr/>
                    <a:lstStyle/>
                    <a:p>
                      <a:endParaRPr lang="tr-TR"/>
                    </a:p>
                  </a:txBody>
                  <a:tcPr/>
                </a:tc>
                <a:tc vMerge="1">
                  <a:txBody>
                    <a:bodyPr/>
                    <a:lstStyle/>
                    <a:p>
                      <a:endParaRPr lang="tr-TR"/>
                    </a:p>
                  </a:txBody>
                  <a:tcPr/>
                </a:tc>
                <a:tc>
                  <a:txBody>
                    <a:bodyPr/>
                    <a:lstStyle/>
                    <a:p>
                      <a:pPr marL="0" marR="0" lvl="0" indent="0" algn="ctr" rtl="0">
                        <a:lnSpc>
                          <a:spcPct val="107000"/>
                        </a:lnSpc>
                        <a:spcBef>
                          <a:spcPts val="0"/>
                        </a:spcBef>
                        <a:spcAft>
                          <a:spcPts val="0"/>
                        </a:spcAft>
                        <a:buNone/>
                      </a:pPr>
                      <a:r>
                        <a:rPr lang="tr-TR" sz="1400" b="1">
                          <a:solidFill>
                            <a:srgbClr val="FF0000"/>
                          </a:solidFill>
                        </a:rPr>
                        <a:t>Görme Engelli</a:t>
                      </a:r>
                      <a:endParaRPr sz="14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400" b="1">
                          <a:solidFill>
                            <a:srgbClr val="FF0000"/>
                          </a:solidFill>
                        </a:rPr>
                        <a:t>İşitme Engelli</a:t>
                      </a:r>
                      <a:endParaRPr sz="14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400" b="1">
                          <a:solidFill>
                            <a:srgbClr val="FF0000"/>
                          </a:solidFill>
                        </a:rPr>
                        <a:t>Fiziksel Engelli</a:t>
                      </a:r>
                      <a:endParaRPr sz="1400" b="1">
                        <a:solidFill>
                          <a:srgbClr val="FF0000"/>
                        </a:solidFill>
                        <a:latin typeface="Calibri"/>
                        <a:ea typeface="Calibri"/>
                        <a:cs typeface="Calibri"/>
                        <a:sym typeface="Calibri"/>
                      </a:endParaRPr>
                    </a:p>
                  </a:txBody>
                  <a:tcPr marL="3800" marR="3800" marT="3800" marB="0" anchor="ctr"/>
                </a:tc>
                <a:tc>
                  <a:txBody>
                    <a:bodyPr/>
                    <a:lstStyle/>
                    <a:p>
                      <a:pPr marL="0" marR="0" lvl="0" indent="0" algn="ctr" rtl="0">
                        <a:lnSpc>
                          <a:spcPct val="107000"/>
                        </a:lnSpc>
                        <a:spcBef>
                          <a:spcPts val="0"/>
                        </a:spcBef>
                        <a:spcAft>
                          <a:spcPts val="0"/>
                        </a:spcAft>
                        <a:buNone/>
                      </a:pPr>
                      <a:r>
                        <a:rPr lang="tr-TR" sz="1400" b="1">
                          <a:solidFill>
                            <a:srgbClr val="FF0000"/>
                          </a:solidFill>
                        </a:rPr>
                        <a:t>Diğer </a:t>
                      </a:r>
                      <a:endParaRPr sz="14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400" b="1">
                          <a:solidFill>
                            <a:srgbClr val="3333FF"/>
                          </a:solidFill>
                        </a:rPr>
                        <a:t>Toplam Sayı</a:t>
                      </a:r>
                      <a:endParaRPr sz="1400" b="1">
                        <a:solidFill>
                          <a:srgbClr val="3333FF"/>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400" b="1">
                          <a:solidFill>
                            <a:srgbClr val="FF0000"/>
                          </a:solidFill>
                        </a:rPr>
                        <a:t>Görme Engelli</a:t>
                      </a:r>
                      <a:endParaRPr sz="14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400" b="1">
                          <a:solidFill>
                            <a:srgbClr val="FF0000"/>
                          </a:solidFill>
                        </a:rPr>
                        <a:t>İşitme Engelli</a:t>
                      </a:r>
                      <a:endParaRPr sz="14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400" b="1">
                          <a:solidFill>
                            <a:srgbClr val="FF0000"/>
                          </a:solidFill>
                        </a:rPr>
                        <a:t>Fiziksel Engelli</a:t>
                      </a:r>
                      <a:endParaRPr sz="1400" b="1">
                        <a:solidFill>
                          <a:srgbClr val="FF0000"/>
                        </a:solidFill>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sz="1400" b="1">
                          <a:solidFill>
                            <a:srgbClr val="FF0000"/>
                          </a:solidFill>
                        </a:rPr>
                        <a:t>Diğer </a:t>
                      </a:r>
                      <a:endParaRPr sz="14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400" b="1">
                          <a:solidFill>
                            <a:srgbClr val="3333FF"/>
                          </a:solidFill>
                        </a:rPr>
                        <a:t>Toplam Sayı</a:t>
                      </a:r>
                      <a:endParaRPr sz="1400" b="1">
                        <a:solidFill>
                          <a:srgbClr val="3333FF"/>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1"/>
                  </a:ext>
                </a:extLst>
              </a:tr>
              <a:tr h="342750">
                <a:tc>
                  <a:txBody>
                    <a:bodyPr/>
                    <a:lstStyle/>
                    <a:p>
                      <a:pPr marL="0" marR="0" lvl="0" indent="0" algn="l" rtl="0">
                        <a:lnSpc>
                          <a:spcPct val="107000"/>
                        </a:lnSpc>
                        <a:spcBef>
                          <a:spcPts val="0"/>
                        </a:spcBef>
                        <a:spcAft>
                          <a:spcPts val="0"/>
                        </a:spcAft>
                        <a:buNone/>
                      </a:pPr>
                      <a:r>
                        <a:rPr lang="tr-TR" sz="1100"/>
                        <a:t>Hazırlık Programı</a:t>
                      </a:r>
                      <a:endParaRPr sz="1100">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a:t>-</a:t>
                      </a:r>
                      <a:endParaRPr sz="1100">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a:solidFill>
                            <a:srgbClr val="3333FF"/>
                          </a:solidFill>
                        </a:rPr>
                        <a:t> 0</a:t>
                      </a:r>
                      <a:endParaRPr sz="1100">
                        <a:solidFill>
                          <a:srgbClr val="3333FF"/>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a:solidFill>
                            <a:srgbClr val="3333FF"/>
                          </a:solidFill>
                        </a:rPr>
                        <a:t>0 </a:t>
                      </a:r>
                      <a:endParaRPr sz="1100">
                        <a:solidFill>
                          <a:srgbClr val="3333FF"/>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2"/>
                  </a:ext>
                </a:extLst>
              </a:tr>
              <a:tr h="342750">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a:solidFill>
                            <a:srgbClr val="3333FF"/>
                          </a:solidFill>
                        </a:rPr>
                        <a:t> </a:t>
                      </a:r>
                      <a:endParaRPr sz="1100">
                        <a:solidFill>
                          <a:srgbClr val="3333FF"/>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a:solidFill>
                            <a:srgbClr val="3333FF"/>
                          </a:solidFill>
                        </a:rPr>
                        <a:t> </a:t>
                      </a:r>
                      <a:endParaRPr sz="1100">
                        <a:solidFill>
                          <a:srgbClr val="3333FF"/>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3"/>
                  </a:ext>
                </a:extLst>
              </a:tr>
              <a:tr h="342750">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a:solidFill>
                            <a:srgbClr val="3333FF"/>
                          </a:solidFill>
                        </a:rPr>
                        <a:t> </a:t>
                      </a:r>
                      <a:endParaRPr sz="1100">
                        <a:solidFill>
                          <a:srgbClr val="3333FF"/>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a:solidFill>
                            <a:srgbClr val="3333FF"/>
                          </a:solidFill>
                        </a:rPr>
                        <a:t> </a:t>
                      </a:r>
                      <a:endParaRPr sz="1100">
                        <a:solidFill>
                          <a:srgbClr val="3333FF"/>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4"/>
                  </a:ext>
                </a:extLst>
              </a:tr>
              <a:tr h="342750">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a:solidFill>
                            <a:srgbClr val="3333FF"/>
                          </a:solidFill>
                        </a:rPr>
                        <a:t> </a:t>
                      </a:r>
                      <a:endParaRPr sz="1100">
                        <a:solidFill>
                          <a:srgbClr val="3333FF"/>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a:solidFill>
                            <a:srgbClr val="3333FF"/>
                          </a:solidFill>
                        </a:rPr>
                        <a:t> </a:t>
                      </a:r>
                      <a:endParaRPr sz="1100">
                        <a:solidFill>
                          <a:srgbClr val="3333FF"/>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5"/>
                  </a:ext>
                </a:extLst>
              </a:tr>
              <a:tr h="342750">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a:solidFill>
                            <a:srgbClr val="3333FF"/>
                          </a:solidFill>
                        </a:rPr>
                        <a:t> </a:t>
                      </a:r>
                      <a:endParaRPr sz="1100">
                        <a:solidFill>
                          <a:srgbClr val="3333FF"/>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a:solidFill>
                            <a:srgbClr val="3333FF"/>
                          </a:solidFill>
                        </a:rPr>
                        <a:t> </a:t>
                      </a:r>
                      <a:endParaRPr sz="1100">
                        <a:solidFill>
                          <a:srgbClr val="3333FF"/>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6"/>
                  </a:ext>
                </a:extLst>
              </a:tr>
              <a:tr h="342750">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a:solidFill>
                            <a:srgbClr val="3333FF"/>
                          </a:solidFill>
                        </a:rPr>
                        <a:t> </a:t>
                      </a:r>
                      <a:endParaRPr sz="1100">
                        <a:solidFill>
                          <a:srgbClr val="3333FF"/>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a:solidFill>
                            <a:srgbClr val="3333FF"/>
                          </a:solidFill>
                        </a:rPr>
                        <a:t> </a:t>
                      </a:r>
                      <a:endParaRPr sz="1100">
                        <a:solidFill>
                          <a:srgbClr val="3333FF"/>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7"/>
                  </a:ext>
                </a:extLst>
              </a:tr>
              <a:tr h="342750">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a:solidFill>
                            <a:srgbClr val="3333FF"/>
                          </a:solidFill>
                        </a:rPr>
                        <a:t> </a:t>
                      </a:r>
                      <a:endParaRPr sz="1100">
                        <a:solidFill>
                          <a:srgbClr val="3333FF"/>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a:solidFill>
                            <a:srgbClr val="3333FF"/>
                          </a:solidFill>
                        </a:rPr>
                        <a:t> </a:t>
                      </a:r>
                      <a:endParaRPr sz="1100">
                        <a:solidFill>
                          <a:srgbClr val="3333FF"/>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8"/>
                  </a:ext>
                </a:extLst>
              </a:tr>
              <a:tr h="342750">
                <a:tc>
                  <a:txBody>
                    <a:bodyPr/>
                    <a:lstStyle/>
                    <a:p>
                      <a:pPr marL="0" marR="0" lvl="0" indent="0" algn="r" rtl="0">
                        <a:lnSpc>
                          <a:spcPct val="107000"/>
                        </a:lnSpc>
                        <a:spcBef>
                          <a:spcPts val="0"/>
                        </a:spcBef>
                        <a:spcAft>
                          <a:spcPts val="0"/>
                        </a:spcAft>
                        <a:buNone/>
                      </a:pPr>
                      <a:r>
                        <a:rPr lang="tr-TR" sz="1100"/>
                        <a:t> </a:t>
                      </a:r>
                      <a:r>
                        <a:rPr lang="tr-TR" sz="1600">
                          <a:solidFill>
                            <a:srgbClr val="FF0000"/>
                          </a:solidFill>
                        </a:rPr>
                        <a:t>TOPLAM</a:t>
                      </a:r>
                      <a:r>
                        <a:rPr lang="tr-TR" sz="1100"/>
                        <a:t>  </a:t>
                      </a:r>
                      <a:endParaRPr sz="1100">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a:solidFill>
                            <a:srgbClr val="3333FF"/>
                          </a:solidFill>
                        </a:rPr>
                        <a:t> </a:t>
                      </a:r>
                      <a:endParaRPr sz="1100">
                        <a:solidFill>
                          <a:srgbClr val="3333FF"/>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a:solidFill>
                            <a:srgbClr val="3333FF"/>
                          </a:solidFill>
                        </a:rPr>
                        <a:t> </a:t>
                      </a:r>
                      <a:endParaRPr sz="1100">
                        <a:solidFill>
                          <a:srgbClr val="3333FF"/>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Shape 322"/>
        <p:cNvGrpSpPr/>
        <p:nvPr/>
      </p:nvGrpSpPr>
      <p:grpSpPr>
        <a:xfrm>
          <a:off x="0" y="0"/>
          <a:ext cx="0" cy="0"/>
          <a:chOff x="0" y="0"/>
          <a:chExt cx="0" cy="0"/>
        </a:xfrm>
      </p:grpSpPr>
      <p:sp>
        <p:nvSpPr>
          <p:cNvPr id="323" name="Google Shape;323;p27"/>
          <p:cNvSpPr txBox="1">
            <a:spLocks noGrp="1"/>
          </p:cNvSpPr>
          <p:nvPr>
            <p:ph type="title"/>
          </p:nvPr>
        </p:nvSpPr>
        <p:spPr>
          <a:xfrm>
            <a:off x="258417" y="790313"/>
            <a:ext cx="10505661" cy="62574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2800"/>
              <a:buFont typeface="Calibri"/>
              <a:buNone/>
            </a:pPr>
            <a:r>
              <a:rPr lang="tr-TR" sz="2800" b="1">
                <a:solidFill>
                  <a:srgbClr val="FF0000"/>
                </a:solidFill>
              </a:rPr>
              <a:t>ÖĞRENCİ SAYISI (</a:t>
            </a:r>
            <a:r>
              <a:rPr lang="tr-TR" sz="2800" b="1" i="1">
                <a:solidFill>
                  <a:srgbClr val="FF0000"/>
                </a:solidFill>
              </a:rPr>
              <a:t>Varsa, Lisansüstü </a:t>
            </a:r>
            <a:r>
              <a:rPr lang="tr-TR" sz="2800" b="1">
                <a:solidFill>
                  <a:srgbClr val="FF0000"/>
                </a:solidFill>
              </a:rPr>
              <a:t>)</a:t>
            </a:r>
            <a:endParaRPr sz="2800">
              <a:solidFill>
                <a:srgbClr val="FF0000"/>
              </a:solidFill>
            </a:endParaRPr>
          </a:p>
        </p:txBody>
      </p:sp>
      <p:sp>
        <p:nvSpPr>
          <p:cNvPr id="324" name="Google Shape;324;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30.12.2025</a:t>
            </a:r>
            <a:endParaRPr/>
          </a:p>
        </p:txBody>
      </p:sp>
      <p:sp>
        <p:nvSpPr>
          <p:cNvPr id="325" name="Google Shape;325;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28</a:t>
            </a:fld>
            <a:endParaRPr/>
          </a:p>
        </p:txBody>
      </p:sp>
      <p:sp>
        <p:nvSpPr>
          <p:cNvPr id="326" name="Google Shape;326;p27"/>
          <p:cNvSpPr txBox="1"/>
          <p:nvPr/>
        </p:nvSpPr>
        <p:spPr>
          <a:xfrm>
            <a:off x="459498" y="5925707"/>
            <a:ext cx="775191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400" b="1" i="1">
                <a:solidFill>
                  <a:srgbClr val="C00000"/>
                </a:solidFill>
                <a:latin typeface="Calibri"/>
                <a:ea typeface="Calibri"/>
                <a:cs typeface="Calibri"/>
                <a:sym typeface="Calibri"/>
              </a:rPr>
              <a:t>*Her Ana Bilim - Sanat Dalı/ Program için kadar satır ekleyiniz. </a:t>
            </a:r>
            <a:endParaRPr sz="1400" b="1" i="1">
              <a:solidFill>
                <a:srgbClr val="C00000"/>
              </a:solidFill>
              <a:latin typeface="Calibri"/>
              <a:ea typeface="Calibri"/>
              <a:cs typeface="Calibri"/>
              <a:sym typeface="Calibri"/>
            </a:endParaRPr>
          </a:p>
        </p:txBody>
      </p:sp>
      <p:graphicFrame>
        <p:nvGraphicFramePr>
          <p:cNvPr id="327" name="Google Shape;327;p27"/>
          <p:cNvGraphicFramePr/>
          <p:nvPr/>
        </p:nvGraphicFramePr>
        <p:xfrm>
          <a:off x="387626" y="1958012"/>
          <a:ext cx="11459775" cy="3856375"/>
        </p:xfrm>
        <a:graphic>
          <a:graphicData uri="http://schemas.openxmlformats.org/drawingml/2006/table">
            <a:tbl>
              <a:tblPr>
                <a:noFill/>
                <a:tableStyleId>{9EE9E55A-6353-4820-B1A0-A50A31D110FF}</a:tableStyleId>
              </a:tblPr>
              <a:tblGrid>
                <a:gridCol w="3063875">
                  <a:extLst>
                    <a:ext uri="{9D8B030D-6E8A-4147-A177-3AD203B41FA5}">
                      <a16:colId xmlns:a16="http://schemas.microsoft.com/office/drawing/2014/main" val="20000"/>
                    </a:ext>
                  </a:extLst>
                </a:gridCol>
                <a:gridCol w="1164725">
                  <a:extLst>
                    <a:ext uri="{9D8B030D-6E8A-4147-A177-3AD203B41FA5}">
                      <a16:colId xmlns:a16="http://schemas.microsoft.com/office/drawing/2014/main" val="20001"/>
                    </a:ext>
                  </a:extLst>
                </a:gridCol>
                <a:gridCol w="1164725">
                  <a:extLst>
                    <a:ext uri="{9D8B030D-6E8A-4147-A177-3AD203B41FA5}">
                      <a16:colId xmlns:a16="http://schemas.microsoft.com/office/drawing/2014/main" val="20002"/>
                    </a:ext>
                  </a:extLst>
                </a:gridCol>
                <a:gridCol w="1028750">
                  <a:extLst>
                    <a:ext uri="{9D8B030D-6E8A-4147-A177-3AD203B41FA5}">
                      <a16:colId xmlns:a16="http://schemas.microsoft.com/office/drawing/2014/main" val="20003"/>
                    </a:ext>
                  </a:extLst>
                </a:gridCol>
                <a:gridCol w="877100">
                  <a:extLst>
                    <a:ext uri="{9D8B030D-6E8A-4147-A177-3AD203B41FA5}">
                      <a16:colId xmlns:a16="http://schemas.microsoft.com/office/drawing/2014/main" val="20004"/>
                    </a:ext>
                  </a:extLst>
                </a:gridCol>
                <a:gridCol w="877100">
                  <a:extLst>
                    <a:ext uri="{9D8B030D-6E8A-4147-A177-3AD203B41FA5}">
                      <a16:colId xmlns:a16="http://schemas.microsoft.com/office/drawing/2014/main" val="20005"/>
                    </a:ext>
                  </a:extLst>
                </a:gridCol>
                <a:gridCol w="1165475">
                  <a:extLst>
                    <a:ext uri="{9D8B030D-6E8A-4147-A177-3AD203B41FA5}">
                      <a16:colId xmlns:a16="http://schemas.microsoft.com/office/drawing/2014/main" val="20006"/>
                    </a:ext>
                  </a:extLst>
                </a:gridCol>
                <a:gridCol w="1165475">
                  <a:extLst>
                    <a:ext uri="{9D8B030D-6E8A-4147-A177-3AD203B41FA5}">
                      <a16:colId xmlns:a16="http://schemas.microsoft.com/office/drawing/2014/main" val="20007"/>
                    </a:ext>
                  </a:extLst>
                </a:gridCol>
                <a:gridCol w="952550">
                  <a:extLst>
                    <a:ext uri="{9D8B030D-6E8A-4147-A177-3AD203B41FA5}">
                      <a16:colId xmlns:a16="http://schemas.microsoft.com/office/drawing/2014/main" val="20008"/>
                    </a:ext>
                  </a:extLst>
                </a:gridCol>
              </a:tblGrid>
              <a:tr h="321600">
                <a:tc rowSpan="2">
                  <a:txBody>
                    <a:bodyPr/>
                    <a:lstStyle/>
                    <a:p>
                      <a:pPr marL="0" marR="0" lvl="0" indent="0" algn="ctr" rtl="0">
                        <a:lnSpc>
                          <a:spcPct val="107000"/>
                        </a:lnSpc>
                        <a:spcBef>
                          <a:spcPts val="0"/>
                        </a:spcBef>
                        <a:spcAft>
                          <a:spcPts val="0"/>
                        </a:spcAft>
                        <a:buNone/>
                      </a:pPr>
                      <a:r>
                        <a:rPr lang="tr-TR" sz="1800" b="1">
                          <a:solidFill>
                            <a:srgbClr val="FF0000"/>
                          </a:solidFill>
                        </a:rPr>
                        <a:t>Ana Bilim/Sanat Dalı Adı</a:t>
                      </a:r>
                      <a:endParaRPr sz="1800" b="1">
                        <a:solidFill>
                          <a:srgbClr val="FF0000"/>
                        </a:solidFill>
                        <a:latin typeface="Calibri"/>
                        <a:ea typeface="Calibri"/>
                        <a:cs typeface="Calibri"/>
                        <a:sym typeface="Calibri"/>
                      </a:endParaRPr>
                    </a:p>
                  </a:txBody>
                  <a:tcPr marL="44450" marR="44450" marT="9525" marB="0" anchor="ctr"/>
                </a:tc>
                <a:tc gridSpan="4">
                  <a:txBody>
                    <a:bodyPr/>
                    <a:lstStyle/>
                    <a:p>
                      <a:pPr marL="0" marR="0" lvl="0" indent="0" algn="ctr" rtl="0">
                        <a:lnSpc>
                          <a:spcPct val="107000"/>
                        </a:lnSpc>
                        <a:spcBef>
                          <a:spcPts val="0"/>
                        </a:spcBef>
                        <a:spcAft>
                          <a:spcPts val="0"/>
                        </a:spcAft>
                        <a:buNone/>
                      </a:pPr>
                      <a:r>
                        <a:rPr lang="tr-TR" sz="1600" b="1">
                          <a:solidFill>
                            <a:srgbClr val="FF0000"/>
                          </a:solidFill>
                        </a:rPr>
                        <a:t>2024 Güz</a:t>
                      </a:r>
                      <a:endParaRPr sz="1600" b="1">
                        <a:solidFill>
                          <a:srgbClr val="FF0000"/>
                        </a:solidFill>
                        <a:latin typeface="Calibri"/>
                        <a:ea typeface="Calibri"/>
                        <a:cs typeface="Calibri"/>
                        <a:sym typeface="Calibri"/>
                      </a:endParaRPr>
                    </a:p>
                  </a:txBody>
                  <a:tcPr marL="44450" marR="44450" marT="9525" marB="0" anchor="ctr"/>
                </a:tc>
                <a:tc hMerge="1">
                  <a:txBody>
                    <a:bodyPr/>
                    <a:lstStyle/>
                    <a:p>
                      <a:endParaRPr lang="tr-TR"/>
                    </a:p>
                  </a:txBody>
                  <a:tcPr/>
                </a:tc>
                <a:tc hMerge="1">
                  <a:txBody>
                    <a:bodyPr/>
                    <a:lstStyle/>
                    <a:p>
                      <a:endParaRPr lang="tr-TR"/>
                    </a:p>
                  </a:txBody>
                  <a:tcPr/>
                </a:tc>
                <a:tc hMerge="1">
                  <a:txBody>
                    <a:bodyPr/>
                    <a:lstStyle/>
                    <a:p>
                      <a:endParaRPr lang="tr-TR"/>
                    </a:p>
                  </a:txBody>
                  <a:tcPr/>
                </a:tc>
                <a:tc gridSpan="4">
                  <a:txBody>
                    <a:bodyPr/>
                    <a:lstStyle/>
                    <a:p>
                      <a:pPr marL="0" marR="0" lvl="0" indent="0" algn="ctr" rtl="0">
                        <a:lnSpc>
                          <a:spcPct val="107000"/>
                        </a:lnSpc>
                        <a:spcBef>
                          <a:spcPts val="0"/>
                        </a:spcBef>
                        <a:spcAft>
                          <a:spcPts val="0"/>
                        </a:spcAft>
                        <a:buNone/>
                      </a:pPr>
                      <a:r>
                        <a:rPr lang="tr-TR" sz="1600" b="1">
                          <a:solidFill>
                            <a:srgbClr val="FF0000"/>
                          </a:solidFill>
                        </a:rPr>
                        <a:t>2025 Güz</a:t>
                      </a:r>
                      <a:endParaRPr sz="1600" b="1">
                        <a:solidFill>
                          <a:srgbClr val="FF0000"/>
                        </a:solidFill>
                        <a:latin typeface="Calibri"/>
                        <a:ea typeface="Calibri"/>
                        <a:cs typeface="Calibri"/>
                        <a:sym typeface="Calibri"/>
                      </a:endParaRPr>
                    </a:p>
                  </a:txBody>
                  <a:tcPr marL="0" marR="0" marT="0" marB="0" anchor="ct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640375">
                <a:tc vMerge="1">
                  <a:txBody>
                    <a:bodyPr/>
                    <a:lstStyle/>
                    <a:p>
                      <a:endParaRPr lang="tr-TR"/>
                    </a:p>
                  </a:txBody>
                  <a:tcPr/>
                </a:tc>
                <a:tc>
                  <a:txBody>
                    <a:bodyPr/>
                    <a:lstStyle/>
                    <a:p>
                      <a:pPr marL="0" marR="0" lvl="0" indent="0" algn="ctr" rtl="0">
                        <a:lnSpc>
                          <a:spcPct val="107000"/>
                        </a:lnSpc>
                        <a:spcBef>
                          <a:spcPts val="0"/>
                        </a:spcBef>
                        <a:spcAft>
                          <a:spcPts val="0"/>
                        </a:spcAft>
                        <a:buNone/>
                      </a:pPr>
                      <a:r>
                        <a:rPr lang="tr-TR" sz="1600" b="1">
                          <a:solidFill>
                            <a:srgbClr val="FF0000"/>
                          </a:solidFill>
                        </a:rPr>
                        <a:t>(YL)</a:t>
                      </a:r>
                      <a:endParaRPr/>
                    </a:p>
                    <a:p>
                      <a:pPr marL="0" marR="0" lvl="0" indent="0" algn="ctr" rtl="0">
                        <a:lnSpc>
                          <a:spcPct val="107000"/>
                        </a:lnSpc>
                        <a:spcBef>
                          <a:spcPts val="0"/>
                        </a:spcBef>
                        <a:spcAft>
                          <a:spcPts val="0"/>
                        </a:spcAft>
                        <a:buNone/>
                      </a:pPr>
                      <a:r>
                        <a:rPr lang="tr-TR" sz="1600" b="1">
                          <a:solidFill>
                            <a:srgbClr val="FF0000"/>
                          </a:solidFill>
                        </a:rPr>
                        <a:t>(TEZLİ)</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ctr" rtl="0">
                        <a:lnSpc>
                          <a:spcPct val="107000"/>
                        </a:lnSpc>
                        <a:spcBef>
                          <a:spcPts val="0"/>
                        </a:spcBef>
                        <a:spcAft>
                          <a:spcPts val="0"/>
                        </a:spcAft>
                        <a:buNone/>
                      </a:pPr>
                      <a:r>
                        <a:rPr lang="tr-TR" sz="1600" b="1">
                          <a:solidFill>
                            <a:srgbClr val="FF0000"/>
                          </a:solidFill>
                        </a:rPr>
                        <a:t>(YL)</a:t>
                      </a:r>
                      <a:endParaRPr/>
                    </a:p>
                    <a:p>
                      <a:pPr marL="0" marR="0" lvl="0" indent="0" algn="ctr" rtl="0">
                        <a:lnSpc>
                          <a:spcPct val="107000"/>
                        </a:lnSpc>
                        <a:spcBef>
                          <a:spcPts val="0"/>
                        </a:spcBef>
                        <a:spcAft>
                          <a:spcPts val="0"/>
                        </a:spcAft>
                        <a:buNone/>
                      </a:pPr>
                      <a:r>
                        <a:rPr lang="tr-TR" sz="1600" b="1">
                          <a:solidFill>
                            <a:srgbClr val="FF0000"/>
                          </a:solidFill>
                        </a:rPr>
                        <a:t>(TEZSİZ)</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ctr" rtl="0">
                        <a:lnSpc>
                          <a:spcPct val="107000"/>
                        </a:lnSpc>
                        <a:spcBef>
                          <a:spcPts val="0"/>
                        </a:spcBef>
                        <a:spcAft>
                          <a:spcPts val="0"/>
                        </a:spcAft>
                        <a:buNone/>
                      </a:pPr>
                      <a:r>
                        <a:rPr lang="tr-TR" sz="1600" b="1">
                          <a:solidFill>
                            <a:srgbClr val="FF0000"/>
                          </a:solidFill>
                        </a:rPr>
                        <a:t>(DR)</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ctr" rtl="0">
                        <a:lnSpc>
                          <a:spcPct val="107000"/>
                        </a:lnSpc>
                        <a:spcBef>
                          <a:spcPts val="0"/>
                        </a:spcBef>
                        <a:spcAft>
                          <a:spcPts val="0"/>
                        </a:spcAft>
                        <a:buNone/>
                      </a:pPr>
                      <a:r>
                        <a:rPr lang="tr-TR" sz="1600" b="1">
                          <a:solidFill>
                            <a:srgbClr val="FF0000"/>
                          </a:solidFill>
                        </a:rPr>
                        <a:t>TOPLAM</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600" b="1">
                          <a:solidFill>
                            <a:srgbClr val="FF0000"/>
                          </a:solidFill>
                        </a:rPr>
                        <a:t>(YL)</a:t>
                      </a:r>
                      <a:endParaRPr/>
                    </a:p>
                    <a:p>
                      <a:pPr marL="0" marR="0" lvl="0" indent="0" algn="ctr" rtl="0">
                        <a:lnSpc>
                          <a:spcPct val="107000"/>
                        </a:lnSpc>
                        <a:spcBef>
                          <a:spcPts val="0"/>
                        </a:spcBef>
                        <a:spcAft>
                          <a:spcPts val="0"/>
                        </a:spcAft>
                        <a:buNone/>
                      </a:pPr>
                      <a:r>
                        <a:rPr lang="tr-TR" sz="1600" b="1">
                          <a:solidFill>
                            <a:srgbClr val="FF0000"/>
                          </a:solidFill>
                        </a:rPr>
                        <a:t>(TEZLİ)</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600" b="1">
                          <a:solidFill>
                            <a:srgbClr val="FF0000"/>
                          </a:solidFill>
                        </a:rPr>
                        <a:t>(YL)</a:t>
                      </a:r>
                      <a:endParaRPr/>
                    </a:p>
                    <a:p>
                      <a:pPr marL="0" marR="0" lvl="0" indent="0" algn="ctr" rtl="0">
                        <a:lnSpc>
                          <a:spcPct val="107000"/>
                        </a:lnSpc>
                        <a:spcBef>
                          <a:spcPts val="0"/>
                        </a:spcBef>
                        <a:spcAft>
                          <a:spcPts val="0"/>
                        </a:spcAft>
                        <a:buNone/>
                      </a:pPr>
                      <a:r>
                        <a:rPr lang="tr-TR" sz="1600" b="1">
                          <a:solidFill>
                            <a:srgbClr val="FF0000"/>
                          </a:solidFill>
                        </a:rPr>
                        <a:t>(TEZSİZ)</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ctr" rtl="0">
                        <a:lnSpc>
                          <a:spcPct val="107000"/>
                        </a:lnSpc>
                        <a:spcBef>
                          <a:spcPts val="0"/>
                        </a:spcBef>
                        <a:spcAft>
                          <a:spcPts val="0"/>
                        </a:spcAft>
                        <a:buNone/>
                      </a:pPr>
                      <a:r>
                        <a:rPr lang="tr-TR" sz="1600" b="1">
                          <a:solidFill>
                            <a:srgbClr val="FF0000"/>
                          </a:solidFill>
                        </a:rPr>
                        <a:t>(DR)</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ctr" rtl="0">
                        <a:lnSpc>
                          <a:spcPct val="107000"/>
                        </a:lnSpc>
                        <a:spcBef>
                          <a:spcPts val="0"/>
                        </a:spcBef>
                        <a:spcAft>
                          <a:spcPts val="0"/>
                        </a:spcAft>
                        <a:buNone/>
                      </a:pPr>
                      <a:r>
                        <a:rPr lang="tr-TR" sz="1600" b="1">
                          <a:solidFill>
                            <a:srgbClr val="FF0000"/>
                          </a:solidFill>
                        </a:rPr>
                        <a:t>TOPLAM</a:t>
                      </a:r>
                      <a:endParaRPr sz="1600" b="1">
                        <a:solidFill>
                          <a:srgbClr val="FF0000"/>
                        </a:solidFill>
                        <a:latin typeface="Calibri"/>
                        <a:ea typeface="Calibri"/>
                        <a:cs typeface="Calibri"/>
                        <a:sym typeface="Calibri"/>
                      </a:endParaRPr>
                    </a:p>
                  </a:txBody>
                  <a:tcPr marL="44450" marR="44450" marT="9525" marB="0" anchor="ctr"/>
                </a:tc>
                <a:extLst>
                  <a:ext uri="{0D108BD9-81ED-4DB2-BD59-A6C34878D82A}">
                    <a16:rowId xmlns:a16="http://schemas.microsoft.com/office/drawing/2014/main" val="10001"/>
                  </a:ext>
                </a:extLst>
              </a:tr>
              <a:tr h="321600">
                <a:tc>
                  <a:txBody>
                    <a:bodyPr/>
                    <a:lstStyle/>
                    <a:p>
                      <a:pPr marL="0" marR="0" lvl="0" indent="0" algn="ctr" rtl="0">
                        <a:lnSpc>
                          <a:spcPct val="107000"/>
                        </a:lnSpc>
                        <a:spcBef>
                          <a:spcPts val="0"/>
                        </a:spcBef>
                        <a:spcAft>
                          <a:spcPts val="0"/>
                        </a:spcAft>
                        <a:buNone/>
                      </a:pPr>
                      <a:r>
                        <a:rPr lang="tr-TR" sz="1600" b="1">
                          <a:solidFill>
                            <a:srgbClr val="FF0000"/>
                          </a:solidFill>
                        </a:rPr>
                        <a:t>—</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ctr"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ctr"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ctr"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ctr"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ctr"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ctr"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extLst>
                  <a:ext uri="{0D108BD9-81ED-4DB2-BD59-A6C34878D82A}">
                    <a16:rowId xmlns:a16="http://schemas.microsoft.com/office/drawing/2014/main" val="10002"/>
                  </a:ext>
                </a:extLst>
              </a:tr>
              <a:tr h="321600">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extLst>
                  <a:ext uri="{0D108BD9-81ED-4DB2-BD59-A6C34878D82A}">
                    <a16:rowId xmlns:a16="http://schemas.microsoft.com/office/drawing/2014/main" val="10003"/>
                  </a:ext>
                </a:extLst>
              </a:tr>
              <a:tr h="321600">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extLst>
                  <a:ext uri="{0D108BD9-81ED-4DB2-BD59-A6C34878D82A}">
                    <a16:rowId xmlns:a16="http://schemas.microsoft.com/office/drawing/2014/main" val="10004"/>
                  </a:ext>
                </a:extLst>
              </a:tr>
              <a:tr h="321600">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extLst>
                  <a:ext uri="{0D108BD9-81ED-4DB2-BD59-A6C34878D82A}">
                    <a16:rowId xmlns:a16="http://schemas.microsoft.com/office/drawing/2014/main" val="10005"/>
                  </a:ext>
                </a:extLst>
              </a:tr>
              <a:tr h="321600">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extLst>
                  <a:ext uri="{0D108BD9-81ED-4DB2-BD59-A6C34878D82A}">
                    <a16:rowId xmlns:a16="http://schemas.microsoft.com/office/drawing/2014/main" val="10006"/>
                  </a:ext>
                </a:extLst>
              </a:tr>
              <a:tr h="321600">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extLst>
                  <a:ext uri="{0D108BD9-81ED-4DB2-BD59-A6C34878D82A}">
                    <a16:rowId xmlns:a16="http://schemas.microsoft.com/office/drawing/2014/main" val="10007"/>
                  </a:ext>
                </a:extLst>
              </a:tr>
              <a:tr h="321600">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extLst>
                  <a:ext uri="{0D108BD9-81ED-4DB2-BD59-A6C34878D82A}">
                    <a16:rowId xmlns:a16="http://schemas.microsoft.com/office/drawing/2014/main" val="10008"/>
                  </a:ext>
                </a:extLst>
              </a:tr>
              <a:tr h="321600">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extLst>
                  <a:ext uri="{0D108BD9-81ED-4DB2-BD59-A6C34878D82A}">
                    <a16:rowId xmlns:a16="http://schemas.microsoft.com/office/drawing/2014/main" val="10009"/>
                  </a:ext>
                </a:extLst>
              </a:tr>
              <a:tr h="321600">
                <a:tc>
                  <a:txBody>
                    <a:bodyPr/>
                    <a:lstStyle/>
                    <a:p>
                      <a:pPr marL="0" marR="0" lvl="0" indent="0" algn="r" rtl="0">
                        <a:lnSpc>
                          <a:spcPct val="107000"/>
                        </a:lnSpc>
                        <a:spcBef>
                          <a:spcPts val="0"/>
                        </a:spcBef>
                        <a:spcAft>
                          <a:spcPts val="0"/>
                        </a:spcAft>
                        <a:buNone/>
                      </a:pPr>
                      <a:r>
                        <a:rPr lang="tr-TR" sz="1600" b="1">
                          <a:solidFill>
                            <a:srgbClr val="FF0000"/>
                          </a:solidFill>
                        </a:rPr>
                        <a:t>TOPLAM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44450" marR="44450" marT="9525" marB="0" anchor="ctr"/>
                </a:tc>
                <a:extLst>
                  <a:ext uri="{0D108BD9-81ED-4DB2-BD59-A6C34878D82A}">
                    <a16:rowId xmlns:a16="http://schemas.microsoft.com/office/drawing/2014/main" val="1001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28"/>
          <p:cNvSpPr txBox="1">
            <a:spLocks noGrp="1"/>
          </p:cNvSpPr>
          <p:nvPr>
            <p:ph type="title"/>
          </p:nvPr>
        </p:nvSpPr>
        <p:spPr>
          <a:xfrm>
            <a:off x="357352" y="651641"/>
            <a:ext cx="11336879" cy="837460"/>
          </a:xfrm>
          <a:prstGeom prst="rect">
            <a:avLst/>
          </a:prstGeom>
          <a:noFill/>
          <a:ln>
            <a:noFill/>
          </a:ln>
        </p:spPr>
        <p:txBody>
          <a:bodyPr spcFirstLastPara="1" wrap="square" lIns="91425" tIns="45700" rIns="91425" bIns="45700" anchor="ctr" anchorCtr="0">
            <a:noAutofit/>
          </a:bodyPr>
          <a:lstStyle/>
          <a:p>
            <a:pPr marL="0" lvl="0" indent="0" algn="ctr" rtl="0">
              <a:lnSpc>
                <a:spcPct val="107000"/>
              </a:lnSpc>
              <a:spcBef>
                <a:spcPts val="0"/>
              </a:spcBef>
              <a:spcAft>
                <a:spcPts val="0"/>
              </a:spcAft>
              <a:buClr>
                <a:srgbClr val="3333FF"/>
              </a:buClr>
              <a:buSzPts val="2800"/>
              <a:buFont typeface="Calibri"/>
              <a:buNone/>
            </a:pPr>
            <a:r>
              <a:rPr lang="tr-TR" sz="2800" b="1">
                <a:solidFill>
                  <a:srgbClr val="3333FF"/>
                </a:solidFill>
              </a:rPr>
              <a:t>Öğretim Üyesi/Elemanı Başına Düşen Lisansüstü Öğrenci Sayısı </a:t>
            </a:r>
            <a:br>
              <a:rPr lang="tr-TR" sz="2800" b="1">
                <a:solidFill>
                  <a:srgbClr val="3333FF"/>
                </a:solidFill>
              </a:rPr>
            </a:br>
            <a:r>
              <a:rPr lang="tr-TR" sz="1800" b="1" i="1">
                <a:solidFill>
                  <a:srgbClr val="FF0000"/>
                </a:solidFill>
              </a:rPr>
              <a:t>(Varsa, programdaki lisansüstü toplam öğrenci sayısı)</a:t>
            </a:r>
            <a:endParaRPr sz="1800" b="1" i="1">
              <a:solidFill>
                <a:srgbClr val="FF0000"/>
              </a:solidFill>
            </a:endParaRPr>
          </a:p>
        </p:txBody>
      </p:sp>
      <p:sp>
        <p:nvSpPr>
          <p:cNvPr id="333" name="Google Shape;333;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30.12.2025</a:t>
            </a:r>
            <a:endParaRPr/>
          </a:p>
        </p:txBody>
      </p:sp>
      <p:sp>
        <p:nvSpPr>
          <p:cNvPr id="334" name="Google Shape;334;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29</a:t>
            </a:fld>
            <a:endParaRPr/>
          </a:p>
        </p:txBody>
      </p:sp>
      <p:sp>
        <p:nvSpPr>
          <p:cNvPr id="335" name="Google Shape;335;p28"/>
          <p:cNvSpPr txBox="1"/>
          <p:nvPr/>
        </p:nvSpPr>
        <p:spPr>
          <a:xfrm>
            <a:off x="439616" y="5946161"/>
            <a:ext cx="775191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400" b="1" i="1">
                <a:solidFill>
                  <a:srgbClr val="C00000"/>
                </a:solidFill>
                <a:latin typeface="Calibri"/>
                <a:ea typeface="Calibri"/>
                <a:cs typeface="Calibri"/>
                <a:sym typeface="Calibri"/>
              </a:rPr>
              <a:t>*Bölüm ve Ana Bilim - Sanat Dalı/ Program sayısı kadar satır ekleyiniz. </a:t>
            </a:r>
            <a:endParaRPr sz="1400" b="1" i="1">
              <a:solidFill>
                <a:srgbClr val="C00000"/>
              </a:solidFill>
              <a:latin typeface="Calibri"/>
              <a:ea typeface="Calibri"/>
              <a:cs typeface="Calibri"/>
              <a:sym typeface="Calibri"/>
            </a:endParaRPr>
          </a:p>
        </p:txBody>
      </p:sp>
      <p:graphicFrame>
        <p:nvGraphicFramePr>
          <p:cNvPr id="336" name="Google Shape;336;p28"/>
          <p:cNvGraphicFramePr/>
          <p:nvPr/>
        </p:nvGraphicFramePr>
        <p:xfrm>
          <a:off x="838200" y="2028498"/>
          <a:ext cx="10975450" cy="3815250"/>
        </p:xfrm>
        <a:graphic>
          <a:graphicData uri="http://schemas.openxmlformats.org/drawingml/2006/table">
            <a:tbl>
              <a:tblPr>
                <a:noFill/>
                <a:tableStyleId>{9EE9E55A-6353-4820-B1A0-A50A31D110FF}</a:tableStyleId>
              </a:tblPr>
              <a:tblGrid>
                <a:gridCol w="2223900">
                  <a:extLst>
                    <a:ext uri="{9D8B030D-6E8A-4147-A177-3AD203B41FA5}">
                      <a16:colId xmlns:a16="http://schemas.microsoft.com/office/drawing/2014/main" val="20000"/>
                    </a:ext>
                  </a:extLst>
                </a:gridCol>
                <a:gridCol w="2144400">
                  <a:extLst>
                    <a:ext uri="{9D8B030D-6E8A-4147-A177-3AD203B41FA5}">
                      <a16:colId xmlns:a16="http://schemas.microsoft.com/office/drawing/2014/main" val="20001"/>
                    </a:ext>
                  </a:extLst>
                </a:gridCol>
                <a:gridCol w="1584900">
                  <a:extLst>
                    <a:ext uri="{9D8B030D-6E8A-4147-A177-3AD203B41FA5}">
                      <a16:colId xmlns:a16="http://schemas.microsoft.com/office/drawing/2014/main" val="20002"/>
                    </a:ext>
                  </a:extLst>
                </a:gridCol>
                <a:gridCol w="1827650">
                  <a:extLst>
                    <a:ext uri="{9D8B030D-6E8A-4147-A177-3AD203B41FA5}">
                      <a16:colId xmlns:a16="http://schemas.microsoft.com/office/drawing/2014/main" val="20003"/>
                    </a:ext>
                  </a:extLst>
                </a:gridCol>
                <a:gridCol w="1441450">
                  <a:extLst>
                    <a:ext uri="{9D8B030D-6E8A-4147-A177-3AD203B41FA5}">
                      <a16:colId xmlns:a16="http://schemas.microsoft.com/office/drawing/2014/main" val="20004"/>
                    </a:ext>
                  </a:extLst>
                </a:gridCol>
                <a:gridCol w="1753150">
                  <a:extLst>
                    <a:ext uri="{9D8B030D-6E8A-4147-A177-3AD203B41FA5}">
                      <a16:colId xmlns:a16="http://schemas.microsoft.com/office/drawing/2014/main" val="20005"/>
                    </a:ext>
                  </a:extLst>
                </a:gridCol>
              </a:tblGrid>
              <a:tr h="358525">
                <a:tc rowSpan="2">
                  <a:txBody>
                    <a:bodyPr/>
                    <a:lstStyle/>
                    <a:p>
                      <a:pPr marL="0" marR="0" lvl="0" indent="0" algn="ctr" rtl="0">
                        <a:lnSpc>
                          <a:spcPct val="107000"/>
                        </a:lnSpc>
                        <a:spcBef>
                          <a:spcPts val="0"/>
                        </a:spcBef>
                        <a:spcAft>
                          <a:spcPts val="0"/>
                        </a:spcAft>
                        <a:buNone/>
                      </a:pPr>
                      <a:r>
                        <a:rPr lang="tr-TR" sz="1600" b="1">
                          <a:solidFill>
                            <a:srgbClr val="3333FF"/>
                          </a:solidFill>
                          <a:latin typeface="Calibri"/>
                          <a:ea typeface="Calibri"/>
                          <a:cs typeface="Calibri"/>
                          <a:sym typeface="Calibri"/>
                        </a:rPr>
                        <a:t>Bölüm Adı*</a:t>
                      </a:r>
                      <a:endParaRPr sz="1600" b="1">
                        <a:solidFill>
                          <a:srgbClr val="3333FF"/>
                        </a:solidFill>
                        <a:latin typeface="Calibri"/>
                        <a:ea typeface="Calibri"/>
                        <a:cs typeface="Calibri"/>
                        <a:sym typeface="Calibri"/>
                      </a:endParaRPr>
                    </a:p>
                  </a:txBody>
                  <a:tcPr marL="3800" marR="3800" marT="3800" marB="0" anchor="ctr"/>
                </a:tc>
                <a:tc rowSpan="2">
                  <a:txBody>
                    <a:bodyPr/>
                    <a:lstStyle/>
                    <a:p>
                      <a:pPr marL="0" marR="0" lvl="0" indent="0" algn="ctr" rtl="0">
                        <a:lnSpc>
                          <a:spcPct val="107000"/>
                        </a:lnSpc>
                        <a:spcBef>
                          <a:spcPts val="0"/>
                        </a:spcBef>
                        <a:spcAft>
                          <a:spcPts val="0"/>
                        </a:spcAft>
                        <a:buNone/>
                      </a:pPr>
                      <a:r>
                        <a:rPr lang="tr-TR" sz="1600" b="1">
                          <a:solidFill>
                            <a:srgbClr val="3333FF"/>
                          </a:solidFill>
                          <a:latin typeface="Calibri"/>
                          <a:ea typeface="Calibri"/>
                          <a:cs typeface="Calibri"/>
                          <a:sym typeface="Calibri"/>
                        </a:rPr>
                        <a:t>Ana Bilim - Sanat Dalı/ Program Adı*</a:t>
                      </a:r>
                      <a:endParaRPr sz="1600" b="1">
                        <a:solidFill>
                          <a:srgbClr val="3333FF"/>
                        </a:solidFill>
                        <a:latin typeface="Calibri"/>
                        <a:ea typeface="Calibri"/>
                        <a:cs typeface="Calibri"/>
                        <a:sym typeface="Calibri"/>
                      </a:endParaRPr>
                    </a:p>
                  </a:txBody>
                  <a:tcPr marL="9525" marR="9525" marT="9525" marB="0" anchor="ctr"/>
                </a:tc>
                <a:tc gridSpan="2">
                  <a:txBody>
                    <a:bodyPr/>
                    <a:lstStyle/>
                    <a:p>
                      <a:pPr marL="0" marR="0" lvl="0" indent="0" algn="ctr" rtl="0">
                        <a:lnSpc>
                          <a:spcPct val="107000"/>
                        </a:lnSpc>
                        <a:spcBef>
                          <a:spcPts val="0"/>
                        </a:spcBef>
                        <a:spcAft>
                          <a:spcPts val="0"/>
                        </a:spcAft>
                        <a:buNone/>
                      </a:pPr>
                      <a:r>
                        <a:rPr lang="tr-TR" sz="2000" b="1">
                          <a:solidFill>
                            <a:srgbClr val="3333FF"/>
                          </a:solidFill>
                          <a:latin typeface="Calibri"/>
                          <a:ea typeface="Calibri"/>
                          <a:cs typeface="Calibri"/>
                          <a:sym typeface="Calibri"/>
                        </a:rPr>
                        <a:t>2024 (Güz Dönemi)</a:t>
                      </a:r>
                      <a:endParaRPr sz="2000" b="1">
                        <a:solidFill>
                          <a:srgbClr val="3333FF"/>
                        </a:solidFill>
                        <a:latin typeface="Calibri"/>
                        <a:ea typeface="Calibri"/>
                        <a:cs typeface="Calibri"/>
                        <a:sym typeface="Calibri"/>
                      </a:endParaRPr>
                    </a:p>
                  </a:txBody>
                  <a:tcPr marL="0" marR="0" marT="0" marB="0" anchor="ctr"/>
                </a:tc>
                <a:tc hMerge="1">
                  <a:txBody>
                    <a:bodyPr/>
                    <a:lstStyle/>
                    <a:p>
                      <a:endParaRPr lang="tr-TR"/>
                    </a:p>
                  </a:txBody>
                  <a:tcPr/>
                </a:tc>
                <a:tc gridSpan="2">
                  <a:txBody>
                    <a:bodyPr/>
                    <a:lstStyle/>
                    <a:p>
                      <a:pPr marL="0" marR="0" lvl="0" indent="0" algn="ctr" rtl="0">
                        <a:lnSpc>
                          <a:spcPct val="107000"/>
                        </a:lnSpc>
                        <a:spcBef>
                          <a:spcPts val="0"/>
                        </a:spcBef>
                        <a:spcAft>
                          <a:spcPts val="0"/>
                        </a:spcAft>
                        <a:buNone/>
                      </a:pPr>
                      <a:r>
                        <a:rPr lang="tr-TR" sz="2000" b="1">
                          <a:solidFill>
                            <a:srgbClr val="3333FF"/>
                          </a:solidFill>
                          <a:latin typeface="Calibri"/>
                          <a:ea typeface="Calibri"/>
                          <a:cs typeface="Calibri"/>
                          <a:sym typeface="Calibri"/>
                        </a:rPr>
                        <a:t>2025 (Güz Dönemi)</a:t>
                      </a:r>
                      <a:endParaRPr sz="2000" b="1">
                        <a:solidFill>
                          <a:srgbClr val="3333FF"/>
                        </a:solidFill>
                        <a:latin typeface="Calibri"/>
                        <a:ea typeface="Calibri"/>
                        <a:cs typeface="Calibri"/>
                        <a:sym typeface="Calibri"/>
                      </a:endParaRPr>
                    </a:p>
                  </a:txBody>
                  <a:tcPr marL="0" marR="0" marT="0" marB="0" anchor="ctr"/>
                </a:tc>
                <a:tc hMerge="1">
                  <a:txBody>
                    <a:bodyPr/>
                    <a:lstStyle/>
                    <a:p>
                      <a:endParaRPr lang="tr-TR"/>
                    </a:p>
                  </a:txBody>
                  <a:tcPr/>
                </a:tc>
                <a:extLst>
                  <a:ext uri="{0D108BD9-81ED-4DB2-BD59-A6C34878D82A}">
                    <a16:rowId xmlns:a16="http://schemas.microsoft.com/office/drawing/2014/main" val="10000"/>
                  </a:ext>
                </a:extLst>
              </a:tr>
              <a:tr h="395125">
                <a:tc vMerge="1">
                  <a:txBody>
                    <a:bodyPr/>
                    <a:lstStyle/>
                    <a:p>
                      <a:endParaRPr lang="tr-TR"/>
                    </a:p>
                  </a:txBody>
                  <a:tcPr/>
                </a:tc>
                <a:tc vMerge="1">
                  <a:txBody>
                    <a:bodyPr/>
                    <a:lstStyle/>
                    <a:p>
                      <a:endParaRPr lang="tr-TR"/>
                    </a:p>
                  </a:txBody>
                  <a:tcPr/>
                </a:tc>
                <a:tc>
                  <a:txBody>
                    <a:bodyPr/>
                    <a:lstStyle/>
                    <a:p>
                      <a:pPr marL="0" marR="0" lvl="0" indent="0" algn="ctr" rtl="0">
                        <a:lnSpc>
                          <a:spcPct val="107000"/>
                        </a:lnSpc>
                        <a:spcBef>
                          <a:spcPts val="0"/>
                        </a:spcBef>
                        <a:spcAft>
                          <a:spcPts val="0"/>
                        </a:spcAft>
                        <a:buNone/>
                      </a:pPr>
                      <a:r>
                        <a:rPr lang="tr-TR" sz="1200" b="1">
                          <a:solidFill>
                            <a:srgbClr val="3333FF"/>
                          </a:solidFill>
                          <a:latin typeface="Calibri"/>
                          <a:ea typeface="Calibri"/>
                          <a:cs typeface="Calibri"/>
                          <a:sym typeface="Calibri"/>
                        </a:rPr>
                        <a:t>Öğretim Üyesi Başına Düşen Öğrenci Sayısı</a:t>
                      </a:r>
                      <a:endParaRPr sz="1200" b="1">
                        <a:solidFill>
                          <a:srgbClr val="3333FF"/>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200" b="1">
                          <a:solidFill>
                            <a:srgbClr val="3333FF"/>
                          </a:solidFill>
                          <a:latin typeface="Calibri"/>
                          <a:ea typeface="Calibri"/>
                          <a:cs typeface="Calibri"/>
                          <a:sym typeface="Calibri"/>
                        </a:rPr>
                        <a:t>Öğretim Elemanı Başına Düşen Öğrenci Sayısı</a:t>
                      </a:r>
                      <a:endParaRPr sz="1200" b="1">
                        <a:solidFill>
                          <a:srgbClr val="3333FF"/>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200" b="1">
                          <a:solidFill>
                            <a:srgbClr val="3333FF"/>
                          </a:solidFill>
                          <a:latin typeface="Calibri"/>
                          <a:ea typeface="Calibri"/>
                          <a:cs typeface="Calibri"/>
                          <a:sym typeface="Calibri"/>
                        </a:rPr>
                        <a:t>Öğretim Üyesi Başına Düşen Öğrenci Sayısı</a:t>
                      </a:r>
                      <a:endParaRPr sz="1200" b="1">
                        <a:solidFill>
                          <a:srgbClr val="3333FF"/>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200" b="1">
                          <a:solidFill>
                            <a:srgbClr val="3333FF"/>
                          </a:solidFill>
                          <a:latin typeface="Calibri"/>
                          <a:ea typeface="Calibri"/>
                          <a:cs typeface="Calibri"/>
                          <a:sym typeface="Calibri"/>
                        </a:rPr>
                        <a:t>Öğretim Elemanı Başına Düşen Öğrenci Sayısı</a:t>
                      </a:r>
                      <a:endParaRPr sz="1200" b="1">
                        <a:solidFill>
                          <a:srgbClr val="3333FF"/>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1"/>
                  </a:ext>
                </a:extLst>
              </a:tr>
              <a:tr h="382700">
                <a:tc>
                  <a:txBody>
                    <a:bodyPr/>
                    <a:lstStyle/>
                    <a:p>
                      <a:pPr marL="0" marR="0" lvl="0" indent="0" algn="ctr" rtl="0">
                        <a:lnSpc>
                          <a:spcPct val="107000"/>
                        </a:lnSpc>
                        <a:spcBef>
                          <a:spcPts val="0"/>
                        </a:spcBef>
                        <a:spcAft>
                          <a:spcPts val="0"/>
                        </a:spcAft>
                        <a:buNone/>
                      </a:pPr>
                      <a:r>
                        <a:rPr lang="tr-TR" sz="1800">
                          <a:latin typeface="Times New Roman"/>
                          <a:ea typeface="Times New Roman"/>
                          <a:cs typeface="Times New Roman"/>
                          <a:sym typeface="Times New Roman"/>
                        </a:rPr>
                        <a:t>-</a:t>
                      </a:r>
                      <a:endParaRPr sz="1800">
                        <a:latin typeface="Times New Roman"/>
                        <a:ea typeface="Times New Roman"/>
                        <a:cs typeface="Times New Roman"/>
                        <a:sym typeface="Times New Roman"/>
                      </a:endParaRPr>
                    </a:p>
                  </a:txBody>
                  <a:tcPr marL="3800" marR="3800" marT="3800" marB="0" anchor="ctr"/>
                </a:tc>
                <a:tc>
                  <a:txBody>
                    <a:bodyPr/>
                    <a:lstStyle/>
                    <a:p>
                      <a:pPr marL="0" marR="0" lvl="0" indent="0" algn="ctr" rtl="0">
                        <a:lnSpc>
                          <a:spcPct val="107000"/>
                        </a:lnSpc>
                        <a:spcBef>
                          <a:spcPts val="0"/>
                        </a:spcBef>
                        <a:spcAft>
                          <a:spcPts val="0"/>
                        </a:spcAft>
                        <a:buNone/>
                      </a:pPr>
                      <a:r>
                        <a:rPr lang="tr-TR" sz="1800"/>
                        <a:t> -</a:t>
                      </a:r>
                      <a:endParaRPr sz="1800">
                        <a:latin typeface="Times New Roman"/>
                        <a:ea typeface="Times New Roman"/>
                        <a:cs typeface="Times New Roman"/>
                        <a:sym typeface="Times New Roman"/>
                      </a:endParaRPr>
                    </a:p>
                  </a:txBody>
                  <a:tcPr marL="9525" marR="9525" marT="9525" marB="0" anchor="ctr"/>
                </a:tc>
                <a:tc>
                  <a:txBody>
                    <a:bodyPr/>
                    <a:lstStyle/>
                    <a:p>
                      <a:pPr marL="0" marR="0" lvl="0" indent="0" algn="ctr" rtl="0">
                        <a:lnSpc>
                          <a:spcPct val="107000"/>
                        </a:lnSpc>
                        <a:spcBef>
                          <a:spcPts val="0"/>
                        </a:spcBef>
                        <a:spcAft>
                          <a:spcPts val="0"/>
                        </a:spcAft>
                        <a:buNone/>
                      </a:pPr>
                      <a:r>
                        <a:rPr lang="tr-TR" sz="1800"/>
                        <a:t> -</a:t>
                      </a:r>
                      <a:endParaRPr sz="1800">
                        <a:latin typeface="Times New Roman"/>
                        <a:ea typeface="Times New Roman"/>
                        <a:cs typeface="Times New Roman"/>
                        <a:sym typeface="Times New Roman"/>
                      </a:endParaRPr>
                    </a:p>
                  </a:txBody>
                  <a:tcPr marL="0" marR="0" marT="0" marB="0" anchor="ctr"/>
                </a:tc>
                <a:tc>
                  <a:txBody>
                    <a:bodyPr/>
                    <a:lstStyle/>
                    <a:p>
                      <a:pPr marL="0" marR="0" lvl="0" indent="0" algn="ctr" rtl="0">
                        <a:lnSpc>
                          <a:spcPct val="107000"/>
                        </a:lnSpc>
                        <a:spcBef>
                          <a:spcPts val="0"/>
                        </a:spcBef>
                        <a:spcAft>
                          <a:spcPts val="0"/>
                        </a:spcAft>
                        <a:buNone/>
                      </a:pPr>
                      <a:r>
                        <a:rPr lang="tr-TR" sz="1800"/>
                        <a:t> -</a:t>
                      </a:r>
                      <a:endParaRPr sz="1800">
                        <a:latin typeface="Times New Roman"/>
                        <a:ea typeface="Times New Roman"/>
                        <a:cs typeface="Times New Roman"/>
                        <a:sym typeface="Times New Roman"/>
                      </a:endParaRPr>
                    </a:p>
                  </a:txBody>
                  <a:tcPr marL="0" marR="0" marT="0" marB="0" anchor="ctr"/>
                </a:tc>
                <a:tc>
                  <a:txBody>
                    <a:bodyPr/>
                    <a:lstStyle/>
                    <a:p>
                      <a:pPr marL="0" marR="0" lvl="0" indent="0" algn="ctr" rtl="0">
                        <a:lnSpc>
                          <a:spcPct val="107000"/>
                        </a:lnSpc>
                        <a:spcBef>
                          <a:spcPts val="0"/>
                        </a:spcBef>
                        <a:spcAft>
                          <a:spcPts val="0"/>
                        </a:spcAft>
                        <a:buNone/>
                      </a:pPr>
                      <a:r>
                        <a:rPr lang="tr-TR" sz="1800"/>
                        <a:t> -</a:t>
                      </a:r>
                      <a:endParaRPr sz="1800">
                        <a:latin typeface="Times New Roman"/>
                        <a:ea typeface="Times New Roman"/>
                        <a:cs typeface="Times New Roman"/>
                        <a:sym typeface="Times New Roman"/>
                      </a:endParaRPr>
                    </a:p>
                  </a:txBody>
                  <a:tcPr marL="0" marR="0" marT="0" marB="0" anchor="ctr"/>
                </a:tc>
                <a:tc>
                  <a:txBody>
                    <a:bodyPr/>
                    <a:lstStyle/>
                    <a:p>
                      <a:pPr marL="0" marR="0" lvl="0" indent="0" algn="ctr" rtl="0">
                        <a:lnSpc>
                          <a:spcPct val="107000"/>
                        </a:lnSpc>
                        <a:spcBef>
                          <a:spcPts val="0"/>
                        </a:spcBef>
                        <a:spcAft>
                          <a:spcPts val="0"/>
                        </a:spcAft>
                        <a:buNone/>
                      </a:pPr>
                      <a:r>
                        <a:rPr lang="tr-TR" sz="1800"/>
                        <a:t> -</a:t>
                      </a:r>
                      <a:endParaRPr sz="1800">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02"/>
                  </a:ext>
                </a:extLst>
              </a:tr>
              <a:tr h="382700">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3800" marR="3800" marT="380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9525" marR="9525" marT="9525"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03"/>
                  </a:ext>
                </a:extLst>
              </a:tr>
              <a:tr h="382700">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3800" marR="3800" marT="380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9525" marR="9525" marT="9525"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04"/>
                  </a:ext>
                </a:extLst>
              </a:tr>
              <a:tr h="382700">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3800" marR="3800" marT="380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9525" marR="9525" marT="9525"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05"/>
                  </a:ext>
                </a:extLst>
              </a:tr>
              <a:tr h="382700">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3800" marR="3800" marT="380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9525" marR="9525" marT="9525"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06"/>
                  </a:ext>
                </a:extLst>
              </a:tr>
              <a:tr h="382700">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3800" marR="3800" marT="380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9525" marR="9525" marT="9525"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07"/>
                  </a:ext>
                </a:extLst>
              </a:tr>
              <a:tr h="382700">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3800" marR="3800" marT="380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9525" marR="9525" marT="9525"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08"/>
                  </a:ext>
                </a:extLst>
              </a:tr>
              <a:tr h="382700">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3800" marR="3800" marT="3800" marB="0" anchor="ctr"/>
                </a:tc>
                <a:tc>
                  <a:txBody>
                    <a:bodyPr/>
                    <a:lstStyle/>
                    <a:p>
                      <a:pPr marL="0" marR="0" lvl="0" indent="0" algn="r" rtl="0">
                        <a:lnSpc>
                          <a:spcPct val="107000"/>
                        </a:lnSpc>
                        <a:spcBef>
                          <a:spcPts val="0"/>
                        </a:spcBef>
                        <a:spcAft>
                          <a:spcPts val="0"/>
                        </a:spcAft>
                        <a:buNone/>
                      </a:pPr>
                      <a:r>
                        <a:rPr lang="tr-TR" sz="1100" b="1">
                          <a:solidFill>
                            <a:srgbClr val="FF0000"/>
                          </a:solidFill>
                        </a:rPr>
                        <a:t> BİRİM ORTALAMASI  </a:t>
                      </a:r>
                      <a:endParaRPr sz="1100" b="1">
                        <a:solidFill>
                          <a:srgbClr val="FF0000"/>
                        </a:solidFill>
                        <a:latin typeface="Times New Roman"/>
                        <a:ea typeface="Times New Roman"/>
                        <a:cs typeface="Times New Roman"/>
                        <a:sym typeface="Times New Roman"/>
                      </a:endParaRPr>
                    </a:p>
                  </a:txBody>
                  <a:tcPr marL="9525" marR="9525" marT="9525" marB="0" anchor="ctr"/>
                </a:tc>
                <a:tc>
                  <a:txBody>
                    <a:bodyPr/>
                    <a:lstStyle/>
                    <a:p>
                      <a:pPr marL="0" marR="0" lvl="0" indent="0" algn="l" rtl="0">
                        <a:lnSpc>
                          <a:spcPct val="107000"/>
                        </a:lnSpc>
                        <a:spcBef>
                          <a:spcPts val="0"/>
                        </a:spcBef>
                        <a:spcAft>
                          <a:spcPts val="0"/>
                        </a:spcAft>
                        <a:buNone/>
                      </a:pPr>
                      <a:r>
                        <a:rPr lang="tr-TR" sz="1100" b="1">
                          <a:solidFill>
                            <a:srgbClr val="FF0000"/>
                          </a:solidFill>
                        </a:rPr>
                        <a:t> </a:t>
                      </a:r>
                      <a:endParaRPr sz="1100" b="1">
                        <a:solidFill>
                          <a:srgbClr val="FF0000"/>
                        </a:solidFill>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3"/>
          <p:cNvSpPr txBox="1">
            <a:spLocks noGrp="1"/>
          </p:cNvSpPr>
          <p:nvPr>
            <p:ph type="subTitle" idx="1"/>
          </p:nvPr>
        </p:nvSpPr>
        <p:spPr>
          <a:xfrm>
            <a:off x="1524000" y="2521384"/>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0000"/>
              </a:buClr>
              <a:buSzPts val="6000"/>
              <a:buNone/>
            </a:pPr>
            <a:r>
              <a:rPr lang="tr-TR" sz="6000" b="1">
                <a:solidFill>
                  <a:srgbClr val="FF0000"/>
                </a:solidFill>
              </a:rPr>
              <a:t>YÖNETİM</a:t>
            </a:r>
            <a:endParaRPr sz="6000"/>
          </a:p>
        </p:txBody>
      </p:sp>
      <p:sp>
        <p:nvSpPr>
          <p:cNvPr id="112" name="Google Shape;112;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30.12.2025</a:t>
            </a:r>
            <a:endParaRPr/>
          </a:p>
        </p:txBody>
      </p:sp>
      <p:sp>
        <p:nvSpPr>
          <p:cNvPr id="113" name="Google Shape;113;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3</a:t>
            </a:fld>
            <a:endParaRPr/>
          </a:p>
        </p:txBody>
      </p:sp>
    </p:spTree>
  </p:cSld>
  <p:clrMapOvr>
    <a:masterClrMapping/>
  </p:clrMapOvr>
  <mc:AlternateContent xmlns:mc="http://schemas.openxmlformats.org/markup-compatibility/2006" xmlns:p14="http://schemas.microsoft.com/office/powerpoint/2010/main">
    <mc:Choice Requires="p14">
      <p:transition p14:dur="250">
        <p14:pan dir="u"/>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Shape 340"/>
        <p:cNvGrpSpPr/>
        <p:nvPr/>
      </p:nvGrpSpPr>
      <p:grpSpPr>
        <a:xfrm>
          <a:off x="0" y="0"/>
          <a:ext cx="0" cy="0"/>
          <a:chOff x="0" y="0"/>
          <a:chExt cx="0" cy="0"/>
        </a:xfrm>
      </p:grpSpPr>
      <p:sp>
        <p:nvSpPr>
          <p:cNvPr id="341" name="Google Shape;341;p29"/>
          <p:cNvSpPr txBox="1">
            <a:spLocks noGrp="1"/>
          </p:cNvSpPr>
          <p:nvPr>
            <p:ph type="title"/>
          </p:nvPr>
        </p:nvSpPr>
        <p:spPr>
          <a:xfrm>
            <a:off x="478485" y="847035"/>
            <a:ext cx="10306877" cy="51183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2800"/>
              <a:buFont typeface="Calibri"/>
              <a:buNone/>
            </a:pPr>
            <a:r>
              <a:rPr lang="tr-TR" sz="2800" b="1">
                <a:solidFill>
                  <a:srgbClr val="FF0000"/>
                </a:solidFill>
                <a:latin typeface="Calibri"/>
                <a:ea typeface="Calibri"/>
                <a:cs typeface="Calibri"/>
                <a:sym typeface="Calibri"/>
              </a:rPr>
              <a:t>Yabancı Uyruklu Öğrenci Sayısı</a:t>
            </a:r>
            <a:endParaRPr sz="2800">
              <a:solidFill>
                <a:srgbClr val="FF0000"/>
              </a:solidFill>
            </a:endParaRPr>
          </a:p>
        </p:txBody>
      </p:sp>
      <p:sp>
        <p:nvSpPr>
          <p:cNvPr id="342" name="Google Shape;342;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30.12.2025</a:t>
            </a:r>
            <a:endParaRPr/>
          </a:p>
        </p:txBody>
      </p:sp>
      <p:sp>
        <p:nvSpPr>
          <p:cNvPr id="343" name="Google Shape;343;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30</a:t>
            </a:fld>
            <a:endParaRPr/>
          </a:p>
        </p:txBody>
      </p:sp>
      <p:graphicFrame>
        <p:nvGraphicFramePr>
          <p:cNvPr id="344" name="Google Shape;344;p29"/>
          <p:cNvGraphicFramePr/>
          <p:nvPr>
            <p:extLst>
              <p:ext uri="{D42A27DB-BD31-4B8C-83A1-F6EECF244321}">
                <p14:modId xmlns:p14="http://schemas.microsoft.com/office/powerpoint/2010/main" val="3351891621"/>
              </p:ext>
            </p:extLst>
          </p:nvPr>
        </p:nvGraphicFramePr>
        <p:xfrm>
          <a:off x="241540" y="1769167"/>
          <a:ext cx="11605900" cy="4108669"/>
        </p:xfrm>
        <a:graphic>
          <a:graphicData uri="http://schemas.openxmlformats.org/drawingml/2006/table">
            <a:tbl>
              <a:tblPr firstRow="1" firstCol="1" bandRow="1">
                <a:noFill/>
                <a:tableStyleId>{442526DB-31A1-4EE6-8B45-70D7919994F8}</a:tableStyleId>
              </a:tblPr>
              <a:tblGrid>
                <a:gridCol w="2748650">
                  <a:extLst>
                    <a:ext uri="{9D8B030D-6E8A-4147-A177-3AD203B41FA5}">
                      <a16:colId xmlns:a16="http://schemas.microsoft.com/office/drawing/2014/main" val="20000"/>
                    </a:ext>
                  </a:extLst>
                </a:gridCol>
                <a:gridCol w="4147350">
                  <a:extLst>
                    <a:ext uri="{9D8B030D-6E8A-4147-A177-3AD203B41FA5}">
                      <a16:colId xmlns:a16="http://schemas.microsoft.com/office/drawing/2014/main" val="20001"/>
                    </a:ext>
                  </a:extLst>
                </a:gridCol>
                <a:gridCol w="3233700">
                  <a:extLst>
                    <a:ext uri="{9D8B030D-6E8A-4147-A177-3AD203B41FA5}">
                      <a16:colId xmlns:a16="http://schemas.microsoft.com/office/drawing/2014/main" val="20002"/>
                    </a:ext>
                  </a:extLst>
                </a:gridCol>
                <a:gridCol w="1476200">
                  <a:extLst>
                    <a:ext uri="{9D8B030D-6E8A-4147-A177-3AD203B41FA5}">
                      <a16:colId xmlns:a16="http://schemas.microsoft.com/office/drawing/2014/main" val="20003"/>
                    </a:ext>
                  </a:extLst>
                </a:gridCol>
              </a:tblGrid>
              <a:tr h="302775">
                <a:tc>
                  <a:txBody>
                    <a:bodyPr/>
                    <a:lstStyle/>
                    <a:p>
                      <a:pPr marL="0" marR="0" lvl="0" indent="0" algn="ctr" rtl="0">
                        <a:lnSpc>
                          <a:spcPct val="107000"/>
                        </a:lnSpc>
                        <a:spcBef>
                          <a:spcPts val="0"/>
                        </a:spcBef>
                        <a:spcAft>
                          <a:spcPts val="0"/>
                        </a:spcAft>
                        <a:buNone/>
                      </a:pPr>
                      <a:r>
                        <a:rPr lang="tr-TR" sz="1800">
                          <a:solidFill>
                            <a:srgbClr val="FF0000"/>
                          </a:solidFill>
                        </a:rPr>
                        <a:t>Bölüm Adı*</a:t>
                      </a:r>
                      <a:endParaRPr sz="1800">
                        <a:solidFill>
                          <a:srgbClr val="FF0000"/>
                        </a:solidFill>
                        <a:latin typeface="Times New Roman"/>
                        <a:ea typeface="Times New Roman"/>
                        <a:cs typeface="Times New Roman"/>
                        <a:sym typeface="Times New Roman"/>
                      </a:endParaRPr>
                    </a:p>
                  </a:txBody>
                  <a:tcPr marL="0" marR="0" marT="0" marB="0" anchor="ctr"/>
                </a:tc>
                <a:tc>
                  <a:txBody>
                    <a:bodyPr/>
                    <a:lstStyle/>
                    <a:p>
                      <a:pPr marL="0" marR="0" lvl="0" indent="0" algn="ctr" rtl="0">
                        <a:lnSpc>
                          <a:spcPct val="107000"/>
                        </a:lnSpc>
                        <a:spcBef>
                          <a:spcPts val="0"/>
                        </a:spcBef>
                        <a:spcAft>
                          <a:spcPts val="0"/>
                        </a:spcAft>
                        <a:buNone/>
                      </a:pPr>
                      <a:r>
                        <a:rPr lang="tr-TR" sz="1800">
                          <a:solidFill>
                            <a:srgbClr val="FF0000"/>
                          </a:solidFill>
                        </a:rPr>
                        <a:t>Ana Bilim - Sanat Dalı/ Program Adı*</a:t>
                      </a:r>
                      <a:endParaRPr sz="1800">
                        <a:solidFill>
                          <a:srgbClr val="FF0000"/>
                        </a:solidFill>
                        <a:latin typeface="Times New Roman"/>
                        <a:ea typeface="Times New Roman"/>
                        <a:cs typeface="Times New Roman"/>
                        <a:sym typeface="Times New Roman"/>
                      </a:endParaRPr>
                    </a:p>
                  </a:txBody>
                  <a:tcPr marL="44450" marR="44450" marT="9525" marB="0" anchor="ctr"/>
                </a:tc>
                <a:tc>
                  <a:txBody>
                    <a:bodyPr/>
                    <a:lstStyle/>
                    <a:p>
                      <a:pPr marL="0" marR="0" lvl="0" indent="0" algn="ctr" rtl="0">
                        <a:lnSpc>
                          <a:spcPct val="107000"/>
                        </a:lnSpc>
                        <a:spcBef>
                          <a:spcPts val="0"/>
                        </a:spcBef>
                        <a:spcAft>
                          <a:spcPts val="0"/>
                        </a:spcAft>
                        <a:buNone/>
                      </a:pPr>
                      <a:r>
                        <a:rPr lang="tr-TR" sz="1800" dirty="0">
                          <a:solidFill>
                            <a:srgbClr val="FF0000"/>
                          </a:solidFill>
                        </a:rPr>
                        <a:t>Ülkesi</a:t>
                      </a:r>
                      <a:endParaRPr sz="1800" dirty="0">
                        <a:solidFill>
                          <a:srgbClr val="FF0000"/>
                        </a:solidFill>
                        <a:latin typeface="Times New Roman"/>
                        <a:ea typeface="Times New Roman"/>
                        <a:cs typeface="Times New Roman"/>
                        <a:sym typeface="Times New Roman"/>
                      </a:endParaRPr>
                    </a:p>
                  </a:txBody>
                  <a:tcPr marL="44450" marR="44450" marT="9525" marB="0" anchor="ctr"/>
                </a:tc>
                <a:tc>
                  <a:txBody>
                    <a:bodyPr/>
                    <a:lstStyle/>
                    <a:p>
                      <a:pPr marL="0" marR="0" lvl="0" indent="0" algn="ctr" rtl="0">
                        <a:lnSpc>
                          <a:spcPct val="107000"/>
                        </a:lnSpc>
                        <a:spcBef>
                          <a:spcPts val="0"/>
                        </a:spcBef>
                        <a:spcAft>
                          <a:spcPts val="0"/>
                        </a:spcAft>
                        <a:buNone/>
                      </a:pPr>
                      <a:r>
                        <a:rPr lang="tr-TR" sz="1800">
                          <a:solidFill>
                            <a:srgbClr val="FF0000"/>
                          </a:solidFill>
                        </a:rPr>
                        <a:t>Sayı</a:t>
                      </a:r>
                      <a:endParaRPr sz="1800">
                        <a:solidFill>
                          <a:srgbClr val="FF0000"/>
                        </a:solidFill>
                        <a:latin typeface="Times New Roman"/>
                        <a:ea typeface="Times New Roman"/>
                        <a:cs typeface="Times New Roman"/>
                        <a:sym typeface="Times New Roman"/>
                      </a:endParaRPr>
                    </a:p>
                  </a:txBody>
                  <a:tcPr marL="44450" marR="44450" marT="9525" marB="0" anchor="ctr"/>
                </a:tc>
                <a:extLst>
                  <a:ext uri="{0D108BD9-81ED-4DB2-BD59-A6C34878D82A}">
                    <a16:rowId xmlns:a16="http://schemas.microsoft.com/office/drawing/2014/main" val="10000"/>
                  </a:ext>
                </a:extLst>
              </a:tr>
              <a:tr h="269700">
                <a:tc>
                  <a:txBody>
                    <a:bodyPr/>
                    <a:lstStyle/>
                    <a:p>
                      <a:pPr marL="0" marR="0" lvl="0" indent="0" algn="ctr" rtl="0">
                        <a:lnSpc>
                          <a:spcPct val="107000"/>
                        </a:lnSpc>
                        <a:spcBef>
                          <a:spcPts val="0"/>
                        </a:spcBef>
                        <a:spcAft>
                          <a:spcPts val="0"/>
                        </a:spcAft>
                        <a:buNone/>
                      </a:pPr>
                      <a:r>
                        <a:rPr lang="tr-TR" sz="1800"/>
                        <a:t> Yabancı Diller Bölümü</a:t>
                      </a:r>
                      <a:endParaRPr sz="1800">
                        <a:latin typeface="Times New Roman"/>
                        <a:ea typeface="Times New Roman"/>
                        <a:cs typeface="Times New Roman"/>
                        <a:sym typeface="Times New Roman"/>
                      </a:endParaRPr>
                    </a:p>
                  </a:txBody>
                  <a:tcPr marL="0" marR="0" marT="0" marB="0" anchor="ctr"/>
                </a:tc>
                <a:tc>
                  <a:txBody>
                    <a:bodyPr/>
                    <a:lstStyle/>
                    <a:p>
                      <a:pPr marL="0" marR="0" lvl="0" indent="0" algn="ctr" rtl="0">
                        <a:lnSpc>
                          <a:spcPct val="107000"/>
                        </a:lnSpc>
                        <a:spcBef>
                          <a:spcPts val="0"/>
                        </a:spcBef>
                        <a:spcAft>
                          <a:spcPts val="0"/>
                        </a:spcAft>
                        <a:buNone/>
                      </a:pPr>
                      <a:r>
                        <a:rPr lang="tr-TR" sz="1800" b="1"/>
                        <a:t>Hazırlık</a:t>
                      </a:r>
                      <a:endParaRPr sz="1800" b="1"/>
                    </a:p>
                  </a:txBody>
                  <a:tcPr marL="44450" marR="44450" marT="9525" marB="0" anchor="ctr"/>
                </a:tc>
                <a:tc>
                  <a:txBody>
                    <a:bodyPr/>
                    <a:lstStyle/>
                    <a:p>
                      <a:pPr marL="0" marR="0" lvl="0" indent="0" algn="ctr" rtl="0">
                        <a:lnSpc>
                          <a:spcPct val="107000"/>
                        </a:lnSpc>
                        <a:spcBef>
                          <a:spcPts val="0"/>
                        </a:spcBef>
                        <a:spcAft>
                          <a:spcPts val="0"/>
                        </a:spcAft>
                        <a:buNone/>
                      </a:pPr>
                      <a:r>
                        <a:rPr lang="tr-TR" sz="1100" b="1" dirty="0" smtClean="0">
                          <a:latin typeface="Times New Roman"/>
                          <a:ea typeface="Times New Roman"/>
                          <a:cs typeface="Times New Roman"/>
                          <a:sym typeface="Times New Roman"/>
                        </a:rPr>
                        <a:t>Almanya</a:t>
                      </a:r>
                      <a:endParaRPr sz="1100" b="1" dirty="0">
                        <a:latin typeface="Times New Roman"/>
                        <a:ea typeface="Times New Roman"/>
                        <a:cs typeface="Times New Roman"/>
                        <a:sym typeface="Times New Roman"/>
                      </a:endParaRPr>
                    </a:p>
                  </a:txBody>
                  <a:tcPr marL="44450" marR="44450" marT="9525" marB="0" anchor="ctr"/>
                </a:tc>
                <a:tc>
                  <a:txBody>
                    <a:bodyPr/>
                    <a:lstStyle/>
                    <a:p>
                      <a:pPr marL="0" marR="0" lvl="0" indent="0" algn="ctr" rtl="0">
                        <a:lnSpc>
                          <a:spcPct val="107000"/>
                        </a:lnSpc>
                        <a:spcBef>
                          <a:spcPts val="0"/>
                        </a:spcBef>
                        <a:spcAft>
                          <a:spcPts val="0"/>
                        </a:spcAft>
                        <a:buNone/>
                      </a:pPr>
                      <a:r>
                        <a:rPr lang="tr-TR" sz="1100" dirty="0" smtClean="0">
                          <a:latin typeface="Times New Roman"/>
                          <a:ea typeface="Times New Roman"/>
                          <a:cs typeface="Times New Roman"/>
                          <a:sym typeface="Times New Roman"/>
                        </a:rPr>
                        <a:t>1</a:t>
                      </a:r>
                      <a:endParaRPr sz="1100" dirty="0">
                        <a:latin typeface="Times New Roman"/>
                        <a:ea typeface="Times New Roman"/>
                        <a:cs typeface="Times New Roman"/>
                        <a:sym typeface="Times New Roman"/>
                      </a:endParaRPr>
                    </a:p>
                  </a:txBody>
                  <a:tcPr marL="44450" marR="44450" marT="9525" marB="0" anchor="ctr"/>
                </a:tc>
                <a:extLst>
                  <a:ext uri="{0D108BD9-81ED-4DB2-BD59-A6C34878D82A}">
                    <a16:rowId xmlns:a16="http://schemas.microsoft.com/office/drawing/2014/main" val="10001"/>
                  </a:ext>
                </a:extLst>
              </a:tr>
              <a:tr h="269700">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44450" marR="44450" marT="9525" marB="0" anchor="ctr"/>
                </a:tc>
                <a:tc>
                  <a:txBody>
                    <a:bodyPr/>
                    <a:lstStyle/>
                    <a:p>
                      <a:pPr marL="0" marR="0" lvl="0" indent="0" algn="ctr" rtl="0">
                        <a:lnSpc>
                          <a:spcPct val="107000"/>
                        </a:lnSpc>
                        <a:spcBef>
                          <a:spcPts val="0"/>
                        </a:spcBef>
                        <a:spcAft>
                          <a:spcPts val="0"/>
                        </a:spcAft>
                        <a:buNone/>
                      </a:pPr>
                      <a:r>
                        <a:rPr lang="tr-TR" sz="1100" dirty="0" smtClean="0">
                          <a:latin typeface="Times New Roman"/>
                          <a:ea typeface="Times New Roman"/>
                          <a:cs typeface="Times New Roman"/>
                          <a:sym typeface="Times New Roman"/>
                        </a:rPr>
                        <a:t>İran</a:t>
                      </a:r>
                      <a:endParaRPr sz="1100" dirty="0">
                        <a:latin typeface="Times New Roman"/>
                        <a:ea typeface="Times New Roman"/>
                        <a:cs typeface="Times New Roman"/>
                        <a:sym typeface="Times New Roman"/>
                      </a:endParaRPr>
                    </a:p>
                  </a:txBody>
                  <a:tcPr marL="44450" marR="44450" marT="9525" marB="0" anchor="ctr"/>
                </a:tc>
                <a:tc>
                  <a:txBody>
                    <a:bodyPr/>
                    <a:lstStyle/>
                    <a:p>
                      <a:pPr marL="0" marR="0" lvl="0" indent="0" algn="ctr" rtl="0">
                        <a:lnSpc>
                          <a:spcPct val="107000"/>
                        </a:lnSpc>
                        <a:spcBef>
                          <a:spcPts val="0"/>
                        </a:spcBef>
                        <a:spcAft>
                          <a:spcPts val="0"/>
                        </a:spcAft>
                        <a:buNone/>
                      </a:pPr>
                      <a:r>
                        <a:rPr lang="tr-TR" sz="1100" dirty="0" smtClean="0">
                          <a:latin typeface="Times New Roman"/>
                          <a:ea typeface="Times New Roman"/>
                          <a:cs typeface="Times New Roman"/>
                          <a:sym typeface="Times New Roman"/>
                        </a:rPr>
                        <a:t>1</a:t>
                      </a:r>
                      <a:endParaRPr sz="1100" dirty="0">
                        <a:latin typeface="Times New Roman"/>
                        <a:ea typeface="Times New Roman"/>
                        <a:cs typeface="Times New Roman"/>
                        <a:sym typeface="Times New Roman"/>
                      </a:endParaRPr>
                    </a:p>
                  </a:txBody>
                  <a:tcPr marL="44450" marR="44450" marT="9525" marB="0" anchor="ctr"/>
                </a:tc>
                <a:extLst>
                  <a:ext uri="{0D108BD9-81ED-4DB2-BD59-A6C34878D82A}">
                    <a16:rowId xmlns:a16="http://schemas.microsoft.com/office/drawing/2014/main" val="10002"/>
                  </a:ext>
                </a:extLst>
              </a:tr>
              <a:tr h="269700">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44450" marR="44450" marT="9525" marB="0" anchor="ctr"/>
                </a:tc>
                <a:extLst>
                  <a:ext uri="{0D108BD9-81ED-4DB2-BD59-A6C34878D82A}">
                    <a16:rowId xmlns:a16="http://schemas.microsoft.com/office/drawing/2014/main" val="10003"/>
                  </a:ext>
                </a:extLst>
              </a:tr>
              <a:tr h="269700">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44450" marR="44450" marT="9525" marB="0" anchor="ctr"/>
                </a:tc>
                <a:extLst>
                  <a:ext uri="{0D108BD9-81ED-4DB2-BD59-A6C34878D82A}">
                    <a16:rowId xmlns:a16="http://schemas.microsoft.com/office/drawing/2014/main" val="10004"/>
                  </a:ext>
                </a:extLst>
              </a:tr>
              <a:tr h="269700">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44450" marR="44450" marT="9525" marB="0" anchor="ctr"/>
                </a:tc>
                <a:extLst>
                  <a:ext uri="{0D108BD9-81ED-4DB2-BD59-A6C34878D82A}">
                    <a16:rowId xmlns:a16="http://schemas.microsoft.com/office/drawing/2014/main" val="10005"/>
                  </a:ext>
                </a:extLst>
              </a:tr>
              <a:tr h="269700">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44450" marR="44450" marT="9525" marB="0" anchor="ctr"/>
                </a:tc>
                <a:extLst>
                  <a:ext uri="{0D108BD9-81ED-4DB2-BD59-A6C34878D82A}">
                    <a16:rowId xmlns:a16="http://schemas.microsoft.com/office/drawing/2014/main" val="10006"/>
                  </a:ext>
                </a:extLst>
              </a:tr>
              <a:tr h="269700">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44450" marR="44450" marT="9525" marB="0" anchor="ctr"/>
                </a:tc>
                <a:extLst>
                  <a:ext uri="{0D108BD9-81ED-4DB2-BD59-A6C34878D82A}">
                    <a16:rowId xmlns:a16="http://schemas.microsoft.com/office/drawing/2014/main" val="10007"/>
                  </a:ext>
                </a:extLst>
              </a:tr>
              <a:tr h="269700">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44450" marR="44450" marT="9525" marB="0" anchor="ctr"/>
                </a:tc>
                <a:extLst>
                  <a:ext uri="{0D108BD9-81ED-4DB2-BD59-A6C34878D82A}">
                    <a16:rowId xmlns:a16="http://schemas.microsoft.com/office/drawing/2014/main" val="10008"/>
                  </a:ext>
                </a:extLst>
              </a:tr>
              <a:tr h="269700">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44450" marR="44450" marT="9525" marB="0" anchor="ctr"/>
                </a:tc>
                <a:extLst>
                  <a:ext uri="{0D108BD9-81ED-4DB2-BD59-A6C34878D82A}">
                    <a16:rowId xmlns:a16="http://schemas.microsoft.com/office/drawing/2014/main" val="10009"/>
                  </a:ext>
                </a:extLst>
              </a:tr>
              <a:tr h="269700">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44450" marR="44450" marT="9525" marB="0" anchor="ctr"/>
                </a:tc>
                <a:extLst>
                  <a:ext uri="{0D108BD9-81ED-4DB2-BD59-A6C34878D82A}">
                    <a16:rowId xmlns:a16="http://schemas.microsoft.com/office/drawing/2014/main" val="10010"/>
                  </a:ext>
                </a:extLst>
              </a:tr>
              <a:tr h="269700">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44450" marR="44450" marT="9525" marB="0" anchor="ctr"/>
                </a:tc>
                <a:extLst>
                  <a:ext uri="{0D108BD9-81ED-4DB2-BD59-A6C34878D82A}">
                    <a16:rowId xmlns:a16="http://schemas.microsoft.com/office/drawing/2014/main" val="10011"/>
                  </a:ext>
                </a:extLst>
              </a:tr>
              <a:tr h="269700">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44450" marR="44450" marT="9525" marB="0" anchor="ctr"/>
                </a:tc>
                <a:extLst>
                  <a:ext uri="{0D108BD9-81ED-4DB2-BD59-A6C34878D82A}">
                    <a16:rowId xmlns:a16="http://schemas.microsoft.com/office/drawing/2014/main" val="10012"/>
                  </a:ext>
                </a:extLst>
              </a:tr>
              <a:tr h="269700">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44450" marR="44450" marT="9525"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44450" marR="44450" marT="9525"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44450" marR="44450" marT="9525" marB="0" anchor="ctr"/>
                </a:tc>
                <a:extLst>
                  <a:ext uri="{0D108BD9-81ED-4DB2-BD59-A6C34878D82A}">
                    <a16:rowId xmlns:a16="http://schemas.microsoft.com/office/drawing/2014/main" val="10013"/>
                  </a:ext>
                </a:extLst>
              </a:tr>
              <a:tr h="266225">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r" rtl="0">
                        <a:lnSpc>
                          <a:spcPct val="107000"/>
                        </a:lnSpc>
                        <a:spcBef>
                          <a:spcPts val="0"/>
                        </a:spcBef>
                        <a:spcAft>
                          <a:spcPts val="0"/>
                        </a:spcAft>
                        <a:buNone/>
                      </a:pPr>
                      <a:endParaRPr sz="1400" b="1">
                        <a:solidFill>
                          <a:srgbClr val="FF0000"/>
                        </a:solidFill>
                        <a:latin typeface="Times New Roman"/>
                        <a:ea typeface="Times New Roman"/>
                        <a:cs typeface="Times New Roman"/>
                        <a:sym typeface="Times New Roman"/>
                      </a:endParaRPr>
                    </a:p>
                  </a:txBody>
                  <a:tcPr marL="44450" marR="44450" marT="9525" marB="0" anchor="ctr"/>
                </a:tc>
                <a:tc>
                  <a:txBody>
                    <a:bodyPr/>
                    <a:lstStyle/>
                    <a:p>
                      <a:pPr marL="0" marR="0" lvl="0" indent="0" algn="r" rtl="0">
                        <a:lnSpc>
                          <a:spcPct val="107000"/>
                        </a:lnSpc>
                        <a:spcBef>
                          <a:spcPts val="0"/>
                        </a:spcBef>
                        <a:spcAft>
                          <a:spcPts val="0"/>
                        </a:spcAft>
                        <a:buNone/>
                      </a:pPr>
                      <a:r>
                        <a:rPr lang="tr-TR" sz="1400" b="1">
                          <a:solidFill>
                            <a:srgbClr val="FF0000"/>
                          </a:solidFill>
                        </a:rPr>
                        <a:t> TOPLAM</a:t>
                      </a:r>
                      <a:endParaRPr sz="1400" b="1">
                        <a:solidFill>
                          <a:srgbClr val="FF0000"/>
                        </a:solidFill>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400" b="1" dirty="0">
                          <a:solidFill>
                            <a:srgbClr val="FF0000"/>
                          </a:solidFill>
                        </a:rPr>
                        <a:t> </a:t>
                      </a:r>
                      <a:endParaRPr sz="1400" b="1" dirty="0">
                        <a:solidFill>
                          <a:srgbClr val="FF0000"/>
                        </a:solidFill>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14"/>
                  </a:ext>
                </a:extLst>
              </a:tr>
            </a:tbl>
          </a:graphicData>
        </a:graphic>
      </p:graphicFrame>
      <p:sp>
        <p:nvSpPr>
          <p:cNvPr id="345" name="Google Shape;345;p29"/>
          <p:cNvSpPr txBox="1"/>
          <p:nvPr/>
        </p:nvSpPr>
        <p:spPr>
          <a:xfrm>
            <a:off x="407504" y="5864088"/>
            <a:ext cx="582433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400" b="1" i="1">
                <a:solidFill>
                  <a:srgbClr val="C00000"/>
                </a:solidFill>
                <a:latin typeface="Calibri"/>
                <a:ea typeface="Calibri"/>
                <a:cs typeface="Calibri"/>
                <a:sym typeface="Calibri"/>
              </a:rPr>
              <a:t>*Her Ana Bilim - Sanat Dalı/ Program için ayrı satır ekleyiniz. </a:t>
            </a:r>
            <a:endParaRPr sz="1400" b="1" i="1">
              <a:solidFill>
                <a:srgbClr val="C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25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Shape 349"/>
        <p:cNvGrpSpPr/>
        <p:nvPr/>
      </p:nvGrpSpPr>
      <p:grpSpPr>
        <a:xfrm>
          <a:off x="0" y="0"/>
          <a:ext cx="0" cy="0"/>
          <a:chOff x="0" y="0"/>
          <a:chExt cx="0" cy="0"/>
        </a:xfrm>
      </p:grpSpPr>
      <p:sp>
        <p:nvSpPr>
          <p:cNvPr id="350" name="Google Shape;350;p30"/>
          <p:cNvSpPr txBox="1">
            <a:spLocks noGrp="1"/>
          </p:cNvSpPr>
          <p:nvPr>
            <p:ph type="title"/>
          </p:nvPr>
        </p:nvSpPr>
        <p:spPr>
          <a:xfrm>
            <a:off x="146878" y="745435"/>
            <a:ext cx="10634870" cy="63655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2800"/>
              <a:buFont typeface="Calibri"/>
              <a:buNone/>
            </a:pPr>
            <a:r>
              <a:rPr lang="tr-TR" sz="2800" b="1">
                <a:solidFill>
                  <a:srgbClr val="FF0000"/>
                </a:solidFill>
                <a:latin typeface="Calibri"/>
                <a:ea typeface="Calibri"/>
                <a:cs typeface="Calibri"/>
                <a:sym typeface="Calibri"/>
              </a:rPr>
              <a:t>YKS/ Özel Yetenek Sınavı / ÖZYES Yerleşme ve Kesin Kayıt Sonuçları </a:t>
            </a:r>
            <a:endParaRPr sz="2800">
              <a:solidFill>
                <a:srgbClr val="FF0000"/>
              </a:solidFill>
            </a:endParaRPr>
          </a:p>
        </p:txBody>
      </p:sp>
      <p:sp>
        <p:nvSpPr>
          <p:cNvPr id="351" name="Google Shape;35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30.12.2025</a:t>
            </a:r>
            <a:endParaRPr/>
          </a:p>
        </p:txBody>
      </p:sp>
      <p:sp>
        <p:nvSpPr>
          <p:cNvPr id="352" name="Google Shape;352;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31</a:t>
            </a:fld>
            <a:endParaRPr/>
          </a:p>
        </p:txBody>
      </p:sp>
      <p:sp>
        <p:nvSpPr>
          <p:cNvPr id="353" name="Google Shape;353;p30"/>
          <p:cNvSpPr txBox="1"/>
          <p:nvPr/>
        </p:nvSpPr>
        <p:spPr>
          <a:xfrm>
            <a:off x="330956" y="5917915"/>
            <a:ext cx="5761619"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400" b="1" i="1">
                <a:solidFill>
                  <a:srgbClr val="C00000"/>
                </a:solidFill>
                <a:latin typeface="Calibri"/>
                <a:ea typeface="Calibri"/>
                <a:cs typeface="Calibri"/>
                <a:sym typeface="Calibri"/>
              </a:rPr>
              <a:t>*Her Ana Bilim - Sanat Dalı/ Program için ayrı satır ekleyiniz. </a:t>
            </a:r>
            <a:endParaRPr sz="1400" b="1" i="1">
              <a:solidFill>
                <a:srgbClr val="C00000"/>
              </a:solidFill>
              <a:latin typeface="Calibri"/>
              <a:ea typeface="Calibri"/>
              <a:cs typeface="Calibri"/>
              <a:sym typeface="Calibri"/>
            </a:endParaRPr>
          </a:p>
        </p:txBody>
      </p:sp>
      <p:graphicFrame>
        <p:nvGraphicFramePr>
          <p:cNvPr id="354" name="Google Shape;354;p30"/>
          <p:cNvGraphicFramePr/>
          <p:nvPr/>
        </p:nvGraphicFramePr>
        <p:xfrm>
          <a:off x="595901" y="2003461"/>
          <a:ext cx="11281375" cy="3731350"/>
        </p:xfrm>
        <a:graphic>
          <a:graphicData uri="http://schemas.openxmlformats.org/drawingml/2006/table">
            <a:tbl>
              <a:tblPr firstRow="1" firstCol="1" bandRow="1">
                <a:noFill/>
                <a:tableStyleId>{442526DB-31A1-4EE6-8B45-70D7919994F8}</a:tableStyleId>
              </a:tblPr>
              <a:tblGrid>
                <a:gridCol w="2147300">
                  <a:extLst>
                    <a:ext uri="{9D8B030D-6E8A-4147-A177-3AD203B41FA5}">
                      <a16:colId xmlns:a16="http://schemas.microsoft.com/office/drawing/2014/main" val="20000"/>
                    </a:ext>
                  </a:extLst>
                </a:gridCol>
                <a:gridCol w="983975">
                  <a:extLst>
                    <a:ext uri="{9D8B030D-6E8A-4147-A177-3AD203B41FA5}">
                      <a16:colId xmlns:a16="http://schemas.microsoft.com/office/drawing/2014/main" val="20001"/>
                    </a:ext>
                  </a:extLst>
                </a:gridCol>
                <a:gridCol w="983975">
                  <a:extLst>
                    <a:ext uri="{9D8B030D-6E8A-4147-A177-3AD203B41FA5}">
                      <a16:colId xmlns:a16="http://schemas.microsoft.com/office/drawing/2014/main" val="20002"/>
                    </a:ext>
                  </a:extLst>
                </a:gridCol>
                <a:gridCol w="1033675">
                  <a:extLst>
                    <a:ext uri="{9D8B030D-6E8A-4147-A177-3AD203B41FA5}">
                      <a16:colId xmlns:a16="http://schemas.microsoft.com/office/drawing/2014/main" val="20003"/>
                    </a:ext>
                  </a:extLst>
                </a:gridCol>
                <a:gridCol w="824950">
                  <a:extLst>
                    <a:ext uri="{9D8B030D-6E8A-4147-A177-3AD203B41FA5}">
                      <a16:colId xmlns:a16="http://schemas.microsoft.com/office/drawing/2014/main" val="20004"/>
                    </a:ext>
                  </a:extLst>
                </a:gridCol>
                <a:gridCol w="904450">
                  <a:extLst>
                    <a:ext uri="{9D8B030D-6E8A-4147-A177-3AD203B41FA5}">
                      <a16:colId xmlns:a16="http://schemas.microsoft.com/office/drawing/2014/main" val="20005"/>
                    </a:ext>
                  </a:extLst>
                </a:gridCol>
                <a:gridCol w="967550">
                  <a:extLst>
                    <a:ext uri="{9D8B030D-6E8A-4147-A177-3AD203B41FA5}">
                      <a16:colId xmlns:a16="http://schemas.microsoft.com/office/drawing/2014/main" val="20006"/>
                    </a:ext>
                  </a:extLst>
                </a:gridCol>
                <a:gridCol w="858875">
                  <a:extLst>
                    <a:ext uri="{9D8B030D-6E8A-4147-A177-3AD203B41FA5}">
                      <a16:colId xmlns:a16="http://schemas.microsoft.com/office/drawing/2014/main" val="20007"/>
                    </a:ext>
                  </a:extLst>
                </a:gridCol>
                <a:gridCol w="858875">
                  <a:extLst>
                    <a:ext uri="{9D8B030D-6E8A-4147-A177-3AD203B41FA5}">
                      <a16:colId xmlns:a16="http://schemas.microsoft.com/office/drawing/2014/main" val="20008"/>
                    </a:ext>
                  </a:extLst>
                </a:gridCol>
                <a:gridCol w="858875">
                  <a:extLst>
                    <a:ext uri="{9D8B030D-6E8A-4147-A177-3AD203B41FA5}">
                      <a16:colId xmlns:a16="http://schemas.microsoft.com/office/drawing/2014/main" val="20009"/>
                    </a:ext>
                  </a:extLst>
                </a:gridCol>
                <a:gridCol w="858875">
                  <a:extLst>
                    <a:ext uri="{9D8B030D-6E8A-4147-A177-3AD203B41FA5}">
                      <a16:colId xmlns:a16="http://schemas.microsoft.com/office/drawing/2014/main" val="20010"/>
                    </a:ext>
                  </a:extLst>
                </a:gridCol>
              </a:tblGrid>
              <a:tr h="319400">
                <a:tc>
                  <a:txBody>
                    <a:bodyPr/>
                    <a:lstStyle/>
                    <a:p>
                      <a:pPr marL="0" marR="0" lvl="0" indent="0" algn="ctr" rtl="0">
                        <a:lnSpc>
                          <a:spcPct val="107000"/>
                        </a:lnSpc>
                        <a:spcBef>
                          <a:spcPts val="0"/>
                        </a:spcBef>
                        <a:spcAft>
                          <a:spcPts val="0"/>
                        </a:spcAft>
                        <a:buNone/>
                      </a:pPr>
                      <a:r>
                        <a:rPr lang="tr-TR" sz="1600"/>
                        <a:t> </a:t>
                      </a:r>
                      <a:endParaRPr sz="1600">
                        <a:latin typeface="Calibri"/>
                        <a:ea typeface="Calibri"/>
                        <a:cs typeface="Calibri"/>
                        <a:sym typeface="Calibri"/>
                      </a:endParaRPr>
                    </a:p>
                  </a:txBody>
                  <a:tcPr marL="44450" marR="44450" marT="9525" marB="0" anchor="ctr"/>
                </a:tc>
                <a:tc gridSpan="5">
                  <a:txBody>
                    <a:bodyPr/>
                    <a:lstStyle/>
                    <a:p>
                      <a:pPr marL="0" marR="0" lvl="0" indent="0" algn="ctr" rtl="0">
                        <a:lnSpc>
                          <a:spcPct val="107000"/>
                        </a:lnSpc>
                        <a:spcBef>
                          <a:spcPts val="0"/>
                        </a:spcBef>
                        <a:spcAft>
                          <a:spcPts val="0"/>
                        </a:spcAft>
                        <a:buNone/>
                      </a:pPr>
                      <a:r>
                        <a:rPr lang="tr-TR" sz="1600"/>
                        <a:t>2024</a:t>
                      </a:r>
                      <a:endParaRPr sz="1600">
                        <a:latin typeface="Calibri"/>
                        <a:ea typeface="Calibri"/>
                        <a:cs typeface="Calibri"/>
                        <a:sym typeface="Calibri"/>
                      </a:endParaRPr>
                    </a:p>
                  </a:txBody>
                  <a:tcPr marL="44450" marR="44450" marT="952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5">
                  <a:txBody>
                    <a:bodyPr/>
                    <a:lstStyle/>
                    <a:p>
                      <a:pPr marL="0" marR="0" lvl="0" indent="0" algn="ctr" rtl="0">
                        <a:lnSpc>
                          <a:spcPct val="107000"/>
                        </a:lnSpc>
                        <a:spcBef>
                          <a:spcPts val="0"/>
                        </a:spcBef>
                        <a:spcAft>
                          <a:spcPts val="0"/>
                        </a:spcAft>
                        <a:buNone/>
                      </a:pPr>
                      <a:r>
                        <a:rPr lang="tr-TR" sz="1600"/>
                        <a:t>2025</a:t>
                      </a:r>
                      <a:endParaRPr sz="1600">
                        <a:latin typeface="Calibri"/>
                        <a:ea typeface="Calibri"/>
                        <a:cs typeface="Calibri"/>
                        <a:sym typeface="Calibri"/>
                      </a:endParaRPr>
                    </a:p>
                  </a:txBody>
                  <a:tcPr marL="0" marR="0" marT="0"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637350">
                <a:tc>
                  <a:txBody>
                    <a:bodyPr/>
                    <a:lstStyle/>
                    <a:p>
                      <a:pPr marL="0" marR="0" lvl="0" indent="0" algn="ctr" rtl="0">
                        <a:lnSpc>
                          <a:spcPct val="107000"/>
                        </a:lnSpc>
                        <a:spcBef>
                          <a:spcPts val="0"/>
                        </a:spcBef>
                        <a:spcAft>
                          <a:spcPts val="0"/>
                        </a:spcAft>
                        <a:buNone/>
                      </a:pPr>
                      <a:r>
                        <a:rPr lang="tr-TR" sz="1600" b="1"/>
                        <a:t>Program Adı</a:t>
                      </a:r>
                      <a:endParaRPr sz="1600" b="1">
                        <a:latin typeface="Calibri"/>
                        <a:ea typeface="Calibri"/>
                        <a:cs typeface="Calibri"/>
                        <a:sym typeface="Calibri"/>
                      </a:endParaRPr>
                    </a:p>
                  </a:txBody>
                  <a:tcPr marL="44450" marR="44450" marT="9525" marB="0" anchor="ctr"/>
                </a:tc>
                <a:tc>
                  <a:txBody>
                    <a:bodyPr/>
                    <a:lstStyle/>
                    <a:p>
                      <a:pPr marL="0" marR="0" lvl="0" indent="0" algn="ctr" rtl="0">
                        <a:lnSpc>
                          <a:spcPct val="107000"/>
                        </a:lnSpc>
                        <a:spcBef>
                          <a:spcPts val="0"/>
                        </a:spcBef>
                        <a:spcAft>
                          <a:spcPts val="0"/>
                        </a:spcAft>
                        <a:buNone/>
                      </a:pPr>
                      <a:r>
                        <a:rPr lang="tr-TR" sz="1600" b="1"/>
                        <a:t>Kontenjan (n)</a:t>
                      </a:r>
                      <a:endParaRPr sz="1600" b="1">
                        <a:latin typeface="Calibri"/>
                        <a:ea typeface="Calibri"/>
                        <a:cs typeface="Calibri"/>
                        <a:sym typeface="Calibri"/>
                      </a:endParaRPr>
                    </a:p>
                  </a:txBody>
                  <a:tcPr marL="44450" marR="44450" marT="9525" marB="0" anchor="ctr"/>
                </a:tc>
                <a:tc>
                  <a:txBody>
                    <a:bodyPr/>
                    <a:lstStyle/>
                    <a:p>
                      <a:pPr marL="0" marR="0" lvl="0" indent="0" algn="ctr" rtl="0">
                        <a:lnSpc>
                          <a:spcPct val="107000"/>
                        </a:lnSpc>
                        <a:spcBef>
                          <a:spcPts val="0"/>
                        </a:spcBef>
                        <a:spcAft>
                          <a:spcPts val="0"/>
                        </a:spcAft>
                        <a:buNone/>
                      </a:pPr>
                      <a:r>
                        <a:rPr lang="tr-TR" sz="1600" b="1"/>
                        <a:t>Yerleşen (n)</a:t>
                      </a:r>
                      <a:endParaRPr sz="1600" b="1">
                        <a:latin typeface="Calibri"/>
                        <a:ea typeface="Calibri"/>
                        <a:cs typeface="Calibri"/>
                        <a:sym typeface="Calibri"/>
                      </a:endParaRPr>
                    </a:p>
                  </a:txBody>
                  <a:tcPr marL="44450" marR="44450" marT="9525" marB="0" anchor="ctr"/>
                </a:tc>
                <a:tc>
                  <a:txBody>
                    <a:bodyPr/>
                    <a:lstStyle/>
                    <a:p>
                      <a:pPr marL="0" marR="0" lvl="0" indent="0" algn="ctr" rtl="0">
                        <a:lnSpc>
                          <a:spcPct val="107000"/>
                        </a:lnSpc>
                        <a:spcBef>
                          <a:spcPts val="0"/>
                        </a:spcBef>
                        <a:spcAft>
                          <a:spcPts val="0"/>
                        </a:spcAft>
                        <a:buNone/>
                      </a:pPr>
                      <a:r>
                        <a:rPr lang="tr-TR" sz="1600" b="1"/>
                        <a:t>Yerleşme, %</a:t>
                      </a:r>
                      <a:endParaRPr sz="1600" b="1">
                        <a:latin typeface="Calibri"/>
                        <a:ea typeface="Calibri"/>
                        <a:cs typeface="Calibri"/>
                        <a:sym typeface="Calibri"/>
                      </a:endParaRPr>
                    </a:p>
                  </a:txBody>
                  <a:tcPr marL="44450" marR="44450" marT="9525" marB="0" anchor="ctr"/>
                </a:tc>
                <a:tc>
                  <a:txBody>
                    <a:bodyPr/>
                    <a:lstStyle/>
                    <a:p>
                      <a:pPr marL="0" marR="0" lvl="0" indent="0" algn="ctr" rtl="0">
                        <a:lnSpc>
                          <a:spcPct val="107000"/>
                        </a:lnSpc>
                        <a:spcBef>
                          <a:spcPts val="0"/>
                        </a:spcBef>
                        <a:spcAft>
                          <a:spcPts val="0"/>
                        </a:spcAft>
                        <a:buNone/>
                      </a:pPr>
                      <a:r>
                        <a:rPr lang="tr-TR" sz="1600" b="1">
                          <a:solidFill>
                            <a:srgbClr val="FF0000"/>
                          </a:solidFill>
                        </a:rPr>
                        <a:t>Kesin Kayıt (n)</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ctr" rtl="0">
                        <a:lnSpc>
                          <a:spcPct val="107000"/>
                        </a:lnSpc>
                        <a:spcBef>
                          <a:spcPts val="0"/>
                        </a:spcBef>
                        <a:spcAft>
                          <a:spcPts val="0"/>
                        </a:spcAft>
                        <a:buNone/>
                      </a:pPr>
                      <a:r>
                        <a:rPr lang="tr-TR" sz="1600" b="1">
                          <a:solidFill>
                            <a:srgbClr val="FF0000"/>
                          </a:solidFill>
                        </a:rPr>
                        <a:t>Kesin Kayıt, %</a:t>
                      </a:r>
                      <a:endParaRPr sz="1600" b="1">
                        <a:solidFill>
                          <a:srgbClr val="FF0000"/>
                        </a:solidFill>
                        <a:latin typeface="Calibri"/>
                        <a:ea typeface="Calibri"/>
                        <a:cs typeface="Calibri"/>
                        <a:sym typeface="Calibri"/>
                      </a:endParaRPr>
                    </a:p>
                  </a:txBody>
                  <a:tcPr marL="44450" marR="44450" marT="9525" marB="0" anchor="ctr"/>
                </a:tc>
                <a:tc>
                  <a:txBody>
                    <a:bodyPr/>
                    <a:lstStyle/>
                    <a:p>
                      <a:pPr marL="0" marR="0" lvl="0" indent="0" algn="ctr" rtl="0">
                        <a:lnSpc>
                          <a:spcPct val="107000"/>
                        </a:lnSpc>
                        <a:spcBef>
                          <a:spcPts val="0"/>
                        </a:spcBef>
                        <a:spcAft>
                          <a:spcPts val="0"/>
                        </a:spcAft>
                        <a:buNone/>
                      </a:pPr>
                      <a:r>
                        <a:rPr lang="tr-TR" sz="1600" b="1"/>
                        <a:t>Kontenjan (n)</a:t>
                      </a:r>
                      <a:endParaRPr sz="1600" b="1">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600" b="1"/>
                        <a:t>Yerleşen (n)</a:t>
                      </a:r>
                      <a:endParaRPr sz="1600" b="1">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600" b="1"/>
                        <a:t>Yerleşme, %</a:t>
                      </a:r>
                      <a:endParaRPr sz="1600" b="1">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600" b="1">
                          <a:solidFill>
                            <a:srgbClr val="FF0000"/>
                          </a:solidFill>
                        </a:rPr>
                        <a:t>Kesin Kayıt (n)</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600" b="1">
                          <a:solidFill>
                            <a:srgbClr val="FF0000"/>
                          </a:solidFill>
                        </a:rPr>
                        <a:t>Kesin Kayıt, %</a:t>
                      </a:r>
                      <a:endParaRPr sz="1600" b="1">
                        <a:solidFill>
                          <a:srgbClr val="FF0000"/>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1"/>
                  </a:ext>
                </a:extLst>
              </a:tr>
              <a:tr h="306900">
                <a:tc>
                  <a:txBody>
                    <a:bodyPr/>
                    <a:lstStyle/>
                    <a:p>
                      <a:pPr marL="0" marR="0" lvl="0" indent="0" algn="ctr" rtl="0">
                        <a:lnSpc>
                          <a:spcPct val="107000"/>
                        </a:lnSpc>
                        <a:spcBef>
                          <a:spcPts val="0"/>
                        </a:spcBef>
                        <a:spcAft>
                          <a:spcPts val="0"/>
                        </a:spcAft>
                        <a:buNone/>
                      </a:pPr>
                      <a:r>
                        <a:rPr lang="tr-TR" sz="1800"/>
                        <a:t>Hazırlık</a:t>
                      </a:r>
                      <a:endParaRPr sz="1800">
                        <a:latin typeface="Calibri"/>
                        <a:ea typeface="Calibri"/>
                        <a:cs typeface="Calibri"/>
                        <a:sym typeface="Calibri"/>
                      </a:endParaRPr>
                    </a:p>
                  </a:txBody>
                  <a:tcPr marL="44450" marR="44450" marT="9525" marB="0" anchor="ctr"/>
                </a:tc>
                <a:tc>
                  <a:txBody>
                    <a:bodyPr/>
                    <a:lstStyle/>
                    <a:p>
                      <a:pPr marL="0" marR="0" lvl="0" indent="0" algn="ctr" rtl="0">
                        <a:lnSpc>
                          <a:spcPct val="107000"/>
                        </a:lnSpc>
                        <a:spcBef>
                          <a:spcPts val="0"/>
                        </a:spcBef>
                        <a:spcAft>
                          <a:spcPts val="0"/>
                        </a:spcAft>
                        <a:buNone/>
                      </a:pPr>
                      <a:r>
                        <a:rPr lang="tr-TR" sz="1800"/>
                        <a:t>-</a:t>
                      </a:r>
                      <a:endParaRPr sz="1800">
                        <a:latin typeface="Calibri"/>
                        <a:ea typeface="Calibri"/>
                        <a:cs typeface="Calibri"/>
                        <a:sym typeface="Calibri"/>
                      </a:endParaRPr>
                    </a:p>
                  </a:txBody>
                  <a:tcPr marL="44450" marR="44450" marT="9525" marB="0" anchor="ctr"/>
                </a:tc>
                <a:tc>
                  <a:txBody>
                    <a:bodyPr/>
                    <a:lstStyle/>
                    <a:p>
                      <a:pPr marL="0" marR="0" lvl="0" indent="0" algn="ctr" rtl="0">
                        <a:lnSpc>
                          <a:spcPct val="107000"/>
                        </a:lnSpc>
                        <a:spcBef>
                          <a:spcPts val="0"/>
                        </a:spcBef>
                        <a:spcAft>
                          <a:spcPts val="0"/>
                        </a:spcAft>
                        <a:buNone/>
                      </a:pPr>
                      <a:r>
                        <a:rPr lang="tr-TR" sz="1800"/>
                        <a:t>-</a:t>
                      </a:r>
                      <a:endParaRPr sz="1800">
                        <a:latin typeface="Calibri"/>
                        <a:ea typeface="Calibri"/>
                        <a:cs typeface="Calibri"/>
                        <a:sym typeface="Calibri"/>
                      </a:endParaRPr>
                    </a:p>
                  </a:txBody>
                  <a:tcPr marL="44450" marR="44450" marT="9525" marB="0" anchor="ctr"/>
                </a:tc>
                <a:tc>
                  <a:txBody>
                    <a:bodyPr/>
                    <a:lstStyle/>
                    <a:p>
                      <a:pPr marL="0" marR="0" lvl="0" indent="0" algn="ctr" rtl="0">
                        <a:lnSpc>
                          <a:spcPct val="107000"/>
                        </a:lnSpc>
                        <a:spcBef>
                          <a:spcPts val="0"/>
                        </a:spcBef>
                        <a:spcAft>
                          <a:spcPts val="0"/>
                        </a:spcAft>
                        <a:buNone/>
                      </a:pPr>
                      <a:r>
                        <a:rPr lang="tr-TR" sz="1800"/>
                        <a:t>-</a:t>
                      </a:r>
                      <a:endParaRPr sz="1800">
                        <a:latin typeface="Calibri"/>
                        <a:ea typeface="Calibri"/>
                        <a:cs typeface="Calibri"/>
                        <a:sym typeface="Calibri"/>
                      </a:endParaRPr>
                    </a:p>
                  </a:txBody>
                  <a:tcPr marL="44450" marR="44450" marT="9525" marB="0" anchor="ctr"/>
                </a:tc>
                <a:tc>
                  <a:txBody>
                    <a:bodyPr/>
                    <a:lstStyle/>
                    <a:p>
                      <a:pPr marL="0" marR="0" lvl="0" indent="0" algn="ctr" rtl="0">
                        <a:lnSpc>
                          <a:spcPct val="107000"/>
                        </a:lnSpc>
                        <a:spcBef>
                          <a:spcPts val="0"/>
                        </a:spcBef>
                        <a:spcAft>
                          <a:spcPts val="0"/>
                        </a:spcAft>
                        <a:buNone/>
                      </a:pPr>
                      <a:r>
                        <a:rPr lang="tr-TR" sz="1800"/>
                        <a:t>-</a:t>
                      </a:r>
                      <a:endParaRPr sz="1800">
                        <a:latin typeface="Calibri"/>
                        <a:ea typeface="Calibri"/>
                        <a:cs typeface="Calibri"/>
                        <a:sym typeface="Calibri"/>
                      </a:endParaRPr>
                    </a:p>
                  </a:txBody>
                  <a:tcPr marL="44450" marR="44450" marT="9525" marB="0" anchor="ctr"/>
                </a:tc>
                <a:tc>
                  <a:txBody>
                    <a:bodyPr/>
                    <a:lstStyle/>
                    <a:p>
                      <a:pPr marL="0" marR="0" lvl="0" indent="0" algn="ctr" rtl="0">
                        <a:lnSpc>
                          <a:spcPct val="107000"/>
                        </a:lnSpc>
                        <a:spcBef>
                          <a:spcPts val="0"/>
                        </a:spcBef>
                        <a:spcAft>
                          <a:spcPts val="0"/>
                        </a:spcAft>
                        <a:buNone/>
                      </a:pPr>
                      <a:r>
                        <a:rPr lang="tr-TR" sz="1800"/>
                        <a:t>-</a:t>
                      </a:r>
                      <a:endParaRPr sz="1800">
                        <a:latin typeface="Calibri"/>
                        <a:ea typeface="Calibri"/>
                        <a:cs typeface="Calibri"/>
                        <a:sym typeface="Calibri"/>
                      </a:endParaRPr>
                    </a:p>
                  </a:txBody>
                  <a:tcPr marL="44450" marR="44450" marT="9525" marB="0" anchor="ctr"/>
                </a:tc>
                <a:tc>
                  <a:txBody>
                    <a:bodyPr/>
                    <a:lstStyle/>
                    <a:p>
                      <a:pPr marL="0" marR="0" lvl="0" indent="0" algn="ctr" rtl="0">
                        <a:lnSpc>
                          <a:spcPct val="107000"/>
                        </a:lnSpc>
                        <a:spcBef>
                          <a:spcPts val="0"/>
                        </a:spcBef>
                        <a:spcAft>
                          <a:spcPts val="0"/>
                        </a:spcAft>
                        <a:buNone/>
                      </a:pPr>
                      <a:r>
                        <a:rPr lang="tr-TR" sz="1800"/>
                        <a:t> -</a:t>
                      </a:r>
                      <a:endParaRPr sz="1800">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800"/>
                        <a:t> -</a:t>
                      </a:r>
                      <a:endParaRPr sz="1800">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800"/>
                        <a:t> -</a:t>
                      </a:r>
                      <a:endParaRPr sz="1800">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800"/>
                        <a:t> -</a:t>
                      </a:r>
                      <a:endParaRPr sz="1800">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800"/>
                        <a:t> -</a:t>
                      </a:r>
                      <a:endParaRPr sz="1800">
                        <a:latin typeface="Calibri"/>
                        <a:ea typeface="Calibri"/>
                        <a:cs typeface="Calibri"/>
                        <a:sym typeface="Calibri"/>
                      </a:endParaRPr>
                    </a:p>
                  </a:txBody>
                  <a:tcPr marL="0" marR="0" marT="0" marB="0" anchor="ctr"/>
                </a:tc>
                <a:extLst>
                  <a:ext uri="{0D108BD9-81ED-4DB2-BD59-A6C34878D82A}">
                    <a16:rowId xmlns:a16="http://schemas.microsoft.com/office/drawing/2014/main" val="10002"/>
                  </a:ext>
                </a:extLst>
              </a:tr>
              <a:tr h="306900">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2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2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2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2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200"/>
                        <a:t> </a:t>
                      </a:r>
                      <a:endParaRPr sz="1100">
                        <a:latin typeface="Calibri"/>
                        <a:ea typeface="Calibri"/>
                        <a:cs typeface="Calibri"/>
                        <a:sym typeface="Calibri"/>
                      </a:endParaRPr>
                    </a:p>
                  </a:txBody>
                  <a:tcPr marL="0" marR="0" marT="0" marB="0" anchor="ctr"/>
                </a:tc>
                <a:extLst>
                  <a:ext uri="{0D108BD9-81ED-4DB2-BD59-A6C34878D82A}">
                    <a16:rowId xmlns:a16="http://schemas.microsoft.com/office/drawing/2014/main" val="10003"/>
                  </a:ext>
                </a:extLst>
              </a:tr>
              <a:tr h="306900">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2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2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2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2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200"/>
                        <a:t> </a:t>
                      </a:r>
                      <a:endParaRPr sz="1100">
                        <a:latin typeface="Calibri"/>
                        <a:ea typeface="Calibri"/>
                        <a:cs typeface="Calibri"/>
                        <a:sym typeface="Calibri"/>
                      </a:endParaRPr>
                    </a:p>
                  </a:txBody>
                  <a:tcPr marL="0" marR="0" marT="0" marB="0" anchor="ctr"/>
                </a:tc>
                <a:extLst>
                  <a:ext uri="{0D108BD9-81ED-4DB2-BD59-A6C34878D82A}">
                    <a16:rowId xmlns:a16="http://schemas.microsoft.com/office/drawing/2014/main" val="10004"/>
                  </a:ext>
                </a:extLst>
              </a:tr>
              <a:tr h="306900">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2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2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2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2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200"/>
                        <a:t> </a:t>
                      </a:r>
                      <a:endParaRPr sz="1100">
                        <a:latin typeface="Calibri"/>
                        <a:ea typeface="Calibri"/>
                        <a:cs typeface="Calibri"/>
                        <a:sym typeface="Calibri"/>
                      </a:endParaRPr>
                    </a:p>
                  </a:txBody>
                  <a:tcPr marL="0" marR="0" marT="0" marB="0" anchor="ctr"/>
                </a:tc>
                <a:extLst>
                  <a:ext uri="{0D108BD9-81ED-4DB2-BD59-A6C34878D82A}">
                    <a16:rowId xmlns:a16="http://schemas.microsoft.com/office/drawing/2014/main" val="10005"/>
                  </a:ext>
                </a:extLst>
              </a:tr>
              <a:tr h="306900">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2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2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2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2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200"/>
                        <a:t> </a:t>
                      </a:r>
                      <a:endParaRPr sz="1100">
                        <a:latin typeface="Calibri"/>
                        <a:ea typeface="Calibri"/>
                        <a:cs typeface="Calibri"/>
                        <a:sym typeface="Calibri"/>
                      </a:endParaRPr>
                    </a:p>
                  </a:txBody>
                  <a:tcPr marL="0" marR="0" marT="0" marB="0" anchor="ctr"/>
                </a:tc>
                <a:extLst>
                  <a:ext uri="{0D108BD9-81ED-4DB2-BD59-A6C34878D82A}">
                    <a16:rowId xmlns:a16="http://schemas.microsoft.com/office/drawing/2014/main" val="10006"/>
                  </a:ext>
                </a:extLst>
              </a:tr>
              <a:tr h="306900">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2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2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2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2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200"/>
                        <a:t> </a:t>
                      </a:r>
                      <a:endParaRPr sz="1100">
                        <a:latin typeface="Calibri"/>
                        <a:ea typeface="Calibri"/>
                        <a:cs typeface="Calibri"/>
                        <a:sym typeface="Calibri"/>
                      </a:endParaRPr>
                    </a:p>
                  </a:txBody>
                  <a:tcPr marL="0" marR="0" marT="0" marB="0" anchor="ctr"/>
                </a:tc>
                <a:extLst>
                  <a:ext uri="{0D108BD9-81ED-4DB2-BD59-A6C34878D82A}">
                    <a16:rowId xmlns:a16="http://schemas.microsoft.com/office/drawing/2014/main" val="10007"/>
                  </a:ext>
                </a:extLst>
              </a:tr>
              <a:tr h="306900">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2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2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2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2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200"/>
                        <a:t> </a:t>
                      </a:r>
                      <a:endParaRPr sz="1100">
                        <a:latin typeface="Calibri"/>
                        <a:ea typeface="Calibri"/>
                        <a:cs typeface="Calibri"/>
                        <a:sym typeface="Calibri"/>
                      </a:endParaRPr>
                    </a:p>
                  </a:txBody>
                  <a:tcPr marL="0" marR="0" marT="0" marB="0" anchor="ctr"/>
                </a:tc>
                <a:extLst>
                  <a:ext uri="{0D108BD9-81ED-4DB2-BD59-A6C34878D82A}">
                    <a16:rowId xmlns:a16="http://schemas.microsoft.com/office/drawing/2014/main" val="10008"/>
                  </a:ext>
                </a:extLst>
              </a:tr>
              <a:tr h="306900">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2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2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2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2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200"/>
                        <a:t> </a:t>
                      </a:r>
                      <a:endParaRPr sz="1100">
                        <a:latin typeface="Calibri"/>
                        <a:ea typeface="Calibri"/>
                        <a:cs typeface="Calibri"/>
                        <a:sym typeface="Calibri"/>
                      </a:endParaRPr>
                    </a:p>
                  </a:txBody>
                  <a:tcPr marL="0" marR="0" marT="0" marB="0" anchor="ctr"/>
                </a:tc>
                <a:extLst>
                  <a:ext uri="{0D108BD9-81ED-4DB2-BD59-A6C34878D82A}">
                    <a16:rowId xmlns:a16="http://schemas.microsoft.com/office/drawing/2014/main" val="10009"/>
                  </a:ext>
                </a:extLst>
              </a:tr>
              <a:tr h="319400">
                <a:tc>
                  <a:txBody>
                    <a:bodyPr/>
                    <a:lstStyle/>
                    <a:p>
                      <a:pPr marL="0" marR="0" lvl="0" indent="0" algn="r" rtl="0">
                        <a:lnSpc>
                          <a:spcPct val="107000"/>
                        </a:lnSpc>
                        <a:spcBef>
                          <a:spcPts val="0"/>
                        </a:spcBef>
                        <a:spcAft>
                          <a:spcPts val="0"/>
                        </a:spcAft>
                        <a:buNone/>
                      </a:pPr>
                      <a:r>
                        <a:rPr lang="tr-TR" sz="1200"/>
                        <a:t>TOPLAM</a:t>
                      </a:r>
                      <a:endParaRPr sz="1100">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44450" marR="44450" marT="9525" marB="0" anchor="ctr"/>
                </a:tc>
                <a:tc>
                  <a:txBody>
                    <a:bodyPr/>
                    <a:lstStyle/>
                    <a:p>
                      <a:pPr marL="0" marR="0" lvl="0" indent="0" algn="l" rtl="0">
                        <a:lnSpc>
                          <a:spcPct val="107000"/>
                        </a:lnSpc>
                        <a:spcBef>
                          <a:spcPts val="0"/>
                        </a:spcBef>
                        <a:spcAft>
                          <a:spcPts val="0"/>
                        </a:spcAft>
                        <a:buNone/>
                      </a:pPr>
                      <a:r>
                        <a:rPr lang="tr-TR" sz="12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2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2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200"/>
                        <a:t> </a:t>
                      </a:r>
                      <a:endParaRPr sz="11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200"/>
                        <a:t> </a:t>
                      </a:r>
                      <a:endParaRPr sz="1100">
                        <a:latin typeface="Calibri"/>
                        <a:ea typeface="Calibri"/>
                        <a:cs typeface="Calibri"/>
                        <a:sym typeface="Calibri"/>
                      </a:endParaRPr>
                    </a:p>
                  </a:txBody>
                  <a:tcPr marL="0" marR="0" marT="0" marB="0" anchor="ctr"/>
                </a:tc>
                <a:extLst>
                  <a:ext uri="{0D108BD9-81ED-4DB2-BD59-A6C34878D82A}">
                    <a16:rowId xmlns:a16="http://schemas.microsoft.com/office/drawing/2014/main" val="1001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Shape 358"/>
        <p:cNvGrpSpPr/>
        <p:nvPr/>
      </p:nvGrpSpPr>
      <p:grpSpPr>
        <a:xfrm>
          <a:off x="0" y="0"/>
          <a:ext cx="0" cy="0"/>
          <a:chOff x="0" y="0"/>
          <a:chExt cx="0" cy="0"/>
        </a:xfrm>
      </p:grpSpPr>
      <p:sp>
        <p:nvSpPr>
          <p:cNvPr id="359" name="Google Shape;359;p31"/>
          <p:cNvSpPr txBox="1">
            <a:spLocks noGrp="1"/>
          </p:cNvSpPr>
          <p:nvPr>
            <p:ph type="title"/>
          </p:nvPr>
        </p:nvSpPr>
        <p:spPr>
          <a:xfrm>
            <a:off x="307442" y="751484"/>
            <a:ext cx="10425256" cy="66620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3200"/>
              <a:buFont typeface="Calibri"/>
              <a:buNone/>
            </a:pPr>
            <a:r>
              <a:rPr lang="tr-TR" sz="3200" b="1">
                <a:solidFill>
                  <a:srgbClr val="FF0000"/>
                </a:solidFill>
              </a:rPr>
              <a:t>YKS/ÖZYES Tercih/ Yerleşme Durumu</a:t>
            </a:r>
            <a:endParaRPr sz="3200">
              <a:solidFill>
                <a:srgbClr val="FF0000"/>
              </a:solidFill>
            </a:endParaRPr>
          </a:p>
        </p:txBody>
      </p:sp>
      <p:sp>
        <p:nvSpPr>
          <p:cNvPr id="360" name="Google Shape;360;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30.12.2025</a:t>
            </a:r>
            <a:endParaRPr/>
          </a:p>
        </p:txBody>
      </p:sp>
      <p:sp>
        <p:nvSpPr>
          <p:cNvPr id="361" name="Google Shape;361;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32</a:t>
            </a:fld>
            <a:endParaRPr/>
          </a:p>
        </p:txBody>
      </p:sp>
      <p:graphicFrame>
        <p:nvGraphicFramePr>
          <p:cNvPr id="362" name="Google Shape;362;p31"/>
          <p:cNvGraphicFramePr/>
          <p:nvPr/>
        </p:nvGraphicFramePr>
        <p:xfrm>
          <a:off x="307441" y="1997764"/>
          <a:ext cx="11480375" cy="3816600"/>
        </p:xfrm>
        <a:graphic>
          <a:graphicData uri="http://schemas.openxmlformats.org/drawingml/2006/table">
            <a:tbl>
              <a:tblPr firstRow="1" firstCol="1" lastRow="1" lastCol="1" bandRow="1" bandCol="1">
                <a:noFill/>
                <a:tableStyleId>{71F7B38A-2533-437F-8BA0-C45511DF4930}</a:tableStyleId>
              </a:tblPr>
              <a:tblGrid>
                <a:gridCol w="3128475">
                  <a:extLst>
                    <a:ext uri="{9D8B030D-6E8A-4147-A177-3AD203B41FA5}">
                      <a16:colId xmlns:a16="http://schemas.microsoft.com/office/drawing/2014/main" val="20000"/>
                    </a:ext>
                  </a:extLst>
                </a:gridCol>
                <a:gridCol w="4403475">
                  <a:extLst>
                    <a:ext uri="{9D8B030D-6E8A-4147-A177-3AD203B41FA5}">
                      <a16:colId xmlns:a16="http://schemas.microsoft.com/office/drawing/2014/main" val="20001"/>
                    </a:ext>
                  </a:extLst>
                </a:gridCol>
                <a:gridCol w="2068225">
                  <a:extLst>
                    <a:ext uri="{9D8B030D-6E8A-4147-A177-3AD203B41FA5}">
                      <a16:colId xmlns:a16="http://schemas.microsoft.com/office/drawing/2014/main" val="20002"/>
                    </a:ext>
                  </a:extLst>
                </a:gridCol>
                <a:gridCol w="1880200">
                  <a:extLst>
                    <a:ext uri="{9D8B030D-6E8A-4147-A177-3AD203B41FA5}">
                      <a16:colId xmlns:a16="http://schemas.microsoft.com/office/drawing/2014/main" val="20003"/>
                    </a:ext>
                  </a:extLst>
                </a:gridCol>
              </a:tblGrid>
              <a:tr h="332700">
                <a:tc>
                  <a:txBody>
                    <a:bodyPr/>
                    <a:lstStyle/>
                    <a:p>
                      <a:pPr marL="0" marR="0" lvl="0" indent="0" algn="ctr" rtl="0">
                        <a:lnSpc>
                          <a:spcPct val="107000"/>
                        </a:lnSpc>
                        <a:spcBef>
                          <a:spcPts val="0"/>
                        </a:spcBef>
                        <a:spcAft>
                          <a:spcPts val="0"/>
                        </a:spcAft>
                        <a:buNone/>
                      </a:pPr>
                      <a:r>
                        <a:rPr lang="tr-TR" sz="1600" b="1">
                          <a:solidFill>
                            <a:srgbClr val="FF0000"/>
                          </a:solidFill>
                        </a:rPr>
                        <a:t>PROGRAM ADI*</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600" b="1">
                          <a:solidFill>
                            <a:srgbClr val="FF0000"/>
                          </a:solidFill>
                        </a:rPr>
                        <a:t>YKS TERCİH/ YERLEŞME DURUMU</a:t>
                      </a:r>
                      <a:endParaRPr sz="1600" b="1">
                        <a:solidFill>
                          <a:srgbClr val="FF0000"/>
                        </a:solidFill>
                        <a:latin typeface="Calibri"/>
                        <a:ea typeface="Calibri"/>
                        <a:cs typeface="Calibri"/>
                        <a:sym typeface="Calibri"/>
                      </a:endParaRPr>
                    </a:p>
                  </a:txBody>
                  <a:tcPr marL="7625" marR="7625" marT="7625" marB="0" anchor="ctr"/>
                </a:tc>
                <a:tc>
                  <a:txBody>
                    <a:bodyPr/>
                    <a:lstStyle/>
                    <a:p>
                      <a:pPr marL="0" marR="0" lvl="0" indent="0" algn="ctr" rtl="0">
                        <a:lnSpc>
                          <a:spcPct val="107000"/>
                        </a:lnSpc>
                        <a:spcBef>
                          <a:spcPts val="0"/>
                        </a:spcBef>
                        <a:spcAft>
                          <a:spcPts val="0"/>
                        </a:spcAft>
                        <a:buNone/>
                      </a:pPr>
                      <a:r>
                        <a:rPr lang="tr-TR" sz="1600" b="1">
                          <a:solidFill>
                            <a:srgbClr val="FF0000"/>
                          </a:solidFill>
                        </a:rPr>
                        <a:t>2024</a:t>
                      </a:r>
                      <a:endParaRPr sz="1600" b="1">
                        <a:solidFill>
                          <a:srgbClr val="FF0000"/>
                        </a:solidFill>
                        <a:latin typeface="Calibri"/>
                        <a:ea typeface="Calibri"/>
                        <a:cs typeface="Calibri"/>
                        <a:sym typeface="Calibri"/>
                      </a:endParaRPr>
                    </a:p>
                  </a:txBody>
                  <a:tcPr marL="7625" marR="7625" marT="7625" marB="0" anchor="ctr"/>
                </a:tc>
                <a:tc>
                  <a:txBody>
                    <a:bodyPr/>
                    <a:lstStyle/>
                    <a:p>
                      <a:pPr marL="0" marR="0" lvl="0" indent="0" algn="ctr" rtl="0">
                        <a:lnSpc>
                          <a:spcPct val="107000"/>
                        </a:lnSpc>
                        <a:spcBef>
                          <a:spcPts val="0"/>
                        </a:spcBef>
                        <a:spcAft>
                          <a:spcPts val="0"/>
                        </a:spcAft>
                        <a:buNone/>
                      </a:pPr>
                      <a:r>
                        <a:rPr lang="tr-TR" sz="1600" b="1">
                          <a:solidFill>
                            <a:srgbClr val="FF0000"/>
                          </a:solidFill>
                        </a:rPr>
                        <a:t>2025</a:t>
                      </a:r>
                      <a:endParaRPr sz="1600" b="1">
                        <a:solidFill>
                          <a:srgbClr val="FF0000"/>
                        </a:solidFill>
                        <a:latin typeface="Calibri"/>
                        <a:ea typeface="Calibri"/>
                        <a:cs typeface="Calibri"/>
                        <a:sym typeface="Calibri"/>
                      </a:endParaRPr>
                    </a:p>
                  </a:txBody>
                  <a:tcPr marL="7625" marR="7625" marT="7625" marB="0" anchor="ctr"/>
                </a:tc>
                <a:extLst>
                  <a:ext uri="{0D108BD9-81ED-4DB2-BD59-A6C34878D82A}">
                    <a16:rowId xmlns:a16="http://schemas.microsoft.com/office/drawing/2014/main" val="10000"/>
                  </a:ext>
                </a:extLst>
              </a:tr>
              <a:tr h="288375">
                <a:tc rowSpan="4">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tc>
                  <a:txBody>
                    <a:bodyPr/>
                    <a:lstStyle/>
                    <a:p>
                      <a:pPr marL="0" marR="0" lvl="0" indent="0" algn="r" rtl="0">
                        <a:lnSpc>
                          <a:spcPct val="107000"/>
                        </a:lnSpc>
                        <a:spcBef>
                          <a:spcPts val="0"/>
                        </a:spcBef>
                        <a:spcAft>
                          <a:spcPts val="0"/>
                        </a:spcAft>
                        <a:buNone/>
                      </a:pPr>
                      <a:r>
                        <a:rPr lang="tr-TR" sz="1400" b="1">
                          <a:solidFill>
                            <a:srgbClr val="0000CC"/>
                          </a:solidFill>
                        </a:rPr>
                        <a:t>EN YÜKSEK PUAN</a:t>
                      </a:r>
                      <a:endParaRPr sz="1400" b="1">
                        <a:solidFill>
                          <a:srgbClr val="0000CC"/>
                        </a:solidFill>
                        <a:latin typeface="Calibri"/>
                        <a:ea typeface="Calibri"/>
                        <a:cs typeface="Calibri"/>
                        <a:sym typeface="Calibri"/>
                      </a:endParaRPr>
                    </a:p>
                  </a:txBody>
                  <a:tcPr marL="7625" marR="7625" marT="7625" marB="0" anchor="ctr"/>
                </a:tc>
                <a:tc>
                  <a:txBody>
                    <a:bodyPr/>
                    <a:lstStyle/>
                    <a:p>
                      <a:pPr marL="0" marR="0" lvl="0" indent="0" algn="ctr" rtl="0">
                        <a:lnSpc>
                          <a:spcPct val="107000"/>
                        </a:lnSpc>
                        <a:spcBef>
                          <a:spcPts val="0"/>
                        </a:spcBef>
                        <a:spcAft>
                          <a:spcPts val="0"/>
                        </a:spcAft>
                        <a:buNone/>
                      </a:pPr>
                      <a:r>
                        <a:rPr lang="tr-TR" sz="1100"/>
                        <a:t> -</a:t>
                      </a:r>
                      <a:endParaRPr sz="1100">
                        <a:latin typeface="Calibri"/>
                        <a:ea typeface="Calibri"/>
                        <a:cs typeface="Calibri"/>
                        <a:sym typeface="Calibri"/>
                      </a:endParaRPr>
                    </a:p>
                  </a:txBody>
                  <a:tcPr marL="7625" marR="7625" marT="7625" marB="0" anchor="ctr">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tr-TR" sz="1100"/>
                        <a:t> -</a:t>
                      </a:r>
                      <a:endParaRPr sz="1100">
                        <a:latin typeface="Calibri"/>
                        <a:ea typeface="Calibri"/>
                        <a:cs typeface="Calibri"/>
                        <a:sym typeface="Calibri"/>
                      </a:endParaRPr>
                    </a:p>
                  </a:txBody>
                  <a:tcPr marL="7625" marR="7625" marT="7625" marB="0" anchor="ctr">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292275">
                <a:tc vMerge="1">
                  <a:txBody>
                    <a:bodyPr/>
                    <a:lstStyle/>
                    <a:p>
                      <a:endParaRPr lang="tr-TR"/>
                    </a:p>
                  </a:txBody>
                  <a:tcPr/>
                </a:tc>
                <a:tc>
                  <a:txBody>
                    <a:bodyPr/>
                    <a:lstStyle/>
                    <a:p>
                      <a:pPr marL="0" marR="0" lvl="0" indent="0" algn="r" rtl="0">
                        <a:lnSpc>
                          <a:spcPct val="107000"/>
                        </a:lnSpc>
                        <a:spcBef>
                          <a:spcPts val="0"/>
                        </a:spcBef>
                        <a:spcAft>
                          <a:spcPts val="0"/>
                        </a:spcAft>
                        <a:buNone/>
                      </a:pPr>
                      <a:r>
                        <a:rPr lang="tr-TR" sz="1400" b="1">
                          <a:solidFill>
                            <a:srgbClr val="FF0000"/>
                          </a:solidFill>
                        </a:rPr>
                        <a:t>EN DÜŞÜK PUAN</a:t>
                      </a:r>
                      <a:endParaRPr sz="1400" b="1">
                        <a:solidFill>
                          <a:srgbClr val="FF0000"/>
                        </a:solidFill>
                        <a:latin typeface="Calibri"/>
                        <a:ea typeface="Calibri"/>
                        <a:cs typeface="Calibri"/>
                        <a:sym typeface="Calibri"/>
                      </a:endParaRPr>
                    </a:p>
                  </a:txBody>
                  <a:tcPr marL="7625" marR="7625" marT="7625" marB="0" anchor="ctr">
                    <a:lnR w="12700" cap="flat" cmpd="sng">
                      <a:solidFill>
                        <a:schemeClr val="dk1"/>
                      </a:solidFill>
                      <a:prstDash val="solid"/>
                      <a:round/>
                      <a:headEnd type="none" w="sm" len="sm"/>
                      <a:tailEnd type="none" w="sm" len="sm"/>
                    </a:lnR>
                  </a:tcPr>
                </a:tc>
                <a:tc>
                  <a:txBody>
                    <a:bodyPr/>
                    <a:lstStyle/>
                    <a:p>
                      <a:pPr marL="0" marR="0" lvl="0" indent="0" algn="ctr" rtl="0">
                        <a:lnSpc>
                          <a:spcPct val="107000"/>
                        </a:lnSpc>
                        <a:spcBef>
                          <a:spcPts val="0"/>
                        </a:spcBef>
                        <a:spcAft>
                          <a:spcPts val="0"/>
                        </a:spcAft>
                        <a:buNone/>
                      </a:pPr>
                      <a:r>
                        <a:rPr lang="tr-TR" sz="1100"/>
                        <a:t> -</a:t>
                      </a:r>
                      <a:endParaRPr sz="1100">
                        <a:latin typeface="Calibri"/>
                        <a:ea typeface="Calibri"/>
                        <a:cs typeface="Calibri"/>
                        <a:sym typeface="Calibri"/>
                      </a:endParaRPr>
                    </a:p>
                  </a:txBody>
                  <a:tcPr marL="7625" marR="7625" marT="76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tc>
                  <a:txBody>
                    <a:bodyPr/>
                    <a:lstStyle/>
                    <a:p>
                      <a:pPr marL="0" marR="0" lvl="0" indent="0" algn="ctr" rtl="0">
                        <a:lnSpc>
                          <a:spcPct val="107000"/>
                        </a:lnSpc>
                        <a:spcBef>
                          <a:spcPts val="0"/>
                        </a:spcBef>
                        <a:spcAft>
                          <a:spcPts val="0"/>
                        </a:spcAft>
                        <a:buNone/>
                      </a:pPr>
                      <a:r>
                        <a:rPr lang="tr-TR" sz="1100"/>
                        <a:t> -</a:t>
                      </a:r>
                      <a:endParaRPr sz="1100">
                        <a:latin typeface="Calibri"/>
                        <a:ea typeface="Calibri"/>
                        <a:cs typeface="Calibri"/>
                        <a:sym typeface="Calibri"/>
                      </a:endParaRPr>
                    </a:p>
                  </a:txBody>
                  <a:tcPr marL="7625" marR="7625" marT="7625" marB="0" anchor="ctr">
                    <a:lnL w="12700" cap="flat" cmpd="sng">
                      <a:solidFill>
                        <a:schemeClr val="dk1"/>
                      </a:solidFill>
                      <a:prstDash val="solid"/>
                      <a:round/>
                      <a:headEnd type="none" w="sm" len="sm"/>
                      <a:tailEnd type="none" w="sm" len="sm"/>
                    </a:lnL>
                    <a:lnR w="12700" cap="flat" cmpd="sng">
                      <a:solidFill>
                        <a:schemeClr val="dk1"/>
                      </a:solidFill>
                      <a:prstDash val="solid"/>
                      <a:round/>
                      <a:headEnd type="none" w="sm" len="sm"/>
                      <a:tailEnd type="none" w="sm" len="sm"/>
                    </a:lnR>
                    <a:lnT w="12700" cap="flat" cmpd="sng">
                      <a:solidFill>
                        <a:schemeClr val="dk1"/>
                      </a:solidFill>
                      <a:prstDash val="solid"/>
                      <a:round/>
                      <a:headEnd type="none" w="sm" len="sm"/>
                      <a:tailEnd type="none" w="sm" len="sm"/>
                    </a:lnT>
                    <a:lnB w="1270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r h="288375">
                <a:tc vMerge="1">
                  <a:txBody>
                    <a:bodyPr/>
                    <a:lstStyle/>
                    <a:p>
                      <a:endParaRPr lang="tr-TR"/>
                    </a:p>
                  </a:txBody>
                  <a:tcPr/>
                </a:tc>
                <a:tc>
                  <a:txBody>
                    <a:bodyPr/>
                    <a:lstStyle/>
                    <a:p>
                      <a:pPr marL="0" marR="0" lvl="0" indent="0" algn="r" rtl="0">
                        <a:lnSpc>
                          <a:spcPct val="107000"/>
                        </a:lnSpc>
                        <a:spcBef>
                          <a:spcPts val="0"/>
                        </a:spcBef>
                        <a:spcAft>
                          <a:spcPts val="0"/>
                        </a:spcAft>
                        <a:buNone/>
                      </a:pPr>
                      <a:r>
                        <a:rPr lang="tr-TR" sz="1400" b="1">
                          <a:solidFill>
                            <a:srgbClr val="0000CC"/>
                          </a:solidFill>
                        </a:rPr>
                        <a:t>EN YÜKSEK YÜZDELİK DİLİM</a:t>
                      </a:r>
                      <a:endParaRPr sz="1400" b="1">
                        <a:solidFill>
                          <a:srgbClr val="0000CC"/>
                        </a:solidFill>
                        <a:latin typeface="Calibri"/>
                        <a:ea typeface="Calibri"/>
                        <a:cs typeface="Calibri"/>
                        <a:sym typeface="Calibri"/>
                      </a:endParaRPr>
                    </a:p>
                  </a:txBody>
                  <a:tcPr marL="7625" marR="7625" marT="7625" marB="0" anchor="ctr"/>
                </a:tc>
                <a:tc>
                  <a:txBody>
                    <a:bodyPr/>
                    <a:lstStyle/>
                    <a:p>
                      <a:pPr marL="0" marR="0" lvl="0" indent="0" algn="ctr" rtl="0">
                        <a:lnSpc>
                          <a:spcPct val="107000"/>
                        </a:lnSpc>
                        <a:spcBef>
                          <a:spcPts val="0"/>
                        </a:spcBef>
                        <a:spcAft>
                          <a:spcPts val="0"/>
                        </a:spcAft>
                        <a:buNone/>
                      </a:pPr>
                      <a:r>
                        <a:rPr lang="tr-TR" sz="1100"/>
                        <a:t> -</a:t>
                      </a:r>
                      <a:endParaRPr sz="1100">
                        <a:latin typeface="Calibri"/>
                        <a:ea typeface="Calibri"/>
                        <a:cs typeface="Calibri"/>
                        <a:sym typeface="Calibri"/>
                      </a:endParaRPr>
                    </a:p>
                  </a:txBody>
                  <a:tcPr marL="7625" marR="7625" marT="7625" marB="0" anchor="ctr">
                    <a:lnT w="12700" cap="flat" cmpd="sng">
                      <a:solidFill>
                        <a:schemeClr val="dk1"/>
                      </a:solidFill>
                      <a:prstDash val="solid"/>
                      <a:round/>
                      <a:headEnd type="none" w="sm" len="sm"/>
                      <a:tailEnd type="none" w="sm" len="sm"/>
                    </a:lnT>
                  </a:tcPr>
                </a:tc>
                <a:tc>
                  <a:txBody>
                    <a:bodyPr/>
                    <a:lstStyle/>
                    <a:p>
                      <a:pPr marL="0" marR="0" lvl="0" indent="0" algn="ctr" rtl="0">
                        <a:lnSpc>
                          <a:spcPct val="107000"/>
                        </a:lnSpc>
                        <a:spcBef>
                          <a:spcPts val="0"/>
                        </a:spcBef>
                        <a:spcAft>
                          <a:spcPts val="0"/>
                        </a:spcAft>
                        <a:buNone/>
                      </a:pPr>
                      <a:r>
                        <a:rPr lang="tr-TR" sz="1100"/>
                        <a:t> -</a:t>
                      </a:r>
                      <a:endParaRPr sz="1100">
                        <a:latin typeface="Calibri"/>
                        <a:ea typeface="Calibri"/>
                        <a:cs typeface="Calibri"/>
                        <a:sym typeface="Calibri"/>
                      </a:endParaRPr>
                    </a:p>
                  </a:txBody>
                  <a:tcPr marL="7625" marR="7625" marT="7625" marB="0" anchor="ctr">
                    <a:lnT w="12700" cap="flat" cmpd="sng">
                      <a:solidFill>
                        <a:schemeClr val="dk1"/>
                      </a:solidFill>
                      <a:prstDash val="solid"/>
                      <a:round/>
                      <a:headEnd type="none" w="sm" len="sm"/>
                      <a:tailEnd type="none" w="sm" len="sm"/>
                    </a:lnT>
                  </a:tcPr>
                </a:tc>
                <a:extLst>
                  <a:ext uri="{0D108BD9-81ED-4DB2-BD59-A6C34878D82A}">
                    <a16:rowId xmlns:a16="http://schemas.microsoft.com/office/drawing/2014/main" val="10003"/>
                  </a:ext>
                </a:extLst>
              </a:tr>
              <a:tr h="292275">
                <a:tc vMerge="1">
                  <a:txBody>
                    <a:bodyPr/>
                    <a:lstStyle/>
                    <a:p>
                      <a:endParaRPr lang="tr-TR"/>
                    </a:p>
                  </a:txBody>
                  <a:tcPr/>
                </a:tc>
                <a:tc>
                  <a:txBody>
                    <a:bodyPr/>
                    <a:lstStyle/>
                    <a:p>
                      <a:pPr marL="0" marR="0" lvl="0" indent="0" algn="r" rtl="0">
                        <a:lnSpc>
                          <a:spcPct val="107000"/>
                        </a:lnSpc>
                        <a:spcBef>
                          <a:spcPts val="0"/>
                        </a:spcBef>
                        <a:spcAft>
                          <a:spcPts val="0"/>
                        </a:spcAft>
                        <a:buNone/>
                      </a:pPr>
                      <a:r>
                        <a:rPr lang="tr-TR" sz="1400" b="1">
                          <a:solidFill>
                            <a:srgbClr val="FF0000"/>
                          </a:solidFill>
                        </a:rPr>
                        <a:t>EN DÜŞÜK YÜZDELİK DİLİM</a:t>
                      </a:r>
                      <a:endParaRPr sz="1400" b="1">
                        <a:solidFill>
                          <a:srgbClr val="FF0000"/>
                        </a:solidFill>
                        <a:latin typeface="Calibri"/>
                        <a:ea typeface="Calibri"/>
                        <a:cs typeface="Calibri"/>
                        <a:sym typeface="Calibri"/>
                      </a:endParaRPr>
                    </a:p>
                  </a:txBody>
                  <a:tcPr marL="7625" marR="7625" marT="7625" marB="0" anchor="ctr"/>
                </a:tc>
                <a:tc>
                  <a:txBody>
                    <a:bodyPr/>
                    <a:lstStyle/>
                    <a:p>
                      <a:pPr marL="0" marR="0" lvl="0" indent="0" algn="ctr" rtl="0">
                        <a:lnSpc>
                          <a:spcPct val="107000"/>
                        </a:lnSpc>
                        <a:spcBef>
                          <a:spcPts val="0"/>
                        </a:spcBef>
                        <a:spcAft>
                          <a:spcPts val="0"/>
                        </a:spcAft>
                        <a:buNone/>
                      </a:pPr>
                      <a:r>
                        <a:rPr lang="tr-TR" sz="1100"/>
                        <a:t> -</a:t>
                      </a:r>
                      <a:endParaRPr sz="1100">
                        <a:latin typeface="Calibri"/>
                        <a:ea typeface="Calibri"/>
                        <a:cs typeface="Calibri"/>
                        <a:sym typeface="Calibri"/>
                      </a:endParaRPr>
                    </a:p>
                  </a:txBody>
                  <a:tcPr marL="7625" marR="7625" marT="7625" marB="0" anchor="ctr"/>
                </a:tc>
                <a:tc>
                  <a:txBody>
                    <a:bodyPr/>
                    <a:lstStyle/>
                    <a:p>
                      <a:pPr marL="0" marR="0" lvl="0" indent="0" algn="ctr" rtl="0">
                        <a:lnSpc>
                          <a:spcPct val="107000"/>
                        </a:lnSpc>
                        <a:spcBef>
                          <a:spcPts val="0"/>
                        </a:spcBef>
                        <a:spcAft>
                          <a:spcPts val="0"/>
                        </a:spcAft>
                        <a:buNone/>
                      </a:pPr>
                      <a:r>
                        <a:rPr lang="tr-TR" sz="1100"/>
                        <a:t> -</a:t>
                      </a:r>
                      <a:endParaRPr sz="1100">
                        <a:latin typeface="Calibri"/>
                        <a:ea typeface="Calibri"/>
                        <a:cs typeface="Calibri"/>
                        <a:sym typeface="Calibri"/>
                      </a:endParaRPr>
                    </a:p>
                  </a:txBody>
                  <a:tcPr marL="7625" marR="7625" marT="7625" marB="0" anchor="ctr"/>
                </a:tc>
                <a:extLst>
                  <a:ext uri="{0D108BD9-81ED-4DB2-BD59-A6C34878D82A}">
                    <a16:rowId xmlns:a16="http://schemas.microsoft.com/office/drawing/2014/main" val="10004"/>
                  </a:ext>
                </a:extLst>
              </a:tr>
              <a:tr h="288375">
                <a:tc rowSpan="4">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tc>
                  <a:txBody>
                    <a:bodyPr/>
                    <a:lstStyle/>
                    <a:p>
                      <a:pPr marL="0" marR="0" lvl="0" indent="0" algn="r" rtl="0">
                        <a:lnSpc>
                          <a:spcPct val="107000"/>
                        </a:lnSpc>
                        <a:spcBef>
                          <a:spcPts val="0"/>
                        </a:spcBef>
                        <a:spcAft>
                          <a:spcPts val="0"/>
                        </a:spcAft>
                        <a:buNone/>
                      </a:pPr>
                      <a:r>
                        <a:rPr lang="tr-TR" sz="1400" b="1">
                          <a:solidFill>
                            <a:srgbClr val="0000CC"/>
                          </a:solidFill>
                        </a:rPr>
                        <a:t>EN YÜKSEK PUAN</a:t>
                      </a:r>
                      <a:endParaRPr sz="1400" b="1">
                        <a:solidFill>
                          <a:srgbClr val="0000CC"/>
                        </a:solidFill>
                        <a:latin typeface="Calibri"/>
                        <a:ea typeface="Calibri"/>
                        <a:cs typeface="Calibri"/>
                        <a:sym typeface="Calibri"/>
                      </a:endParaRPr>
                    </a:p>
                  </a:txBody>
                  <a:tcPr marL="7625" marR="7625" marT="7625" marB="0" anchor="ctr"/>
                </a:tc>
                <a:tc>
                  <a:txBody>
                    <a:bodyPr/>
                    <a:lstStyle/>
                    <a:p>
                      <a:pPr marL="0" marR="0" lvl="0" indent="0" algn="ctr" rtl="0">
                        <a:lnSpc>
                          <a:spcPct val="107000"/>
                        </a:lnSpc>
                        <a:spcBef>
                          <a:spcPts val="0"/>
                        </a:spcBef>
                        <a:spcAft>
                          <a:spcPts val="0"/>
                        </a:spcAft>
                        <a:buNone/>
                      </a:pPr>
                      <a:r>
                        <a:rPr lang="tr-TR" sz="1100"/>
                        <a:t> -</a:t>
                      </a:r>
                      <a:endParaRPr sz="1100">
                        <a:latin typeface="Calibri"/>
                        <a:ea typeface="Calibri"/>
                        <a:cs typeface="Calibri"/>
                        <a:sym typeface="Calibri"/>
                      </a:endParaRPr>
                    </a:p>
                  </a:txBody>
                  <a:tcPr marL="7625" marR="7625" marT="7625" marB="0" anchor="ctr"/>
                </a:tc>
                <a:tc>
                  <a:txBody>
                    <a:bodyPr/>
                    <a:lstStyle/>
                    <a:p>
                      <a:pPr marL="0" marR="0" lvl="0" indent="0" algn="ctr" rtl="0">
                        <a:lnSpc>
                          <a:spcPct val="107000"/>
                        </a:lnSpc>
                        <a:spcBef>
                          <a:spcPts val="0"/>
                        </a:spcBef>
                        <a:spcAft>
                          <a:spcPts val="0"/>
                        </a:spcAft>
                        <a:buNone/>
                      </a:pPr>
                      <a:r>
                        <a:rPr lang="tr-TR" sz="1100"/>
                        <a:t> -</a:t>
                      </a:r>
                      <a:endParaRPr sz="1100">
                        <a:latin typeface="Calibri"/>
                        <a:ea typeface="Calibri"/>
                        <a:cs typeface="Calibri"/>
                        <a:sym typeface="Calibri"/>
                      </a:endParaRPr>
                    </a:p>
                  </a:txBody>
                  <a:tcPr marL="7625" marR="7625" marT="7625" marB="0" anchor="ctr"/>
                </a:tc>
                <a:extLst>
                  <a:ext uri="{0D108BD9-81ED-4DB2-BD59-A6C34878D82A}">
                    <a16:rowId xmlns:a16="http://schemas.microsoft.com/office/drawing/2014/main" val="10005"/>
                  </a:ext>
                </a:extLst>
              </a:tr>
              <a:tr h="292275">
                <a:tc vMerge="1">
                  <a:txBody>
                    <a:bodyPr/>
                    <a:lstStyle/>
                    <a:p>
                      <a:endParaRPr lang="tr-TR"/>
                    </a:p>
                  </a:txBody>
                  <a:tcPr/>
                </a:tc>
                <a:tc>
                  <a:txBody>
                    <a:bodyPr/>
                    <a:lstStyle/>
                    <a:p>
                      <a:pPr marL="0" marR="0" lvl="0" indent="0" algn="r" rtl="0">
                        <a:lnSpc>
                          <a:spcPct val="107000"/>
                        </a:lnSpc>
                        <a:spcBef>
                          <a:spcPts val="0"/>
                        </a:spcBef>
                        <a:spcAft>
                          <a:spcPts val="0"/>
                        </a:spcAft>
                        <a:buNone/>
                      </a:pPr>
                      <a:r>
                        <a:rPr lang="tr-TR" sz="1400" b="1">
                          <a:solidFill>
                            <a:srgbClr val="FF0000"/>
                          </a:solidFill>
                        </a:rPr>
                        <a:t>EN DÜŞÜK PUAN</a:t>
                      </a:r>
                      <a:endParaRPr sz="1400" b="1">
                        <a:solidFill>
                          <a:srgbClr val="FF0000"/>
                        </a:solidFill>
                        <a:latin typeface="Calibri"/>
                        <a:ea typeface="Calibri"/>
                        <a:cs typeface="Calibri"/>
                        <a:sym typeface="Calibri"/>
                      </a:endParaRPr>
                    </a:p>
                  </a:txBody>
                  <a:tcPr marL="7625" marR="7625" marT="7625" marB="0" anchor="ctr"/>
                </a:tc>
                <a:tc>
                  <a:txBody>
                    <a:bodyPr/>
                    <a:lstStyle/>
                    <a:p>
                      <a:pPr marL="0" marR="0" lvl="0" indent="0" algn="ctr" rtl="0">
                        <a:lnSpc>
                          <a:spcPct val="107000"/>
                        </a:lnSpc>
                        <a:spcBef>
                          <a:spcPts val="0"/>
                        </a:spcBef>
                        <a:spcAft>
                          <a:spcPts val="0"/>
                        </a:spcAft>
                        <a:buNone/>
                      </a:pPr>
                      <a:r>
                        <a:rPr lang="tr-TR" sz="1100"/>
                        <a:t> -</a:t>
                      </a:r>
                      <a:endParaRPr sz="1100">
                        <a:latin typeface="Calibri"/>
                        <a:ea typeface="Calibri"/>
                        <a:cs typeface="Calibri"/>
                        <a:sym typeface="Calibri"/>
                      </a:endParaRPr>
                    </a:p>
                  </a:txBody>
                  <a:tcPr marL="7625" marR="7625" marT="7625" marB="0" anchor="ctr"/>
                </a:tc>
                <a:tc>
                  <a:txBody>
                    <a:bodyPr/>
                    <a:lstStyle/>
                    <a:p>
                      <a:pPr marL="0" marR="0" lvl="0" indent="0" algn="ctr" rtl="0">
                        <a:lnSpc>
                          <a:spcPct val="107000"/>
                        </a:lnSpc>
                        <a:spcBef>
                          <a:spcPts val="0"/>
                        </a:spcBef>
                        <a:spcAft>
                          <a:spcPts val="0"/>
                        </a:spcAft>
                        <a:buNone/>
                      </a:pPr>
                      <a:r>
                        <a:rPr lang="tr-TR" sz="1100"/>
                        <a:t> -</a:t>
                      </a:r>
                      <a:endParaRPr sz="1100">
                        <a:latin typeface="Calibri"/>
                        <a:ea typeface="Calibri"/>
                        <a:cs typeface="Calibri"/>
                        <a:sym typeface="Calibri"/>
                      </a:endParaRPr>
                    </a:p>
                  </a:txBody>
                  <a:tcPr marL="7625" marR="7625" marT="7625" marB="0" anchor="ctr"/>
                </a:tc>
                <a:extLst>
                  <a:ext uri="{0D108BD9-81ED-4DB2-BD59-A6C34878D82A}">
                    <a16:rowId xmlns:a16="http://schemas.microsoft.com/office/drawing/2014/main" val="10006"/>
                  </a:ext>
                </a:extLst>
              </a:tr>
              <a:tr h="288375">
                <a:tc vMerge="1">
                  <a:txBody>
                    <a:bodyPr/>
                    <a:lstStyle/>
                    <a:p>
                      <a:endParaRPr lang="tr-TR"/>
                    </a:p>
                  </a:txBody>
                  <a:tcPr/>
                </a:tc>
                <a:tc>
                  <a:txBody>
                    <a:bodyPr/>
                    <a:lstStyle/>
                    <a:p>
                      <a:pPr marL="0" marR="0" lvl="0" indent="0" algn="r" rtl="0">
                        <a:lnSpc>
                          <a:spcPct val="107000"/>
                        </a:lnSpc>
                        <a:spcBef>
                          <a:spcPts val="0"/>
                        </a:spcBef>
                        <a:spcAft>
                          <a:spcPts val="0"/>
                        </a:spcAft>
                        <a:buNone/>
                      </a:pPr>
                      <a:r>
                        <a:rPr lang="tr-TR" sz="1400" b="1">
                          <a:solidFill>
                            <a:srgbClr val="0000CC"/>
                          </a:solidFill>
                        </a:rPr>
                        <a:t>EN YÜKSEK YÜZDELİK DİLİM</a:t>
                      </a:r>
                      <a:endParaRPr sz="1400" b="1">
                        <a:solidFill>
                          <a:srgbClr val="0000CC"/>
                        </a:solidFill>
                        <a:latin typeface="Calibri"/>
                        <a:ea typeface="Calibri"/>
                        <a:cs typeface="Calibri"/>
                        <a:sym typeface="Calibri"/>
                      </a:endParaRPr>
                    </a:p>
                  </a:txBody>
                  <a:tcPr marL="7625" marR="7625" marT="7625" marB="0" anchor="ctr"/>
                </a:tc>
                <a:tc>
                  <a:txBody>
                    <a:bodyPr/>
                    <a:lstStyle/>
                    <a:p>
                      <a:pPr marL="0" marR="0" lvl="0" indent="0" algn="ctr" rtl="0">
                        <a:lnSpc>
                          <a:spcPct val="107000"/>
                        </a:lnSpc>
                        <a:spcBef>
                          <a:spcPts val="0"/>
                        </a:spcBef>
                        <a:spcAft>
                          <a:spcPts val="0"/>
                        </a:spcAft>
                        <a:buNone/>
                      </a:pPr>
                      <a:r>
                        <a:rPr lang="tr-TR" sz="1100"/>
                        <a:t> -</a:t>
                      </a:r>
                      <a:endParaRPr sz="1100">
                        <a:latin typeface="Calibri"/>
                        <a:ea typeface="Calibri"/>
                        <a:cs typeface="Calibri"/>
                        <a:sym typeface="Calibri"/>
                      </a:endParaRPr>
                    </a:p>
                  </a:txBody>
                  <a:tcPr marL="7625" marR="7625" marT="7625" marB="0" anchor="ctr"/>
                </a:tc>
                <a:tc>
                  <a:txBody>
                    <a:bodyPr/>
                    <a:lstStyle/>
                    <a:p>
                      <a:pPr marL="0" marR="0" lvl="0" indent="0" algn="ctr" rtl="0">
                        <a:lnSpc>
                          <a:spcPct val="107000"/>
                        </a:lnSpc>
                        <a:spcBef>
                          <a:spcPts val="0"/>
                        </a:spcBef>
                        <a:spcAft>
                          <a:spcPts val="0"/>
                        </a:spcAft>
                        <a:buNone/>
                      </a:pPr>
                      <a:r>
                        <a:rPr lang="tr-TR" sz="1100"/>
                        <a:t> -</a:t>
                      </a:r>
                      <a:endParaRPr sz="1100">
                        <a:latin typeface="Calibri"/>
                        <a:ea typeface="Calibri"/>
                        <a:cs typeface="Calibri"/>
                        <a:sym typeface="Calibri"/>
                      </a:endParaRPr>
                    </a:p>
                  </a:txBody>
                  <a:tcPr marL="7625" marR="7625" marT="7625" marB="0" anchor="ctr"/>
                </a:tc>
                <a:extLst>
                  <a:ext uri="{0D108BD9-81ED-4DB2-BD59-A6C34878D82A}">
                    <a16:rowId xmlns:a16="http://schemas.microsoft.com/office/drawing/2014/main" val="10007"/>
                  </a:ext>
                </a:extLst>
              </a:tr>
              <a:tr h="292275">
                <a:tc vMerge="1">
                  <a:txBody>
                    <a:bodyPr/>
                    <a:lstStyle/>
                    <a:p>
                      <a:endParaRPr lang="tr-TR"/>
                    </a:p>
                  </a:txBody>
                  <a:tcPr/>
                </a:tc>
                <a:tc>
                  <a:txBody>
                    <a:bodyPr/>
                    <a:lstStyle/>
                    <a:p>
                      <a:pPr marL="0" marR="0" lvl="0" indent="0" algn="r" rtl="0">
                        <a:lnSpc>
                          <a:spcPct val="107000"/>
                        </a:lnSpc>
                        <a:spcBef>
                          <a:spcPts val="0"/>
                        </a:spcBef>
                        <a:spcAft>
                          <a:spcPts val="0"/>
                        </a:spcAft>
                        <a:buNone/>
                      </a:pPr>
                      <a:r>
                        <a:rPr lang="tr-TR" sz="1400" b="1">
                          <a:solidFill>
                            <a:srgbClr val="FF0000"/>
                          </a:solidFill>
                        </a:rPr>
                        <a:t>EN DÜŞÜK YÜZDELİK DİLİM</a:t>
                      </a:r>
                      <a:endParaRPr sz="1400" b="1">
                        <a:solidFill>
                          <a:srgbClr val="FF0000"/>
                        </a:solidFill>
                        <a:latin typeface="Calibri"/>
                        <a:ea typeface="Calibri"/>
                        <a:cs typeface="Calibri"/>
                        <a:sym typeface="Calibri"/>
                      </a:endParaRPr>
                    </a:p>
                  </a:txBody>
                  <a:tcPr marL="7625" marR="7625" marT="7625" marB="0" anchor="ctr"/>
                </a:tc>
                <a:tc>
                  <a:txBody>
                    <a:bodyPr/>
                    <a:lstStyle/>
                    <a:p>
                      <a:pPr marL="0" marR="0" lvl="0" indent="0" algn="ctr" rtl="0">
                        <a:lnSpc>
                          <a:spcPct val="107000"/>
                        </a:lnSpc>
                        <a:spcBef>
                          <a:spcPts val="0"/>
                        </a:spcBef>
                        <a:spcAft>
                          <a:spcPts val="0"/>
                        </a:spcAft>
                        <a:buNone/>
                      </a:pPr>
                      <a:r>
                        <a:rPr lang="tr-TR" sz="1100"/>
                        <a:t> -</a:t>
                      </a:r>
                      <a:endParaRPr sz="1100">
                        <a:latin typeface="Calibri"/>
                        <a:ea typeface="Calibri"/>
                        <a:cs typeface="Calibri"/>
                        <a:sym typeface="Calibri"/>
                      </a:endParaRPr>
                    </a:p>
                  </a:txBody>
                  <a:tcPr marL="7625" marR="7625" marT="7625" marB="0" anchor="ctr"/>
                </a:tc>
                <a:tc>
                  <a:txBody>
                    <a:bodyPr/>
                    <a:lstStyle/>
                    <a:p>
                      <a:pPr marL="0" marR="0" lvl="0" indent="0" algn="ctr" rtl="0">
                        <a:lnSpc>
                          <a:spcPct val="107000"/>
                        </a:lnSpc>
                        <a:spcBef>
                          <a:spcPts val="0"/>
                        </a:spcBef>
                        <a:spcAft>
                          <a:spcPts val="0"/>
                        </a:spcAft>
                        <a:buNone/>
                      </a:pPr>
                      <a:r>
                        <a:rPr lang="tr-TR" sz="1100"/>
                        <a:t> -</a:t>
                      </a:r>
                      <a:endParaRPr sz="1100">
                        <a:latin typeface="Calibri"/>
                        <a:ea typeface="Calibri"/>
                        <a:cs typeface="Calibri"/>
                        <a:sym typeface="Calibri"/>
                      </a:endParaRPr>
                    </a:p>
                  </a:txBody>
                  <a:tcPr marL="7625" marR="7625" marT="7625" marB="0" anchor="ctr"/>
                </a:tc>
                <a:extLst>
                  <a:ext uri="{0D108BD9-81ED-4DB2-BD59-A6C34878D82A}">
                    <a16:rowId xmlns:a16="http://schemas.microsoft.com/office/drawing/2014/main" val="10008"/>
                  </a:ext>
                </a:extLst>
              </a:tr>
              <a:tr h="288375">
                <a:tc rowSpan="4">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nchor="ctr"/>
                </a:tc>
                <a:tc>
                  <a:txBody>
                    <a:bodyPr/>
                    <a:lstStyle/>
                    <a:p>
                      <a:pPr marL="0" marR="0" lvl="0" indent="0" algn="r" rtl="0">
                        <a:lnSpc>
                          <a:spcPct val="107000"/>
                        </a:lnSpc>
                        <a:spcBef>
                          <a:spcPts val="0"/>
                        </a:spcBef>
                        <a:spcAft>
                          <a:spcPts val="0"/>
                        </a:spcAft>
                        <a:buNone/>
                      </a:pPr>
                      <a:r>
                        <a:rPr lang="tr-TR" sz="1400" b="1">
                          <a:solidFill>
                            <a:srgbClr val="0000CC"/>
                          </a:solidFill>
                        </a:rPr>
                        <a:t>EN YÜKSEK PUAN</a:t>
                      </a:r>
                      <a:endParaRPr sz="1400" b="1">
                        <a:solidFill>
                          <a:srgbClr val="0000CC"/>
                        </a:solidFill>
                        <a:latin typeface="Calibri"/>
                        <a:ea typeface="Calibri"/>
                        <a:cs typeface="Calibri"/>
                        <a:sym typeface="Calibri"/>
                      </a:endParaRPr>
                    </a:p>
                  </a:txBody>
                  <a:tcPr marL="7625" marR="7625" marT="7625" marB="0" anchor="ctr"/>
                </a:tc>
                <a:tc>
                  <a:txBody>
                    <a:bodyPr/>
                    <a:lstStyle/>
                    <a:p>
                      <a:pPr marL="0" marR="0" lvl="0" indent="0" algn="ctr" rtl="0">
                        <a:lnSpc>
                          <a:spcPct val="107000"/>
                        </a:lnSpc>
                        <a:spcBef>
                          <a:spcPts val="0"/>
                        </a:spcBef>
                        <a:spcAft>
                          <a:spcPts val="0"/>
                        </a:spcAft>
                        <a:buNone/>
                      </a:pPr>
                      <a:r>
                        <a:rPr lang="tr-TR" sz="1100"/>
                        <a:t> -</a:t>
                      </a:r>
                      <a:endParaRPr sz="1100">
                        <a:latin typeface="Calibri"/>
                        <a:ea typeface="Calibri"/>
                        <a:cs typeface="Calibri"/>
                        <a:sym typeface="Calibri"/>
                      </a:endParaRPr>
                    </a:p>
                  </a:txBody>
                  <a:tcPr marL="7625" marR="7625" marT="7625" marB="0" anchor="ctr"/>
                </a:tc>
                <a:tc>
                  <a:txBody>
                    <a:bodyPr/>
                    <a:lstStyle/>
                    <a:p>
                      <a:pPr marL="0" marR="0" lvl="0" indent="0" algn="ctr" rtl="0">
                        <a:lnSpc>
                          <a:spcPct val="107000"/>
                        </a:lnSpc>
                        <a:spcBef>
                          <a:spcPts val="0"/>
                        </a:spcBef>
                        <a:spcAft>
                          <a:spcPts val="0"/>
                        </a:spcAft>
                        <a:buNone/>
                      </a:pPr>
                      <a:r>
                        <a:rPr lang="tr-TR" sz="1100"/>
                        <a:t> -</a:t>
                      </a:r>
                      <a:endParaRPr sz="1100">
                        <a:latin typeface="Calibri"/>
                        <a:ea typeface="Calibri"/>
                        <a:cs typeface="Calibri"/>
                        <a:sym typeface="Calibri"/>
                      </a:endParaRPr>
                    </a:p>
                  </a:txBody>
                  <a:tcPr marL="7625" marR="7625" marT="7625" marB="0" anchor="ctr"/>
                </a:tc>
                <a:extLst>
                  <a:ext uri="{0D108BD9-81ED-4DB2-BD59-A6C34878D82A}">
                    <a16:rowId xmlns:a16="http://schemas.microsoft.com/office/drawing/2014/main" val="10009"/>
                  </a:ext>
                </a:extLst>
              </a:tr>
              <a:tr h="292275">
                <a:tc vMerge="1">
                  <a:txBody>
                    <a:bodyPr/>
                    <a:lstStyle/>
                    <a:p>
                      <a:endParaRPr lang="tr-TR"/>
                    </a:p>
                  </a:txBody>
                  <a:tcPr/>
                </a:tc>
                <a:tc>
                  <a:txBody>
                    <a:bodyPr/>
                    <a:lstStyle/>
                    <a:p>
                      <a:pPr marL="0" marR="0" lvl="0" indent="0" algn="r" rtl="0">
                        <a:lnSpc>
                          <a:spcPct val="107000"/>
                        </a:lnSpc>
                        <a:spcBef>
                          <a:spcPts val="0"/>
                        </a:spcBef>
                        <a:spcAft>
                          <a:spcPts val="0"/>
                        </a:spcAft>
                        <a:buNone/>
                      </a:pPr>
                      <a:r>
                        <a:rPr lang="tr-TR" sz="1400" b="1">
                          <a:solidFill>
                            <a:srgbClr val="FF0000"/>
                          </a:solidFill>
                        </a:rPr>
                        <a:t>EN DÜŞÜK PUAN</a:t>
                      </a:r>
                      <a:endParaRPr sz="1400" b="1">
                        <a:solidFill>
                          <a:srgbClr val="FF0000"/>
                        </a:solidFill>
                        <a:latin typeface="Calibri"/>
                        <a:ea typeface="Calibri"/>
                        <a:cs typeface="Calibri"/>
                        <a:sym typeface="Calibri"/>
                      </a:endParaRPr>
                    </a:p>
                  </a:txBody>
                  <a:tcPr marL="7625" marR="7625" marT="7625" marB="0" anchor="ctr"/>
                </a:tc>
                <a:tc>
                  <a:txBody>
                    <a:bodyPr/>
                    <a:lstStyle/>
                    <a:p>
                      <a:pPr marL="0" marR="0" lvl="0" indent="0" algn="ctr" rtl="0">
                        <a:lnSpc>
                          <a:spcPct val="107000"/>
                        </a:lnSpc>
                        <a:spcBef>
                          <a:spcPts val="0"/>
                        </a:spcBef>
                        <a:spcAft>
                          <a:spcPts val="0"/>
                        </a:spcAft>
                        <a:buNone/>
                      </a:pPr>
                      <a:r>
                        <a:rPr lang="tr-TR" sz="1100"/>
                        <a:t> -</a:t>
                      </a:r>
                      <a:endParaRPr sz="1100">
                        <a:latin typeface="Calibri"/>
                        <a:ea typeface="Calibri"/>
                        <a:cs typeface="Calibri"/>
                        <a:sym typeface="Calibri"/>
                      </a:endParaRPr>
                    </a:p>
                  </a:txBody>
                  <a:tcPr marL="7625" marR="7625" marT="7625" marB="0" anchor="ctr"/>
                </a:tc>
                <a:tc>
                  <a:txBody>
                    <a:bodyPr/>
                    <a:lstStyle/>
                    <a:p>
                      <a:pPr marL="0" marR="0" lvl="0" indent="0" algn="ctr" rtl="0">
                        <a:lnSpc>
                          <a:spcPct val="107000"/>
                        </a:lnSpc>
                        <a:spcBef>
                          <a:spcPts val="0"/>
                        </a:spcBef>
                        <a:spcAft>
                          <a:spcPts val="0"/>
                        </a:spcAft>
                        <a:buNone/>
                      </a:pPr>
                      <a:r>
                        <a:rPr lang="tr-TR" sz="1100"/>
                        <a:t> -</a:t>
                      </a:r>
                      <a:endParaRPr sz="1100">
                        <a:latin typeface="Calibri"/>
                        <a:ea typeface="Calibri"/>
                        <a:cs typeface="Calibri"/>
                        <a:sym typeface="Calibri"/>
                      </a:endParaRPr>
                    </a:p>
                  </a:txBody>
                  <a:tcPr marL="7625" marR="7625" marT="7625" marB="0" anchor="ctr"/>
                </a:tc>
                <a:extLst>
                  <a:ext uri="{0D108BD9-81ED-4DB2-BD59-A6C34878D82A}">
                    <a16:rowId xmlns:a16="http://schemas.microsoft.com/office/drawing/2014/main" val="10010"/>
                  </a:ext>
                </a:extLst>
              </a:tr>
              <a:tr h="288375">
                <a:tc vMerge="1">
                  <a:txBody>
                    <a:bodyPr/>
                    <a:lstStyle/>
                    <a:p>
                      <a:endParaRPr lang="tr-TR"/>
                    </a:p>
                  </a:txBody>
                  <a:tcPr/>
                </a:tc>
                <a:tc>
                  <a:txBody>
                    <a:bodyPr/>
                    <a:lstStyle/>
                    <a:p>
                      <a:pPr marL="0" marR="0" lvl="0" indent="0" algn="r" rtl="0">
                        <a:lnSpc>
                          <a:spcPct val="107000"/>
                        </a:lnSpc>
                        <a:spcBef>
                          <a:spcPts val="0"/>
                        </a:spcBef>
                        <a:spcAft>
                          <a:spcPts val="0"/>
                        </a:spcAft>
                        <a:buNone/>
                      </a:pPr>
                      <a:r>
                        <a:rPr lang="tr-TR" sz="1400" b="1">
                          <a:solidFill>
                            <a:srgbClr val="0000CC"/>
                          </a:solidFill>
                        </a:rPr>
                        <a:t>EN YÜKSEK YÜZDELİK DİLİM</a:t>
                      </a:r>
                      <a:endParaRPr sz="1400" b="1">
                        <a:solidFill>
                          <a:srgbClr val="0000CC"/>
                        </a:solidFill>
                        <a:latin typeface="Calibri"/>
                        <a:ea typeface="Calibri"/>
                        <a:cs typeface="Calibri"/>
                        <a:sym typeface="Calibri"/>
                      </a:endParaRPr>
                    </a:p>
                  </a:txBody>
                  <a:tcPr marL="7625" marR="7625" marT="7625" marB="0" anchor="ctr"/>
                </a:tc>
                <a:tc>
                  <a:txBody>
                    <a:bodyPr/>
                    <a:lstStyle/>
                    <a:p>
                      <a:pPr marL="0" marR="0" lvl="0" indent="0" algn="ctr" rtl="0">
                        <a:lnSpc>
                          <a:spcPct val="107000"/>
                        </a:lnSpc>
                        <a:spcBef>
                          <a:spcPts val="0"/>
                        </a:spcBef>
                        <a:spcAft>
                          <a:spcPts val="0"/>
                        </a:spcAft>
                        <a:buNone/>
                      </a:pPr>
                      <a:r>
                        <a:rPr lang="tr-TR" sz="1100"/>
                        <a:t> -</a:t>
                      </a:r>
                      <a:endParaRPr sz="1100">
                        <a:latin typeface="Calibri"/>
                        <a:ea typeface="Calibri"/>
                        <a:cs typeface="Calibri"/>
                        <a:sym typeface="Calibri"/>
                      </a:endParaRPr>
                    </a:p>
                  </a:txBody>
                  <a:tcPr marL="7625" marR="7625" marT="7625" marB="0" anchor="ctr"/>
                </a:tc>
                <a:tc>
                  <a:txBody>
                    <a:bodyPr/>
                    <a:lstStyle/>
                    <a:p>
                      <a:pPr marL="0" marR="0" lvl="0" indent="0" algn="ctr" rtl="0">
                        <a:lnSpc>
                          <a:spcPct val="107000"/>
                        </a:lnSpc>
                        <a:spcBef>
                          <a:spcPts val="0"/>
                        </a:spcBef>
                        <a:spcAft>
                          <a:spcPts val="0"/>
                        </a:spcAft>
                        <a:buNone/>
                      </a:pPr>
                      <a:r>
                        <a:rPr lang="tr-TR" sz="1100"/>
                        <a:t> -</a:t>
                      </a:r>
                      <a:endParaRPr sz="1100">
                        <a:latin typeface="Calibri"/>
                        <a:ea typeface="Calibri"/>
                        <a:cs typeface="Calibri"/>
                        <a:sym typeface="Calibri"/>
                      </a:endParaRPr>
                    </a:p>
                  </a:txBody>
                  <a:tcPr marL="7625" marR="7625" marT="7625" marB="0" anchor="ctr"/>
                </a:tc>
                <a:extLst>
                  <a:ext uri="{0D108BD9-81ED-4DB2-BD59-A6C34878D82A}">
                    <a16:rowId xmlns:a16="http://schemas.microsoft.com/office/drawing/2014/main" val="10011"/>
                  </a:ext>
                </a:extLst>
              </a:tr>
              <a:tr h="292275">
                <a:tc vMerge="1">
                  <a:txBody>
                    <a:bodyPr/>
                    <a:lstStyle/>
                    <a:p>
                      <a:endParaRPr lang="tr-TR"/>
                    </a:p>
                  </a:txBody>
                  <a:tcPr/>
                </a:tc>
                <a:tc>
                  <a:txBody>
                    <a:bodyPr/>
                    <a:lstStyle/>
                    <a:p>
                      <a:pPr marL="0" marR="0" lvl="0" indent="0" algn="r" rtl="0">
                        <a:lnSpc>
                          <a:spcPct val="107000"/>
                        </a:lnSpc>
                        <a:spcBef>
                          <a:spcPts val="0"/>
                        </a:spcBef>
                        <a:spcAft>
                          <a:spcPts val="0"/>
                        </a:spcAft>
                        <a:buNone/>
                      </a:pPr>
                      <a:r>
                        <a:rPr lang="tr-TR" sz="1400" b="1">
                          <a:solidFill>
                            <a:srgbClr val="FF0000"/>
                          </a:solidFill>
                        </a:rPr>
                        <a:t>EN DÜŞÜK YÜZDELİK DİLİM</a:t>
                      </a:r>
                      <a:endParaRPr sz="1400" b="1">
                        <a:solidFill>
                          <a:srgbClr val="FF0000"/>
                        </a:solidFill>
                        <a:latin typeface="Calibri"/>
                        <a:ea typeface="Calibri"/>
                        <a:cs typeface="Calibri"/>
                        <a:sym typeface="Calibri"/>
                      </a:endParaRPr>
                    </a:p>
                  </a:txBody>
                  <a:tcPr marL="7625" marR="7625" marT="7625" marB="0" anchor="ctr"/>
                </a:tc>
                <a:tc>
                  <a:txBody>
                    <a:bodyPr/>
                    <a:lstStyle/>
                    <a:p>
                      <a:pPr marL="0" marR="0" lvl="0" indent="0" algn="ctr" rtl="0">
                        <a:lnSpc>
                          <a:spcPct val="107000"/>
                        </a:lnSpc>
                        <a:spcBef>
                          <a:spcPts val="0"/>
                        </a:spcBef>
                        <a:spcAft>
                          <a:spcPts val="0"/>
                        </a:spcAft>
                        <a:buNone/>
                      </a:pPr>
                      <a:r>
                        <a:rPr lang="tr-TR" sz="1100"/>
                        <a:t> -</a:t>
                      </a:r>
                      <a:endParaRPr sz="1100">
                        <a:latin typeface="Calibri"/>
                        <a:ea typeface="Calibri"/>
                        <a:cs typeface="Calibri"/>
                        <a:sym typeface="Calibri"/>
                      </a:endParaRPr>
                    </a:p>
                  </a:txBody>
                  <a:tcPr marL="7625" marR="7625" marT="7625" marB="0" anchor="ctr"/>
                </a:tc>
                <a:tc>
                  <a:txBody>
                    <a:bodyPr/>
                    <a:lstStyle/>
                    <a:p>
                      <a:pPr marL="0" marR="0" lvl="0" indent="0" algn="ctr" rtl="0">
                        <a:lnSpc>
                          <a:spcPct val="107000"/>
                        </a:lnSpc>
                        <a:spcBef>
                          <a:spcPts val="0"/>
                        </a:spcBef>
                        <a:spcAft>
                          <a:spcPts val="0"/>
                        </a:spcAft>
                        <a:buNone/>
                      </a:pPr>
                      <a:r>
                        <a:rPr lang="tr-TR" sz="1100"/>
                        <a:t> -</a:t>
                      </a:r>
                      <a:endParaRPr sz="1100">
                        <a:latin typeface="Calibri"/>
                        <a:ea typeface="Calibri"/>
                        <a:cs typeface="Calibri"/>
                        <a:sym typeface="Calibri"/>
                      </a:endParaRPr>
                    </a:p>
                  </a:txBody>
                  <a:tcPr marL="7625" marR="7625" marT="7625" marB="0" anchor="ctr"/>
                </a:tc>
                <a:extLst>
                  <a:ext uri="{0D108BD9-81ED-4DB2-BD59-A6C34878D82A}">
                    <a16:rowId xmlns:a16="http://schemas.microsoft.com/office/drawing/2014/main" val="10012"/>
                  </a:ext>
                </a:extLst>
              </a:tr>
            </a:tbl>
          </a:graphicData>
        </a:graphic>
      </p:graphicFrame>
      <p:sp>
        <p:nvSpPr>
          <p:cNvPr id="363" name="Google Shape;363;p31"/>
          <p:cNvSpPr txBox="1"/>
          <p:nvPr/>
        </p:nvSpPr>
        <p:spPr>
          <a:xfrm>
            <a:off x="330956" y="5923722"/>
            <a:ext cx="633820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400" b="1" i="1">
                <a:solidFill>
                  <a:srgbClr val="C00000"/>
                </a:solidFill>
                <a:latin typeface="Calibri"/>
                <a:ea typeface="Calibri"/>
                <a:cs typeface="Calibri"/>
                <a:sym typeface="Calibri"/>
              </a:rPr>
              <a:t>*Her Ana Bilim - Sanat Dalı/ Program için ayrı satır ekleyiniz. </a:t>
            </a:r>
            <a:endParaRPr sz="1400" b="1" i="1">
              <a:solidFill>
                <a:srgbClr val="C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25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sp>
        <p:nvSpPr>
          <p:cNvPr id="368" name="Google Shape;368;p32"/>
          <p:cNvSpPr txBox="1">
            <a:spLocks noGrp="1"/>
          </p:cNvSpPr>
          <p:nvPr>
            <p:ph type="title"/>
          </p:nvPr>
        </p:nvSpPr>
        <p:spPr>
          <a:xfrm>
            <a:off x="168966" y="805070"/>
            <a:ext cx="10426148" cy="57646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66FF"/>
              </a:buClr>
              <a:buSzPts val="3200"/>
              <a:buFont typeface="Calibri"/>
              <a:buNone/>
            </a:pPr>
            <a:r>
              <a:rPr lang="tr-TR" sz="3200" b="1">
                <a:solidFill>
                  <a:srgbClr val="0066FF"/>
                </a:solidFill>
              </a:rPr>
              <a:t>Yatay Geçiş Yapan Öğrenci Sayısı </a:t>
            </a:r>
            <a:r>
              <a:rPr lang="tr-TR" sz="3200" b="1">
                <a:solidFill>
                  <a:srgbClr val="FF0000"/>
                </a:solidFill>
              </a:rPr>
              <a:t>(G.A.N.O. ile) </a:t>
            </a:r>
            <a:r>
              <a:rPr lang="tr-TR" sz="3200" b="1">
                <a:solidFill>
                  <a:srgbClr val="0066FF"/>
                </a:solidFill>
              </a:rPr>
              <a:t> </a:t>
            </a:r>
            <a:endParaRPr sz="3200" b="1">
              <a:solidFill>
                <a:srgbClr val="0066FF"/>
              </a:solidFill>
            </a:endParaRPr>
          </a:p>
        </p:txBody>
      </p:sp>
      <p:sp>
        <p:nvSpPr>
          <p:cNvPr id="369" name="Google Shape;369;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30.12.2025</a:t>
            </a:r>
            <a:endParaRPr/>
          </a:p>
        </p:txBody>
      </p:sp>
      <p:sp>
        <p:nvSpPr>
          <p:cNvPr id="370" name="Google Shape;37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33</a:t>
            </a:fld>
            <a:endParaRPr/>
          </a:p>
        </p:txBody>
      </p:sp>
      <p:graphicFrame>
        <p:nvGraphicFramePr>
          <p:cNvPr id="371" name="Google Shape;371;p32"/>
          <p:cNvGraphicFramePr/>
          <p:nvPr>
            <p:extLst>
              <p:ext uri="{D42A27DB-BD31-4B8C-83A1-F6EECF244321}">
                <p14:modId xmlns:p14="http://schemas.microsoft.com/office/powerpoint/2010/main" val="4288450090"/>
              </p:ext>
            </p:extLst>
          </p:nvPr>
        </p:nvGraphicFramePr>
        <p:xfrm>
          <a:off x="367749" y="2057401"/>
          <a:ext cx="11509500" cy="3510975"/>
        </p:xfrm>
        <a:graphic>
          <a:graphicData uri="http://schemas.openxmlformats.org/drawingml/2006/table">
            <a:tbl>
              <a:tblPr>
                <a:noFill/>
                <a:tableStyleId>{9EE9E55A-6353-4820-B1A0-A50A31D110FF}</a:tableStyleId>
              </a:tblPr>
              <a:tblGrid>
                <a:gridCol w="3106550">
                  <a:extLst>
                    <a:ext uri="{9D8B030D-6E8A-4147-A177-3AD203B41FA5}">
                      <a16:colId xmlns:a16="http://schemas.microsoft.com/office/drawing/2014/main" val="20000"/>
                    </a:ext>
                  </a:extLst>
                </a:gridCol>
                <a:gridCol w="3058900">
                  <a:extLst>
                    <a:ext uri="{9D8B030D-6E8A-4147-A177-3AD203B41FA5}">
                      <a16:colId xmlns:a16="http://schemas.microsoft.com/office/drawing/2014/main" val="20001"/>
                    </a:ext>
                  </a:extLst>
                </a:gridCol>
                <a:gridCol w="1257425">
                  <a:extLst>
                    <a:ext uri="{9D8B030D-6E8A-4147-A177-3AD203B41FA5}">
                      <a16:colId xmlns:a16="http://schemas.microsoft.com/office/drawing/2014/main" val="20002"/>
                    </a:ext>
                  </a:extLst>
                </a:gridCol>
                <a:gridCol w="1439950">
                  <a:extLst>
                    <a:ext uri="{9D8B030D-6E8A-4147-A177-3AD203B41FA5}">
                      <a16:colId xmlns:a16="http://schemas.microsoft.com/office/drawing/2014/main" val="20003"/>
                    </a:ext>
                  </a:extLst>
                </a:gridCol>
                <a:gridCol w="1277700">
                  <a:extLst>
                    <a:ext uri="{9D8B030D-6E8A-4147-A177-3AD203B41FA5}">
                      <a16:colId xmlns:a16="http://schemas.microsoft.com/office/drawing/2014/main" val="20004"/>
                    </a:ext>
                  </a:extLst>
                </a:gridCol>
                <a:gridCol w="1368975">
                  <a:extLst>
                    <a:ext uri="{9D8B030D-6E8A-4147-A177-3AD203B41FA5}">
                      <a16:colId xmlns:a16="http://schemas.microsoft.com/office/drawing/2014/main" val="20005"/>
                    </a:ext>
                  </a:extLst>
                </a:gridCol>
              </a:tblGrid>
              <a:tr h="395850">
                <a:tc rowSpan="2">
                  <a:txBody>
                    <a:bodyPr/>
                    <a:lstStyle/>
                    <a:p>
                      <a:pPr marL="0" marR="0" lvl="0" indent="0" algn="ctr" rtl="0">
                        <a:lnSpc>
                          <a:spcPct val="107000"/>
                        </a:lnSpc>
                        <a:spcBef>
                          <a:spcPts val="0"/>
                        </a:spcBef>
                        <a:spcAft>
                          <a:spcPts val="0"/>
                        </a:spcAft>
                        <a:buNone/>
                      </a:pPr>
                      <a:r>
                        <a:rPr lang="tr-TR" sz="1600" b="1">
                          <a:solidFill>
                            <a:srgbClr val="FF0000"/>
                          </a:solidFill>
                        </a:rPr>
                        <a:t>Bölüm Adı*</a:t>
                      </a:r>
                      <a:endParaRPr sz="1600" b="1">
                        <a:solidFill>
                          <a:srgbClr val="FF0000"/>
                        </a:solidFill>
                        <a:latin typeface="Calibri"/>
                        <a:ea typeface="Calibri"/>
                        <a:cs typeface="Calibri"/>
                        <a:sym typeface="Calibri"/>
                      </a:endParaRPr>
                    </a:p>
                  </a:txBody>
                  <a:tcPr marL="3800" marR="3800" marT="3800" marB="0" anchor="ctr"/>
                </a:tc>
                <a:tc rowSpan="2">
                  <a:txBody>
                    <a:bodyPr/>
                    <a:lstStyle/>
                    <a:p>
                      <a:pPr marL="0" marR="0" lvl="0" indent="0" algn="ctr" rtl="0">
                        <a:lnSpc>
                          <a:spcPct val="107000"/>
                        </a:lnSpc>
                        <a:spcBef>
                          <a:spcPts val="0"/>
                        </a:spcBef>
                        <a:spcAft>
                          <a:spcPts val="0"/>
                        </a:spcAft>
                        <a:buNone/>
                      </a:pPr>
                      <a:r>
                        <a:rPr lang="tr-TR" sz="1600" b="1">
                          <a:solidFill>
                            <a:srgbClr val="FF0000"/>
                          </a:solidFill>
                        </a:rPr>
                        <a:t>Ana Bilim - Sanat Dalı/ Program Adı*</a:t>
                      </a:r>
                      <a:endParaRPr sz="1600" b="1">
                        <a:solidFill>
                          <a:srgbClr val="FF0000"/>
                        </a:solidFill>
                        <a:latin typeface="Calibri"/>
                        <a:ea typeface="Calibri"/>
                        <a:cs typeface="Calibri"/>
                        <a:sym typeface="Calibri"/>
                      </a:endParaRPr>
                    </a:p>
                  </a:txBody>
                  <a:tcPr marL="9525" marR="9525" marT="9525" marB="0" anchor="ctr"/>
                </a:tc>
                <a:tc gridSpan="2">
                  <a:txBody>
                    <a:bodyPr/>
                    <a:lstStyle/>
                    <a:p>
                      <a:pPr marL="0" marR="0" lvl="0" indent="0" algn="ctr" rtl="0">
                        <a:lnSpc>
                          <a:spcPct val="107000"/>
                        </a:lnSpc>
                        <a:spcBef>
                          <a:spcPts val="0"/>
                        </a:spcBef>
                        <a:spcAft>
                          <a:spcPts val="0"/>
                        </a:spcAft>
                        <a:buNone/>
                      </a:pPr>
                      <a:r>
                        <a:rPr lang="tr-TR" sz="1600" b="1">
                          <a:solidFill>
                            <a:srgbClr val="FF0000"/>
                          </a:solidFill>
                        </a:rPr>
                        <a:t>2024 (Güz – Bahar) </a:t>
                      </a:r>
                      <a:endParaRPr sz="1600" b="1">
                        <a:solidFill>
                          <a:srgbClr val="FF0000"/>
                        </a:solidFill>
                        <a:latin typeface="Calibri"/>
                        <a:ea typeface="Calibri"/>
                        <a:cs typeface="Calibri"/>
                        <a:sym typeface="Calibri"/>
                      </a:endParaRPr>
                    </a:p>
                  </a:txBody>
                  <a:tcPr marL="0" marR="0" marT="0" marB="0" anchor="ctr"/>
                </a:tc>
                <a:tc hMerge="1">
                  <a:txBody>
                    <a:bodyPr/>
                    <a:lstStyle/>
                    <a:p>
                      <a:endParaRPr lang="tr-TR"/>
                    </a:p>
                  </a:txBody>
                  <a:tcPr/>
                </a:tc>
                <a:tc gridSpan="2">
                  <a:txBody>
                    <a:bodyPr/>
                    <a:lstStyle/>
                    <a:p>
                      <a:pPr marL="0" marR="0" lvl="0" indent="0" algn="ctr" rtl="0">
                        <a:lnSpc>
                          <a:spcPct val="107000"/>
                        </a:lnSpc>
                        <a:spcBef>
                          <a:spcPts val="0"/>
                        </a:spcBef>
                        <a:spcAft>
                          <a:spcPts val="0"/>
                        </a:spcAft>
                        <a:buNone/>
                      </a:pPr>
                      <a:r>
                        <a:rPr lang="tr-TR" sz="1600" b="1">
                          <a:solidFill>
                            <a:srgbClr val="FF0000"/>
                          </a:solidFill>
                        </a:rPr>
                        <a:t>2025  (Güz – Bahar)</a:t>
                      </a:r>
                      <a:endParaRPr sz="1600" b="1">
                        <a:solidFill>
                          <a:srgbClr val="FF0000"/>
                        </a:solidFill>
                        <a:latin typeface="Calibri"/>
                        <a:ea typeface="Calibri"/>
                        <a:cs typeface="Calibri"/>
                        <a:sym typeface="Calibri"/>
                      </a:endParaRPr>
                    </a:p>
                  </a:txBody>
                  <a:tcPr marL="0" marR="0" marT="0" marB="0" anchor="ctr"/>
                </a:tc>
                <a:tc hMerge="1">
                  <a:txBody>
                    <a:bodyPr/>
                    <a:lstStyle/>
                    <a:p>
                      <a:endParaRPr lang="tr-TR"/>
                    </a:p>
                  </a:txBody>
                  <a:tcPr/>
                </a:tc>
                <a:extLst>
                  <a:ext uri="{0D108BD9-81ED-4DB2-BD59-A6C34878D82A}">
                    <a16:rowId xmlns:a16="http://schemas.microsoft.com/office/drawing/2014/main" val="10000"/>
                  </a:ext>
                </a:extLst>
              </a:tr>
              <a:tr h="569250">
                <a:tc vMerge="1">
                  <a:txBody>
                    <a:bodyPr/>
                    <a:lstStyle/>
                    <a:p>
                      <a:endParaRPr lang="tr-TR"/>
                    </a:p>
                  </a:txBody>
                  <a:tcPr/>
                </a:tc>
                <a:tc vMerge="1">
                  <a:txBody>
                    <a:bodyPr/>
                    <a:lstStyle/>
                    <a:p>
                      <a:endParaRPr lang="tr-TR"/>
                    </a:p>
                  </a:txBody>
                  <a:tcPr/>
                </a:tc>
                <a:tc>
                  <a:txBody>
                    <a:bodyPr/>
                    <a:lstStyle/>
                    <a:p>
                      <a:pPr marL="0" marR="0" lvl="0" indent="0" algn="ctr" rtl="0">
                        <a:lnSpc>
                          <a:spcPct val="107000"/>
                        </a:lnSpc>
                        <a:spcBef>
                          <a:spcPts val="0"/>
                        </a:spcBef>
                        <a:spcAft>
                          <a:spcPts val="0"/>
                        </a:spcAft>
                        <a:buNone/>
                      </a:pPr>
                      <a:r>
                        <a:rPr lang="tr-TR" sz="1600" b="1">
                          <a:solidFill>
                            <a:srgbClr val="FF0000"/>
                          </a:solidFill>
                        </a:rPr>
                        <a:t> </a:t>
                      </a:r>
                      <a:r>
                        <a:rPr lang="tr-TR" sz="1600" b="1">
                          <a:solidFill>
                            <a:srgbClr val="0066FF"/>
                          </a:solidFill>
                        </a:rPr>
                        <a:t>Gelen Öğrenci Sayısı</a:t>
                      </a:r>
                      <a:endParaRPr sz="1600" b="1">
                        <a:solidFill>
                          <a:srgbClr val="0066FF"/>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600" b="1">
                          <a:solidFill>
                            <a:srgbClr val="FF0000"/>
                          </a:solidFill>
                        </a:rPr>
                        <a:t>Giden Öğrenci Sayısı</a:t>
                      </a:r>
                      <a:endParaRPr sz="1600" b="1">
                        <a:solidFill>
                          <a:srgbClr val="FF0000"/>
                        </a:solidFill>
                        <a:latin typeface="Calibri"/>
                        <a:ea typeface="Calibri"/>
                        <a:cs typeface="Calibri"/>
                        <a:sym typeface="Calibri"/>
                      </a:endParaRPr>
                    </a:p>
                  </a:txBody>
                  <a:tcPr marL="3800" marR="3800" marT="3800" marB="0" anchor="ctr"/>
                </a:tc>
                <a:tc>
                  <a:txBody>
                    <a:bodyPr/>
                    <a:lstStyle/>
                    <a:p>
                      <a:pPr marL="0" marR="0" lvl="0" indent="0" algn="ctr" rtl="0">
                        <a:lnSpc>
                          <a:spcPct val="107000"/>
                        </a:lnSpc>
                        <a:spcBef>
                          <a:spcPts val="0"/>
                        </a:spcBef>
                        <a:spcAft>
                          <a:spcPts val="0"/>
                        </a:spcAft>
                        <a:buNone/>
                      </a:pPr>
                      <a:r>
                        <a:rPr lang="tr-TR" sz="1600" b="1">
                          <a:solidFill>
                            <a:srgbClr val="0066FF"/>
                          </a:solidFill>
                        </a:rPr>
                        <a:t>Gelen Öğrenci Sayısı</a:t>
                      </a:r>
                      <a:endParaRPr sz="1600" b="1">
                        <a:solidFill>
                          <a:srgbClr val="0066FF"/>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600" b="1">
                          <a:solidFill>
                            <a:srgbClr val="FF0000"/>
                          </a:solidFill>
                        </a:rPr>
                        <a:t>Giden Öğrenci Sayısı</a:t>
                      </a:r>
                      <a:endParaRPr sz="1600" b="1">
                        <a:solidFill>
                          <a:srgbClr val="FF0000"/>
                        </a:solidFill>
                        <a:latin typeface="Calibri"/>
                        <a:ea typeface="Calibri"/>
                        <a:cs typeface="Calibri"/>
                        <a:sym typeface="Calibri"/>
                      </a:endParaRPr>
                    </a:p>
                  </a:txBody>
                  <a:tcPr marL="9525" marR="9525" marT="9525" marB="0" anchor="ctr"/>
                </a:tc>
                <a:extLst>
                  <a:ext uri="{0D108BD9-81ED-4DB2-BD59-A6C34878D82A}">
                    <a16:rowId xmlns:a16="http://schemas.microsoft.com/office/drawing/2014/main" val="10001"/>
                  </a:ext>
                </a:extLst>
              </a:tr>
              <a:tr h="436150">
                <a:tc>
                  <a:txBody>
                    <a:bodyPr/>
                    <a:lstStyle/>
                    <a:p>
                      <a:pPr marL="0" marR="0" lvl="0" indent="0" algn="ctr" rtl="0">
                        <a:lnSpc>
                          <a:spcPct val="107000"/>
                        </a:lnSpc>
                        <a:spcBef>
                          <a:spcPts val="0"/>
                        </a:spcBef>
                        <a:spcAft>
                          <a:spcPts val="0"/>
                        </a:spcAft>
                        <a:buNone/>
                      </a:pPr>
                      <a:r>
                        <a:rPr lang="tr-TR" sz="1600" b="1" dirty="0" smtClean="0">
                          <a:solidFill>
                            <a:srgbClr val="FF0000"/>
                          </a:solidFill>
                          <a:latin typeface="Calibri"/>
                          <a:ea typeface="Calibri"/>
                          <a:cs typeface="Calibri"/>
                          <a:sym typeface="Arial"/>
                        </a:rPr>
                        <a:t>Yabancı</a:t>
                      </a:r>
                      <a:r>
                        <a:rPr lang="tr-TR" sz="1600" b="1" baseline="0" dirty="0" smtClean="0">
                          <a:solidFill>
                            <a:srgbClr val="FF0000"/>
                          </a:solidFill>
                          <a:latin typeface="Calibri"/>
                          <a:ea typeface="Calibri"/>
                          <a:cs typeface="Calibri"/>
                          <a:sym typeface="Arial"/>
                        </a:rPr>
                        <a:t> Diller </a:t>
                      </a:r>
                      <a:endParaRPr sz="1600" b="1" dirty="0">
                        <a:solidFill>
                          <a:srgbClr val="FF0000"/>
                        </a:solidFill>
                        <a:latin typeface="Calibri"/>
                        <a:ea typeface="Calibri"/>
                        <a:cs typeface="Calibri"/>
                        <a:sym typeface="Calibri"/>
                      </a:endParaRPr>
                    </a:p>
                  </a:txBody>
                  <a:tcPr marL="3800" marR="3800" marT="3800" marB="0" anchor="ctr"/>
                </a:tc>
                <a:tc>
                  <a:txBody>
                    <a:bodyPr/>
                    <a:lstStyle/>
                    <a:p>
                      <a:pPr marL="0" marR="0" lvl="0" indent="0" algn="ctr" rtl="0">
                        <a:lnSpc>
                          <a:spcPct val="107000"/>
                        </a:lnSpc>
                        <a:spcBef>
                          <a:spcPts val="0"/>
                        </a:spcBef>
                        <a:spcAft>
                          <a:spcPts val="0"/>
                        </a:spcAft>
                        <a:buNone/>
                      </a:pPr>
                      <a:r>
                        <a:rPr lang="tr-TR" sz="1600" b="1" dirty="0" smtClean="0">
                          <a:solidFill>
                            <a:srgbClr val="FF0000"/>
                          </a:solidFill>
                        </a:rPr>
                        <a:t>Hazırlık</a:t>
                      </a:r>
                      <a:endParaRPr sz="1600" b="1" dirty="0">
                        <a:solidFill>
                          <a:srgbClr val="FF0000"/>
                        </a:solidFill>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sz="1600" b="1" dirty="0">
                          <a:solidFill>
                            <a:srgbClr val="FF0000"/>
                          </a:solidFill>
                        </a:rPr>
                        <a:t> -</a:t>
                      </a:r>
                      <a:endParaRPr sz="1600" b="1" dirty="0">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600" b="1" dirty="0" smtClean="0">
                          <a:solidFill>
                            <a:srgbClr val="FF0000"/>
                          </a:solidFill>
                          <a:latin typeface="Calibri"/>
                          <a:ea typeface="Calibri"/>
                          <a:cs typeface="Calibri"/>
                          <a:sym typeface="Arial"/>
                        </a:rPr>
                        <a:t>1</a:t>
                      </a:r>
                      <a:endParaRPr sz="1600" b="1" dirty="0">
                        <a:solidFill>
                          <a:srgbClr val="FF0000"/>
                        </a:solidFill>
                        <a:latin typeface="Calibri"/>
                        <a:ea typeface="Calibri"/>
                        <a:cs typeface="Calibri"/>
                        <a:sym typeface="Calibri"/>
                      </a:endParaRPr>
                    </a:p>
                  </a:txBody>
                  <a:tcPr marL="3800" marR="3800" marT="3800" marB="0" anchor="ctr"/>
                </a:tc>
                <a:tc>
                  <a:txBody>
                    <a:bodyPr/>
                    <a:lstStyle/>
                    <a:p>
                      <a:pPr marL="0" marR="0" lvl="0" indent="0" algn="ctr" rtl="0">
                        <a:lnSpc>
                          <a:spcPct val="107000"/>
                        </a:lnSpc>
                        <a:spcBef>
                          <a:spcPts val="0"/>
                        </a:spcBef>
                        <a:spcAft>
                          <a:spcPts val="0"/>
                        </a:spcAft>
                        <a:buNone/>
                      </a:pPr>
                      <a:r>
                        <a:rPr lang="tr-TR" sz="1600" b="1" dirty="0">
                          <a:solidFill>
                            <a:srgbClr val="FF0000"/>
                          </a:solidFill>
                        </a:rPr>
                        <a:t> -</a:t>
                      </a:r>
                      <a:endParaRPr sz="1600" b="1" dirty="0">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600" b="1" dirty="0">
                          <a:solidFill>
                            <a:srgbClr val="FF0000"/>
                          </a:solidFill>
                        </a:rPr>
                        <a:t> </a:t>
                      </a:r>
                      <a:r>
                        <a:rPr lang="tr-TR" sz="1600" b="1" dirty="0" smtClean="0">
                          <a:solidFill>
                            <a:srgbClr val="FF0000"/>
                          </a:solidFill>
                        </a:rPr>
                        <a:t>1</a:t>
                      </a:r>
                      <a:endParaRPr sz="1600" b="1" dirty="0">
                        <a:solidFill>
                          <a:srgbClr val="FF0000"/>
                        </a:solidFill>
                        <a:latin typeface="Calibri"/>
                        <a:ea typeface="Calibri"/>
                        <a:cs typeface="Calibri"/>
                        <a:sym typeface="Calibri"/>
                      </a:endParaRPr>
                    </a:p>
                  </a:txBody>
                  <a:tcPr marL="9525" marR="9525" marT="9525" marB="0" anchor="ctr"/>
                </a:tc>
                <a:extLst>
                  <a:ext uri="{0D108BD9-81ED-4DB2-BD59-A6C34878D82A}">
                    <a16:rowId xmlns:a16="http://schemas.microsoft.com/office/drawing/2014/main" val="10002"/>
                  </a:ext>
                </a:extLst>
              </a:tr>
              <a:tr h="422975">
                <a:tc>
                  <a:txBody>
                    <a:bodyPr/>
                    <a:lstStyle/>
                    <a:p>
                      <a:pPr marL="0" marR="0" lvl="0" indent="0" algn="l" rtl="0">
                        <a:lnSpc>
                          <a:spcPct val="107000"/>
                        </a:lnSpc>
                        <a:spcBef>
                          <a:spcPts val="0"/>
                        </a:spcBef>
                        <a:spcAft>
                          <a:spcPts val="0"/>
                        </a:spcAft>
                        <a:buNone/>
                      </a:pPr>
                      <a:endParaRPr sz="1600" b="1">
                        <a:solidFill>
                          <a:srgbClr val="FF0000"/>
                        </a:solidFill>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600" b="1">
                        <a:solidFill>
                          <a:srgbClr val="FF0000"/>
                        </a:solidFill>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9525" marR="9525" marT="9525" marB="0" anchor="ctr"/>
                </a:tc>
                <a:extLst>
                  <a:ext uri="{0D108BD9-81ED-4DB2-BD59-A6C34878D82A}">
                    <a16:rowId xmlns:a16="http://schemas.microsoft.com/office/drawing/2014/main" val="10003"/>
                  </a:ext>
                </a:extLst>
              </a:tr>
              <a:tr h="422975">
                <a:tc>
                  <a:txBody>
                    <a:bodyPr/>
                    <a:lstStyle/>
                    <a:p>
                      <a:pPr marL="0" marR="0" lvl="0" indent="0" algn="l" rtl="0">
                        <a:lnSpc>
                          <a:spcPct val="107000"/>
                        </a:lnSpc>
                        <a:spcBef>
                          <a:spcPts val="0"/>
                        </a:spcBef>
                        <a:spcAft>
                          <a:spcPts val="0"/>
                        </a:spcAft>
                        <a:buNone/>
                      </a:pPr>
                      <a:endParaRPr sz="1600" b="1">
                        <a:solidFill>
                          <a:srgbClr val="FF0000"/>
                        </a:solidFill>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600" b="1">
                        <a:solidFill>
                          <a:srgbClr val="FF0000"/>
                        </a:solidFill>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9525" marR="9525" marT="9525" marB="0" anchor="ctr"/>
                </a:tc>
                <a:extLst>
                  <a:ext uri="{0D108BD9-81ED-4DB2-BD59-A6C34878D82A}">
                    <a16:rowId xmlns:a16="http://schemas.microsoft.com/office/drawing/2014/main" val="10004"/>
                  </a:ext>
                </a:extLst>
              </a:tr>
              <a:tr h="422975">
                <a:tc>
                  <a:txBody>
                    <a:bodyPr/>
                    <a:lstStyle/>
                    <a:p>
                      <a:pPr marL="0" marR="0" lvl="0" indent="0" algn="l" rtl="0">
                        <a:lnSpc>
                          <a:spcPct val="107000"/>
                        </a:lnSpc>
                        <a:spcBef>
                          <a:spcPts val="0"/>
                        </a:spcBef>
                        <a:spcAft>
                          <a:spcPts val="0"/>
                        </a:spcAft>
                        <a:buNone/>
                      </a:pPr>
                      <a:endParaRPr sz="1600" b="1">
                        <a:solidFill>
                          <a:srgbClr val="FF0000"/>
                        </a:solidFill>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600" b="1">
                        <a:solidFill>
                          <a:srgbClr val="FF0000"/>
                        </a:solidFill>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9525" marR="9525" marT="9525" marB="0" anchor="ctr"/>
                </a:tc>
                <a:extLst>
                  <a:ext uri="{0D108BD9-81ED-4DB2-BD59-A6C34878D82A}">
                    <a16:rowId xmlns:a16="http://schemas.microsoft.com/office/drawing/2014/main" val="10005"/>
                  </a:ext>
                </a:extLst>
              </a:tr>
              <a:tr h="417825">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9525" marR="9525" marT="9525" marB="0" anchor="ctr"/>
                </a:tc>
                <a:extLst>
                  <a:ext uri="{0D108BD9-81ED-4DB2-BD59-A6C34878D82A}">
                    <a16:rowId xmlns:a16="http://schemas.microsoft.com/office/drawing/2014/main" val="10006"/>
                  </a:ext>
                </a:extLst>
              </a:tr>
              <a:tr h="422975">
                <a:tc>
                  <a:txBody>
                    <a:bodyPr/>
                    <a:lstStyle/>
                    <a:p>
                      <a:pPr marL="0" marR="0" lvl="0" indent="0" algn="r" rtl="0">
                        <a:lnSpc>
                          <a:spcPct val="107000"/>
                        </a:lnSpc>
                        <a:spcBef>
                          <a:spcPts val="0"/>
                        </a:spcBef>
                        <a:spcAft>
                          <a:spcPts val="0"/>
                        </a:spcAft>
                        <a:buNone/>
                      </a:pPr>
                      <a:r>
                        <a:rPr lang="tr-TR" sz="1600" b="1">
                          <a:solidFill>
                            <a:srgbClr val="FF0000"/>
                          </a:solidFill>
                        </a:rPr>
                        <a:t> TOPLAM  </a:t>
                      </a:r>
                      <a:endParaRPr sz="1600" b="1">
                        <a:solidFill>
                          <a:srgbClr val="FF0000"/>
                        </a:solidFill>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sz="1600" b="1">
                          <a:solidFill>
                            <a:srgbClr val="FF0000"/>
                          </a:solidFill>
                        </a:rPr>
                        <a:t> </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600" b="1" dirty="0" smtClean="0">
                          <a:solidFill>
                            <a:srgbClr val="FF0000"/>
                          </a:solidFill>
                          <a:latin typeface="Calibri"/>
                          <a:ea typeface="Calibri"/>
                          <a:cs typeface="Calibri"/>
                          <a:sym typeface="Calibri"/>
                        </a:rPr>
                        <a:t>1</a:t>
                      </a:r>
                      <a:endParaRPr sz="1600" b="1" dirty="0">
                        <a:solidFill>
                          <a:srgbClr val="FF0000"/>
                        </a:solidFill>
                        <a:latin typeface="Calibri"/>
                        <a:ea typeface="Calibri"/>
                        <a:cs typeface="Calibri"/>
                        <a:sym typeface="Calibri"/>
                      </a:endParaRPr>
                    </a:p>
                  </a:txBody>
                  <a:tcPr marL="3800" marR="3800" marT="3800" marB="0" anchor="ctr"/>
                </a:tc>
                <a:tc>
                  <a:txBody>
                    <a:bodyPr/>
                    <a:lstStyle/>
                    <a:p>
                      <a:pPr marL="0" marR="0" lvl="0" indent="0" algn="ctr" rtl="0">
                        <a:lnSpc>
                          <a:spcPct val="107000"/>
                        </a:lnSpc>
                        <a:spcBef>
                          <a:spcPts val="0"/>
                        </a:spcBef>
                        <a:spcAft>
                          <a:spcPts val="0"/>
                        </a:spcAft>
                        <a:buNone/>
                      </a:pPr>
                      <a:r>
                        <a:rPr lang="tr-TR" sz="1600" b="1" dirty="0">
                          <a:solidFill>
                            <a:srgbClr val="FF0000"/>
                          </a:solidFill>
                        </a:rPr>
                        <a:t> </a:t>
                      </a:r>
                      <a:endParaRPr sz="1600" b="1" dirty="0">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600" b="1" dirty="0" smtClean="0">
                          <a:solidFill>
                            <a:srgbClr val="FF0000"/>
                          </a:solidFill>
                        </a:rPr>
                        <a:t>1</a:t>
                      </a:r>
                      <a:r>
                        <a:rPr lang="tr-TR" sz="1600" b="1" dirty="0">
                          <a:solidFill>
                            <a:srgbClr val="FF0000"/>
                          </a:solidFill>
                        </a:rPr>
                        <a:t> </a:t>
                      </a:r>
                      <a:endParaRPr sz="1600" b="1" dirty="0">
                        <a:solidFill>
                          <a:srgbClr val="FF0000"/>
                        </a:solidFill>
                        <a:latin typeface="Calibri"/>
                        <a:ea typeface="Calibri"/>
                        <a:cs typeface="Calibri"/>
                        <a:sym typeface="Calibri"/>
                      </a:endParaRPr>
                    </a:p>
                  </a:txBody>
                  <a:tcPr marL="9525" marR="9525" marT="9525" marB="0" anchor="ctr"/>
                </a:tc>
                <a:extLst>
                  <a:ext uri="{0D108BD9-81ED-4DB2-BD59-A6C34878D82A}">
                    <a16:rowId xmlns:a16="http://schemas.microsoft.com/office/drawing/2014/main" val="10007"/>
                  </a:ext>
                </a:extLst>
              </a:tr>
            </a:tbl>
          </a:graphicData>
        </a:graphic>
      </p:graphicFrame>
      <p:sp>
        <p:nvSpPr>
          <p:cNvPr id="372" name="Google Shape;372;p32"/>
          <p:cNvSpPr txBox="1"/>
          <p:nvPr/>
        </p:nvSpPr>
        <p:spPr>
          <a:xfrm>
            <a:off x="330956" y="5923722"/>
            <a:ext cx="6338201"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400" b="1" i="1">
                <a:solidFill>
                  <a:srgbClr val="C00000"/>
                </a:solidFill>
                <a:latin typeface="Calibri"/>
                <a:ea typeface="Calibri"/>
                <a:cs typeface="Calibri"/>
                <a:sym typeface="Calibri"/>
              </a:rPr>
              <a:t>*Her Ana Bilim - Sanat Dalı/ Program için ayrı satır ekleyiniz. </a:t>
            </a:r>
            <a:endParaRPr sz="1400" b="1" i="1">
              <a:solidFill>
                <a:srgbClr val="C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25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33"/>
          <p:cNvSpPr txBox="1">
            <a:spLocks noGrp="1"/>
          </p:cNvSpPr>
          <p:nvPr>
            <p:ph type="title"/>
          </p:nvPr>
        </p:nvSpPr>
        <p:spPr>
          <a:xfrm>
            <a:off x="168964" y="834109"/>
            <a:ext cx="10595113" cy="60729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66FF"/>
              </a:buClr>
              <a:buSzPts val="2800"/>
              <a:buFont typeface="Calibri"/>
              <a:buNone/>
            </a:pPr>
            <a:r>
              <a:rPr lang="tr-TR" sz="2800" b="1">
                <a:solidFill>
                  <a:srgbClr val="0066FF"/>
                </a:solidFill>
              </a:rPr>
              <a:t>Yatay Geçiş Yapan Öğrenci Sayısı </a:t>
            </a:r>
            <a:r>
              <a:rPr lang="tr-TR" sz="2800" b="1">
                <a:solidFill>
                  <a:srgbClr val="FF0000"/>
                </a:solidFill>
              </a:rPr>
              <a:t>(Merkezi Yerleştirme Puanı ile) </a:t>
            </a:r>
            <a:endParaRPr sz="2800" b="1">
              <a:solidFill>
                <a:srgbClr val="0066FF"/>
              </a:solidFill>
            </a:endParaRPr>
          </a:p>
        </p:txBody>
      </p:sp>
      <p:sp>
        <p:nvSpPr>
          <p:cNvPr id="378" name="Google Shape;378;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30.12.2025</a:t>
            </a:r>
            <a:endParaRPr/>
          </a:p>
        </p:txBody>
      </p:sp>
      <p:sp>
        <p:nvSpPr>
          <p:cNvPr id="379" name="Google Shape;379;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34</a:t>
            </a:fld>
            <a:endParaRPr/>
          </a:p>
        </p:txBody>
      </p:sp>
      <p:sp>
        <p:nvSpPr>
          <p:cNvPr id="380" name="Google Shape;380;p33"/>
          <p:cNvSpPr txBox="1"/>
          <p:nvPr/>
        </p:nvSpPr>
        <p:spPr>
          <a:xfrm>
            <a:off x="330956" y="5655366"/>
            <a:ext cx="674570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400" b="1" i="1">
                <a:solidFill>
                  <a:srgbClr val="C00000"/>
                </a:solidFill>
                <a:latin typeface="Calibri"/>
                <a:ea typeface="Calibri"/>
                <a:cs typeface="Calibri"/>
                <a:sym typeface="Calibri"/>
              </a:rPr>
              <a:t>*Her Ana Bilim - Sanat Dalı/ Program için ayrı satır ekleyiniz. </a:t>
            </a:r>
            <a:endParaRPr sz="1400" b="1" i="1">
              <a:solidFill>
                <a:srgbClr val="C00000"/>
              </a:solidFill>
              <a:latin typeface="Calibri"/>
              <a:ea typeface="Calibri"/>
              <a:cs typeface="Calibri"/>
              <a:sym typeface="Calibri"/>
            </a:endParaRPr>
          </a:p>
        </p:txBody>
      </p:sp>
      <p:graphicFrame>
        <p:nvGraphicFramePr>
          <p:cNvPr id="381" name="Google Shape;381;p33"/>
          <p:cNvGraphicFramePr/>
          <p:nvPr/>
        </p:nvGraphicFramePr>
        <p:xfrm>
          <a:off x="330956" y="1970760"/>
          <a:ext cx="11509500" cy="3377993"/>
        </p:xfrm>
        <a:graphic>
          <a:graphicData uri="http://schemas.openxmlformats.org/drawingml/2006/table">
            <a:tbl>
              <a:tblPr>
                <a:noFill/>
                <a:tableStyleId>{9EE9E55A-6353-4820-B1A0-A50A31D110FF}</a:tableStyleId>
              </a:tblPr>
              <a:tblGrid>
                <a:gridCol w="2698775">
                  <a:extLst>
                    <a:ext uri="{9D8B030D-6E8A-4147-A177-3AD203B41FA5}">
                      <a16:colId xmlns:a16="http://schemas.microsoft.com/office/drawing/2014/main" val="20000"/>
                    </a:ext>
                  </a:extLst>
                </a:gridCol>
                <a:gridCol w="3601675">
                  <a:extLst>
                    <a:ext uri="{9D8B030D-6E8A-4147-A177-3AD203B41FA5}">
                      <a16:colId xmlns:a16="http://schemas.microsoft.com/office/drawing/2014/main" val="20001"/>
                    </a:ext>
                  </a:extLst>
                </a:gridCol>
                <a:gridCol w="1329550">
                  <a:extLst>
                    <a:ext uri="{9D8B030D-6E8A-4147-A177-3AD203B41FA5}">
                      <a16:colId xmlns:a16="http://schemas.microsoft.com/office/drawing/2014/main" val="20002"/>
                    </a:ext>
                  </a:extLst>
                </a:gridCol>
                <a:gridCol w="1260100">
                  <a:extLst>
                    <a:ext uri="{9D8B030D-6E8A-4147-A177-3AD203B41FA5}">
                      <a16:colId xmlns:a16="http://schemas.microsoft.com/office/drawing/2014/main" val="20003"/>
                    </a:ext>
                  </a:extLst>
                </a:gridCol>
                <a:gridCol w="1289850">
                  <a:extLst>
                    <a:ext uri="{9D8B030D-6E8A-4147-A177-3AD203B41FA5}">
                      <a16:colId xmlns:a16="http://schemas.microsoft.com/office/drawing/2014/main" val="20004"/>
                    </a:ext>
                  </a:extLst>
                </a:gridCol>
                <a:gridCol w="1329550">
                  <a:extLst>
                    <a:ext uri="{9D8B030D-6E8A-4147-A177-3AD203B41FA5}">
                      <a16:colId xmlns:a16="http://schemas.microsoft.com/office/drawing/2014/main" val="20005"/>
                    </a:ext>
                  </a:extLst>
                </a:gridCol>
              </a:tblGrid>
              <a:tr h="383050">
                <a:tc rowSpan="2">
                  <a:txBody>
                    <a:bodyPr/>
                    <a:lstStyle/>
                    <a:p>
                      <a:pPr marL="0" marR="0" lvl="0" indent="0" algn="ctr" rtl="0">
                        <a:lnSpc>
                          <a:spcPct val="107000"/>
                        </a:lnSpc>
                        <a:spcBef>
                          <a:spcPts val="0"/>
                        </a:spcBef>
                        <a:spcAft>
                          <a:spcPts val="0"/>
                        </a:spcAft>
                        <a:buNone/>
                      </a:pPr>
                      <a:r>
                        <a:rPr lang="tr-TR" sz="1600" b="1">
                          <a:solidFill>
                            <a:srgbClr val="FF0000"/>
                          </a:solidFill>
                          <a:latin typeface="Calibri"/>
                          <a:ea typeface="Calibri"/>
                          <a:cs typeface="Calibri"/>
                          <a:sym typeface="Calibri"/>
                        </a:rPr>
                        <a:t>Bölüm Adı*</a:t>
                      </a:r>
                      <a:endParaRPr sz="1600" b="1">
                        <a:solidFill>
                          <a:srgbClr val="FF0000"/>
                        </a:solidFill>
                        <a:latin typeface="Calibri"/>
                        <a:ea typeface="Calibri"/>
                        <a:cs typeface="Calibri"/>
                        <a:sym typeface="Calibri"/>
                      </a:endParaRPr>
                    </a:p>
                  </a:txBody>
                  <a:tcPr marL="3800" marR="3800" marT="3800" marB="0" anchor="ctr"/>
                </a:tc>
                <a:tc rowSpan="2">
                  <a:txBody>
                    <a:bodyPr/>
                    <a:lstStyle/>
                    <a:p>
                      <a:pPr marL="0" marR="0" lvl="0" indent="0" algn="ctr" rtl="0">
                        <a:lnSpc>
                          <a:spcPct val="107000"/>
                        </a:lnSpc>
                        <a:spcBef>
                          <a:spcPts val="0"/>
                        </a:spcBef>
                        <a:spcAft>
                          <a:spcPts val="0"/>
                        </a:spcAft>
                        <a:buNone/>
                      </a:pPr>
                      <a:r>
                        <a:rPr lang="tr-TR" sz="1600" b="1">
                          <a:solidFill>
                            <a:srgbClr val="FF0000"/>
                          </a:solidFill>
                          <a:latin typeface="Calibri"/>
                          <a:ea typeface="Calibri"/>
                          <a:cs typeface="Calibri"/>
                          <a:sym typeface="Calibri"/>
                        </a:rPr>
                        <a:t>Ana Bilim - Sanat Dalı/ Program Adı*</a:t>
                      </a:r>
                      <a:endParaRPr sz="1600" b="1">
                        <a:solidFill>
                          <a:srgbClr val="FF0000"/>
                        </a:solidFill>
                        <a:latin typeface="Calibri"/>
                        <a:ea typeface="Calibri"/>
                        <a:cs typeface="Calibri"/>
                        <a:sym typeface="Calibri"/>
                      </a:endParaRPr>
                    </a:p>
                  </a:txBody>
                  <a:tcPr marL="9525" marR="9525" marT="9525" marB="0" anchor="ctr"/>
                </a:tc>
                <a:tc gridSpan="2">
                  <a:txBody>
                    <a:bodyPr/>
                    <a:lstStyle/>
                    <a:p>
                      <a:pPr marL="0" marR="0" lvl="0" indent="0" algn="ctr" rtl="0">
                        <a:lnSpc>
                          <a:spcPct val="107000"/>
                        </a:lnSpc>
                        <a:spcBef>
                          <a:spcPts val="0"/>
                        </a:spcBef>
                        <a:spcAft>
                          <a:spcPts val="0"/>
                        </a:spcAft>
                        <a:buNone/>
                      </a:pPr>
                      <a:r>
                        <a:rPr lang="tr-TR" sz="1600" b="1">
                          <a:solidFill>
                            <a:srgbClr val="FF0000"/>
                          </a:solidFill>
                          <a:latin typeface="Calibri"/>
                          <a:ea typeface="Calibri"/>
                          <a:cs typeface="Calibri"/>
                          <a:sym typeface="Calibri"/>
                        </a:rPr>
                        <a:t>2024 (Güz – Bahar) </a:t>
                      </a:r>
                      <a:endParaRPr sz="1600" b="1">
                        <a:solidFill>
                          <a:srgbClr val="FF0000"/>
                        </a:solidFill>
                        <a:latin typeface="Calibri"/>
                        <a:ea typeface="Calibri"/>
                        <a:cs typeface="Calibri"/>
                        <a:sym typeface="Calibri"/>
                      </a:endParaRPr>
                    </a:p>
                  </a:txBody>
                  <a:tcPr marL="0" marR="0" marT="0" marB="0" anchor="ctr"/>
                </a:tc>
                <a:tc hMerge="1">
                  <a:txBody>
                    <a:bodyPr/>
                    <a:lstStyle/>
                    <a:p>
                      <a:endParaRPr lang="tr-TR"/>
                    </a:p>
                  </a:txBody>
                  <a:tcPr/>
                </a:tc>
                <a:tc gridSpan="2">
                  <a:txBody>
                    <a:bodyPr/>
                    <a:lstStyle/>
                    <a:p>
                      <a:pPr marL="0" marR="0" lvl="0" indent="0" algn="ctr" rtl="0">
                        <a:lnSpc>
                          <a:spcPct val="107000"/>
                        </a:lnSpc>
                        <a:spcBef>
                          <a:spcPts val="0"/>
                        </a:spcBef>
                        <a:spcAft>
                          <a:spcPts val="0"/>
                        </a:spcAft>
                        <a:buNone/>
                      </a:pPr>
                      <a:r>
                        <a:rPr lang="tr-TR" sz="1600" b="1">
                          <a:solidFill>
                            <a:srgbClr val="FF0000"/>
                          </a:solidFill>
                          <a:latin typeface="Calibri"/>
                          <a:ea typeface="Calibri"/>
                          <a:cs typeface="Calibri"/>
                          <a:sym typeface="Calibri"/>
                        </a:rPr>
                        <a:t>2025  (Güz – Bahar)</a:t>
                      </a:r>
                      <a:endParaRPr sz="1600" b="1">
                        <a:solidFill>
                          <a:srgbClr val="FF0000"/>
                        </a:solidFill>
                        <a:latin typeface="Calibri"/>
                        <a:ea typeface="Calibri"/>
                        <a:cs typeface="Calibri"/>
                        <a:sym typeface="Calibri"/>
                      </a:endParaRPr>
                    </a:p>
                  </a:txBody>
                  <a:tcPr marL="0" marR="0" marT="0" marB="0" anchor="ctr"/>
                </a:tc>
                <a:tc hMerge="1">
                  <a:txBody>
                    <a:bodyPr/>
                    <a:lstStyle/>
                    <a:p>
                      <a:endParaRPr lang="tr-TR"/>
                    </a:p>
                  </a:txBody>
                  <a:tcPr/>
                </a:tc>
                <a:extLst>
                  <a:ext uri="{0D108BD9-81ED-4DB2-BD59-A6C34878D82A}">
                    <a16:rowId xmlns:a16="http://schemas.microsoft.com/office/drawing/2014/main" val="10000"/>
                  </a:ext>
                </a:extLst>
              </a:tr>
              <a:tr h="518700">
                <a:tc vMerge="1">
                  <a:txBody>
                    <a:bodyPr/>
                    <a:lstStyle/>
                    <a:p>
                      <a:endParaRPr lang="tr-TR"/>
                    </a:p>
                  </a:txBody>
                  <a:tcPr/>
                </a:tc>
                <a:tc vMerge="1">
                  <a:txBody>
                    <a:bodyPr/>
                    <a:lstStyle/>
                    <a:p>
                      <a:endParaRPr lang="tr-TR"/>
                    </a:p>
                  </a:txBody>
                  <a:tcPr/>
                </a:tc>
                <a:tc>
                  <a:txBody>
                    <a:bodyPr/>
                    <a:lstStyle/>
                    <a:p>
                      <a:pPr marL="0" marR="0" lvl="0" indent="0" algn="ctr" rtl="0">
                        <a:lnSpc>
                          <a:spcPct val="107000"/>
                        </a:lnSpc>
                        <a:spcBef>
                          <a:spcPts val="0"/>
                        </a:spcBef>
                        <a:spcAft>
                          <a:spcPts val="0"/>
                        </a:spcAft>
                        <a:buNone/>
                      </a:pPr>
                      <a:r>
                        <a:rPr lang="tr-TR" sz="1600" b="1">
                          <a:solidFill>
                            <a:srgbClr val="0066FF"/>
                          </a:solidFill>
                          <a:latin typeface="Calibri"/>
                          <a:ea typeface="Calibri"/>
                          <a:cs typeface="Calibri"/>
                          <a:sym typeface="Calibri"/>
                        </a:rPr>
                        <a:t>Gelen Öğrenci Sayısı</a:t>
                      </a:r>
                      <a:endParaRPr sz="1600" b="1">
                        <a:solidFill>
                          <a:srgbClr val="0066FF"/>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600" b="1">
                          <a:solidFill>
                            <a:srgbClr val="FF0000"/>
                          </a:solidFill>
                          <a:latin typeface="Calibri"/>
                          <a:ea typeface="Calibri"/>
                          <a:cs typeface="Calibri"/>
                          <a:sym typeface="Calibri"/>
                        </a:rPr>
                        <a:t>Giden Öğrenci Sayısı</a:t>
                      </a:r>
                      <a:endParaRPr sz="1600" b="1">
                        <a:solidFill>
                          <a:srgbClr val="FF0000"/>
                        </a:solidFill>
                        <a:latin typeface="Calibri"/>
                        <a:ea typeface="Calibri"/>
                        <a:cs typeface="Calibri"/>
                        <a:sym typeface="Calibri"/>
                      </a:endParaRPr>
                    </a:p>
                  </a:txBody>
                  <a:tcPr marL="3800" marR="3800" marT="3800" marB="0" anchor="ctr"/>
                </a:tc>
                <a:tc>
                  <a:txBody>
                    <a:bodyPr/>
                    <a:lstStyle/>
                    <a:p>
                      <a:pPr marL="0" marR="0" lvl="0" indent="0" algn="ctr" rtl="0">
                        <a:lnSpc>
                          <a:spcPct val="107000"/>
                        </a:lnSpc>
                        <a:spcBef>
                          <a:spcPts val="0"/>
                        </a:spcBef>
                        <a:spcAft>
                          <a:spcPts val="0"/>
                        </a:spcAft>
                        <a:buNone/>
                      </a:pPr>
                      <a:r>
                        <a:rPr lang="tr-TR" sz="1600" b="1">
                          <a:solidFill>
                            <a:srgbClr val="0066FF"/>
                          </a:solidFill>
                          <a:latin typeface="Calibri"/>
                          <a:ea typeface="Calibri"/>
                          <a:cs typeface="Calibri"/>
                          <a:sym typeface="Calibri"/>
                        </a:rPr>
                        <a:t>Gelen Öğrenci Sayısı</a:t>
                      </a:r>
                      <a:endParaRPr sz="1600" b="1">
                        <a:solidFill>
                          <a:srgbClr val="0066FF"/>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600" b="1">
                          <a:solidFill>
                            <a:srgbClr val="FF0000"/>
                          </a:solidFill>
                          <a:latin typeface="Calibri"/>
                          <a:ea typeface="Calibri"/>
                          <a:cs typeface="Calibri"/>
                          <a:sym typeface="Calibri"/>
                        </a:rPr>
                        <a:t>Giden Öğrenci Sayısı</a:t>
                      </a:r>
                      <a:endParaRPr sz="1600" b="1">
                        <a:solidFill>
                          <a:srgbClr val="FF0000"/>
                        </a:solidFill>
                        <a:latin typeface="Calibri"/>
                        <a:ea typeface="Calibri"/>
                        <a:cs typeface="Calibri"/>
                        <a:sym typeface="Calibri"/>
                      </a:endParaRPr>
                    </a:p>
                  </a:txBody>
                  <a:tcPr marL="9525" marR="9525" marT="9525" marB="0" anchor="ctr"/>
                </a:tc>
                <a:extLst>
                  <a:ext uri="{0D108BD9-81ED-4DB2-BD59-A6C34878D82A}">
                    <a16:rowId xmlns:a16="http://schemas.microsoft.com/office/drawing/2014/main" val="10001"/>
                  </a:ext>
                </a:extLst>
              </a:tr>
              <a:tr h="422050">
                <a:tc>
                  <a:txBody>
                    <a:bodyPr/>
                    <a:lstStyle/>
                    <a:p>
                      <a:pPr marL="0" marR="0" lvl="0" indent="0" algn="l" rtl="0">
                        <a:lnSpc>
                          <a:spcPct val="107000"/>
                        </a:lnSpc>
                        <a:spcBef>
                          <a:spcPts val="0"/>
                        </a:spcBef>
                        <a:spcAft>
                          <a:spcPts val="0"/>
                        </a:spcAft>
                        <a:buNone/>
                      </a:pPr>
                      <a:r>
                        <a:rPr lang="tr-TR" sz="1600" b="1">
                          <a:solidFill>
                            <a:srgbClr val="FF0000"/>
                          </a:solidFill>
                        </a:rPr>
                        <a:t>-</a:t>
                      </a:r>
                      <a:endParaRPr sz="1600" b="1">
                        <a:solidFill>
                          <a:srgbClr val="FF0000"/>
                        </a:solidFill>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600" b="1">
                          <a:solidFill>
                            <a:srgbClr val="FF0000"/>
                          </a:solidFill>
                        </a:rPr>
                        <a:t>-</a:t>
                      </a:r>
                      <a:endParaRPr sz="1600" b="1">
                        <a:solidFill>
                          <a:srgbClr val="FF0000"/>
                        </a:solidFill>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600" b="1">
                          <a:solidFill>
                            <a:srgbClr val="FF0000"/>
                          </a:solidFill>
                          <a:latin typeface="Calibri"/>
                          <a:ea typeface="Calibri"/>
                          <a:cs typeface="Calibri"/>
                          <a:sym typeface="Calibri"/>
                        </a:rPr>
                        <a:t> -</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600" b="1">
                          <a:solidFill>
                            <a:srgbClr val="FF0000"/>
                          </a:solidFill>
                        </a:rPr>
                        <a:t>-</a:t>
                      </a:r>
                      <a:endParaRPr sz="1600" b="1">
                        <a:solidFill>
                          <a:srgbClr val="FF0000"/>
                        </a:solidFill>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600" b="1">
                          <a:solidFill>
                            <a:srgbClr val="FF0000"/>
                          </a:solidFill>
                          <a:latin typeface="Calibri"/>
                          <a:ea typeface="Calibri"/>
                          <a:cs typeface="Calibri"/>
                          <a:sym typeface="Calibri"/>
                        </a:rPr>
                        <a:t> -</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600" b="1">
                          <a:solidFill>
                            <a:srgbClr val="FF0000"/>
                          </a:solidFill>
                          <a:latin typeface="Calibri"/>
                          <a:ea typeface="Calibri"/>
                          <a:cs typeface="Calibri"/>
                          <a:sym typeface="Calibri"/>
                        </a:rPr>
                        <a:t> -</a:t>
                      </a:r>
                      <a:endParaRPr sz="1600" b="1">
                        <a:solidFill>
                          <a:srgbClr val="FF0000"/>
                        </a:solidFill>
                        <a:latin typeface="Calibri"/>
                        <a:ea typeface="Calibri"/>
                        <a:cs typeface="Calibri"/>
                        <a:sym typeface="Calibri"/>
                      </a:endParaRPr>
                    </a:p>
                  </a:txBody>
                  <a:tcPr marL="9525" marR="9525" marT="9525" marB="0" anchor="ctr"/>
                </a:tc>
                <a:extLst>
                  <a:ext uri="{0D108BD9-81ED-4DB2-BD59-A6C34878D82A}">
                    <a16:rowId xmlns:a16="http://schemas.microsoft.com/office/drawing/2014/main" val="10002"/>
                  </a:ext>
                </a:extLst>
              </a:tr>
              <a:tr h="404325">
                <a:tc>
                  <a:txBody>
                    <a:bodyPr/>
                    <a:lstStyle/>
                    <a:p>
                      <a:pPr marL="0" marR="0" lvl="0" indent="0" algn="ctr" rtl="0">
                        <a:lnSpc>
                          <a:spcPct val="107000"/>
                        </a:lnSpc>
                        <a:spcBef>
                          <a:spcPts val="0"/>
                        </a:spcBef>
                        <a:spcAft>
                          <a:spcPts val="0"/>
                        </a:spcAft>
                        <a:buNone/>
                      </a:pPr>
                      <a:r>
                        <a:rPr lang="tr-TR" sz="1600" b="1">
                          <a:solidFill>
                            <a:srgbClr val="FF0000"/>
                          </a:solidFill>
                          <a:latin typeface="Calibri"/>
                          <a:ea typeface="Calibri"/>
                          <a:cs typeface="Calibri"/>
                          <a:sym typeface="Calibri"/>
                        </a:rPr>
                        <a:t> </a:t>
                      </a:r>
                      <a:endParaRPr sz="1600" b="1">
                        <a:solidFill>
                          <a:srgbClr val="FF0000"/>
                        </a:solidFill>
                        <a:latin typeface="Calibri"/>
                        <a:ea typeface="Calibri"/>
                        <a:cs typeface="Calibri"/>
                        <a:sym typeface="Calibri"/>
                      </a:endParaRPr>
                    </a:p>
                  </a:txBody>
                  <a:tcPr marL="3800" marR="3800" marT="3800" marB="0" anchor="ctr"/>
                </a:tc>
                <a:tc>
                  <a:txBody>
                    <a:bodyPr/>
                    <a:lstStyle/>
                    <a:p>
                      <a:pPr marL="0" marR="0" lvl="0" indent="0" algn="ctr" rtl="0">
                        <a:lnSpc>
                          <a:spcPct val="107000"/>
                        </a:lnSpc>
                        <a:spcBef>
                          <a:spcPts val="0"/>
                        </a:spcBef>
                        <a:spcAft>
                          <a:spcPts val="0"/>
                        </a:spcAft>
                        <a:buNone/>
                      </a:pPr>
                      <a:r>
                        <a:rPr lang="tr-TR" sz="1600" b="1">
                          <a:solidFill>
                            <a:srgbClr val="FF0000"/>
                          </a:solidFill>
                          <a:latin typeface="Calibri"/>
                          <a:ea typeface="Calibri"/>
                          <a:cs typeface="Calibri"/>
                          <a:sym typeface="Calibri"/>
                        </a:rPr>
                        <a:t> </a:t>
                      </a:r>
                      <a:endParaRPr sz="1600" b="1">
                        <a:solidFill>
                          <a:srgbClr val="FF0000"/>
                        </a:solidFill>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600" b="1">
                          <a:solidFill>
                            <a:srgbClr val="FF0000"/>
                          </a:solidFill>
                          <a:latin typeface="Calibri"/>
                          <a:ea typeface="Calibri"/>
                          <a:cs typeface="Calibri"/>
                          <a:sym typeface="Calibri"/>
                        </a:rPr>
                        <a:t> </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600" b="1">
                          <a:solidFill>
                            <a:srgbClr val="FF0000"/>
                          </a:solidFill>
                          <a:latin typeface="Calibri"/>
                          <a:ea typeface="Calibri"/>
                          <a:cs typeface="Calibri"/>
                          <a:sym typeface="Calibri"/>
                        </a:rPr>
                        <a:t> </a:t>
                      </a:r>
                      <a:endParaRPr sz="1600" b="1">
                        <a:solidFill>
                          <a:srgbClr val="FF0000"/>
                        </a:solidFill>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600" b="1">
                          <a:solidFill>
                            <a:srgbClr val="FF0000"/>
                          </a:solidFill>
                          <a:latin typeface="Calibri"/>
                          <a:ea typeface="Calibri"/>
                          <a:cs typeface="Calibri"/>
                          <a:sym typeface="Calibri"/>
                        </a:rPr>
                        <a:t> </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600" b="1">
                          <a:solidFill>
                            <a:srgbClr val="FF0000"/>
                          </a:solidFill>
                          <a:latin typeface="Calibri"/>
                          <a:ea typeface="Calibri"/>
                          <a:cs typeface="Calibri"/>
                          <a:sym typeface="Calibri"/>
                        </a:rPr>
                        <a:t> </a:t>
                      </a:r>
                      <a:endParaRPr sz="1600" b="1">
                        <a:solidFill>
                          <a:srgbClr val="FF0000"/>
                        </a:solidFill>
                        <a:latin typeface="Calibri"/>
                        <a:ea typeface="Calibri"/>
                        <a:cs typeface="Calibri"/>
                        <a:sym typeface="Calibri"/>
                      </a:endParaRPr>
                    </a:p>
                  </a:txBody>
                  <a:tcPr marL="9525" marR="9525" marT="9525" marB="0" anchor="ctr"/>
                </a:tc>
                <a:extLst>
                  <a:ext uri="{0D108BD9-81ED-4DB2-BD59-A6C34878D82A}">
                    <a16:rowId xmlns:a16="http://schemas.microsoft.com/office/drawing/2014/main" val="10003"/>
                  </a:ext>
                </a:extLst>
              </a:tr>
              <a:tr h="409300">
                <a:tc>
                  <a:txBody>
                    <a:bodyPr/>
                    <a:lstStyle/>
                    <a:p>
                      <a:pPr marL="0" marR="0" lvl="0" indent="0" algn="l" rtl="0">
                        <a:lnSpc>
                          <a:spcPct val="107000"/>
                        </a:lnSpc>
                        <a:spcBef>
                          <a:spcPts val="0"/>
                        </a:spcBef>
                        <a:spcAft>
                          <a:spcPts val="0"/>
                        </a:spcAft>
                        <a:buNone/>
                      </a:pPr>
                      <a:endParaRPr sz="1600" b="1">
                        <a:solidFill>
                          <a:srgbClr val="FF0000"/>
                        </a:solidFill>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600" b="1">
                          <a:solidFill>
                            <a:srgbClr val="FF0000"/>
                          </a:solidFill>
                          <a:latin typeface="Calibri"/>
                          <a:ea typeface="Calibri"/>
                          <a:cs typeface="Calibri"/>
                          <a:sym typeface="Calibri"/>
                        </a:rPr>
                        <a:t> </a:t>
                      </a:r>
                      <a:endParaRPr sz="1600" b="1">
                        <a:solidFill>
                          <a:srgbClr val="FF0000"/>
                        </a:solidFill>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600" b="1">
                          <a:solidFill>
                            <a:srgbClr val="FF0000"/>
                          </a:solidFill>
                          <a:latin typeface="Calibri"/>
                          <a:ea typeface="Calibri"/>
                          <a:cs typeface="Calibri"/>
                          <a:sym typeface="Calibri"/>
                        </a:rPr>
                        <a:t> </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600" b="1">
                        <a:solidFill>
                          <a:srgbClr val="FF0000"/>
                        </a:solidFill>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600" b="1">
                          <a:solidFill>
                            <a:srgbClr val="FF0000"/>
                          </a:solidFill>
                          <a:latin typeface="Calibri"/>
                          <a:ea typeface="Calibri"/>
                          <a:cs typeface="Calibri"/>
                          <a:sym typeface="Calibri"/>
                        </a:rPr>
                        <a:t> </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600" b="1">
                          <a:solidFill>
                            <a:srgbClr val="FF0000"/>
                          </a:solidFill>
                          <a:latin typeface="Calibri"/>
                          <a:ea typeface="Calibri"/>
                          <a:cs typeface="Calibri"/>
                          <a:sym typeface="Calibri"/>
                        </a:rPr>
                        <a:t> </a:t>
                      </a:r>
                      <a:endParaRPr sz="1600" b="1">
                        <a:solidFill>
                          <a:srgbClr val="FF0000"/>
                        </a:solidFill>
                        <a:latin typeface="Calibri"/>
                        <a:ea typeface="Calibri"/>
                        <a:cs typeface="Calibri"/>
                        <a:sym typeface="Calibri"/>
                      </a:endParaRPr>
                    </a:p>
                  </a:txBody>
                  <a:tcPr marL="9525" marR="9525" marT="9525" marB="0" anchor="ctr"/>
                </a:tc>
                <a:extLst>
                  <a:ext uri="{0D108BD9-81ED-4DB2-BD59-A6C34878D82A}">
                    <a16:rowId xmlns:a16="http://schemas.microsoft.com/office/drawing/2014/main" val="10004"/>
                  </a:ext>
                </a:extLst>
              </a:tr>
              <a:tr h="409300">
                <a:tc>
                  <a:txBody>
                    <a:bodyPr/>
                    <a:lstStyle/>
                    <a:p>
                      <a:pPr marL="0" marR="0" lvl="0" indent="0" algn="l" rtl="0">
                        <a:lnSpc>
                          <a:spcPct val="107000"/>
                        </a:lnSpc>
                        <a:spcBef>
                          <a:spcPts val="0"/>
                        </a:spcBef>
                        <a:spcAft>
                          <a:spcPts val="0"/>
                        </a:spcAft>
                        <a:buNone/>
                      </a:pPr>
                      <a:endParaRPr sz="1600" b="1">
                        <a:solidFill>
                          <a:srgbClr val="FF0000"/>
                        </a:solidFill>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600" b="1">
                          <a:solidFill>
                            <a:srgbClr val="FF0000"/>
                          </a:solidFill>
                          <a:latin typeface="Calibri"/>
                          <a:ea typeface="Calibri"/>
                          <a:cs typeface="Calibri"/>
                          <a:sym typeface="Calibri"/>
                        </a:rPr>
                        <a:t> </a:t>
                      </a:r>
                      <a:endParaRPr sz="1600" b="1">
                        <a:solidFill>
                          <a:srgbClr val="FF0000"/>
                        </a:solidFill>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600" b="1">
                          <a:solidFill>
                            <a:srgbClr val="FF0000"/>
                          </a:solidFill>
                          <a:latin typeface="Calibri"/>
                          <a:ea typeface="Calibri"/>
                          <a:cs typeface="Calibri"/>
                          <a:sym typeface="Calibri"/>
                        </a:rPr>
                        <a:t> </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600" b="1">
                        <a:solidFill>
                          <a:srgbClr val="FF0000"/>
                        </a:solidFill>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600" b="1">
                          <a:solidFill>
                            <a:srgbClr val="FF0000"/>
                          </a:solidFill>
                          <a:latin typeface="Calibri"/>
                          <a:ea typeface="Calibri"/>
                          <a:cs typeface="Calibri"/>
                          <a:sym typeface="Calibri"/>
                        </a:rPr>
                        <a:t> </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600" b="1">
                          <a:solidFill>
                            <a:srgbClr val="FF0000"/>
                          </a:solidFill>
                          <a:latin typeface="Calibri"/>
                          <a:ea typeface="Calibri"/>
                          <a:cs typeface="Calibri"/>
                          <a:sym typeface="Calibri"/>
                        </a:rPr>
                        <a:t> </a:t>
                      </a:r>
                      <a:endParaRPr sz="1600" b="1">
                        <a:solidFill>
                          <a:srgbClr val="FF0000"/>
                        </a:solidFill>
                        <a:latin typeface="Calibri"/>
                        <a:ea typeface="Calibri"/>
                        <a:cs typeface="Calibri"/>
                        <a:sym typeface="Calibri"/>
                      </a:endParaRPr>
                    </a:p>
                  </a:txBody>
                  <a:tcPr marL="9525" marR="9525" marT="9525" marB="0" anchor="ctr"/>
                </a:tc>
                <a:extLst>
                  <a:ext uri="{0D108BD9-81ED-4DB2-BD59-A6C34878D82A}">
                    <a16:rowId xmlns:a16="http://schemas.microsoft.com/office/drawing/2014/main" val="10005"/>
                  </a:ext>
                </a:extLst>
              </a:tr>
              <a:tr h="409300">
                <a:tc>
                  <a:txBody>
                    <a:bodyPr/>
                    <a:lstStyle/>
                    <a:p>
                      <a:pPr marL="0" marR="0" lvl="0" indent="0" algn="l" rtl="0">
                        <a:lnSpc>
                          <a:spcPct val="107000"/>
                        </a:lnSpc>
                        <a:spcBef>
                          <a:spcPts val="0"/>
                        </a:spcBef>
                        <a:spcAft>
                          <a:spcPts val="0"/>
                        </a:spcAft>
                        <a:buNone/>
                      </a:pPr>
                      <a:endParaRPr sz="1600" b="1">
                        <a:solidFill>
                          <a:srgbClr val="FF0000"/>
                        </a:solidFill>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600" b="1">
                          <a:solidFill>
                            <a:srgbClr val="FF0000"/>
                          </a:solidFill>
                          <a:latin typeface="Calibri"/>
                          <a:ea typeface="Calibri"/>
                          <a:cs typeface="Calibri"/>
                          <a:sym typeface="Calibri"/>
                        </a:rPr>
                        <a:t> </a:t>
                      </a:r>
                      <a:endParaRPr sz="1600" b="1">
                        <a:solidFill>
                          <a:srgbClr val="FF0000"/>
                        </a:solidFill>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600" b="1">
                          <a:solidFill>
                            <a:srgbClr val="FF0000"/>
                          </a:solidFill>
                          <a:latin typeface="Calibri"/>
                          <a:ea typeface="Calibri"/>
                          <a:cs typeface="Calibri"/>
                          <a:sym typeface="Calibri"/>
                        </a:rPr>
                        <a:t> </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600" b="1">
                        <a:solidFill>
                          <a:srgbClr val="FF0000"/>
                        </a:solidFill>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600" b="1">
                          <a:solidFill>
                            <a:srgbClr val="FF0000"/>
                          </a:solidFill>
                          <a:latin typeface="Calibri"/>
                          <a:ea typeface="Calibri"/>
                          <a:cs typeface="Calibri"/>
                          <a:sym typeface="Calibri"/>
                        </a:rPr>
                        <a:t> </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600" b="1">
                          <a:solidFill>
                            <a:srgbClr val="FF0000"/>
                          </a:solidFill>
                          <a:latin typeface="Calibri"/>
                          <a:ea typeface="Calibri"/>
                          <a:cs typeface="Calibri"/>
                          <a:sym typeface="Calibri"/>
                        </a:rPr>
                        <a:t> </a:t>
                      </a:r>
                      <a:endParaRPr sz="1600" b="1">
                        <a:solidFill>
                          <a:srgbClr val="FF0000"/>
                        </a:solidFill>
                        <a:latin typeface="Calibri"/>
                        <a:ea typeface="Calibri"/>
                        <a:cs typeface="Calibri"/>
                        <a:sym typeface="Calibri"/>
                      </a:endParaRPr>
                    </a:p>
                  </a:txBody>
                  <a:tcPr marL="9525" marR="9525" marT="9525" marB="0" anchor="ctr"/>
                </a:tc>
                <a:extLst>
                  <a:ext uri="{0D108BD9-81ED-4DB2-BD59-A6C34878D82A}">
                    <a16:rowId xmlns:a16="http://schemas.microsoft.com/office/drawing/2014/main" val="10006"/>
                  </a:ext>
                </a:extLst>
              </a:tr>
              <a:tr h="409300">
                <a:tc>
                  <a:txBody>
                    <a:bodyPr/>
                    <a:lstStyle/>
                    <a:p>
                      <a:pPr marL="0" marR="0" lvl="0" indent="0" algn="r" rtl="0">
                        <a:lnSpc>
                          <a:spcPct val="107000"/>
                        </a:lnSpc>
                        <a:spcBef>
                          <a:spcPts val="0"/>
                        </a:spcBef>
                        <a:spcAft>
                          <a:spcPts val="0"/>
                        </a:spcAft>
                        <a:buNone/>
                      </a:pPr>
                      <a:r>
                        <a:rPr lang="tr-TR" sz="1600" b="1">
                          <a:solidFill>
                            <a:srgbClr val="FF0000"/>
                          </a:solidFill>
                          <a:latin typeface="Calibri"/>
                          <a:ea typeface="Calibri"/>
                          <a:cs typeface="Calibri"/>
                          <a:sym typeface="Calibri"/>
                        </a:rPr>
                        <a:t> TOPLAM  </a:t>
                      </a:r>
                      <a:endParaRPr sz="1600" b="1">
                        <a:solidFill>
                          <a:srgbClr val="FF0000"/>
                        </a:solidFill>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600" b="1">
                          <a:solidFill>
                            <a:srgbClr val="FF0000"/>
                          </a:solidFill>
                          <a:latin typeface="Calibri"/>
                          <a:ea typeface="Calibri"/>
                          <a:cs typeface="Calibri"/>
                          <a:sym typeface="Calibri"/>
                        </a:rPr>
                        <a:t> </a:t>
                      </a:r>
                      <a:endParaRPr sz="1600" b="1">
                        <a:solidFill>
                          <a:srgbClr val="FF0000"/>
                        </a:solidFill>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600" b="1">
                          <a:solidFill>
                            <a:srgbClr val="FF0000"/>
                          </a:solidFill>
                          <a:latin typeface="Calibri"/>
                          <a:ea typeface="Calibri"/>
                          <a:cs typeface="Calibri"/>
                          <a:sym typeface="Calibri"/>
                        </a:rPr>
                        <a:t> </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600" b="1">
                        <a:solidFill>
                          <a:srgbClr val="FF0000"/>
                        </a:solidFill>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600" b="1">
                          <a:solidFill>
                            <a:srgbClr val="FF0000"/>
                          </a:solidFill>
                          <a:latin typeface="Calibri"/>
                          <a:ea typeface="Calibri"/>
                          <a:cs typeface="Calibri"/>
                          <a:sym typeface="Calibri"/>
                        </a:rPr>
                        <a:t> </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600" b="1">
                          <a:solidFill>
                            <a:srgbClr val="FF0000"/>
                          </a:solidFill>
                          <a:latin typeface="Calibri"/>
                          <a:ea typeface="Calibri"/>
                          <a:cs typeface="Calibri"/>
                          <a:sym typeface="Calibri"/>
                        </a:rPr>
                        <a:t> </a:t>
                      </a:r>
                      <a:endParaRPr sz="1600" b="1">
                        <a:solidFill>
                          <a:srgbClr val="FF0000"/>
                        </a:solidFill>
                        <a:latin typeface="Calibri"/>
                        <a:ea typeface="Calibri"/>
                        <a:cs typeface="Calibri"/>
                        <a:sym typeface="Calibri"/>
                      </a:endParaRPr>
                    </a:p>
                  </a:txBody>
                  <a:tcPr marL="9525" marR="9525" marT="9525" marB="0" anchor="ct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34"/>
          <p:cNvSpPr txBox="1">
            <a:spLocks noGrp="1"/>
          </p:cNvSpPr>
          <p:nvPr>
            <p:ph type="title"/>
          </p:nvPr>
        </p:nvSpPr>
        <p:spPr>
          <a:xfrm>
            <a:off x="150492" y="807725"/>
            <a:ext cx="10595113" cy="53325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0066FF"/>
              </a:buClr>
              <a:buSzPts val="3200"/>
              <a:buFont typeface="Calibri"/>
              <a:buNone/>
            </a:pPr>
            <a:r>
              <a:rPr lang="tr-TR" sz="3200" b="1">
                <a:solidFill>
                  <a:srgbClr val="0066FF"/>
                </a:solidFill>
              </a:rPr>
              <a:t>Özel Öğrencilik Hakkını Kullanan Öğrenci Sayısı </a:t>
            </a:r>
            <a:endParaRPr sz="3200" b="1">
              <a:solidFill>
                <a:srgbClr val="0066FF"/>
              </a:solidFill>
            </a:endParaRPr>
          </a:p>
        </p:txBody>
      </p:sp>
      <p:sp>
        <p:nvSpPr>
          <p:cNvPr id="387" name="Google Shape;387;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30.12.2025</a:t>
            </a:r>
            <a:endParaRPr/>
          </a:p>
        </p:txBody>
      </p:sp>
      <p:sp>
        <p:nvSpPr>
          <p:cNvPr id="388" name="Google Shape;388;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35</a:t>
            </a:fld>
            <a:endParaRPr/>
          </a:p>
        </p:txBody>
      </p:sp>
      <p:sp>
        <p:nvSpPr>
          <p:cNvPr id="389" name="Google Shape;389;p34"/>
          <p:cNvSpPr txBox="1"/>
          <p:nvPr/>
        </p:nvSpPr>
        <p:spPr>
          <a:xfrm>
            <a:off x="330956" y="5655366"/>
            <a:ext cx="674570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400" b="1" i="1">
                <a:solidFill>
                  <a:srgbClr val="C00000"/>
                </a:solidFill>
                <a:latin typeface="Calibri"/>
                <a:ea typeface="Calibri"/>
                <a:cs typeface="Calibri"/>
                <a:sym typeface="Calibri"/>
              </a:rPr>
              <a:t>*Her Ana Bilim - Sanat Dalı/ Program için ayrı satır ekleyiniz. </a:t>
            </a:r>
            <a:endParaRPr sz="1400" b="1" i="1">
              <a:solidFill>
                <a:srgbClr val="C00000"/>
              </a:solidFill>
              <a:latin typeface="Calibri"/>
              <a:ea typeface="Calibri"/>
              <a:cs typeface="Calibri"/>
              <a:sym typeface="Calibri"/>
            </a:endParaRPr>
          </a:p>
        </p:txBody>
      </p:sp>
      <p:graphicFrame>
        <p:nvGraphicFramePr>
          <p:cNvPr id="390" name="Google Shape;390;p34"/>
          <p:cNvGraphicFramePr/>
          <p:nvPr/>
        </p:nvGraphicFramePr>
        <p:xfrm>
          <a:off x="606287" y="2057402"/>
          <a:ext cx="11270975" cy="3169343"/>
        </p:xfrm>
        <a:graphic>
          <a:graphicData uri="http://schemas.openxmlformats.org/drawingml/2006/table">
            <a:tbl>
              <a:tblPr>
                <a:noFill/>
                <a:tableStyleId>{9EE9E55A-6353-4820-B1A0-A50A31D110FF}</a:tableStyleId>
              </a:tblPr>
              <a:tblGrid>
                <a:gridCol w="2653175">
                  <a:extLst>
                    <a:ext uri="{9D8B030D-6E8A-4147-A177-3AD203B41FA5}">
                      <a16:colId xmlns:a16="http://schemas.microsoft.com/office/drawing/2014/main" val="20000"/>
                    </a:ext>
                  </a:extLst>
                </a:gridCol>
                <a:gridCol w="3337075">
                  <a:extLst>
                    <a:ext uri="{9D8B030D-6E8A-4147-A177-3AD203B41FA5}">
                      <a16:colId xmlns:a16="http://schemas.microsoft.com/office/drawing/2014/main" val="20001"/>
                    </a:ext>
                  </a:extLst>
                </a:gridCol>
                <a:gridCol w="1297375">
                  <a:extLst>
                    <a:ext uri="{9D8B030D-6E8A-4147-A177-3AD203B41FA5}">
                      <a16:colId xmlns:a16="http://schemas.microsoft.com/office/drawing/2014/main" val="20002"/>
                    </a:ext>
                  </a:extLst>
                </a:gridCol>
                <a:gridCol w="1479825">
                  <a:extLst>
                    <a:ext uri="{9D8B030D-6E8A-4147-A177-3AD203B41FA5}">
                      <a16:colId xmlns:a16="http://schemas.microsoft.com/office/drawing/2014/main" val="20003"/>
                    </a:ext>
                  </a:extLst>
                </a:gridCol>
                <a:gridCol w="1256825">
                  <a:extLst>
                    <a:ext uri="{9D8B030D-6E8A-4147-A177-3AD203B41FA5}">
                      <a16:colId xmlns:a16="http://schemas.microsoft.com/office/drawing/2014/main" val="20004"/>
                    </a:ext>
                  </a:extLst>
                </a:gridCol>
                <a:gridCol w="1246700">
                  <a:extLst>
                    <a:ext uri="{9D8B030D-6E8A-4147-A177-3AD203B41FA5}">
                      <a16:colId xmlns:a16="http://schemas.microsoft.com/office/drawing/2014/main" val="20005"/>
                    </a:ext>
                  </a:extLst>
                </a:gridCol>
              </a:tblGrid>
              <a:tr h="354975">
                <a:tc rowSpan="2">
                  <a:txBody>
                    <a:bodyPr/>
                    <a:lstStyle/>
                    <a:p>
                      <a:pPr marL="0" marR="0" lvl="0" indent="0" algn="ctr" rtl="0">
                        <a:lnSpc>
                          <a:spcPct val="107000"/>
                        </a:lnSpc>
                        <a:spcBef>
                          <a:spcPts val="0"/>
                        </a:spcBef>
                        <a:spcAft>
                          <a:spcPts val="0"/>
                        </a:spcAft>
                        <a:buNone/>
                      </a:pPr>
                      <a:r>
                        <a:rPr lang="tr-TR" sz="1600" b="1">
                          <a:solidFill>
                            <a:srgbClr val="FF0000"/>
                          </a:solidFill>
                          <a:latin typeface="Calibri"/>
                          <a:ea typeface="Calibri"/>
                          <a:cs typeface="Calibri"/>
                          <a:sym typeface="Calibri"/>
                        </a:rPr>
                        <a:t>Bölüm Adı*</a:t>
                      </a:r>
                      <a:endParaRPr sz="1600" b="1">
                        <a:solidFill>
                          <a:srgbClr val="FF0000"/>
                        </a:solidFill>
                        <a:latin typeface="Calibri"/>
                        <a:ea typeface="Calibri"/>
                        <a:cs typeface="Calibri"/>
                        <a:sym typeface="Calibri"/>
                      </a:endParaRPr>
                    </a:p>
                  </a:txBody>
                  <a:tcPr marL="3800" marR="3800" marT="3800" marB="0" anchor="ctr"/>
                </a:tc>
                <a:tc rowSpan="2">
                  <a:txBody>
                    <a:bodyPr/>
                    <a:lstStyle/>
                    <a:p>
                      <a:pPr marL="0" marR="0" lvl="0" indent="0" algn="ctr" rtl="0">
                        <a:lnSpc>
                          <a:spcPct val="107000"/>
                        </a:lnSpc>
                        <a:spcBef>
                          <a:spcPts val="0"/>
                        </a:spcBef>
                        <a:spcAft>
                          <a:spcPts val="0"/>
                        </a:spcAft>
                        <a:buNone/>
                      </a:pPr>
                      <a:r>
                        <a:rPr lang="tr-TR" sz="1600" b="1">
                          <a:solidFill>
                            <a:srgbClr val="FF0000"/>
                          </a:solidFill>
                          <a:latin typeface="Calibri"/>
                          <a:ea typeface="Calibri"/>
                          <a:cs typeface="Calibri"/>
                          <a:sym typeface="Calibri"/>
                        </a:rPr>
                        <a:t>Ana Bilim - Sanat Dalı/ Program Adı*</a:t>
                      </a:r>
                      <a:endParaRPr sz="1600" b="1">
                        <a:solidFill>
                          <a:srgbClr val="FF0000"/>
                        </a:solidFill>
                        <a:latin typeface="Calibri"/>
                        <a:ea typeface="Calibri"/>
                        <a:cs typeface="Calibri"/>
                        <a:sym typeface="Calibri"/>
                      </a:endParaRPr>
                    </a:p>
                  </a:txBody>
                  <a:tcPr marL="9525" marR="9525" marT="9525" marB="0" anchor="ctr"/>
                </a:tc>
                <a:tc gridSpan="2">
                  <a:txBody>
                    <a:bodyPr/>
                    <a:lstStyle/>
                    <a:p>
                      <a:pPr marL="0" marR="0" lvl="0" indent="0" algn="ctr" rtl="0">
                        <a:lnSpc>
                          <a:spcPct val="107000"/>
                        </a:lnSpc>
                        <a:spcBef>
                          <a:spcPts val="0"/>
                        </a:spcBef>
                        <a:spcAft>
                          <a:spcPts val="0"/>
                        </a:spcAft>
                        <a:buNone/>
                      </a:pPr>
                      <a:r>
                        <a:rPr lang="tr-TR" sz="1600" b="1">
                          <a:solidFill>
                            <a:srgbClr val="FF0000"/>
                          </a:solidFill>
                          <a:latin typeface="Calibri"/>
                          <a:ea typeface="Calibri"/>
                          <a:cs typeface="Calibri"/>
                          <a:sym typeface="Calibri"/>
                        </a:rPr>
                        <a:t>2024 (Güz – Bahar) </a:t>
                      </a:r>
                      <a:endParaRPr sz="1600" b="1">
                        <a:solidFill>
                          <a:srgbClr val="FF0000"/>
                        </a:solidFill>
                        <a:latin typeface="Calibri"/>
                        <a:ea typeface="Calibri"/>
                        <a:cs typeface="Calibri"/>
                        <a:sym typeface="Calibri"/>
                      </a:endParaRPr>
                    </a:p>
                  </a:txBody>
                  <a:tcPr marL="0" marR="0" marT="0" marB="0" anchor="ctr"/>
                </a:tc>
                <a:tc hMerge="1">
                  <a:txBody>
                    <a:bodyPr/>
                    <a:lstStyle/>
                    <a:p>
                      <a:endParaRPr lang="tr-TR"/>
                    </a:p>
                  </a:txBody>
                  <a:tcPr/>
                </a:tc>
                <a:tc gridSpan="2">
                  <a:txBody>
                    <a:bodyPr/>
                    <a:lstStyle/>
                    <a:p>
                      <a:pPr marL="0" marR="0" lvl="0" indent="0" algn="ctr" rtl="0">
                        <a:lnSpc>
                          <a:spcPct val="107000"/>
                        </a:lnSpc>
                        <a:spcBef>
                          <a:spcPts val="0"/>
                        </a:spcBef>
                        <a:spcAft>
                          <a:spcPts val="0"/>
                        </a:spcAft>
                        <a:buNone/>
                      </a:pPr>
                      <a:r>
                        <a:rPr lang="tr-TR" sz="1600" b="1">
                          <a:solidFill>
                            <a:srgbClr val="FF0000"/>
                          </a:solidFill>
                          <a:latin typeface="Calibri"/>
                          <a:ea typeface="Calibri"/>
                          <a:cs typeface="Calibri"/>
                          <a:sym typeface="Calibri"/>
                        </a:rPr>
                        <a:t>2025  (Güz – Bahar)</a:t>
                      </a:r>
                      <a:endParaRPr sz="1600" b="1">
                        <a:solidFill>
                          <a:srgbClr val="FF0000"/>
                        </a:solidFill>
                        <a:latin typeface="Calibri"/>
                        <a:ea typeface="Calibri"/>
                        <a:cs typeface="Calibri"/>
                        <a:sym typeface="Calibri"/>
                      </a:endParaRPr>
                    </a:p>
                  </a:txBody>
                  <a:tcPr marL="0" marR="0" marT="0" marB="0" anchor="ctr"/>
                </a:tc>
                <a:tc hMerge="1">
                  <a:txBody>
                    <a:bodyPr/>
                    <a:lstStyle/>
                    <a:p>
                      <a:endParaRPr lang="tr-TR"/>
                    </a:p>
                  </a:txBody>
                  <a:tcPr/>
                </a:tc>
                <a:extLst>
                  <a:ext uri="{0D108BD9-81ED-4DB2-BD59-A6C34878D82A}">
                    <a16:rowId xmlns:a16="http://schemas.microsoft.com/office/drawing/2014/main" val="10000"/>
                  </a:ext>
                </a:extLst>
              </a:tr>
              <a:tr h="450900">
                <a:tc vMerge="1">
                  <a:txBody>
                    <a:bodyPr/>
                    <a:lstStyle/>
                    <a:p>
                      <a:endParaRPr lang="tr-TR"/>
                    </a:p>
                  </a:txBody>
                  <a:tcPr/>
                </a:tc>
                <a:tc vMerge="1">
                  <a:txBody>
                    <a:bodyPr/>
                    <a:lstStyle/>
                    <a:p>
                      <a:endParaRPr lang="tr-TR"/>
                    </a:p>
                  </a:txBody>
                  <a:tcPr/>
                </a:tc>
                <a:tc>
                  <a:txBody>
                    <a:bodyPr/>
                    <a:lstStyle/>
                    <a:p>
                      <a:pPr marL="0" marR="0" lvl="0" indent="0" algn="ctr" rtl="0">
                        <a:lnSpc>
                          <a:spcPct val="107000"/>
                        </a:lnSpc>
                        <a:spcBef>
                          <a:spcPts val="0"/>
                        </a:spcBef>
                        <a:spcAft>
                          <a:spcPts val="0"/>
                        </a:spcAft>
                        <a:buNone/>
                      </a:pPr>
                      <a:r>
                        <a:rPr lang="tr-TR" sz="1600" b="1">
                          <a:solidFill>
                            <a:srgbClr val="FF0000"/>
                          </a:solidFill>
                          <a:latin typeface="Calibri"/>
                          <a:ea typeface="Calibri"/>
                          <a:cs typeface="Calibri"/>
                          <a:sym typeface="Calibri"/>
                        </a:rPr>
                        <a:t>Gelen Öğrenci Sayısı</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600" b="1">
                          <a:solidFill>
                            <a:srgbClr val="FF0000"/>
                          </a:solidFill>
                          <a:latin typeface="Calibri"/>
                          <a:ea typeface="Calibri"/>
                          <a:cs typeface="Calibri"/>
                          <a:sym typeface="Calibri"/>
                        </a:rPr>
                        <a:t>Giden Öğrenci Sayısı</a:t>
                      </a:r>
                      <a:endParaRPr sz="1600" b="1">
                        <a:solidFill>
                          <a:srgbClr val="FF0000"/>
                        </a:solidFill>
                        <a:latin typeface="Calibri"/>
                        <a:ea typeface="Calibri"/>
                        <a:cs typeface="Calibri"/>
                        <a:sym typeface="Calibri"/>
                      </a:endParaRPr>
                    </a:p>
                  </a:txBody>
                  <a:tcPr marL="3800" marR="3800" marT="3800" marB="0" anchor="ctr"/>
                </a:tc>
                <a:tc>
                  <a:txBody>
                    <a:bodyPr/>
                    <a:lstStyle/>
                    <a:p>
                      <a:pPr marL="0" marR="0" lvl="0" indent="0" algn="ctr" rtl="0">
                        <a:lnSpc>
                          <a:spcPct val="107000"/>
                        </a:lnSpc>
                        <a:spcBef>
                          <a:spcPts val="0"/>
                        </a:spcBef>
                        <a:spcAft>
                          <a:spcPts val="0"/>
                        </a:spcAft>
                        <a:buNone/>
                      </a:pPr>
                      <a:r>
                        <a:rPr lang="tr-TR" sz="1600" b="1">
                          <a:solidFill>
                            <a:srgbClr val="FF0000"/>
                          </a:solidFill>
                          <a:latin typeface="Calibri"/>
                          <a:ea typeface="Calibri"/>
                          <a:cs typeface="Calibri"/>
                          <a:sym typeface="Calibri"/>
                        </a:rPr>
                        <a:t>Gelen Öğrenci Sayısı</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600" b="1">
                          <a:solidFill>
                            <a:srgbClr val="FF0000"/>
                          </a:solidFill>
                          <a:latin typeface="Calibri"/>
                          <a:ea typeface="Calibri"/>
                          <a:cs typeface="Calibri"/>
                          <a:sym typeface="Calibri"/>
                        </a:rPr>
                        <a:t>Giden Öğrenci Sayısı</a:t>
                      </a:r>
                      <a:endParaRPr sz="1600" b="1">
                        <a:solidFill>
                          <a:srgbClr val="FF0000"/>
                        </a:solidFill>
                        <a:latin typeface="Calibri"/>
                        <a:ea typeface="Calibri"/>
                        <a:cs typeface="Calibri"/>
                        <a:sym typeface="Calibri"/>
                      </a:endParaRPr>
                    </a:p>
                  </a:txBody>
                  <a:tcPr marL="9525" marR="9525" marT="9525" marB="0" anchor="ctr"/>
                </a:tc>
                <a:extLst>
                  <a:ext uri="{0D108BD9-81ED-4DB2-BD59-A6C34878D82A}">
                    <a16:rowId xmlns:a16="http://schemas.microsoft.com/office/drawing/2014/main" val="10001"/>
                  </a:ext>
                </a:extLst>
              </a:tr>
              <a:tr h="391125">
                <a:tc>
                  <a:txBody>
                    <a:bodyPr/>
                    <a:lstStyle/>
                    <a:p>
                      <a:pPr marL="0" marR="0" lvl="0" indent="0" algn="ctr" rtl="0">
                        <a:lnSpc>
                          <a:spcPct val="107000"/>
                        </a:lnSpc>
                        <a:spcBef>
                          <a:spcPts val="0"/>
                        </a:spcBef>
                        <a:spcAft>
                          <a:spcPts val="0"/>
                        </a:spcAft>
                        <a:buNone/>
                      </a:pPr>
                      <a:r>
                        <a:rPr lang="tr-TR" sz="1600" b="1">
                          <a:solidFill>
                            <a:srgbClr val="FF0000"/>
                          </a:solidFill>
                        </a:rPr>
                        <a:t>-</a:t>
                      </a:r>
                      <a:endParaRPr sz="1600" b="1">
                        <a:solidFill>
                          <a:srgbClr val="FF0000"/>
                        </a:solidFill>
                        <a:latin typeface="Calibri"/>
                        <a:ea typeface="Calibri"/>
                        <a:cs typeface="Calibri"/>
                        <a:sym typeface="Calibri"/>
                      </a:endParaRPr>
                    </a:p>
                  </a:txBody>
                  <a:tcPr marL="3800" marR="3800" marT="3800" marB="0" anchor="ctr"/>
                </a:tc>
                <a:tc>
                  <a:txBody>
                    <a:bodyPr/>
                    <a:lstStyle/>
                    <a:p>
                      <a:pPr marL="0" marR="0" lvl="0" indent="0" algn="ctr" rtl="0">
                        <a:lnSpc>
                          <a:spcPct val="107000"/>
                        </a:lnSpc>
                        <a:spcBef>
                          <a:spcPts val="0"/>
                        </a:spcBef>
                        <a:spcAft>
                          <a:spcPts val="0"/>
                        </a:spcAft>
                        <a:buNone/>
                      </a:pPr>
                      <a:r>
                        <a:rPr lang="tr-TR" sz="1600" b="1">
                          <a:solidFill>
                            <a:srgbClr val="FF0000"/>
                          </a:solidFill>
                        </a:rPr>
                        <a:t>-</a:t>
                      </a:r>
                      <a:endParaRPr sz="1600" b="1">
                        <a:solidFill>
                          <a:srgbClr val="FF0000"/>
                        </a:solidFill>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sz="1600" b="1">
                          <a:solidFill>
                            <a:srgbClr val="FF0000"/>
                          </a:solidFill>
                          <a:latin typeface="Calibri"/>
                          <a:ea typeface="Calibri"/>
                          <a:cs typeface="Calibri"/>
                          <a:sym typeface="Calibri"/>
                        </a:rPr>
                        <a:t> -</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600" b="1">
                          <a:solidFill>
                            <a:srgbClr val="FF0000"/>
                          </a:solidFill>
                        </a:rPr>
                        <a:t>-</a:t>
                      </a:r>
                      <a:endParaRPr sz="1600" b="1">
                        <a:solidFill>
                          <a:srgbClr val="FF0000"/>
                        </a:solidFill>
                        <a:latin typeface="Calibri"/>
                        <a:ea typeface="Calibri"/>
                        <a:cs typeface="Calibri"/>
                        <a:sym typeface="Calibri"/>
                      </a:endParaRPr>
                    </a:p>
                  </a:txBody>
                  <a:tcPr marL="3800" marR="3800" marT="3800" marB="0" anchor="ctr"/>
                </a:tc>
                <a:tc>
                  <a:txBody>
                    <a:bodyPr/>
                    <a:lstStyle/>
                    <a:p>
                      <a:pPr marL="0" marR="0" lvl="0" indent="0" algn="ctr" rtl="0">
                        <a:lnSpc>
                          <a:spcPct val="107000"/>
                        </a:lnSpc>
                        <a:spcBef>
                          <a:spcPts val="0"/>
                        </a:spcBef>
                        <a:spcAft>
                          <a:spcPts val="0"/>
                        </a:spcAft>
                        <a:buNone/>
                      </a:pPr>
                      <a:r>
                        <a:rPr lang="tr-TR" sz="1600" b="1">
                          <a:solidFill>
                            <a:srgbClr val="FF0000"/>
                          </a:solidFill>
                          <a:latin typeface="Calibri"/>
                          <a:ea typeface="Calibri"/>
                          <a:cs typeface="Calibri"/>
                          <a:sym typeface="Calibri"/>
                        </a:rPr>
                        <a:t> -</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600" b="1">
                          <a:solidFill>
                            <a:srgbClr val="FF0000"/>
                          </a:solidFill>
                          <a:latin typeface="Calibri"/>
                          <a:ea typeface="Calibri"/>
                          <a:cs typeface="Calibri"/>
                          <a:sym typeface="Calibri"/>
                        </a:rPr>
                        <a:t> -</a:t>
                      </a:r>
                      <a:endParaRPr sz="1600" b="1">
                        <a:solidFill>
                          <a:srgbClr val="FF0000"/>
                        </a:solidFill>
                        <a:latin typeface="Calibri"/>
                        <a:ea typeface="Calibri"/>
                        <a:cs typeface="Calibri"/>
                        <a:sym typeface="Calibri"/>
                      </a:endParaRPr>
                    </a:p>
                  </a:txBody>
                  <a:tcPr marL="9525" marR="9525" marT="9525" marB="0" anchor="ctr"/>
                </a:tc>
                <a:extLst>
                  <a:ext uri="{0D108BD9-81ED-4DB2-BD59-A6C34878D82A}">
                    <a16:rowId xmlns:a16="http://schemas.microsoft.com/office/drawing/2014/main" val="10002"/>
                  </a:ext>
                </a:extLst>
              </a:tr>
              <a:tr h="374675">
                <a:tc>
                  <a:txBody>
                    <a:bodyPr/>
                    <a:lstStyle/>
                    <a:p>
                      <a:pPr marL="0" marR="0" lvl="0" indent="0" algn="ctr" rtl="0">
                        <a:lnSpc>
                          <a:spcPct val="107000"/>
                        </a:lnSpc>
                        <a:spcBef>
                          <a:spcPts val="0"/>
                        </a:spcBef>
                        <a:spcAft>
                          <a:spcPts val="0"/>
                        </a:spcAft>
                        <a:buNone/>
                      </a:pPr>
                      <a:r>
                        <a:rPr lang="tr-TR" sz="1600" b="1">
                          <a:solidFill>
                            <a:srgbClr val="FF0000"/>
                          </a:solidFill>
                          <a:latin typeface="Calibri"/>
                          <a:ea typeface="Calibri"/>
                          <a:cs typeface="Calibri"/>
                          <a:sym typeface="Calibri"/>
                        </a:rPr>
                        <a:t> </a:t>
                      </a:r>
                      <a:endParaRPr sz="1600" b="1">
                        <a:solidFill>
                          <a:srgbClr val="FF0000"/>
                        </a:solidFill>
                        <a:latin typeface="Calibri"/>
                        <a:ea typeface="Calibri"/>
                        <a:cs typeface="Calibri"/>
                        <a:sym typeface="Calibri"/>
                      </a:endParaRPr>
                    </a:p>
                  </a:txBody>
                  <a:tcPr marL="3800" marR="3800" marT="3800" marB="0" anchor="ctr"/>
                </a:tc>
                <a:tc>
                  <a:txBody>
                    <a:bodyPr/>
                    <a:lstStyle/>
                    <a:p>
                      <a:pPr marL="0" marR="0" lvl="0" indent="0" algn="ctr" rtl="0">
                        <a:lnSpc>
                          <a:spcPct val="107000"/>
                        </a:lnSpc>
                        <a:spcBef>
                          <a:spcPts val="0"/>
                        </a:spcBef>
                        <a:spcAft>
                          <a:spcPts val="0"/>
                        </a:spcAft>
                        <a:buNone/>
                      </a:pPr>
                      <a:r>
                        <a:rPr lang="tr-TR" sz="1600" b="1">
                          <a:solidFill>
                            <a:srgbClr val="FF0000"/>
                          </a:solidFill>
                          <a:latin typeface="Calibri"/>
                          <a:ea typeface="Calibri"/>
                          <a:cs typeface="Calibri"/>
                          <a:sym typeface="Calibri"/>
                        </a:rPr>
                        <a:t> </a:t>
                      </a:r>
                      <a:endParaRPr sz="1600" b="1">
                        <a:solidFill>
                          <a:srgbClr val="FF0000"/>
                        </a:solidFill>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600" b="1">
                          <a:solidFill>
                            <a:srgbClr val="FF0000"/>
                          </a:solidFill>
                          <a:latin typeface="Calibri"/>
                          <a:ea typeface="Calibri"/>
                          <a:cs typeface="Calibri"/>
                          <a:sym typeface="Calibri"/>
                        </a:rPr>
                        <a:t> </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600" b="1">
                          <a:solidFill>
                            <a:srgbClr val="FF0000"/>
                          </a:solidFill>
                          <a:latin typeface="Calibri"/>
                          <a:ea typeface="Calibri"/>
                          <a:cs typeface="Calibri"/>
                          <a:sym typeface="Calibri"/>
                        </a:rPr>
                        <a:t> </a:t>
                      </a:r>
                      <a:endParaRPr sz="1600" b="1">
                        <a:solidFill>
                          <a:srgbClr val="FF0000"/>
                        </a:solidFill>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600" b="1">
                          <a:solidFill>
                            <a:srgbClr val="FF0000"/>
                          </a:solidFill>
                          <a:latin typeface="Calibri"/>
                          <a:ea typeface="Calibri"/>
                          <a:cs typeface="Calibri"/>
                          <a:sym typeface="Calibri"/>
                        </a:rPr>
                        <a:t> </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600" b="1">
                          <a:solidFill>
                            <a:srgbClr val="FF0000"/>
                          </a:solidFill>
                          <a:latin typeface="Calibri"/>
                          <a:ea typeface="Calibri"/>
                          <a:cs typeface="Calibri"/>
                          <a:sym typeface="Calibri"/>
                        </a:rPr>
                        <a:t> </a:t>
                      </a:r>
                      <a:endParaRPr sz="1600" b="1">
                        <a:solidFill>
                          <a:srgbClr val="FF0000"/>
                        </a:solidFill>
                        <a:latin typeface="Calibri"/>
                        <a:ea typeface="Calibri"/>
                        <a:cs typeface="Calibri"/>
                        <a:sym typeface="Calibri"/>
                      </a:endParaRPr>
                    </a:p>
                  </a:txBody>
                  <a:tcPr marL="9525" marR="9525" marT="9525" marB="0" anchor="ctr"/>
                </a:tc>
                <a:extLst>
                  <a:ext uri="{0D108BD9-81ED-4DB2-BD59-A6C34878D82A}">
                    <a16:rowId xmlns:a16="http://schemas.microsoft.com/office/drawing/2014/main" val="10003"/>
                  </a:ext>
                </a:extLst>
              </a:tr>
              <a:tr h="379300">
                <a:tc>
                  <a:txBody>
                    <a:bodyPr/>
                    <a:lstStyle/>
                    <a:p>
                      <a:pPr marL="0" marR="0" lvl="0" indent="0" algn="l" rtl="0">
                        <a:lnSpc>
                          <a:spcPct val="107000"/>
                        </a:lnSpc>
                        <a:spcBef>
                          <a:spcPts val="0"/>
                        </a:spcBef>
                        <a:spcAft>
                          <a:spcPts val="0"/>
                        </a:spcAft>
                        <a:buNone/>
                      </a:pPr>
                      <a:endParaRPr sz="1600" b="1">
                        <a:solidFill>
                          <a:srgbClr val="FF0000"/>
                        </a:solidFill>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600" b="1">
                          <a:solidFill>
                            <a:srgbClr val="FF0000"/>
                          </a:solidFill>
                          <a:latin typeface="Calibri"/>
                          <a:ea typeface="Calibri"/>
                          <a:cs typeface="Calibri"/>
                          <a:sym typeface="Calibri"/>
                        </a:rPr>
                        <a:t> </a:t>
                      </a:r>
                      <a:endParaRPr sz="1600" b="1">
                        <a:solidFill>
                          <a:srgbClr val="FF0000"/>
                        </a:solidFill>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600" b="1">
                          <a:solidFill>
                            <a:srgbClr val="FF0000"/>
                          </a:solidFill>
                          <a:latin typeface="Calibri"/>
                          <a:ea typeface="Calibri"/>
                          <a:cs typeface="Calibri"/>
                          <a:sym typeface="Calibri"/>
                        </a:rPr>
                        <a:t> </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600" b="1">
                        <a:solidFill>
                          <a:srgbClr val="FF0000"/>
                        </a:solidFill>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600" b="1">
                          <a:solidFill>
                            <a:srgbClr val="FF0000"/>
                          </a:solidFill>
                          <a:latin typeface="Calibri"/>
                          <a:ea typeface="Calibri"/>
                          <a:cs typeface="Calibri"/>
                          <a:sym typeface="Calibri"/>
                        </a:rPr>
                        <a:t> </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600" b="1">
                          <a:solidFill>
                            <a:srgbClr val="FF0000"/>
                          </a:solidFill>
                          <a:latin typeface="Calibri"/>
                          <a:ea typeface="Calibri"/>
                          <a:cs typeface="Calibri"/>
                          <a:sym typeface="Calibri"/>
                        </a:rPr>
                        <a:t> </a:t>
                      </a:r>
                      <a:endParaRPr sz="1600" b="1">
                        <a:solidFill>
                          <a:srgbClr val="FF0000"/>
                        </a:solidFill>
                        <a:latin typeface="Calibri"/>
                        <a:ea typeface="Calibri"/>
                        <a:cs typeface="Calibri"/>
                        <a:sym typeface="Calibri"/>
                      </a:endParaRPr>
                    </a:p>
                  </a:txBody>
                  <a:tcPr marL="9525" marR="9525" marT="9525" marB="0" anchor="ctr"/>
                </a:tc>
                <a:extLst>
                  <a:ext uri="{0D108BD9-81ED-4DB2-BD59-A6C34878D82A}">
                    <a16:rowId xmlns:a16="http://schemas.microsoft.com/office/drawing/2014/main" val="10004"/>
                  </a:ext>
                </a:extLst>
              </a:tr>
              <a:tr h="379300">
                <a:tc>
                  <a:txBody>
                    <a:bodyPr/>
                    <a:lstStyle/>
                    <a:p>
                      <a:pPr marL="0" marR="0" lvl="0" indent="0" algn="l" rtl="0">
                        <a:lnSpc>
                          <a:spcPct val="107000"/>
                        </a:lnSpc>
                        <a:spcBef>
                          <a:spcPts val="0"/>
                        </a:spcBef>
                        <a:spcAft>
                          <a:spcPts val="0"/>
                        </a:spcAft>
                        <a:buNone/>
                      </a:pPr>
                      <a:endParaRPr sz="1600" b="1">
                        <a:solidFill>
                          <a:srgbClr val="FF0000"/>
                        </a:solidFill>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600" b="1">
                          <a:solidFill>
                            <a:srgbClr val="FF0000"/>
                          </a:solidFill>
                          <a:latin typeface="Calibri"/>
                          <a:ea typeface="Calibri"/>
                          <a:cs typeface="Calibri"/>
                          <a:sym typeface="Calibri"/>
                        </a:rPr>
                        <a:t> </a:t>
                      </a:r>
                      <a:endParaRPr sz="1600" b="1">
                        <a:solidFill>
                          <a:srgbClr val="FF0000"/>
                        </a:solidFill>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600" b="1">
                          <a:solidFill>
                            <a:srgbClr val="FF0000"/>
                          </a:solidFill>
                          <a:latin typeface="Calibri"/>
                          <a:ea typeface="Calibri"/>
                          <a:cs typeface="Calibri"/>
                          <a:sym typeface="Calibri"/>
                        </a:rPr>
                        <a:t> </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600" b="1">
                        <a:solidFill>
                          <a:srgbClr val="FF0000"/>
                        </a:solidFill>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600" b="1">
                          <a:solidFill>
                            <a:srgbClr val="FF0000"/>
                          </a:solidFill>
                          <a:latin typeface="Calibri"/>
                          <a:ea typeface="Calibri"/>
                          <a:cs typeface="Calibri"/>
                          <a:sym typeface="Calibri"/>
                        </a:rPr>
                        <a:t> </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600" b="1">
                          <a:solidFill>
                            <a:srgbClr val="FF0000"/>
                          </a:solidFill>
                          <a:latin typeface="Calibri"/>
                          <a:ea typeface="Calibri"/>
                          <a:cs typeface="Calibri"/>
                          <a:sym typeface="Calibri"/>
                        </a:rPr>
                        <a:t> </a:t>
                      </a:r>
                      <a:endParaRPr sz="1600" b="1">
                        <a:solidFill>
                          <a:srgbClr val="FF0000"/>
                        </a:solidFill>
                        <a:latin typeface="Calibri"/>
                        <a:ea typeface="Calibri"/>
                        <a:cs typeface="Calibri"/>
                        <a:sym typeface="Calibri"/>
                      </a:endParaRPr>
                    </a:p>
                  </a:txBody>
                  <a:tcPr marL="9525" marR="9525" marT="9525" marB="0" anchor="ctr"/>
                </a:tc>
                <a:extLst>
                  <a:ext uri="{0D108BD9-81ED-4DB2-BD59-A6C34878D82A}">
                    <a16:rowId xmlns:a16="http://schemas.microsoft.com/office/drawing/2014/main" val="10005"/>
                  </a:ext>
                </a:extLst>
              </a:tr>
              <a:tr h="379300">
                <a:tc>
                  <a:txBody>
                    <a:bodyPr/>
                    <a:lstStyle/>
                    <a:p>
                      <a:pPr marL="0" marR="0" lvl="0" indent="0" algn="l" rtl="0">
                        <a:lnSpc>
                          <a:spcPct val="107000"/>
                        </a:lnSpc>
                        <a:spcBef>
                          <a:spcPts val="0"/>
                        </a:spcBef>
                        <a:spcAft>
                          <a:spcPts val="0"/>
                        </a:spcAft>
                        <a:buNone/>
                      </a:pPr>
                      <a:endParaRPr sz="1600" b="1">
                        <a:solidFill>
                          <a:srgbClr val="FF0000"/>
                        </a:solidFill>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600" b="1">
                          <a:solidFill>
                            <a:srgbClr val="FF0000"/>
                          </a:solidFill>
                          <a:latin typeface="Calibri"/>
                          <a:ea typeface="Calibri"/>
                          <a:cs typeface="Calibri"/>
                          <a:sym typeface="Calibri"/>
                        </a:rPr>
                        <a:t> </a:t>
                      </a:r>
                      <a:endParaRPr sz="1600" b="1">
                        <a:solidFill>
                          <a:srgbClr val="FF0000"/>
                        </a:solidFill>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600" b="1">
                          <a:solidFill>
                            <a:srgbClr val="FF0000"/>
                          </a:solidFill>
                          <a:latin typeface="Calibri"/>
                          <a:ea typeface="Calibri"/>
                          <a:cs typeface="Calibri"/>
                          <a:sym typeface="Calibri"/>
                        </a:rPr>
                        <a:t> </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600" b="1">
                        <a:solidFill>
                          <a:srgbClr val="FF0000"/>
                        </a:solidFill>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600" b="1">
                          <a:solidFill>
                            <a:srgbClr val="FF0000"/>
                          </a:solidFill>
                          <a:latin typeface="Calibri"/>
                          <a:ea typeface="Calibri"/>
                          <a:cs typeface="Calibri"/>
                          <a:sym typeface="Calibri"/>
                        </a:rPr>
                        <a:t> </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600" b="1">
                          <a:solidFill>
                            <a:srgbClr val="FF0000"/>
                          </a:solidFill>
                          <a:latin typeface="Calibri"/>
                          <a:ea typeface="Calibri"/>
                          <a:cs typeface="Calibri"/>
                          <a:sym typeface="Calibri"/>
                        </a:rPr>
                        <a:t> </a:t>
                      </a:r>
                      <a:endParaRPr sz="1600" b="1">
                        <a:solidFill>
                          <a:srgbClr val="FF0000"/>
                        </a:solidFill>
                        <a:latin typeface="Calibri"/>
                        <a:ea typeface="Calibri"/>
                        <a:cs typeface="Calibri"/>
                        <a:sym typeface="Calibri"/>
                      </a:endParaRPr>
                    </a:p>
                  </a:txBody>
                  <a:tcPr marL="9525" marR="9525" marT="9525" marB="0" anchor="ctr"/>
                </a:tc>
                <a:extLst>
                  <a:ext uri="{0D108BD9-81ED-4DB2-BD59-A6C34878D82A}">
                    <a16:rowId xmlns:a16="http://schemas.microsoft.com/office/drawing/2014/main" val="10006"/>
                  </a:ext>
                </a:extLst>
              </a:tr>
              <a:tr h="379300">
                <a:tc>
                  <a:txBody>
                    <a:bodyPr/>
                    <a:lstStyle/>
                    <a:p>
                      <a:pPr marL="0" marR="0" lvl="0" indent="0" algn="r" rtl="0">
                        <a:lnSpc>
                          <a:spcPct val="107000"/>
                        </a:lnSpc>
                        <a:spcBef>
                          <a:spcPts val="0"/>
                        </a:spcBef>
                        <a:spcAft>
                          <a:spcPts val="0"/>
                        </a:spcAft>
                        <a:buNone/>
                      </a:pPr>
                      <a:r>
                        <a:rPr lang="tr-TR" sz="1600" b="1">
                          <a:solidFill>
                            <a:srgbClr val="FF0000"/>
                          </a:solidFill>
                          <a:latin typeface="Calibri"/>
                          <a:ea typeface="Calibri"/>
                          <a:cs typeface="Calibri"/>
                          <a:sym typeface="Calibri"/>
                        </a:rPr>
                        <a:t> TOPLAM  </a:t>
                      </a:r>
                      <a:endParaRPr sz="1600" b="1">
                        <a:solidFill>
                          <a:srgbClr val="FF0000"/>
                        </a:solidFill>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600" b="1">
                          <a:solidFill>
                            <a:srgbClr val="FF0000"/>
                          </a:solidFill>
                          <a:latin typeface="Calibri"/>
                          <a:ea typeface="Calibri"/>
                          <a:cs typeface="Calibri"/>
                          <a:sym typeface="Calibri"/>
                        </a:rPr>
                        <a:t> </a:t>
                      </a:r>
                      <a:endParaRPr sz="1600" b="1">
                        <a:solidFill>
                          <a:srgbClr val="FF0000"/>
                        </a:solidFill>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600" b="1">
                          <a:solidFill>
                            <a:srgbClr val="FF0000"/>
                          </a:solidFill>
                          <a:latin typeface="Calibri"/>
                          <a:ea typeface="Calibri"/>
                          <a:cs typeface="Calibri"/>
                          <a:sym typeface="Calibri"/>
                        </a:rPr>
                        <a:t> </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600" b="1">
                        <a:solidFill>
                          <a:srgbClr val="FF0000"/>
                        </a:solidFill>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600" b="1">
                          <a:solidFill>
                            <a:srgbClr val="FF0000"/>
                          </a:solidFill>
                          <a:latin typeface="Calibri"/>
                          <a:ea typeface="Calibri"/>
                          <a:cs typeface="Calibri"/>
                          <a:sym typeface="Calibri"/>
                        </a:rPr>
                        <a:t> </a:t>
                      </a:r>
                      <a:endParaRPr sz="16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600" b="1">
                          <a:solidFill>
                            <a:srgbClr val="FF0000"/>
                          </a:solidFill>
                          <a:latin typeface="Calibri"/>
                          <a:ea typeface="Calibri"/>
                          <a:cs typeface="Calibri"/>
                          <a:sym typeface="Calibri"/>
                        </a:rPr>
                        <a:t> </a:t>
                      </a:r>
                      <a:endParaRPr sz="1600" b="1">
                        <a:solidFill>
                          <a:srgbClr val="FF0000"/>
                        </a:solidFill>
                        <a:latin typeface="Calibri"/>
                        <a:ea typeface="Calibri"/>
                        <a:cs typeface="Calibri"/>
                        <a:sym typeface="Calibri"/>
                      </a:endParaRPr>
                    </a:p>
                  </a:txBody>
                  <a:tcPr marL="9525" marR="9525" marT="9525" marB="0" anchor="ct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35"/>
          <p:cNvSpPr txBox="1">
            <a:spLocks noGrp="1"/>
          </p:cNvSpPr>
          <p:nvPr>
            <p:ph type="title"/>
          </p:nvPr>
        </p:nvSpPr>
        <p:spPr>
          <a:xfrm>
            <a:off x="168964" y="770007"/>
            <a:ext cx="10595113" cy="579581"/>
          </a:xfrm>
          <a:prstGeom prst="rect">
            <a:avLst/>
          </a:prstGeom>
          <a:noFill/>
          <a:ln>
            <a:noFill/>
          </a:ln>
        </p:spPr>
        <p:txBody>
          <a:bodyPr spcFirstLastPara="1" wrap="square" lIns="91425" tIns="45700" rIns="91425" bIns="45700" anchor="ctr" anchorCtr="0">
            <a:noAutofit/>
          </a:bodyPr>
          <a:lstStyle/>
          <a:p>
            <a:pPr marL="0" lvl="0" indent="0" algn="ctr" rtl="0">
              <a:lnSpc>
                <a:spcPct val="107000"/>
              </a:lnSpc>
              <a:spcBef>
                <a:spcPts val="0"/>
              </a:spcBef>
              <a:spcAft>
                <a:spcPts val="0"/>
              </a:spcAft>
              <a:buClr>
                <a:srgbClr val="0066FF"/>
              </a:buClr>
              <a:buSzPts val="3200"/>
              <a:buFont typeface="Calibri"/>
              <a:buNone/>
            </a:pPr>
            <a:r>
              <a:rPr lang="tr-TR" sz="3200" b="1">
                <a:solidFill>
                  <a:srgbClr val="0066FF"/>
                </a:solidFill>
              </a:rPr>
              <a:t>Kayıt Donduran Öğrenci Sayısı</a:t>
            </a:r>
            <a:endParaRPr sz="3200" b="1">
              <a:solidFill>
                <a:srgbClr val="0066FF"/>
              </a:solidFill>
            </a:endParaRPr>
          </a:p>
        </p:txBody>
      </p:sp>
      <p:sp>
        <p:nvSpPr>
          <p:cNvPr id="396" name="Google Shape;396;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30.12.2025</a:t>
            </a:r>
            <a:endParaRPr/>
          </a:p>
        </p:txBody>
      </p:sp>
      <p:sp>
        <p:nvSpPr>
          <p:cNvPr id="397" name="Google Shape;397;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36</a:t>
            </a:fld>
            <a:endParaRPr/>
          </a:p>
        </p:txBody>
      </p:sp>
      <p:sp>
        <p:nvSpPr>
          <p:cNvPr id="398" name="Google Shape;398;p35"/>
          <p:cNvSpPr txBox="1"/>
          <p:nvPr/>
        </p:nvSpPr>
        <p:spPr>
          <a:xfrm>
            <a:off x="330956" y="5655366"/>
            <a:ext cx="6745705" cy="30777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400" b="1" i="1">
                <a:solidFill>
                  <a:srgbClr val="C00000"/>
                </a:solidFill>
                <a:latin typeface="Calibri"/>
                <a:ea typeface="Calibri"/>
                <a:cs typeface="Calibri"/>
                <a:sym typeface="Calibri"/>
              </a:rPr>
              <a:t>*Her Ana Bilim - Sanat Dalı/ Program için ayrı satır ekleyiniz. </a:t>
            </a:r>
            <a:endParaRPr sz="1400" b="1" i="1">
              <a:solidFill>
                <a:srgbClr val="C00000"/>
              </a:solidFill>
              <a:latin typeface="Calibri"/>
              <a:ea typeface="Calibri"/>
              <a:cs typeface="Calibri"/>
              <a:sym typeface="Calibri"/>
            </a:endParaRPr>
          </a:p>
        </p:txBody>
      </p:sp>
      <p:graphicFrame>
        <p:nvGraphicFramePr>
          <p:cNvPr id="399" name="Google Shape;399;p35"/>
          <p:cNvGraphicFramePr/>
          <p:nvPr/>
        </p:nvGraphicFramePr>
        <p:xfrm>
          <a:off x="477079" y="1987827"/>
          <a:ext cx="11459825" cy="3007175"/>
        </p:xfrm>
        <a:graphic>
          <a:graphicData uri="http://schemas.openxmlformats.org/drawingml/2006/table">
            <a:tbl>
              <a:tblPr>
                <a:noFill/>
                <a:tableStyleId>{9EE9E55A-6353-4820-B1A0-A50A31D110FF}</a:tableStyleId>
              </a:tblPr>
              <a:tblGrid>
                <a:gridCol w="3147850">
                  <a:extLst>
                    <a:ext uri="{9D8B030D-6E8A-4147-A177-3AD203B41FA5}">
                      <a16:colId xmlns:a16="http://schemas.microsoft.com/office/drawing/2014/main" val="20000"/>
                    </a:ext>
                  </a:extLst>
                </a:gridCol>
                <a:gridCol w="4228000">
                  <a:extLst>
                    <a:ext uri="{9D8B030D-6E8A-4147-A177-3AD203B41FA5}">
                      <a16:colId xmlns:a16="http://schemas.microsoft.com/office/drawing/2014/main" val="20001"/>
                    </a:ext>
                  </a:extLst>
                </a:gridCol>
                <a:gridCol w="2047125">
                  <a:extLst>
                    <a:ext uri="{9D8B030D-6E8A-4147-A177-3AD203B41FA5}">
                      <a16:colId xmlns:a16="http://schemas.microsoft.com/office/drawing/2014/main" val="20002"/>
                    </a:ext>
                  </a:extLst>
                </a:gridCol>
                <a:gridCol w="2036850">
                  <a:extLst>
                    <a:ext uri="{9D8B030D-6E8A-4147-A177-3AD203B41FA5}">
                      <a16:colId xmlns:a16="http://schemas.microsoft.com/office/drawing/2014/main" val="20003"/>
                    </a:ext>
                  </a:extLst>
                </a:gridCol>
              </a:tblGrid>
              <a:tr h="552175">
                <a:tc>
                  <a:txBody>
                    <a:bodyPr/>
                    <a:lstStyle/>
                    <a:p>
                      <a:pPr marL="0" marR="0" lvl="0" indent="0" algn="ctr" rtl="0">
                        <a:lnSpc>
                          <a:spcPct val="107000"/>
                        </a:lnSpc>
                        <a:spcBef>
                          <a:spcPts val="0"/>
                        </a:spcBef>
                        <a:spcAft>
                          <a:spcPts val="0"/>
                        </a:spcAft>
                        <a:buClr>
                          <a:srgbClr val="FF0000"/>
                        </a:buClr>
                        <a:buSzPts val="1800"/>
                        <a:buFont typeface="Calibri"/>
                        <a:buNone/>
                      </a:pPr>
                      <a:r>
                        <a:rPr lang="tr-TR" sz="1800" b="1">
                          <a:solidFill>
                            <a:srgbClr val="FF0000"/>
                          </a:solidFill>
                        </a:rPr>
                        <a:t>Bölüm Adı*</a:t>
                      </a:r>
                      <a:endParaRPr sz="1800" b="1">
                        <a:solidFill>
                          <a:srgbClr val="FF0000"/>
                        </a:solidFill>
                        <a:latin typeface="Calibri"/>
                        <a:ea typeface="Calibri"/>
                        <a:cs typeface="Calibri"/>
                        <a:sym typeface="Calibri"/>
                      </a:endParaRPr>
                    </a:p>
                  </a:txBody>
                  <a:tcPr marL="3800" marR="3800" marT="3800" marB="0" anchor="ctr"/>
                </a:tc>
                <a:tc>
                  <a:txBody>
                    <a:bodyPr/>
                    <a:lstStyle/>
                    <a:p>
                      <a:pPr marL="0" marR="0" lvl="0" indent="0" algn="ctr" rtl="0">
                        <a:lnSpc>
                          <a:spcPct val="107000"/>
                        </a:lnSpc>
                        <a:spcBef>
                          <a:spcPts val="0"/>
                        </a:spcBef>
                        <a:spcAft>
                          <a:spcPts val="0"/>
                        </a:spcAft>
                        <a:buClr>
                          <a:srgbClr val="FF0000"/>
                        </a:buClr>
                        <a:buSzPts val="1800"/>
                        <a:buFont typeface="Calibri"/>
                        <a:buNone/>
                      </a:pPr>
                      <a:r>
                        <a:rPr lang="tr-TR" sz="1800" b="1">
                          <a:solidFill>
                            <a:srgbClr val="FF0000"/>
                          </a:solidFill>
                        </a:rPr>
                        <a:t> Ana Bilim - Sanat Dalı/ Program Adı*</a:t>
                      </a:r>
                      <a:endParaRPr sz="1800" b="1">
                        <a:solidFill>
                          <a:srgbClr val="FF0000"/>
                        </a:solidFill>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sz="1800" b="1">
                          <a:solidFill>
                            <a:srgbClr val="FF0000"/>
                          </a:solidFill>
                        </a:rPr>
                        <a:t>2024 (Güz – Bahar)</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800" b="1">
                          <a:solidFill>
                            <a:srgbClr val="FF0000"/>
                          </a:solidFill>
                        </a:rPr>
                        <a:t>2025  (Güz – Bahar</a:t>
                      </a:r>
                      <a:endParaRPr sz="1800" b="1">
                        <a:solidFill>
                          <a:srgbClr val="FF0000"/>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0"/>
                  </a:ext>
                </a:extLst>
              </a:tr>
              <a:tr h="488600">
                <a:tc>
                  <a:txBody>
                    <a:bodyPr/>
                    <a:lstStyle/>
                    <a:p>
                      <a:pPr marL="0" marR="0" lvl="0" indent="0" algn="ctr" rtl="0">
                        <a:lnSpc>
                          <a:spcPct val="107000"/>
                        </a:lnSpc>
                        <a:spcBef>
                          <a:spcPts val="0"/>
                        </a:spcBef>
                        <a:spcAft>
                          <a:spcPts val="0"/>
                        </a:spcAft>
                        <a:buNone/>
                      </a:pPr>
                      <a:r>
                        <a:rPr lang="tr-TR" sz="1800" b="1">
                          <a:solidFill>
                            <a:srgbClr val="FF0000"/>
                          </a:solidFill>
                        </a:rPr>
                        <a:t> -</a:t>
                      </a:r>
                      <a:endParaRPr sz="1800" b="1">
                        <a:solidFill>
                          <a:srgbClr val="FF0000"/>
                        </a:solidFill>
                        <a:latin typeface="Calibri"/>
                        <a:ea typeface="Calibri"/>
                        <a:cs typeface="Calibri"/>
                        <a:sym typeface="Calibri"/>
                      </a:endParaRPr>
                    </a:p>
                  </a:txBody>
                  <a:tcPr marL="3800" marR="3800" marT="3800" marB="0" anchor="ctr"/>
                </a:tc>
                <a:tc>
                  <a:txBody>
                    <a:bodyPr/>
                    <a:lstStyle/>
                    <a:p>
                      <a:pPr marL="0" marR="0" lvl="0" indent="0" algn="ctr" rtl="0">
                        <a:lnSpc>
                          <a:spcPct val="107000"/>
                        </a:lnSpc>
                        <a:spcBef>
                          <a:spcPts val="0"/>
                        </a:spcBef>
                        <a:spcAft>
                          <a:spcPts val="0"/>
                        </a:spcAft>
                        <a:buNone/>
                      </a:pPr>
                      <a:r>
                        <a:rPr lang="tr-TR" sz="1800" b="1">
                          <a:solidFill>
                            <a:srgbClr val="FF0000"/>
                          </a:solidFill>
                        </a:rPr>
                        <a:t> -</a:t>
                      </a:r>
                      <a:endParaRPr sz="1800" b="1">
                        <a:solidFill>
                          <a:srgbClr val="FF0000"/>
                        </a:solidFill>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sz="1800" b="1">
                          <a:solidFill>
                            <a:srgbClr val="FF0000"/>
                          </a:solidFill>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800" b="1">
                          <a:solidFill>
                            <a:srgbClr val="FF0000"/>
                          </a:solidFill>
                        </a:rPr>
                        <a:t> -</a:t>
                      </a:r>
                      <a:endParaRPr sz="1800" b="1">
                        <a:solidFill>
                          <a:srgbClr val="FF0000"/>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1"/>
                  </a:ext>
                </a:extLst>
              </a:tr>
              <a:tr h="488600">
                <a:tc>
                  <a:txBody>
                    <a:bodyPr/>
                    <a:lstStyle/>
                    <a:p>
                      <a:pPr marL="0" marR="0" lvl="0" indent="0" algn="l" rtl="0">
                        <a:lnSpc>
                          <a:spcPct val="107000"/>
                        </a:lnSpc>
                        <a:spcBef>
                          <a:spcPts val="0"/>
                        </a:spcBef>
                        <a:spcAft>
                          <a:spcPts val="0"/>
                        </a:spcAft>
                        <a:buNone/>
                      </a:pPr>
                      <a:r>
                        <a:rPr lang="tr-TR" sz="1800" b="1">
                          <a:solidFill>
                            <a:srgbClr val="FF0000"/>
                          </a:solidFill>
                        </a:rPr>
                        <a:t> </a:t>
                      </a:r>
                      <a:endParaRPr sz="1800" b="1">
                        <a:solidFill>
                          <a:srgbClr val="FF0000"/>
                        </a:solidFill>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800" b="1">
                          <a:solidFill>
                            <a:srgbClr val="FF0000"/>
                          </a:solidFill>
                        </a:rPr>
                        <a:t> </a:t>
                      </a:r>
                      <a:endParaRPr sz="1800" b="1">
                        <a:solidFill>
                          <a:srgbClr val="FF0000"/>
                        </a:solidFill>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800" b="1">
                          <a:solidFill>
                            <a:srgbClr val="FF0000"/>
                          </a:solidFill>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solidFill>
                            <a:srgbClr val="FF0000"/>
                          </a:solidFill>
                        </a:rPr>
                        <a:t> </a:t>
                      </a:r>
                      <a:endParaRPr sz="1800" b="1">
                        <a:solidFill>
                          <a:srgbClr val="FF0000"/>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2"/>
                  </a:ext>
                </a:extLst>
              </a:tr>
              <a:tr h="494600">
                <a:tc>
                  <a:txBody>
                    <a:bodyPr/>
                    <a:lstStyle/>
                    <a:p>
                      <a:pPr marL="0" marR="0" lvl="0" indent="0" algn="l" rtl="0">
                        <a:lnSpc>
                          <a:spcPct val="107000"/>
                        </a:lnSpc>
                        <a:spcBef>
                          <a:spcPts val="0"/>
                        </a:spcBef>
                        <a:spcAft>
                          <a:spcPts val="0"/>
                        </a:spcAft>
                        <a:buNone/>
                      </a:pPr>
                      <a:endParaRPr sz="1800" b="1">
                        <a:solidFill>
                          <a:srgbClr val="FF0000"/>
                        </a:solidFill>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800" b="1">
                          <a:solidFill>
                            <a:srgbClr val="FF0000"/>
                          </a:solidFill>
                        </a:rPr>
                        <a:t> </a:t>
                      </a:r>
                      <a:endParaRPr sz="1800" b="1">
                        <a:solidFill>
                          <a:srgbClr val="FF0000"/>
                        </a:solidFill>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800" b="1">
                          <a:solidFill>
                            <a:srgbClr val="FF0000"/>
                          </a:solidFill>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solidFill>
                            <a:srgbClr val="FF0000"/>
                          </a:solidFill>
                        </a:rPr>
                        <a:t> </a:t>
                      </a:r>
                      <a:endParaRPr sz="1800" b="1">
                        <a:solidFill>
                          <a:srgbClr val="FF0000"/>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3"/>
                  </a:ext>
                </a:extLst>
              </a:tr>
              <a:tr h="494600">
                <a:tc>
                  <a:txBody>
                    <a:bodyPr/>
                    <a:lstStyle/>
                    <a:p>
                      <a:pPr marL="0" marR="0" lvl="0" indent="0" algn="l" rtl="0">
                        <a:lnSpc>
                          <a:spcPct val="107000"/>
                        </a:lnSpc>
                        <a:spcBef>
                          <a:spcPts val="0"/>
                        </a:spcBef>
                        <a:spcAft>
                          <a:spcPts val="0"/>
                        </a:spcAft>
                        <a:buNone/>
                      </a:pPr>
                      <a:endParaRPr sz="1800" b="1">
                        <a:solidFill>
                          <a:srgbClr val="FF0000"/>
                        </a:solidFill>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800" b="1">
                          <a:solidFill>
                            <a:srgbClr val="FF0000"/>
                          </a:solidFill>
                        </a:rPr>
                        <a:t> </a:t>
                      </a:r>
                      <a:endParaRPr sz="1800" b="1">
                        <a:solidFill>
                          <a:srgbClr val="FF0000"/>
                        </a:solidFill>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800" b="1">
                          <a:solidFill>
                            <a:srgbClr val="FF0000"/>
                          </a:solidFill>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solidFill>
                            <a:srgbClr val="FF0000"/>
                          </a:solidFill>
                        </a:rPr>
                        <a:t> </a:t>
                      </a:r>
                      <a:endParaRPr sz="1800" b="1">
                        <a:solidFill>
                          <a:srgbClr val="FF0000"/>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4"/>
                  </a:ext>
                </a:extLst>
              </a:tr>
              <a:tr h="488600">
                <a:tc>
                  <a:txBody>
                    <a:bodyPr/>
                    <a:lstStyle/>
                    <a:p>
                      <a:pPr marL="0" marR="0" lvl="0" indent="0" algn="r" rtl="0">
                        <a:lnSpc>
                          <a:spcPct val="107000"/>
                        </a:lnSpc>
                        <a:spcBef>
                          <a:spcPts val="0"/>
                        </a:spcBef>
                        <a:spcAft>
                          <a:spcPts val="0"/>
                        </a:spcAft>
                        <a:buNone/>
                      </a:pPr>
                      <a:r>
                        <a:rPr lang="tr-TR" sz="1800" b="1">
                          <a:solidFill>
                            <a:srgbClr val="FF0000"/>
                          </a:solidFill>
                        </a:rPr>
                        <a:t> TOPLAM  </a:t>
                      </a:r>
                      <a:endParaRPr sz="1800" b="1">
                        <a:solidFill>
                          <a:srgbClr val="FF0000"/>
                        </a:solidFill>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1800" b="1">
                          <a:solidFill>
                            <a:srgbClr val="FF0000"/>
                          </a:solidFill>
                        </a:rPr>
                        <a:t> </a:t>
                      </a:r>
                      <a:endParaRPr sz="1800" b="1">
                        <a:solidFill>
                          <a:srgbClr val="FF0000"/>
                        </a:solidFill>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800" b="1">
                          <a:solidFill>
                            <a:srgbClr val="FF0000"/>
                          </a:solidFill>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solidFill>
                            <a:srgbClr val="FF0000"/>
                          </a:solidFill>
                        </a:rPr>
                        <a:t> </a:t>
                      </a:r>
                      <a:endParaRPr sz="1800" b="1">
                        <a:solidFill>
                          <a:srgbClr val="FF0000"/>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5"/>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36"/>
          <p:cNvSpPr txBox="1">
            <a:spLocks noGrp="1"/>
          </p:cNvSpPr>
          <p:nvPr>
            <p:ph type="title"/>
          </p:nvPr>
        </p:nvSpPr>
        <p:spPr>
          <a:xfrm>
            <a:off x="371060" y="745435"/>
            <a:ext cx="10333383" cy="61098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3600"/>
              <a:buFont typeface="Calibri"/>
              <a:buNone/>
            </a:pPr>
            <a:r>
              <a:rPr lang="tr-TR" sz="3600" b="1">
                <a:solidFill>
                  <a:srgbClr val="FF0000"/>
                </a:solidFill>
              </a:rPr>
              <a:t>Program Dersleri Analizi</a:t>
            </a:r>
            <a:endParaRPr sz="3600" b="1">
              <a:solidFill>
                <a:srgbClr val="FF0000"/>
              </a:solidFill>
            </a:endParaRPr>
          </a:p>
        </p:txBody>
      </p:sp>
      <p:sp>
        <p:nvSpPr>
          <p:cNvPr id="405" name="Google Shape;405;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30.12.2025</a:t>
            </a:r>
            <a:endParaRPr/>
          </a:p>
        </p:txBody>
      </p:sp>
      <p:sp>
        <p:nvSpPr>
          <p:cNvPr id="406" name="Google Shape;406;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37</a:t>
            </a:fld>
            <a:endParaRPr/>
          </a:p>
        </p:txBody>
      </p:sp>
      <p:graphicFrame>
        <p:nvGraphicFramePr>
          <p:cNvPr id="407" name="Google Shape;407;p36"/>
          <p:cNvGraphicFramePr/>
          <p:nvPr/>
        </p:nvGraphicFramePr>
        <p:xfrm>
          <a:off x="258415" y="1928194"/>
          <a:ext cx="11748050" cy="3856400"/>
        </p:xfrm>
        <a:graphic>
          <a:graphicData uri="http://schemas.openxmlformats.org/drawingml/2006/table">
            <a:tbl>
              <a:tblPr>
                <a:noFill/>
                <a:tableStyleId>{9EE9E55A-6353-4820-B1A0-A50A31D110FF}</a:tableStyleId>
              </a:tblPr>
              <a:tblGrid>
                <a:gridCol w="3785700">
                  <a:extLst>
                    <a:ext uri="{9D8B030D-6E8A-4147-A177-3AD203B41FA5}">
                      <a16:colId xmlns:a16="http://schemas.microsoft.com/office/drawing/2014/main" val="20000"/>
                    </a:ext>
                  </a:extLst>
                </a:gridCol>
                <a:gridCol w="782200">
                  <a:extLst>
                    <a:ext uri="{9D8B030D-6E8A-4147-A177-3AD203B41FA5}">
                      <a16:colId xmlns:a16="http://schemas.microsoft.com/office/drawing/2014/main" val="20001"/>
                    </a:ext>
                  </a:extLst>
                </a:gridCol>
                <a:gridCol w="828700">
                  <a:extLst>
                    <a:ext uri="{9D8B030D-6E8A-4147-A177-3AD203B41FA5}">
                      <a16:colId xmlns:a16="http://schemas.microsoft.com/office/drawing/2014/main" val="20002"/>
                    </a:ext>
                  </a:extLst>
                </a:gridCol>
                <a:gridCol w="384025">
                  <a:extLst>
                    <a:ext uri="{9D8B030D-6E8A-4147-A177-3AD203B41FA5}">
                      <a16:colId xmlns:a16="http://schemas.microsoft.com/office/drawing/2014/main" val="20003"/>
                    </a:ext>
                  </a:extLst>
                </a:gridCol>
                <a:gridCol w="4128150">
                  <a:extLst>
                    <a:ext uri="{9D8B030D-6E8A-4147-A177-3AD203B41FA5}">
                      <a16:colId xmlns:a16="http://schemas.microsoft.com/office/drawing/2014/main" val="20004"/>
                    </a:ext>
                  </a:extLst>
                </a:gridCol>
                <a:gridCol w="1017500">
                  <a:extLst>
                    <a:ext uri="{9D8B030D-6E8A-4147-A177-3AD203B41FA5}">
                      <a16:colId xmlns:a16="http://schemas.microsoft.com/office/drawing/2014/main" val="20005"/>
                    </a:ext>
                  </a:extLst>
                </a:gridCol>
                <a:gridCol w="821775">
                  <a:extLst>
                    <a:ext uri="{9D8B030D-6E8A-4147-A177-3AD203B41FA5}">
                      <a16:colId xmlns:a16="http://schemas.microsoft.com/office/drawing/2014/main" val="20006"/>
                    </a:ext>
                  </a:extLst>
                </a:gridCol>
              </a:tblGrid>
              <a:tr h="315725">
                <a:tc>
                  <a:txBody>
                    <a:bodyPr/>
                    <a:lstStyle/>
                    <a:p>
                      <a:pPr marL="36000" marR="0" lvl="0" indent="0" algn="r" rtl="0">
                        <a:lnSpc>
                          <a:spcPct val="100000"/>
                        </a:lnSpc>
                        <a:spcBef>
                          <a:spcPts val="0"/>
                        </a:spcBef>
                        <a:spcAft>
                          <a:spcPts val="0"/>
                        </a:spcAft>
                        <a:buNone/>
                      </a:pPr>
                      <a:r>
                        <a:rPr lang="tr-TR" sz="2000" b="1">
                          <a:solidFill>
                            <a:srgbClr val="3333FF"/>
                          </a:solidFill>
                          <a:latin typeface="Calibri"/>
                          <a:ea typeface="Calibri"/>
                          <a:cs typeface="Calibri"/>
                          <a:sym typeface="Calibri"/>
                        </a:rPr>
                        <a:t>Program Adı*</a:t>
                      </a:r>
                      <a:endParaRPr sz="2000" b="1">
                        <a:solidFill>
                          <a:srgbClr val="3333FF"/>
                        </a:solidFill>
                        <a:latin typeface="Calibri"/>
                        <a:ea typeface="Calibri"/>
                        <a:cs typeface="Calibri"/>
                        <a:sym typeface="Calibri"/>
                      </a:endParaRPr>
                    </a:p>
                  </a:txBody>
                  <a:tcPr marL="3175" marR="3175" marT="3175" marB="0" anchor="ctr"/>
                </a:tc>
                <a:tc gridSpan="6">
                  <a:txBody>
                    <a:bodyPr/>
                    <a:lstStyle/>
                    <a:p>
                      <a:pPr marL="36000" marR="0" lvl="0" indent="0" algn="ctr" rtl="0">
                        <a:lnSpc>
                          <a:spcPct val="100000"/>
                        </a:lnSpc>
                        <a:spcBef>
                          <a:spcPts val="0"/>
                        </a:spcBef>
                        <a:spcAft>
                          <a:spcPts val="0"/>
                        </a:spcAft>
                        <a:buNone/>
                      </a:pPr>
                      <a:endParaRPr sz="2000" b="1">
                        <a:solidFill>
                          <a:srgbClr val="3333FF"/>
                        </a:solidFill>
                        <a:latin typeface="Calibri"/>
                        <a:ea typeface="Calibri"/>
                        <a:cs typeface="Calibri"/>
                        <a:sym typeface="Calibri"/>
                      </a:endParaRPr>
                    </a:p>
                  </a:txBody>
                  <a:tcPr marL="3175" marR="3175" marT="317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315725">
                <a:tc>
                  <a:txBody>
                    <a:bodyPr/>
                    <a:lstStyle/>
                    <a:p>
                      <a:pPr marL="36000" marR="0" lvl="0" indent="0" algn="ctr" rtl="0">
                        <a:lnSpc>
                          <a:spcPct val="100000"/>
                        </a:lnSpc>
                        <a:spcBef>
                          <a:spcPts val="0"/>
                        </a:spcBef>
                        <a:spcAft>
                          <a:spcPts val="0"/>
                        </a:spcAft>
                        <a:buNone/>
                      </a:pPr>
                      <a:r>
                        <a:rPr lang="tr-TR" sz="2000" b="1">
                          <a:solidFill>
                            <a:srgbClr val="FF0000"/>
                          </a:solidFill>
                        </a:rPr>
                        <a:t>Ders Türü</a:t>
                      </a:r>
                      <a:endParaRPr sz="2000" b="1">
                        <a:solidFill>
                          <a:srgbClr val="FF0000"/>
                        </a:solidFill>
                        <a:latin typeface="Calibri"/>
                        <a:ea typeface="Calibri"/>
                        <a:cs typeface="Calibri"/>
                        <a:sym typeface="Calibri"/>
                      </a:endParaRPr>
                    </a:p>
                  </a:txBody>
                  <a:tcPr marL="3175" marR="3175" marT="3175" marB="0" anchor="ctr"/>
                </a:tc>
                <a:tc>
                  <a:txBody>
                    <a:bodyPr/>
                    <a:lstStyle/>
                    <a:p>
                      <a:pPr marL="36000" marR="0" lvl="0" indent="0" algn="ctr" rtl="0">
                        <a:lnSpc>
                          <a:spcPct val="100000"/>
                        </a:lnSpc>
                        <a:spcBef>
                          <a:spcPts val="0"/>
                        </a:spcBef>
                        <a:spcAft>
                          <a:spcPts val="0"/>
                        </a:spcAft>
                        <a:buNone/>
                      </a:pPr>
                      <a:r>
                        <a:rPr lang="tr-TR" sz="2000" b="1">
                          <a:solidFill>
                            <a:srgbClr val="FF0000"/>
                          </a:solidFill>
                        </a:rPr>
                        <a:t>2024</a:t>
                      </a:r>
                      <a:endParaRPr sz="2000" b="1">
                        <a:solidFill>
                          <a:srgbClr val="FF0000"/>
                        </a:solidFill>
                        <a:latin typeface="Calibri"/>
                        <a:ea typeface="Calibri"/>
                        <a:cs typeface="Calibri"/>
                        <a:sym typeface="Calibri"/>
                      </a:endParaRPr>
                    </a:p>
                  </a:txBody>
                  <a:tcPr marL="3175" marR="3175" marT="3175" marB="0" anchor="ctr"/>
                </a:tc>
                <a:tc>
                  <a:txBody>
                    <a:bodyPr/>
                    <a:lstStyle/>
                    <a:p>
                      <a:pPr marL="36000" marR="0" lvl="0" indent="0" algn="ctr" rtl="0">
                        <a:lnSpc>
                          <a:spcPct val="100000"/>
                        </a:lnSpc>
                        <a:spcBef>
                          <a:spcPts val="0"/>
                        </a:spcBef>
                        <a:spcAft>
                          <a:spcPts val="0"/>
                        </a:spcAft>
                        <a:buNone/>
                      </a:pPr>
                      <a:r>
                        <a:rPr lang="tr-TR" sz="2000" b="1">
                          <a:solidFill>
                            <a:srgbClr val="FF0000"/>
                          </a:solidFill>
                        </a:rPr>
                        <a:t>2025</a:t>
                      </a:r>
                      <a:endParaRPr sz="2000" b="1">
                        <a:solidFill>
                          <a:srgbClr val="FF0000"/>
                        </a:solidFill>
                        <a:latin typeface="Calibri"/>
                        <a:ea typeface="Calibri"/>
                        <a:cs typeface="Calibri"/>
                        <a:sym typeface="Calibri"/>
                      </a:endParaRPr>
                    </a:p>
                  </a:txBody>
                  <a:tcPr marL="3175" marR="3175" marT="3175" marB="0" anchor="ctr"/>
                </a:tc>
                <a:tc>
                  <a:txBody>
                    <a:bodyPr/>
                    <a:lstStyle/>
                    <a:p>
                      <a:pPr marL="36000" marR="0" lvl="0" indent="0" algn="ctr" rtl="0">
                        <a:lnSpc>
                          <a:spcPct val="100000"/>
                        </a:lnSpc>
                        <a:spcBef>
                          <a:spcPts val="0"/>
                        </a:spcBef>
                        <a:spcAft>
                          <a:spcPts val="0"/>
                        </a:spcAft>
                        <a:buNone/>
                      </a:pPr>
                      <a:endParaRPr sz="2000" b="1">
                        <a:solidFill>
                          <a:srgbClr val="FF0000"/>
                        </a:solidFill>
                        <a:latin typeface="Calibri"/>
                        <a:ea typeface="Calibri"/>
                        <a:cs typeface="Calibri"/>
                        <a:sym typeface="Calibri"/>
                      </a:endParaRPr>
                    </a:p>
                  </a:txBody>
                  <a:tcPr marL="0" marR="0" marT="0" marB="0" anchor="ctr">
                    <a:solidFill>
                      <a:schemeClr val="accent5"/>
                    </a:solidFill>
                  </a:tcPr>
                </a:tc>
                <a:tc>
                  <a:txBody>
                    <a:bodyPr/>
                    <a:lstStyle/>
                    <a:p>
                      <a:pPr marL="36000" marR="0" lvl="0" indent="0" algn="ctr" rtl="0">
                        <a:lnSpc>
                          <a:spcPct val="100000"/>
                        </a:lnSpc>
                        <a:spcBef>
                          <a:spcPts val="0"/>
                        </a:spcBef>
                        <a:spcAft>
                          <a:spcPts val="0"/>
                        </a:spcAft>
                        <a:buNone/>
                      </a:pPr>
                      <a:r>
                        <a:rPr lang="tr-TR" sz="2000" b="1">
                          <a:solidFill>
                            <a:srgbClr val="FF0000"/>
                          </a:solidFill>
                        </a:rPr>
                        <a:t>Ders Türü</a:t>
                      </a:r>
                      <a:endParaRPr sz="2000" b="1">
                        <a:solidFill>
                          <a:srgbClr val="FF0000"/>
                        </a:solidFill>
                        <a:latin typeface="Calibri"/>
                        <a:ea typeface="Calibri"/>
                        <a:cs typeface="Calibri"/>
                        <a:sym typeface="Calibri"/>
                      </a:endParaRPr>
                    </a:p>
                  </a:txBody>
                  <a:tcPr marL="3175" marR="3175" marT="3175" marB="0" anchor="ctr"/>
                </a:tc>
                <a:tc>
                  <a:txBody>
                    <a:bodyPr/>
                    <a:lstStyle/>
                    <a:p>
                      <a:pPr marL="36000" marR="0" lvl="0" indent="0" algn="ctr" rtl="0">
                        <a:lnSpc>
                          <a:spcPct val="100000"/>
                        </a:lnSpc>
                        <a:spcBef>
                          <a:spcPts val="0"/>
                        </a:spcBef>
                        <a:spcAft>
                          <a:spcPts val="0"/>
                        </a:spcAft>
                        <a:buNone/>
                      </a:pPr>
                      <a:r>
                        <a:rPr lang="tr-TR" sz="2000" b="1">
                          <a:solidFill>
                            <a:srgbClr val="FF0000"/>
                          </a:solidFill>
                        </a:rPr>
                        <a:t>2024</a:t>
                      </a:r>
                      <a:endParaRPr sz="2000" b="1">
                        <a:solidFill>
                          <a:srgbClr val="FF0000"/>
                        </a:solidFill>
                        <a:latin typeface="Calibri"/>
                        <a:ea typeface="Calibri"/>
                        <a:cs typeface="Calibri"/>
                        <a:sym typeface="Calibri"/>
                      </a:endParaRPr>
                    </a:p>
                  </a:txBody>
                  <a:tcPr marL="3175" marR="3175" marT="3175" marB="0" anchor="ctr"/>
                </a:tc>
                <a:tc>
                  <a:txBody>
                    <a:bodyPr/>
                    <a:lstStyle/>
                    <a:p>
                      <a:pPr marL="36000" marR="0" lvl="0" indent="0" algn="ctr" rtl="0">
                        <a:lnSpc>
                          <a:spcPct val="100000"/>
                        </a:lnSpc>
                        <a:spcBef>
                          <a:spcPts val="0"/>
                        </a:spcBef>
                        <a:spcAft>
                          <a:spcPts val="0"/>
                        </a:spcAft>
                        <a:buNone/>
                      </a:pPr>
                      <a:r>
                        <a:rPr lang="tr-TR" sz="2000" b="1">
                          <a:solidFill>
                            <a:srgbClr val="FF0000"/>
                          </a:solidFill>
                        </a:rPr>
                        <a:t>2025</a:t>
                      </a:r>
                      <a:endParaRPr sz="2000" b="1">
                        <a:solidFill>
                          <a:srgbClr val="FF0000"/>
                        </a:solidFill>
                        <a:latin typeface="Calibri"/>
                        <a:ea typeface="Calibri"/>
                        <a:cs typeface="Calibri"/>
                        <a:sym typeface="Calibri"/>
                      </a:endParaRPr>
                    </a:p>
                  </a:txBody>
                  <a:tcPr marL="3175" marR="3175" marT="3175" marB="0" anchor="ctr"/>
                </a:tc>
                <a:extLst>
                  <a:ext uri="{0D108BD9-81ED-4DB2-BD59-A6C34878D82A}">
                    <a16:rowId xmlns:a16="http://schemas.microsoft.com/office/drawing/2014/main" val="10001"/>
                  </a:ext>
                </a:extLst>
              </a:tr>
              <a:tr h="322025">
                <a:tc>
                  <a:txBody>
                    <a:bodyPr/>
                    <a:lstStyle/>
                    <a:p>
                      <a:pPr marL="72000" marR="0" lvl="0" indent="0" algn="l" rtl="0">
                        <a:lnSpc>
                          <a:spcPct val="100000"/>
                        </a:lnSpc>
                        <a:spcBef>
                          <a:spcPts val="0"/>
                        </a:spcBef>
                        <a:spcAft>
                          <a:spcPts val="0"/>
                        </a:spcAft>
                        <a:buNone/>
                      </a:pPr>
                      <a:r>
                        <a:rPr lang="tr-TR" sz="2000" b="0"/>
                        <a:t>Zorunlu Ders Sayısı</a:t>
                      </a:r>
                      <a:endParaRPr sz="2000" b="0">
                        <a:latin typeface="Calibri"/>
                        <a:ea typeface="Calibri"/>
                        <a:cs typeface="Calibri"/>
                        <a:sym typeface="Calibri"/>
                      </a:endParaRPr>
                    </a:p>
                  </a:txBody>
                  <a:tcPr marL="3175" marR="3175" marT="3175" marB="0" anchor="ctr"/>
                </a:tc>
                <a:tc>
                  <a:txBody>
                    <a:bodyPr/>
                    <a:lstStyle/>
                    <a:p>
                      <a:pPr marL="72000" marR="0" lvl="0" indent="0" algn="ctr" rtl="0">
                        <a:lnSpc>
                          <a:spcPct val="100000"/>
                        </a:lnSpc>
                        <a:spcBef>
                          <a:spcPts val="0"/>
                        </a:spcBef>
                        <a:spcAft>
                          <a:spcPts val="0"/>
                        </a:spcAft>
                        <a:buNone/>
                      </a:pPr>
                      <a:r>
                        <a:rPr lang="tr-TR" sz="2000" b="1"/>
                        <a:t>-</a:t>
                      </a:r>
                      <a:endParaRPr sz="2000" b="1">
                        <a:latin typeface="Calibri"/>
                        <a:ea typeface="Calibri"/>
                        <a:cs typeface="Calibri"/>
                        <a:sym typeface="Calibri"/>
                      </a:endParaRPr>
                    </a:p>
                  </a:txBody>
                  <a:tcPr marL="3175" marR="3175" marT="3175" marB="0" anchor="ctr"/>
                </a:tc>
                <a:tc>
                  <a:txBody>
                    <a:bodyPr/>
                    <a:lstStyle/>
                    <a:p>
                      <a:pPr marL="72000" marR="0" lvl="0" indent="0" algn="ctr" rtl="0">
                        <a:lnSpc>
                          <a:spcPct val="100000"/>
                        </a:lnSpc>
                        <a:spcBef>
                          <a:spcPts val="0"/>
                        </a:spcBef>
                        <a:spcAft>
                          <a:spcPts val="0"/>
                        </a:spcAft>
                        <a:buNone/>
                      </a:pPr>
                      <a:r>
                        <a:rPr lang="tr-TR" sz="2000" b="1"/>
                        <a:t>-</a:t>
                      </a:r>
                      <a:endParaRPr sz="2000" b="1">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r>
                        <a:rPr lang="tr-TR" sz="2000" b="1"/>
                        <a:t> </a:t>
                      </a:r>
                      <a:endParaRPr sz="2000" b="1">
                        <a:latin typeface="Calibri"/>
                        <a:ea typeface="Calibri"/>
                        <a:cs typeface="Calibri"/>
                        <a:sym typeface="Calibri"/>
                      </a:endParaRPr>
                    </a:p>
                  </a:txBody>
                  <a:tcPr marL="0" marR="0" marT="0" marB="0" anchor="ctr">
                    <a:solidFill>
                      <a:schemeClr val="accent5"/>
                    </a:solidFill>
                  </a:tcPr>
                </a:tc>
                <a:tc>
                  <a:txBody>
                    <a:bodyPr/>
                    <a:lstStyle/>
                    <a:p>
                      <a:pPr marL="72000" marR="0" lvl="0" indent="0" algn="l" rtl="0">
                        <a:lnSpc>
                          <a:spcPct val="100000"/>
                        </a:lnSpc>
                        <a:spcBef>
                          <a:spcPts val="0"/>
                        </a:spcBef>
                        <a:spcAft>
                          <a:spcPts val="0"/>
                        </a:spcAft>
                        <a:buNone/>
                      </a:pPr>
                      <a:r>
                        <a:rPr lang="tr-TR" sz="2000" b="0"/>
                        <a:t>Alan İçi Ders Sayısı</a:t>
                      </a:r>
                      <a:endParaRPr sz="2000" b="0">
                        <a:latin typeface="Calibri"/>
                        <a:ea typeface="Calibri"/>
                        <a:cs typeface="Calibri"/>
                        <a:sym typeface="Calibri"/>
                      </a:endParaRPr>
                    </a:p>
                  </a:txBody>
                  <a:tcPr marL="0" marR="0" marT="0" marB="0" anchor="ctr"/>
                </a:tc>
                <a:tc>
                  <a:txBody>
                    <a:bodyPr/>
                    <a:lstStyle/>
                    <a:p>
                      <a:pPr marL="36000" marR="0" lvl="0" indent="0" algn="ctr" rtl="0">
                        <a:lnSpc>
                          <a:spcPct val="100000"/>
                        </a:lnSpc>
                        <a:spcBef>
                          <a:spcPts val="0"/>
                        </a:spcBef>
                        <a:spcAft>
                          <a:spcPts val="0"/>
                        </a:spcAft>
                        <a:buNone/>
                      </a:pPr>
                      <a:r>
                        <a:rPr lang="tr-TR" sz="2000" b="1"/>
                        <a:t> -</a:t>
                      </a:r>
                      <a:endParaRPr sz="2000" b="1">
                        <a:latin typeface="Calibri"/>
                        <a:ea typeface="Calibri"/>
                        <a:cs typeface="Calibri"/>
                        <a:sym typeface="Calibri"/>
                      </a:endParaRPr>
                    </a:p>
                  </a:txBody>
                  <a:tcPr marL="0" marR="0" marT="0" marB="0" anchor="ctr"/>
                </a:tc>
                <a:tc>
                  <a:txBody>
                    <a:bodyPr/>
                    <a:lstStyle/>
                    <a:p>
                      <a:pPr marL="36000" marR="0" lvl="0" indent="0" algn="ctr" rtl="0">
                        <a:lnSpc>
                          <a:spcPct val="100000"/>
                        </a:lnSpc>
                        <a:spcBef>
                          <a:spcPts val="0"/>
                        </a:spcBef>
                        <a:spcAft>
                          <a:spcPts val="0"/>
                        </a:spcAft>
                        <a:buNone/>
                      </a:pPr>
                      <a:r>
                        <a:rPr lang="tr-TR" sz="2000" b="1"/>
                        <a:t>- </a:t>
                      </a:r>
                      <a:endParaRPr sz="2000" b="1">
                        <a:latin typeface="Calibri"/>
                        <a:ea typeface="Calibri"/>
                        <a:cs typeface="Calibri"/>
                        <a:sym typeface="Calibri"/>
                      </a:endParaRPr>
                    </a:p>
                  </a:txBody>
                  <a:tcPr marL="0" marR="0" marT="0" marB="0" anchor="ctr"/>
                </a:tc>
                <a:extLst>
                  <a:ext uri="{0D108BD9-81ED-4DB2-BD59-A6C34878D82A}">
                    <a16:rowId xmlns:a16="http://schemas.microsoft.com/office/drawing/2014/main" val="10002"/>
                  </a:ext>
                </a:extLst>
              </a:tr>
              <a:tr h="322025">
                <a:tc>
                  <a:txBody>
                    <a:bodyPr/>
                    <a:lstStyle/>
                    <a:p>
                      <a:pPr marL="72000" marR="0" lvl="0" indent="0" algn="l" rtl="0">
                        <a:lnSpc>
                          <a:spcPct val="100000"/>
                        </a:lnSpc>
                        <a:spcBef>
                          <a:spcPts val="0"/>
                        </a:spcBef>
                        <a:spcAft>
                          <a:spcPts val="0"/>
                        </a:spcAft>
                        <a:buNone/>
                      </a:pPr>
                      <a:r>
                        <a:rPr lang="tr-TR" sz="2000" b="0"/>
                        <a:t>Seçmeli Ders Sayısı</a:t>
                      </a:r>
                      <a:endParaRPr sz="2000" b="0">
                        <a:latin typeface="Calibri"/>
                        <a:ea typeface="Calibri"/>
                        <a:cs typeface="Calibri"/>
                        <a:sym typeface="Calibri"/>
                      </a:endParaRPr>
                    </a:p>
                  </a:txBody>
                  <a:tcPr marL="3175" marR="3175" marT="3175" marB="0" anchor="ctr"/>
                </a:tc>
                <a:tc>
                  <a:txBody>
                    <a:bodyPr/>
                    <a:lstStyle/>
                    <a:p>
                      <a:pPr marL="72000" marR="0" lvl="0" indent="0" algn="ctr" rtl="0">
                        <a:lnSpc>
                          <a:spcPct val="100000"/>
                        </a:lnSpc>
                        <a:spcBef>
                          <a:spcPts val="0"/>
                        </a:spcBef>
                        <a:spcAft>
                          <a:spcPts val="0"/>
                        </a:spcAft>
                        <a:buNone/>
                      </a:pPr>
                      <a:r>
                        <a:rPr lang="tr-TR" sz="2000" b="1"/>
                        <a:t>- </a:t>
                      </a:r>
                      <a:endParaRPr sz="2000" b="1">
                        <a:latin typeface="Calibri"/>
                        <a:ea typeface="Calibri"/>
                        <a:cs typeface="Calibri"/>
                        <a:sym typeface="Calibri"/>
                      </a:endParaRPr>
                    </a:p>
                  </a:txBody>
                  <a:tcPr marL="3175" marR="3175" marT="3175" marB="0" anchor="ctr"/>
                </a:tc>
                <a:tc>
                  <a:txBody>
                    <a:bodyPr/>
                    <a:lstStyle/>
                    <a:p>
                      <a:pPr marL="72000" marR="0" lvl="0" indent="0" algn="ctr" rtl="0">
                        <a:lnSpc>
                          <a:spcPct val="100000"/>
                        </a:lnSpc>
                        <a:spcBef>
                          <a:spcPts val="0"/>
                        </a:spcBef>
                        <a:spcAft>
                          <a:spcPts val="0"/>
                        </a:spcAft>
                        <a:buNone/>
                      </a:pPr>
                      <a:r>
                        <a:rPr lang="tr-TR" sz="2000" b="1"/>
                        <a:t>- </a:t>
                      </a:r>
                      <a:endParaRPr sz="2000" b="1">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r>
                        <a:rPr lang="tr-TR" sz="2000" b="1"/>
                        <a:t> </a:t>
                      </a:r>
                      <a:endParaRPr sz="2000" b="1">
                        <a:latin typeface="Calibri"/>
                        <a:ea typeface="Calibri"/>
                        <a:cs typeface="Calibri"/>
                        <a:sym typeface="Calibri"/>
                      </a:endParaRPr>
                    </a:p>
                  </a:txBody>
                  <a:tcPr marL="0" marR="0" marT="0" marB="0" anchor="ctr">
                    <a:solidFill>
                      <a:schemeClr val="accent5"/>
                    </a:solidFill>
                  </a:tcPr>
                </a:tc>
                <a:tc>
                  <a:txBody>
                    <a:bodyPr/>
                    <a:lstStyle/>
                    <a:p>
                      <a:pPr marL="72000" marR="0" lvl="0" indent="0" algn="l" rtl="0">
                        <a:lnSpc>
                          <a:spcPct val="100000"/>
                        </a:lnSpc>
                        <a:spcBef>
                          <a:spcPts val="0"/>
                        </a:spcBef>
                        <a:spcAft>
                          <a:spcPts val="0"/>
                        </a:spcAft>
                        <a:buNone/>
                      </a:pPr>
                      <a:r>
                        <a:rPr lang="tr-TR" sz="2000" b="0"/>
                        <a:t>Alan Dışı Ders Sayısı</a:t>
                      </a:r>
                      <a:endParaRPr sz="2000" b="0">
                        <a:latin typeface="Calibri"/>
                        <a:ea typeface="Calibri"/>
                        <a:cs typeface="Calibri"/>
                        <a:sym typeface="Calibri"/>
                      </a:endParaRPr>
                    </a:p>
                  </a:txBody>
                  <a:tcPr marL="0" marR="0" marT="0" marB="0" anchor="ctr"/>
                </a:tc>
                <a:tc>
                  <a:txBody>
                    <a:bodyPr/>
                    <a:lstStyle/>
                    <a:p>
                      <a:pPr marL="36000" marR="0" lvl="0" indent="0" algn="ctr" rtl="0">
                        <a:lnSpc>
                          <a:spcPct val="100000"/>
                        </a:lnSpc>
                        <a:spcBef>
                          <a:spcPts val="0"/>
                        </a:spcBef>
                        <a:spcAft>
                          <a:spcPts val="0"/>
                        </a:spcAft>
                        <a:buNone/>
                      </a:pPr>
                      <a:r>
                        <a:rPr lang="tr-TR" sz="2000" b="1"/>
                        <a:t> -</a:t>
                      </a:r>
                      <a:endParaRPr sz="2000" b="1">
                        <a:latin typeface="Calibri"/>
                        <a:ea typeface="Calibri"/>
                        <a:cs typeface="Calibri"/>
                        <a:sym typeface="Calibri"/>
                      </a:endParaRPr>
                    </a:p>
                  </a:txBody>
                  <a:tcPr marL="0" marR="0" marT="0" marB="0" anchor="ctr"/>
                </a:tc>
                <a:tc>
                  <a:txBody>
                    <a:bodyPr/>
                    <a:lstStyle/>
                    <a:p>
                      <a:pPr marL="36000" marR="0" lvl="0" indent="0" algn="ctr" rtl="0">
                        <a:lnSpc>
                          <a:spcPct val="100000"/>
                        </a:lnSpc>
                        <a:spcBef>
                          <a:spcPts val="0"/>
                        </a:spcBef>
                        <a:spcAft>
                          <a:spcPts val="0"/>
                        </a:spcAft>
                        <a:buNone/>
                      </a:pPr>
                      <a:r>
                        <a:rPr lang="tr-TR" sz="2000" b="1"/>
                        <a:t>- </a:t>
                      </a:r>
                      <a:endParaRPr sz="2000" b="1">
                        <a:latin typeface="Calibri"/>
                        <a:ea typeface="Calibri"/>
                        <a:cs typeface="Calibri"/>
                        <a:sym typeface="Calibri"/>
                      </a:endParaRPr>
                    </a:p>
                  </a:txBody>
                  <a:tcPr marL="0" marR="0" marT="0" marB="0" anchor="ctr"/>
                </a:tc>
                <a:extLst>
                  <a:ext uri="{0D108BD9-81ED-4DB2-BD59-A6C34878D82A}">
                    <a16:rowId xmlns:a16="http://schemas.microsoft.com/office/drawing/2014/main" val="10003"/>
                  </a:ext>
                </a:extLst>
              </a:tr>
              <a:tr h="322025">
                <a:tc>
                  <a:txBody>
                    <a:bodyPr/>
                    <a:lstStyle/>
                    <a:p>
                      <a:pPr marL="36000" marR="0" lvl="0" indent="0" algn="r" rtl="0">
                        <a:lnSpc>
                          <a:spcPct val="100000"/>
                        </a:lnSpc>
                        <a:spcBef>
                          <a:spcPts val="0"/>
                        </a:spcBef>
                        <a:spcAft>
                          <a:spcPts val="0"/>
                        </a:spcAft>
                        <a:buNone/>
                      </a:pPr>
                      <a:r>
                        <a:rPr lang="tr-TR" sz="2000" b="1">
                          <a:solidFill>
                            <a:srgbClr val="FF0000"/>
                          </a:solidFill>
                        </a:rPr>
                        <a:t>Toplam</a:t>
                      </a:r>
                      <a:endParaRPr sz="2000" b="1">
                        <a:solidFill>
                          <a:srgbClr val="FF0000"/>
                        </a:solidFill>
                        <a:latin typeface="Calibri"/>
                        <a:ea typeface="Calibri"/>
                        <a:cs typeface="Calibri"/>
                        <a:sym typeface="Calibri"/>
                      </a:endParaRPr>
                    </a:p>
                  </a:txBody>
                  <a:tcPr marL="3175" marR="3175" marT="3175" marB="0" anchor="ctr"/>
                </a:tc>
                <a:tc>
                  <a:txBody>
                    <a:bodyPr/>
                    <a:lstStyle/>
                    <a:p>
                      <a:pPr marL="36000" marR="0" lvl="0" indent="0" algn="ctr" rtl="0">
                        <a:lnSpc>
                          <a:spcPct val="100000"/>
                        </a:lnSpc>
                        <a:spcBef>
                          <a:spcPts val="0"/>
                        </a:spcBef>
                        <a:spcAft>
                          <a:spcPts val="0"/>
                        </a:spcAft>
                        <a:buNone/>
                      </a:pPr>
                      <a:r>
                        <a:rPr lang="tr-TR" sz="2000" b="1">
                          <a:solidFill>
                            <a:srgbClr val="FF0000"/>
                          </a:solidFill>
                        </a:rPr>
                        <a:t> -</a:t>
                      </a:r>
                      <a:endParaRPr sz="2000" b="1">
                        <a:solidFill>
                          <a:srgbClr val="FF0000"/>
                        </a:solidFill>
                        <a:latin typeface="Calibri"/>
                        <a:ea typeface="Calibri"/>
                        <a:cs typeface="Calibri"/>
                        <a:sym typeface="Calibri"/>
                      </a:endParaRPr>
                    </a:p>
                  </a:txBody>
                  <a:tcPr marL="3175" marR="3175" marT="3175" marB="0" anchor="ctr"/>
                </a:tc>
                <a:tc>
                  <a:txBody>
                    <a:bodyPr/>
                    <a:lstStyle/>
                    <a:p>
                      <a:pPr marL="36000" marR="0" lvl="0" indent="0" algn="ctr" rtl="0">
                        <a:lnSpc>
                          <a:spcPct val="100000"/>
                        </a:lnSpc>
                        <a:spcBef>
                          <a:spcPts val="0"/>
                        </a:spcBef>
                        <a:spcAft>
                          <a:spcPts val="0"/>
                        </a:spcAft>
                        <a:buNone/>
                      </a:pPr>
                      <a:r>
                        <a:rPr lang="tr-TR" sz="2000" b="1">
                          <a:solidFill>
                            <a:srgbClr val="FF0000"/>
                          </a:solidFill>
                        </a:rPr>
                        <a:t> -</a:t>
                      </a:r>
                      <a:endParaRPr sz="2000" b="1">
                        <a:solidFill>
                          <a:srgbClr val="FF0000"/>
                        </a:solidFill>
                        <a:latin typeface="Calibri"/>
                        <a:ea typeface="Calibri"/>
                        <a:cs typeface="Calibri"/>
                        <a:sym typeface="Calibri"/>
                      </a:endParaRPr>
                    </a:p>
                  </a:txBody>
                  <a:tcPr marL="3175" marR="3175" marT="3175" marB="0" anchor="ctr"/>
                </a:tc>
                <a:tc>
                  <a:txBody>
                    <a:bodyPr/>
                    <a:lstStyle/>
                    <a:p>
                      <a:pPr marL="36000" marR="0" lvl="0" indent="0" algn="l" rtl="0">
                        <a:lnSpc>
                          <a:spcPct val="100000"/>
                        </a:lnSpc>
                        <a:spcBef>
                          <a:spcPts val="0"/>
                        </a:spcBef>
                        <a:spcAft>
                          <a:spcPts val="0"/>
                        </a:spcAft>
                        <a:buNone/>
                      </a:pPr>
                      <a:r>
                        <a:rPr lang="tr-TR" sz="2000" b="1">
                          <a:solidFill>
                            <a:srgbClr val="FF0000"/>
                          </a:solidFill>
                        </a:rPr>
                        <a:t> </a:t>
                      </a:r>
                      <a:endParaRPr sz="2000" b="1">
                        <a:solidFill>
                          <a:srgbClr val="FF0000"/>
                        </a:solidFill>
                        <a:latin typeface="Calibri"/>
                        <a:ea typeface="Calibri"/>
                        <a:cs typeface="Calibri"/>
                        <a:sym typeface="Calibri"/>
                      </a:endParaRPr>
                    </a:p>
                  </a:txBody>
                  <a:tcPr marL="0" marR="0" marT="0" marB="0" anchor="ctr">
                    <a:solidFill>
                      <a:schemeClr val="accent5"/>
                    </a:solidFill>
                  </a:tcPr>
                </a:tc>
                <a:tc>
                  <a:txBody>
                    <a:bodyPr/>
                    <a:lstStyle/>
                    <a:p>
                      <a:pPr marL="36000" marR="0" lvl="0" indent="0" algn="r" rtl="0">
                        <a:lnSpc>
                          <a:spcPct val="100000"/>
                        </a:lnSpc>
                        <a:spcBef>
                          <a:spcPts val="0"/>
                        </a:spcBef>
                        <a:spcAft>
                          <a:spcPts val="0"/>
                        </a:spcAft>
                        <a:buNone/>
                      </a:pPr>
                      <a:r>
                        <a:rPr lang="tr-TR" sz="2000" b="1">
                          <a:solidFill>
                            <a:srgbClr val="FF0000"/>
                          </a:solidFill>
                        </a:rPr>
                        <a:t>Toplam</a:t>
                      </a:r>
                      <a:endParaRPr sz="2000" b="1">
                        <a:solidFill>
                          <a:srgbClr val="FF0000"/>
                        </a:solidFill>
                        <a:latin typeface="Calibri"/>
                        <a:ea typeface="Calibri"/>
                        <a:cs typeface="Calibri"/>
                        <a:sym typeface="Calibri"/>
                      </a:endParaRPr>
                    </a:p>
                  </a:txBody>
                  <a:tcPr marL="0" marR="0" marT="0" marB="0" anchor="ctr"/>
                </a:tc>
                <a:tc>
                  <a:txBody>
                    <a:bodyPr/>
                    <a:lstStyle/>
                    <a:p>
                      <a:pPr marL="36000" marR="0" lvl="0" indent="0" algn="ctr" rtl="0">
                        <a:lnSpc>
                          <a:spcPct val="100000"/>
                        </a:lnSpc>
                        <a:spcBef>
                          <a:spcPts val="0"/>
                        </a:spcBef>
                        <a:spcAft>
                          <a:spcPts val="0"/>
                        </a:spcAft>
                        <a:buNone/>
                      </a:pPr>
                      <a:r>
                        <a:rPr lang="tr-TR" sz="2000" b="1">
                          <a:solidFill>
                            <a:srgbClr val="FF0000"/>
                          </a:solidFill>
                        </a:rPr>
                        <a:t> -</a:t>
                      </a:r>
                      <a:endParaRPr sz="2000" b="1">
                        <a:solidFill>
                          <a:srgbClr val="FF0000"/>
                        </a:solidFill>
                        <a:latin typeface="Calibri"/>
                        <a:ea typeface="Calibri"/>
                        <a:cs typeface="Calibri"/>
                        <a:sym typeface="Calibri"/>
                      </a:endParaRPr>
                    </a:p>
                  </a:txBody>
                  <a:tcPr marL="0" marR="0" marT="0" marB="0" anchor="ctr"/>
                </a:tc>
                <a:tc>
                  <a:txBody>
                    <a:bodyPr/>
                    <a:lstStyle/>
                    <a:p>
                      <a:pPr marL="36000" marR="0" lvl="0" indent="0" algn="ctr" rtl="0">
                        <a:lnSpc>
                          <a:spcPct val="100000"/>
                        </a:lnSpc>
                        <a:spcBef>
                          <a:spcPts val="0"/>
                        </a:spcBef>
                        <a:spcAft>
                          <a:spcPts val="0"/>
                        </a:spcAft>
                        <a:buNone/>
                      </a:pPr>
                      <a:r>
                        <a:rPr lang="tr-TR" sz="2000" b="1">
                          <a:solidFill>
                            <a:srgbClr val="FF0000"/>
                          </a:solidFill>
                        </a:rPr>
                        <a:t> -</a:t>
                      </a:r>
                      <a:endParaRPr sz="2000" b="1">
                        <a:solidFill>
                          <a:srgbClr val="FF0000"/>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4"/>
                  </a:ext>
                </a:extLst>
              </a:tr>
              <a:tr h="384400">
                <a:tc>
                  <a:txBody>
                    <a:bodyPr/>
                    <a:lstStyle/>
                    <a:p>
                      <a:pPr marL="72000" marR="0" lvl="0" indent="0" algn="l" rtl="0">
                        <a:lnSpc>
                          <a:spcPct val="100000"/>
                        </a:lnSpc>
                        <a:spcBef>
                          <a:spcPts val="0"/>
                        </a:spcBef>
                        <a:spcAft>
                          <a:spcPts val="0"/>
                        </a:spcAft>
                        <a:buNone/>
                      </a:pPr>
                      <a:r>
                        <a:rPr lang="tr-TR" sz="2000" b="0"/>
                        <a:t>Zorunlu Ders Saati Toplamı</a:t>
                      </a:r>
                      <a:endParaRPr sz="2000" b="0">
                        <a:latin typeface="Calibri"/>
                        <a:ea typeface="Calibri"/>
                        <a:cs typeface="Calibri"/>
                        <a:sym typeface="Calibri"/>
                      </a:endParaRPr>
                    </a:p>
                  </a:txBody>
                  <a:tcPr marL="3175" marR="3175" marT="3175" marB="0" anchor="ctr"/>
                </a:tc>
                <a:tc>
                  <a:txBody>
                    <a:bodyPr/>
                    <a:lstStyle/>
                    <a:p>
                      <a:pPr marL="72000" marR="0" lvl="0" indent="0" algn="ctr" rtl="0">
                        <a:lnSpc>
                          <a:spcPct val="100000"/>
                        </a:lnSpc>
                        <a:spcBef>
                          <a:spcPts val="0"/>
                        </a:spcBef>
                        <a:spcAft>
                          <a:spcPts val="0"/>
                        </a:spcAft>
                        <a:buNone/>
                      </a:pPr>
                      <a:r>
                        <a:rPr lang="tr-TR" sz="2000"/>
                        <a:t>-</a:t>
                      </a:r>
                      <a:endParaRPr sz="2000" b="0">
                        <a:latin typeface="Calibri"/>
                        <a:ea typeface="Calibri"/>
                        <a:cs typeface="Calibri"/>
                        <a:sym typeface="Calibri"/>
                      </a:endParaRPr>
                    </a:p>
                  </a:txBody>
                  <a:tcPr marL="3175" marR="3175" marT="3175" marB="0" anchor="ctr"/>
                </a:tc>
                <a:tc>
                  <a:txBody>
                    <a:bodyPr/>
                    <a:lstStyle/>
                    <a:p>
                      <a:pPr marL="72000" marR="0" lvl="0" indent="0" algn="ctr" rtl="0">
                        <a:lnSpc>
                          <a:spcPct val="100000"/>
                        </a:lnSpc>
                        <a:spcBef>
                          <a:spcPts val="0"/>
                        </a:spcBef>
                        <a:spcAft>
                          <a:spcPts val="0"/>
                        </a:spcAft>
                        <a:buNone/>
                      </a:pPr>
                      <a:r>
                        <a:rPr lang="tr-TR" sz="2000"/>
                        <a:t>-</a:t>
                      </a:r>
                      <a:endParaRPr sz="2000" b="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r>
                        <a:rPr lang="tr-TR" sz="2000" b="0"/>
                        <a:t> </a:t>
                      </a:r>
                      <a:endParaRPr sz="2000" b="0">
                        <a:latin typeface="Calibri"/>
                        <a:ea typeface="Calibri"/>
                        <a:cs typeface="Calibri"/>
                        <a:sym typeface="Calibri"/>
                      </a:endParaRPr>
                    </a:p>
                  </a:txBody>
                  <a:tcPr marL="0" marR="0" marT="0" marB="0" anchor="ctr">
                    <a:solidFill>
                      <a:schemeClr val="accent5"/>
                    </a:solidFill>
                  </a:tcPr>
                </a:tc>
                <a:tc>
                  <a:txBody>
                    <a:bodyPr/>
                    <a:lstStyle/>
                    <a:p>
                      <a:pPr marL="72000" marR="0" lvl="0" indent="0" algn="l" rtl="0">
                        <a:lnSpc>
                          <a:spcPct val="100000"/>
                        </a:lnSpc>
                        <a:spcBef>
                          <a:spcPts val="0"/>
                        </a:spcBef>
                        <a:spcAft>
                          <a:spcPts val="0"/>
                        </a:spcAft>
                        <a:buNone/>
                      </a:pPr>
                      <a:r>
                        <a:rPr lang="tr-TR" sz="2000" b="0"/>
                        <a:t>Alan İçi Ders Saati Toplamı</a:t>
                      </a:r>
                      <a:endParaRPr sz="2000" b="0">
                        <a:latin typeface="Calibri"/>
                        <a:ea typeface="Calibri"/>
                        <a:cs typeface="Calibri"/>
                        <a:sym typeface="Calibri"/>
                      </a:endParaRPr>
                    </a:p>
                  </a:txBody>
                  <a:tcPr marL="0" marR="0" marT="0" marB="0" anchor="ctr"/>
                </a:tc>
                <a:tc>
                  <a:txBody>
                    <a:bodyPr/>
                    <a:lstStyle/>
                    <a:p>
                      <a:pPr marL="36000" marR="0" lvl="0" indent="0" algn="ctr" rtl="0">
                        <a:lnSpc>
                          <a:spcPct val="100000"/>
                        </a:lnSpc>
                        <a:spcBef>
                          <a:spcPts val="0"/>
                        </a:spcBef>
                        <a:spcAft>
                          <a:spcPts val="0"/>
                        </a:spcAft>
                        <a:buNone/>
                      </a:pPr>
                      <a:r>
                        <a:rPr lang="tr-TR" sz="2000" b="1"/>
                        <a:t> -</a:t>
                      </a:r>
                      <a:endParaRPr sz="2000" b="1">
                        <a:latin typeface="Calibri"/>
                        <a:ea typeface="Calibri"/>
                        <a:cs typeface="Calibri"/>
                        <a:sym typeface="Calibri"/>
                      </a:endParaRPr>
                    </a:p>
                  </a:txBody>
                  <a:tcPr marL="0" marR="0" marT="0" marB="0" anchor="ctr"/>
                </a:tc>
                <a:tc>
                  <a:txBody>
                    <a:bodyPr/>
                    <a:lstStyle/>
                    <a:p>
                      <a:pPr marL="36000" marR="0" lvl="0" indent="0" algn="ctr" rtl="0">
                        <a:lnSpc>
                          <a:spcPct val="100000"/>
                        </a:lnSpc>
                        <a:spcBef>
                          <a:spcPts val="0"/>
                        </a:spcBef>
                        <a:spcAft>
                          <a:spcPts val="0"/>
                        </a:spcAft>
                        <a:buNone/>
                      </a:pPr>
                      <a:r>
                        <a:rPr lang="tr-TR" sz="2000" b="1"/>
                        <a:t>- </a:t>
                      </a:r>
                      <a:endParaRPr sz="2000" b="1">
                        <a:latin typeface="Calibri"/>
                        <a:ea typeface="Calibri"/>
                        <a:cs typeface="Calibri"/>
                        <a:sym typeface="Calibri"/>
                      </a:endParaRPr>
                    </a:p>
                  </a:txBody>
                  <a:tcPr marL="0" marR="0" marT="0" marB="0" anchor="ctr"/>
                </a:tc>
                <a:extLst>
                  <a:ext uri="{0D108BD9-81ED-4DB2-BD59-A6C34878D82A}">
                    <a16:rowId xmlns:a16="http://schemas.microsoft.com/office/drawing/2014/main" val="10005"/>
                  </a:ext>
                </a:extLst>
              </a:tr>
              <a:tr h="315725">
                <a:tc>
                  <a:txBody>
                    <a:bodyPr/>
                    <a:lstStyle/>
                    <a:p>
                      <a:pPr marL="72000" marR="0" lvl="0" indent="0" algn="l" rtl="0">
                        <a:lnSpc>
                          <a:spcPct val="100000"/>
                        </a:lnSpc>
                        <a:spcBef>
                          <a:spcPts val="0"/>
                        </a:spcBef>
                        <a:spcAft>
                          <a:spcPts val="0"/>
                        </a:spcAft>
                        <a:buNone/>
                      </a:pPr>
                      <a:r>
                        <a:rPr lang="tr-TR" sz="2000" b="0"/>
                        <a:t>Seçmeli Ders Saati Toplamı</a:t>
                      </a:r>
                      <a:endParaRPr sz="2000" b="0">
                        <a:latin typeface="Calibri"/>
                        <a:ea typeface="Calibri"/>
                        <a:cs typeface="Calibri"/>
                        <a:sym typeface="Calibri"/>
                      </a:endParaRPr>
                    </a:p>
                  </a:txBody>
                  <a:tcPr marL="3175" marR="3175" marT="3175" marB="0" anchor="ctr"/>
                </a:tc>
                <a:tc>
                  <a:txBody>
                    <a:bodyPr/>
                    <a:lstStyle/>
                    <a:p>
                      <a:pPr marL="72000" marR="0" lvl="0" indent="0" algn="ctr" rtl="0">
                        <a:lnSpc>
                          <a:spcPct val="100000"/>
                        </a:lnSpc>
                        <a:spcBef>
                          <a:spcPts val="0"/>
                        </a:spcBef>
                        <a:spcAft>
                          <a:spcPts val="0"/>
                        </a:spcAft>
                        <a:buNone/>
                      </a:pPr>
                      <a:r>
                        <a:rPr lang="tr-TR" sz="2000"/>
                        <a:t>-</a:t>
                      </a:r>
                      <a:r>
                        <a:rPr lang="tr-TR" sz="2000" b="0"/>
                        <a:t> </a:t>
                      </a:r>
                      <a:endParaRPr sz="2000" b="0">
                        <a:latin typeface="Calibri"/>
                        <a:ea typeface="Calibri"/>
                        <a:cs typeface="Calibri"/>
                        <a:sym typeface="Calibri"/>
                      </a:endParaRPr>
                    </a:p>
                  </a:txBody>
                  <a:tcPr marL="3175" marR="3175" marT="3175" marB="0" anchor="ctr"/>
                </a:tc>
                <a:tc>
                  <a:txBody>
                    <a:bodyPr/>
                    <a:lstStyle/>
                    <a:p>
                      <a:pPr marL="72000" marR="0" lvl="0" indent="0" algn="ctr" rtl="0">
                        <a:lnSpc>
                          <a:spcPct val="100000"/>
                        </a:lnSpc>
                        <a:spcBef>
                          <a:spcPts val="0"/>
                        </a:spcBef>
                        <a:spcAft>
                          <a:spcPts val="0"/>
                        </a:spcAft>
                        <a:buNone/>
                      </a:pPr>
                      <a:r>
                        <a:rPr lang="tr-TR" sz="2000"/>
                        <a:t>-</a:t>
                      </a:r>
                      <a:r>
                        <a:rPr lang="tr-TR" sz="2000" b="0"/>
                        <a:t> </a:t>
                      </a:r>
                      <a:endParaRPr sz="2000" b="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r>
                        <a:rPr lang="tr-TR" sz="2000" b="0"/>
                        <a:t> </a:t>
                      </a:r>
                      <a:endParaRPr sz="2000" b="0">
                        <a:latin typeface="Calibri"/>
                        <a:ea typeface="Calibri"/>
                        <a:cs typeface="Calibri"/>
                        <a:sym typeface="Calibri"/>
                      </a:endParaRPr>
                    </a:p>
                  </a:txBody>
                  <a:tcPr marL="0" marR="0" marT="0" marB="0" anchor="ctr">
                    <a:solidFill>
                      <a:schemeClr val="accent5"/>
                    </a:solidFill>
                  </a:tcPr>
                </a:tc>
                <a:tc>
                  <a:txBody>
                    <a:bodyPr/>
                    <a:lstStyle/>
                    <a:p>
                      <a:pPr marL="72000" marR="0" lvl="0" indent="0" algn="l" rtl="0">
                        <a:lnSpc>
                          <a:spcPct val="100000"/>
                        </a:lnSpc>
                        <a:spcBef>
                          <a:spcPts val="0"/>
                        </a:spcBef>
                        <a:spcAft>
                          <a:spcPts val="0"/>
                        </a:spcAft>
                        <a:buNone/>
                      </a:pPr>
                      <a:r>
                        <a:rPr lang="tr-TR" sz="2000" b="0"/>
                        <a:t>Alan Dışı Ders Saati Toplamı</a:t>
                      </a:r>
                      <a:endParaRPr sz="2000" b="0">
                        <a:latin typeface="Calibri"/>
                        <a:ea typeface="Calibri"/>
                        <a:cs typeface="Calibri"/>
                        <a:sym typeface="Calibri"/>
                      </a:endParaRPr>
                    </a:p>
                  </a:txBody>
                  <a:tcPr marL="0" marR="0" marT="0" marB="0" anchor="ctr"/>
                </a:tc>
                <a:tc>
                  <a:txBody>
                    <a:bodyPr/>
                    <a:lstStyle/>
                    <a:p>
                      <a:pPr marL="36000" marR="0" lvl="0" indent="0" algn="ctr" rtl="0">
                        <a:lnSpc>
                          <a:spcPct val="100000"/>
                        </a:lnSpc>
                        <a:spcBef>
                          <a:spcPts val="0"/>
                        </a:spcBef>
                        <a:spcAft>
                          <a:spcPts val="0"/>
                        </a:spcAft>
                        <a:buNone/>
                      </a:pPr>
                      <a:r>
                        <a:rPr lang="tr-TR" sz="2000" b="1"/>
                        <a:t> -</a:t>
                      </a:r>
                      <a:endParaRPr sz="2000" b="1">
                        <a:latin typeface="Calibri"/>
                        <a:ea typeface="Calibri"/>
                        <a:cs typeface="Calibri"/>
                        <a:sym typeface="Calibri"/>
                      </a:endParaRPr>
                    </a:p>
                  </a:txBody>
                  <a:tcPr marL="0" marR="0" marT="0" marB="0" anchor="ctr"/>
                </a:tc>
                <a:tc>
                  <a:txBody>
                    <a:bodyPr/>
                    <a:lstStyle/>
                    <a:p>
                      <a:pPr marL="36000" marR="0" lvl="0" indent="0" algn="ctr" rtl="0">
                        <a:lnSpc>
                          <a:spcPct val="100000"/>
                        </a:lnSpc>
                        <a:spcBef>
                          <a:spcPts val="0"/>
                        </a:spcBef>
                        <a:spcAft>
                          <a:spcPts val="0"/>
                        </a:spcAft>
                        <a:buNone/>
                      </a:pPr>
                      <a:r>
                        <a:rPr lang="tr-TR" sz="2000" b="1"/>
                        <a:t>- </a:t>
                      </a:r>
                      <a:endParaRPr sz="2000" b="1">
                        <a:latin typeface="Calibri"/>
                        <a:ea typeface="Calibri"/>
                        <a:cs typeface="Calibri"/>
                        <a:sym typeface="Calibri"/>
                      </a:endParaRPr>
                    </a:p>
                  </a:txBody>
                  <a:tcPr marL="0" marR="0" marT="0" marB="0" anchor="ctr"/>
                </a:tc>
                <a:extLst>
                  <a:ext uri="{0D108BD9-81ED-4DB2-BD59-A6C34878D82A}">
                    <a16:rowId xmlns:a16="http://schemas.microsoft.com/office/drawing/2014/main" val="10006"/>
                  </a:ext>
                </a:extLst>
              </a:tr>
              <a:tr h="322025">
                <a:tc>
                  <a:txBody>
                    <a:bodyPr/>
                    <a:lstStyle/>
                    <a:p>
                      <a:pPr marL="36000" marR="0" lvl="0" indent="0" algn="r" rtl="0">
                        <a:lnSpc>
                          <a:spcPct val="100000"/>
                        </a:lnSpc>
                        <a:spcBef>
                          <a:spcPts val="0"/>
                        </a:spcBef>
                        <a:spcAft>
                          <a:spcPts val="0"/>
                        </a:spcAft>
                        <a:buNone/>
                      </a:pPr>
                      <a:r>
                        <a:rPr lang="tr-TR" sz="2000" b="1">
                          <a:solidFill>
                            <a:srgbClr val="FF0000"/>
                          </a:solidFill>
                        </a:rPr>
                        <a:t>Toplam</a:t>
                      </a:r>
                      <a:endParaRPr sz="2000" b="1">
                        <a:solidFill>
                          <a:srgbClr val="FF0000"/>
                        </a:solidFill>
                        <a:latin typeface="Calibri"/>
                        <a:ea typeface="Calibri"/>
                        <a:cs typeface="Calibri"/>
                        <a:sym typeface="Calibri"/>
                      </a:endParaRPr>
                    </a:p>
                  </a:txBody>
                  <a:tcPr marL="3175" marR="3175" marT="3175" marB="0" anchor="ctr"/>
                </a:tc>
                <a:tc>
                  <a:txBody>
                    <a:bodyPr/>
                    <a:lstStyle/>
                    <a:p>
                      <a:pPr marL="36000" marR="0" lvl="0" indent="0" algn="ctr" rtl="0">
                        <a:lnSpc>
                          <a:spcPct val="100000"/>
                        </a:lnSpc>
                        <a:spcBef>
                          <a:spcPts val="0"/>
                        </a:spcBef>
                        <a:spcAft>
                          <a:spcPts val="0"/>
                        </a:spcAft>
                        <a:buNone/>
                      </a:pPr>
                      <a:r>
                        <a:rPr lang="tr-TR" sz="2000" b="1">
                          <a:solidFill>
                            <a:srgbClr val="FF0000"/>
                          </a:solidFill>
                        </a:rPr>
                        <a:t>- </a:t>
                      </a:r>
                      <a:endParaRPr sz="2000" b="1">
                        <a:solidFill>
                          <a:srgbClr val="FF0000"/>
                        </a:solidFill>
                        <a:latin typeface="Calibri"/>
                        <a:ea typeface="Calibri"/>
                        <a:cs typeface="Calibri"/>
                        <a:sym typeface="Calibri"/>
                      </a:endParaRPr>
                    </a:p>
                  </a:txBody>
                  <a:tcPr marL="3175" marR="3175" marT="3175" marB="0" anchor="ctr"/>
                </a:tc>
                <a:tc>
                  <a:txBody>
                    <a:bodyPr/>
                    <a:lstStyle/>
                    <a:p>
                      <a:pPr marL="36000" marR="0" lvl="0" indent="0" algn="ctr" rtl="0">
                        <a:lnSpc>
                          <a:spcPct val="100000"/>
                        </a:lnSpc>
                        <a:spcBef>
                          <a:spcPts val="0"/>
                        </a:spcBef>
                        <a:spcAft>
                          <a:spcPts val="0"/>
                        </a:spcAft>
                        <a:buNone/>
                      </a:pPr>
                      <a:r>
                        <a:rPr lang="tr-TR" sz="2000" b="1">
                          <a:solidFill>
                            <a:srgbClr val="FF0000"/>
                          </a:solidFill>
                        </a:rPr>
                        <a:t>- </a:t>
                      </a:r>
                      <a:endParaRPr sz="2000" b="1">
                        <a:solidFill>
                          <a:srgbClr val="FF0000"/>
                        </a:solidFill>
                        <a:latin typeface="Calibri"/>
                        <a:ea typeface="Calibri"/>
                        <a:cs typeface="Calibri"/>
                        <a:sym typeface="Calibri"/>
                      </a:endParaRPr>
                    </a:p>
                  </a:txBody>
                  <a:tcPr marL="3175" marR="3175" marT="3175" marB="0" anchor="ctr"/>
                </a:tc>
                <a:tc>
                  <a:txBody>
                    <a:bodyPr/>
                    <a:lstStyle/>
                    <a:p>
                      <a:pPr marL="36000" marR="0" lvl="0" indent="0" algn="l" rtl="0">
                        <a:lnSpc>
                          <a:spcPct val="100000"/>
                        </a:lnSpc>
                        <a:spcBef>
                          <a:spcPts val="0"/>
                        </a:spcBef>
                        <a:spcAft>
                          <a:spcPts val="0"/>
                        </a:spcAft>
                        <a:buNone/>
                      </a:pPr>
                      <a:r>
                        <a:rPr lang="tr-TR" sz="2000" b="1">
                          <a:solidFill>
                            <a:srgbClr val="FF0000"/>
                          </a:solidFill>
                        </a:rPr>
                        <a:t> </a:t>
                      </a:r>
                      <a:endParaRPr sz="2000" b="1">
                        <a:solidFill>
                          <a:srgbClr val="FF0000"/>
                        </a:solidFill>
                        <a:latin typeface="Calibri"/>
                        <a:ea typeface="Calibri"/>
                        <a:cs typeface="Calibri"/>
                        <a:sym typeface="Calibri"/>
                      </a:endParaRPr>
                    </a:p>
                  </a:txBody>
                  <a:tcPr marL="0" marR="0" marT="0" marB="0" anchor="ctr">
                    <a:solidFill>
                      <a:schemeClr val="accent5"/>
                    </a:solidFill>
                  </a:tcPr>
                </a:tc>
                <a:tc>
                  <a:txBody>
                    <a:bodyPr/>
                    <a:lstStyle/>
                    <a:p>
                      <a:pPr marL="36000" marR="0" lvl="0" indent="0" algn="r" rtl="0">
                        <a:lnSpc>
                          <a:spcPct val="100000"/>
                        </a:lnSpc>
                        <a:spcBef>
                          <a:spcPts val="0"/>
                        </a:spcBef>
                        <a:spcAft>
                          <a:spcPts val="0"/>
                        </a:spcAft>
                        <a:buNone/>
                      </a:pPr>
                      <a:r>
                        <a:rPr lang="tr-TR" sz="2000" b="1">
                          <a:solidFill>
                            <a:srgbClr val="FF0000"/>
                          </a:solidFill>
                        </a:rPr>
                        <a:t>Toplam</a:t>
                      </a:r>
                      <a:endParaRPr sz="2000" b="1">
                        <a:solidFill>
                          <a:srgbClr val="FF0000"/>
                        </a:solidFill>
                        <a:latin typeface="Calibri"/>
                        <a:ea typeface="Calibri"/>
                        <a:cs typeface="Calibri"/>
                        <a:sym typeface="Calibri"/>
                      </a:endParaRPr>
                    </a:p>
                  </a:txBody>
                  <a:tcPr marL="0" marR="0" marT="0" marB="0" anchor="ctr"/>
                </a:tc>
                <a:tc>
                  <a:txBody>
                    <a:bodyPr/>
                    <a:lstStyle/>
                    <a:p>
                      <a:pPr marL="36000" marR="0" lvl="0" indent="0" algn="ctr" rtl="0">
                        <a:lnSpc>
                          <a:spcPct val="100000"/>
                        </a:lnSpc>
                        <a:spcBef>
                          <a:spcPts val="0"/>
                        </a:spcBef>
                        <a:spcAft>
                          <a:spcPts val="0"/>
                        </a:spcAft>
                        <a:buNone/>
                      </a:pPr>
                      <a:r>
                        <a:rPr lang="tr-TR" sz="2000" b="1"/>
                        <a:t>- </a:t>
                      </a:r>
                      <a:endParaRPr sz="2000" b="1">
                        <a:latin typeface="Calibri"/>
                        <a:ea typeface="Calibri"/>
                        <a:cs typeface="Calibri"/>
                        <a:sym typeface="Calibri"/>
                      </a:endParaRPr>
                    </a:p>
                  </a:txBody>
                  <a:tcPr marL="0" marR="0" marT="0" marB="0" anchor="ctr"/>
                </a:tc>
                <a:tc>
                  <a:txBody>
                    <a:bodyPr/>
                    <a:lstStyle/>
                    <a:p>
                      <a:pPr marL="36000" marR="0" lvl="0" indent="0" algn="ctr" rtl="0">
                        <a:lnSpc>
                          <a:spcPct val="100000"/>
                        </a:lnSpc>
                        <a:spcBef>
                          <a:spcPts val="0"/>
                        </a:spcBef>
                        <a:spcAft>
                          <a:spcPts val="0"/>
                        </a:spcAft>
                        <a:buNone/>
                      </a:pPr>
                      <a:r>
                        <a:rPr lang="tr-TR" sz="2000" b="1"/>
                        <a:t>- </a:t>
                      </a:r>
                      <a:endParaRPr sz="2000" b="1">
                        <a:latin typeface="Calibri"/>
                        <a:ea typeface="Calibri"/>
                        <a:cs typeface="Calibri"/>
                        <a:sym typeface="Calibri"/>
                      </a:endParaRPr>
                    </a:p>
                  </a:txBody>
                  <a:tcPr marL="0" marR="0" marT="0" marB="0" anchor="ctr"/>
                </a:tc>
                <a:extLst>
                  <a:ext uri="{0D108BD9-81ED-4DB2-BD59-A6C34878D82A}">
                    <a16:rowId xmlns:a16="http://schemas.microsoft.com/office/drawing/2014/main" val="10007"/>
                  </a:ext>
                </a:extLst>
              </a:tr>
              <a:tr h="506050">
                <a:tc>
                  <a:txBody>
                    <a:bodyPr/>
                    <a:lstStyle/>
                    <a:p>
                      <a:pPr marL="72000" marR="0" lvl="0" indent="0" algn="l" rtl="0">
                        <a:lnSpc>
                          <a:spcPct val="100000"/>
                        </a:lnSpc>
                        <a:spcBef>
                          <a:spcPts val="0"/>
                        </a:spcBef>
                        <a:spcAft>
                          <a:spcPts val="0"/>
                        </a:spcAft>
                        <a:buNone/>
                      </a:pPr>
                      <a:r>
                        <a:rPr lang="tr-TR" sz="2000" b="0"/>
                        <a:t>Zorunlu Ders AKTS Toplamı</a:t>
                      </a:r>
                      <a:endParaRPr sz="2000" b="0">
                        <a:latin typeface="Calibri"/>
                        <a:ea typeface="Calibri"/>
                        <a:cs typeface="Calibri"/>
                        <a:sym typeface="Calibri"/>
                      </a:endParaRPr>
                    </a:p>
                  </a:txBody>
                  <a:tcPr marL="3175" marR="3175" marT="3175" marB="0" anchor="ctr"/>
                </a:tc>
                <a:tc>
                  <a:txBody>
                    <a:bodyPr/>
                    <a:lstStyle/>
                    <a:p>
                      <a:pPr marL="72000" marR="0" lvl="0" indent="0" algn="ctr" rtl="0">
                        <a:lnSpc>
                          <a:spcPct val="100000"/>
                        </a:lnSpc>
                        <a:spcBef>
                          <a:spcPts val="0"/>
                        </a:spcBef>
                        <a:spcAft>
                          <a:spcPts val="0"/>
                        </a:spcAft>
                        <a:buNone/>
                      </a:pPr>
                      <a:r>
                        <a:rPr lang="tr-TR" sz="2000"/>
                        <a:t>-</a:t>
                      </a:r>
                      <a:endParaRPr sz="2000" b="0">
                        <a:latin typeface="Calibri"/>
                        <a:ea typeface="Calibri"/>
                        <a:cs typeface="Calibri"/>
                        <a:sym typeface="Calibri"/>
                      </a:endParaRPr>
                    </a:p>
                  </a:txBody>
                  <a:tcPr marL="3175" marR="3175" marT="3175" marB="0" anchor="ctr"/>
                </a:tc>
                <a:tc>
                  <a:txBody>
                    <a:bodyPr/>
                    <a:lstStyle/>
                    <a:p>
                      <a:pPr marL="72000" marR="0" lvl="0" indent="0" algn="ctr" rtl="0">
                        <a:lnSpc>
                          <a:spcPct val="100000"/>
                        </a:lnSpc>
                        <a:spcBef>
                          <a:spcPts val="0"/>
                        </a:spcBef>
                        <a:spcAft>
                          <a:spcPts val="0"/>
                        </a:spcAft>
                        <a:buNone/>
                      </a:pPr>
                      <a:r>
                        <a:rPr lang="tr-TR" sz="2000"/>
                        <a:t>-</a:t>
                      </a:r>
                      <a:r>
                        <a:rPr lang="tr-TR" sz="2000" b="0"/>
                        <a:t> </a:t>
                      </a:r>
                      <a:endParaRPr sz="2000" b="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r>
                        <a:rPr lang="tr-TR" sz="2000" b="0"/>
                        <a:t> </a:t>
                      </a:r>
                      <a:endParaRPr sz="2000" b="0">
                        <a:latin typeface="Calibri"/>
                        <a:ea typeface="Calibri"/>
                        <a:cs typeface="Calibri"/>
                        <a:sym typeface="Calibri"/>
                      </a:endParaRPr>
                    </a:p>
                  </a:txBody>
                  <a:tcPr marL="0" marR="0" marT="0" marB="0" anchor="ctr">
                    <a:solidFill>
                      <a:schemeClr val="accent5"/>
                    </a:solidFill>
                  </a:tcPr>
                </a:tc>
                <a:tc>
                  <a:txBody>
                    <a:bodyPr/>
                    <a:lstStyle/>
                    <a:p>
                      <a:pPr marL="72000" marR="0" lvl="0" indent="0" algn="l" rtl="0">
                        <a:lnSpc>
                          <a:spcPct val="100000"/>
                        </a:lnSpc>
                        <a:spcBef>
                          <a:spcPts val="0"/>
                        </a:spcBef>
                        <a:spcAft>
                          <a:spcPts val="0"/>
                        </a:spcAft>
                        <a:buNone/>
                      </a:pPr>
                      <a:r>
                        <a:rPr lang="tr-TR" sz="2000" b="0"/>
                        <a:t>Alan İçi Ders AKTS Toplamı</a:t>
                      </a:r>
                      <a:endParaRPr sz="2000" b="0">
                        <a:latin typeface="Calibri"/>
                        <a:ea typeface="Calibri"/>
                        <a:cs typeface="Calibri"/>
                        <a:sym typeface="Calibri"/>
                      </a:endParaRPr>
                    </a:p>
                  </a:txBody>
                  <a:tcPr marL="0" marR="0" marT="0" marB="0" anchor="ctr"/>
                </a:tc>
                <a:tc>
                  <a:txBody>
                    <a:bodyPr/>
                    <a:lstStyle/>
                    <a:p>
                      <a:pPr marL="36000" marR="0" lvl="0" indent="0" algn="ctr" rtl="0">
                        <a:lnSpc>
                          <a:spcPct val="100000"/>
                        </a:lnSpc>
                        <a:spcBef>
                          <a:spcPts val="0"/>
                        </a:spcBef>
                        <a:spcAft>
                          <a:spcPts val="0"/>
                        </a:spcAft>
                        <a:buNone/>
                      </a:pPr>
                      <a:r>
                        <a:rPr lang="tr-TR" sz="2000" b="1"/>
                        <a:t>- </a:t>
                      </a:r>
                      <a:endParaRPr sz="2000" b="1">
                        <a:latin typeface="Calibri"/>
                        <a:ea typeface="Calibri"/>
                        <a:cs typeface="Calibri"/>
                        <a:sym typeface="Calibri"/>
                      </a:endParaRPr>
                    </a:p>
                  </a:txBody>
                  <a:tcPr marL="0" marR="0" marT="0" marB="0" anchor="ctr"/>
                </a:tc>
                <a:tc>
                  <a:txBody>
                    <a:bodyPr/>
                    <a:lstStyle/>
                    <a:p>
                      <a:pPr marL="36000" marR="0" lvl="0" indent="0" algn="ctr" rtl="0">
                        <a:lnSpc>
                          <a:spcPct val="100000"/>
                        </a:lnSpc>
                        <a:spcBef>
                          <a:spcPts val="0"/>
                        </a:spcBef>
                        <a:spcAft>
                          <a:spcPts val="0"/>
                        </a:spcAft>
                        <a:buNone/>
                      </a:pPr>
                      <a:r>
                        <a:rPr lang="tr-TR" sz="2000" b="1"/>
                        <a:t> -</a:t>
                      </a:r>
                      <a:endParaRPr sz="2000" b="1">
                        <a:latin typeface="Calibri"/>
                        <a:ea typeface="Calibri"/>
                        <a:cs typeface="Calibri"/>
                        <a:sym typeface="Calibri"/>
                      </a:endParaRPr>
                    </a:p>
                  </a:txBody>
                  <a:tcPr marL="0" marR="0" marT="0" marB="0" anchor="ctr"/>
                </a:tc>
                <a:extLst>
                  <a:ext uri="{0D108BD9-81ED-4DB2-BD59-A6C34878D82A}">
                    <a16:rowId xmlns:a16="http://schemas.microsoft.com/office/drawing/2014/main" val="10008"/>
                  </a:ext>
                </a:extLst>
              </a:tr>
              <a:tr h="408650">
                <a:tc>
                  <a:txBody>
                    <a:bodyPr/>
                    <a:lstStyle/>
                    <a:p>
                      <a:pPr marL="72000" marR="0" lvl="0" indent="0" algn="l" rtl="0">
                        <a:lnSpc>
                          <a:spcPct val="100000"/>
                        </a:lnSpc>
                        <a:spcBef>
                          <a:spcPts val="0"/>
                        </a:spcBef>
                        <a:spcAft>
                          <a:spcPts val="0"/>
                        </a:spcAft>
                        <a:buNone/>
                      </a:pPr>
                      <a:r>
                        <a:rPr lang="tr-TR" sz="2000" b="0"/>
                        <a:t>Seçmeli Ders AKTS Toplamı</a:t>
                      </a:r>
                      <a:endParaRPr sz="2000" b="0">
                        <a:latin typeface="Calibri"/>
                        <a:ea typeface="Calibri"/>
                        <a:cs typeface="Calibri"/>
                        <a:sym typeface="Calibri"/>
                      </a:endParaRPr>
                    </a:p>
                  </a:txBody>
                  <a:tcPr marL="3175" marR="3175" marT="3175" marB="0" anchor="ctr"/>
                </a:tc>
                <a:tc>
                  <a:txBody>
                    <a:bodyPr/>
                    <a:lstStyle/>
                    <a:p>
                      <a:pPr marL="72000" marR="0" lvl="0" indent="0" algn="ctr" rtl="0">
                        <a:lnSpc>
                          <a:spcPct val="100000"/>
                        </a:lnSpc>
                        <a:spcBef>
                          <a:spcPts val="0"/>
                        </a:spcBef>
                        <a:spcAft>
                          <a:spcPts val="0"/>
                        </a:spcAft>
                        <a:buNone/>
                      </a:pPr>
                      <a:r>
                        <a:rPr lang="tr-TR" sz="2000"/>
                        <a:t>-</a:t>
                      </a:r>
                      <a:r>
                        <a:rPr lang="tr-TR" sz="2000" b="0"/>
                        <a:t> </a:t>
                      </a:r>
                      <a:endParaRPr sz="2000" b="0">
                        <a:latin typeface="Calibri"/>
                        <a:ea typeface="Calibri"/>
                        <a:cs typeface="Calibri"/>
                        <a:sym typeface="Calibri"/>
                      </a:endParaRPr>
                    </a:p>
                  </a:txBody>
                  <a:tcPr marL="3175" marR="3175" marT="3175" marB="0" anchor="ctr"/>
                </a:tc>
                <a:tc>
                  <a:txBody>
                    <a:bodyPr/>
                    <a:lstStyle/>
                    <a:p>
                      <a:pPr marL="72000" marR="0" lvl="0" indent="0" algn="ctr" rtl="0">
                        <a:lnSpc>
                          <a:spcPct val="100000"/>
                        </a:lnSpc>
                        <a:spcBef>
                          <a:spcPts val="0"/>
                        </a:spcBef>
                        <a:spcAft>
                          <a:spcPts val="0"/>
                        </a:spcAft>
                        <a:buNone/>
                      </a:pPr>
                      <a:r>
                        <a:rPr lang="tr-TR" sz="2000"/>
                        <a:t>-</a:t>
                      </a:r>
                      <a:r>
                        <a:rPr lang="tr-TR" sz="2000" b="0"/>
                        <a:t> </a:t>
                      </a:r>
                      <a:endParaRPr sz="2000" b="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r>
                        <a:rPr lang="tr-TR" sz="2000" b="0"/>
                        <a:t> </a:t>
                      </a:r>
                      <a:endParaRPr sz="2000" b="0">
                        <a:latin typeface="Calibri"/>
                        <a:ea typeface="Calibri"/>
                        <a:cs typeface="Calibri"/>
                        <a:sym typeface="Calibri"/>
                      </a:endParaRPr>
                    </a:p>
                  </a:txBody>
                  <a:tcPr marL="0" marR="0" marT="0" marB="0" anchor="ctr">
                    <a:solidFill>
                      <a:schemeClr val="accent5"/>
                    </a:solidFill>
                  </a:tcPr>
                </a:tc>
                <a:tc>
                  <a:txBody>
                    <a:bodyPr/>
                    <a:lstStyle/>
                    <a:p>
                      <a:pPr marL="72000" marR="0" lvl="0" indent="0" algn="l" rtl="0">
                        <a:lnSpc>
                          <a:spcPct val="100000"/>
                        </a:lnSpc>
                        <a:spcBef>
                          <a:spcPts val="0"/>
                        </a:spcBef>
                        <a:spcAft>
                          <a:spcPts val="0"/>
                        </a:spcAft>
                        <a:buNone/>
                      </a:pPr>
                      <a:r>
                        <a:rPr lang="tr-TR" sz="2000" b="0"/>
                        <a:t>Alan Dışı Ders AKTS Toplamı</a:t>
                      </a:r>
                      <a:endParaRPr sz="2000" b="0">
                        <a:latin typeface="Calibri"/>
                        <a:ea typeface="Calibri"/>
                        <a:cs typeface="Calibri"/>
                        <a:sym typeface="Calibri"/>
                      </a:endParaRPr>
                    </a:p>
                  </a:txBody>
                  <a:tcPr marL="0" marR="0" marT="0" marB="0" anchor="ctr"/>
                </a:tc>
                <a:tc>
                  <a:txBody>
                    <a:bodyPr/>
                    <a:lstStyle/>
                    <a:p>
                      <a:pPr marL="36000" marR="0" lvl="0" indent="0" algn="ctr" rtl="0">
                        <a:lnSpc>
                          <a:spcPct val="100000"/>
                        </a:lnSpc>
                        <a:spcBef>
                          <a:spcPts val="0"/>
                        </a:spcBef>
                        <a:spcAft>
                          <a:spcPts val="0"/>
                        </a:spcAft>
                        <a:buNone/>
                      </a:pPr>
                      <a:r>
                        <a:rPr lang="tr-TR" sz="2000" b="1"/>
                        <a:t> -</a:t>
                      </a:r>
                      <a:endParaRPr sz="2000" b="1">
                        <a:latin typeface="Calibri"/>
                        <a:ea typeface="Calibri"/>
                        <a:cs typeface="Calibri"/>
                        <a:sym typeface="Calibri"/>
                      </a:endParaRPr>
                    </a:p>
                  </a:txBody>
                  <a:tcPr marL="0" marR="0" marT="0" marB="0" anchor="ctr"/>
                </a:tc>
                <a:tc>
                  <a:txBody>
                    <a:bodyPr/>
                    <a:lstStyle/>
                    <a:p>
                      <a:pPr marL="36000" marR="0" lvl="0" indent="0" algn="ctr" rtl="0">
                        <a:lnSpc>
                          <a:spcPct val="100000"/>
                        </a:lnSpc>
                        <a:spcBef>
                          <a:spcPts val="0"/>
                        </a:spcBef>
                        <a:spcAft>
                          <a:spcPts val="0"/>
                        </a:spcAft>
                        <a:buNone/>
                      </a:pPr>
                      <a:r>
                        <a:rPr lang="tr-TR" sz="2000" b="1"/>
                        <a:t>- </a:t>
                      </a:r>
                      <a:endParaRPr sz="2000" b="1">
                        <a:latin typeface="Calibri"/>
                        <a:ea typeface="Calibri"/>
                        <a:cs typeface="Calibri"/>
                        <a:sym typeface="Calibri"/>
                      </a:endParaRPr>
                    </a:p>
                  </a:txBody>
                  <a:tcPr marL="0" marR="0" marT="0" marB="0" anchor="ctr"/>
                </a:tc>
                <a:extLst>
                  <a:ext uri="{0D108BD9-81ED-4DB2-BD59-A6C34878D82A}">
                    <a16:rowId xmlns:a16="http://schemas.microsoft.com/office/drawing/2014/main" val="10009"/>
                  </a:ext>
                </a:extLst>
              </a:tr>
              <a:tr h="322025">
                <a:tc>
                  <a:txBody>
                    <a:bodyPr/>
                    <a:lstStyle/>
                    <a:p>
                      <a:pPr marL="36000" marR="0" lvl="0" indent="0" algn="r" rtl="0">
                        <a:lnSpc>
                          <a:spcPct val="100000"/>
                        </a:lnSpc>
                        <a:spcBef>
                          <a:spcPts val="0"/>
                        </a:spcBef>
                        <a:spcAft>
                          <a:spcPts val="0"/>
                        </a:spcAft>
                        <a:buNone/>
                      </a:pPr>
                      <a:r>
                        <a:rPr lang="tr-TR" sz="2000" b="1">
                          <a:solidFill>
                            <a:srgbClr val="FF0000"/>
                          </a:solidFill>
                        </a:rPr>
                        <a:t>Toplam</a:t>
                      </a:r>
                      <a:endParaRPr sz="2000" b="1">
                        <a:solidFill>
                          <a:srgbClr val="FF0000"/>
                        </a:solidFill>
                        <a:latin typeface="Calibri"/>
                        <a:ea typeface="Calibri"/>
                        <a:cs typeface="Calibri"/>
                        <a:sym typeface="Calibri"/>
                      </a:endParaRPr>
                    </a:p>
                  </a:txBody>
                  <a:tcPr marL="3175" marR="3175" marT="3175" marB="0" anchor="ctr"/>
                </a:tc>
                <a:tc>
                  <a:txBody>
                    <a:bodyPr/>
                    <a:lstStyle/>
                    <a:p>
                      <a:pPr marL="36000" marR="0" lvl="0" indent="0" algn="ctr" rtl="0">
                        <a:lnSpc>
                          <a:spcPct val="100000"/>
                        </a:lnSpc>
                        <a:spcBef>
                          <a:spcPts val="0"/>
                        </a:spcBef>
                        <a:spcAft>
                          <a:spcPts val="0"/>
                        </a:spcAft>
                        <a:buNone/>
                      </a:pPr>
                      <a:r>
                        <a:rPr lang="tr-TR" sz="2000" b="1">
                          <a:solidFill>
                            <a:srgbClr val="FF0000"/>
                          </a:solidFill>
                        </a:rPr>
                        <a:t>- </a:t>
                      </a:r>
                      <a:endParaRPr sz="2000" b="1">
                        <a:solidFill>
                          <a:srgbClr val="FF0000"/>
                        </a:solidFill>
                        <a:latin typeface="Calibri"/>
                        <a:ea typeface="Calibri"/>
                        <a:cs typeface="Calibri"/>
                        <a:sym typeface="Calibri"/>
                      </a:endParaRPr>
                    </a:p>
                  </a:txBody>
                  <a:tcPr marL="3175" marR="3175" marT="3175" marB="0" anchor="ctr"/>
                </a:tc>
                <a:tc>
                  <a:txBody>
                    <a:bodyPr/>
                    <a:lstStyle/>
                    <a:p>
                      <a:pPr marL="36000" marR="0" lvl="0" indent="0" algn="ctr" rtl="0">
                        <a:lnSpc>
                          <a:spcPct val="100000"/>
                        </a:lnSpc>
                        <a:spcBef>
                          <a:spcPts val="0"/>
                        </a:spcBef>
                        <a:spcAft>
                          <a:spcPts val="0"/>
                        </a:spcAft>
                        <a:buNone/>
                      </a:pPr>
                      <a:r>
                        <a:rPr lang="tr-TR" sz="2000" b="1">
                          <a:solidFill>
                            <a:srgbClr val="FF0000"/>
                          </a:solidFill>
                        </a:rPr>
                        <a:t> -</a:t>
                      </a:r>
                      <a:endParaRPr sz="2000" b="1">
                        <a:solidFill>
                          <a:srgbClr val="FF0000"/>
                        </a:solidFill>
                        <a:latin typeface="Calibri"/>
                        <a:ea typeface="Calibri"/>
                        <a:cs typeface="Calibri"/>
                        <a:sym typeface="Calibri"/>
                      </a:endParaRPr>
                    </a:p>
                  </a:txBody>
                  <a:tcPr marL="3175" marR="3175" marT="3175" marB="0" anchor="ctr"/>
                </a:tc>
                <a:tc>
                  <a:txBody>
                    <a:bodyPr/>
                    <a:lstStyle/>
                    <a:p>
                      <a:pPr marL="36000" marR="0" lvl="0" indent="0" algn="l" rtl="0">
                        <a:lnSpc>
                          <a:spcPct val="100000"/>
                        </a:lnSpc>
                        <a:spcBef>
                          <a:spcPts val="0"/>
                        </a:spcBef>
                        <a:spcAft>
                          <a:spcPts val="0"/>
                        </a:spcAft>
                        <a:buNone/>
                      </a:pPr>
                      <a:r>
                        <a:rPr lang="tr-TR" sz="2000" b="1">
                          <a:solidFill>
                            <a:srgbClr val="FF0000"/>
                          </a:solidFill>
                        </a:rPr>
                        <a:t> </a:t>
                      </a:r>
                      <a:endParaRPr sz="2000" b="1">
                        <a:solidFill>
                          <a:srgbClr val="FF0000"/>
                        </a:solidFill>
                        <a:latin typeface="Calibri"/>
                        <a:ea typeface="Calibri"/>
                        <a:cs typeface="Calibri"/>
                        <a:sym typeface="Calibri"/>
                      </a:endParaRPr>
                    </a:p>
                  </a:txBody>
                  <a:tcPr marL="0" marR="0" marT="0" marB="0" anchor="ctr">
                    <a:solidFill>
                      <a:schemeClr val="accent5"/>
                    </a:solidFill>
                  </a:tcPr>
                </a:tc>
                <a:tc>
                  <a:txBody>
                    <a:bodyPr/>
                    <a:lstStyle/>
                    <a:p>
                      <a:pPr marL="36000" marR="0" lvl="0" indent="0" algn="r" rtl="0">
                        <a:lnSpc>
                          <a:spcPct val="100000"/>
                        </a:lnSpc>
                        <a:spcBef>
                          <a:spcPts val="0"/>
                        </a:spcBef>
                        <a:spcAft>
                          <a:spcPts val="0"/>
                        </a:spcAft>
                        <a:buNone/>
                      </a:pPr>
                      <a:r>
                        <a:rPr lang="tr-TR" sz="2000" b="1">
                          <a:solidFill>
                            <a:srgbClr val="FF0000"/>
                          </a:solidFill>
                        </a:rPr>
                        <a:t>Toplam</a:t>
                      </a:r>
                      <a:endParaRPr sz="2000" b="1">
                        <a:solidFill>
                          <a:srgbClr val="FF0000"/>
                        </a:solidFill>
                        <a:latin typeface="Calibri"/>
                        <a:ea typeface="Calibri"/>
                        <a:cs typeface="Calibri"/>
                        <a:sym typeface="Calibri"/>
                      </a:endParaRPr>
                    </a:p>
                  </a:txBody>
                  <a:tcPr marL="0" marR="0" marT="0" marB="0" anchor="ctr"/>
                </a:tc>
                <a:tc>
                  <a:txBody>
                    <a:bodyPr/>
                    <a:lstStyle/>
                    <a:p>
                      <a:pPr marL="36000" marR="0" lvl="0" indent="0" algn="ctr" rtl="0">
                        <a:lnSpc>
                          <a:spcPct val="100000"/>
                        </a:lnSpc>
                        <a:spcBef>
                          <a:spcPts val="0"/>
                        </a:spcBef>
                        <a:spcAft>
                          <a:spcPts val="0"/>
                        </a:spcAft>
                        <a:buNone/>
                      </a:pPr>
                      <a:r>
                        <a:rPr lang="tr-TR" sz="2000" b="1"/>
                        <a:t> -</a:t>
                      </a:r>
                      <a:endParaRPr sz="2000" b="1">
                        <a:latin typeface="Calibri"/>
                        <a:ea typeface="Calibri"/>
                        <a:cs typeface="Calibri"/>
                        <a:sym typeface="Calibri"/>
                      </a:endParaRPr>
                    </a:p>
                  </a:txBody>
                  <a:tcPr marL="0" marR="0" marT="0" marB="0" anchor="ctr"/>
                </a:tc>
                <a:tc>
                  <a:txBody>
                    <a:bodyPr/>
                    <a:lstStyle/>
                    <a:p>
                      <a:pPr marL="36000" marR="0" lvl="0" indent="0" algn="ctr" rtl="0">
                        <a:lnSpc>
                          <a:spcPct val="100000"/>
                        </a:lnSpc>
                        <a:spcBef>
                          <a:spcPts val="0"/>
                        </a:spcBef>
                        <a:spcAft>
                          <a:spcPts val="0"/>
                        </a:spcAft>
                        <a:buNone/>
                      </a:pPr>
                      <a:r>
                        <a:rPr lang="tr-TR" sz="2000" b="1"/>
                        <a:t> -</a:t>
                      </a:r>
                      <a:endParaRPr sz="2000" b="1">
                        <a:latin typeface="Calibri"/>
                        <a:ea typeface="Calibri"/>
                        <a:cs typeface="Calibri"/>
                        <a:sym typeface="Calibri"/>
                      </a:endParaRPr>
                    </a:p>
                  </a:txBody>
                  <a:tcPr marL="0" marR="0" marT="0" marB="0" anchor="ctr"/>
                </a:tc>
                <a:extLst>
                  <a:ext uri="{0D108BD9-81ED-4DB2-BD59-A6C34878D82A}">
                    <a16:rowId xmlns:a16="http://schemas.microsoft.com/office/drawing/2014/main" val="10010"/>
                  </a:ext>
                </a:extLst>
              </a:tr>
            </a:tbl>
          </a:graphicData>
        </a:graphic>
      </p:graphicFrame>
      <p:sp>
        <p:nvSpPr>
          <p:cNvPr id="408" name="Google Shape;408;p36"/>
          <p:cNvSpPr txBox="1"/>
          <p:nvPr/>
        </p:nvSpPr>
        <p:spPr>
          <a:xfrm>
            <a:off x="861060" y="5884023"/>
            <a:ext cx="700278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800" b="1" i="1">
                <a:solidFill>
                  <a:srgbClr val="C00000"/>
                </a:solidFill>
                <a:latin typeface="Calibri"/>
                <a:ea typeface="Calibri"/>
                <a:cs typeface="Calibri"/>
                <a:sym typeface="Calibri"/>
              </a:rPr>
              <a:t>* Her bir Program için ayrı ayrı tablo hazırlayınız. </a:t>
            </a:r>
            <a:endParaRPr sz="1800" b="1" i="1">
              <a:solidFill>
                <a:srgbClr val="C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25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12"/>
        <p:cNvGrpSpPr/>
        <p:nvPr/>
      </p:nvGrpSpPr>
      <p:grpSpPr>
        <a:xfrm>
          <a:off x="0" y="0"/>
          <a:ext cx="0" cy="0"/>
          <a:chOff x="0" y="0"/>
          <a:chExt cx="0" cy="0"/>
        </a:xfrm>
      </p:grpSpPr>
      <p:sp>
        <p:nvSpPr>
          <p:cNvPr id="413" name="Google Shape;413;p37"/>
          <p:cNvSpPr txBox="1">
            <a:spLocks noGrp="1"/>
          </p:cNvSpPr>
          <p:nvPr>
            <p:ph type="title"/>
          </p:nvPr>
        </p:nvSpPr>
        <p:spPr>
          <a:xfrm>
            <a:off x="371060" y="745434"/>
            <a:ext cx="10333383" cy="75537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3600"/>
              <a:buFont typeface="Calibri"/>
              <a:buNone/>
            </a:pPr>
            <a:r>
              <a:rPr lang="tr-TR" sz="3600" b="1">
                <a:solidFill>
                  <a:srgbClr val="FF0000"/>
                </a:solidFill>
              </a:rPr>
              <a:t>Program Dersleri Analizi</a:t>
            </a:r>
            <a:endParaRPr sz="3600" b="1">
              <a:solidFill>
                <a:srgbClr val="FF0000"/>
              </a:solidFill>
            </a:endParaRPr>
          </a:p>
        </p:txBody>
      </p:sp>
      <p:sp>
        <p:nvSpPr>
          <p:cNvPr id="414" name="Google Shape;41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30.12.2025</a:t>
            </a:r>
            <a:endParaRPr/>
          </a:p>
        </p:txBody>
      </p:sp>
      <p:sp>
        <p:nvSpPr>
          <p:cNvPr id="415" name="Google Shape;415;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38</a:t>
            </a:fld>
            <a:endParaRPr/>
          </a:p>
        </p:txBody>
      </p:sp>
      <p:sp>
        <p:nvSpPr>
          <p:cNvPr id="416" name="Google Shape;416;p37"/>
          <p:cNvSpPr txBox="1"/>
          <p:nvPr/>
        </p:nvSpPr>
        <p:spPr>
          <a:xfrm>
            <a:off x="861060" y="5884023"/>
            <a:ext cx="7002780"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800" b="1" i="1">
                <a:solidFill>
                  <a:srgbClr val="C00000"/>
                </a:solidFill>
                <a:latin typeface="Calibri"/>
                <a:ea typeface="Calibri"/>
                <a:cs typeface="Calibri"/>
                <a:sym typeface="Calibri"/>
              </a:rPr>
              <a:t>* Her bir Program için ayrı ayrı tablo hazırlayınız. </a:t>
            </a:r>
            <a:endParaRPr sz="1800" b="1" i="1">
              <a:solidFill>
                <a:srgbClr val="C00000"/>
              </a:solidFill>
              <a:latin typeface="Calibri"/>
              <a:ea typeface="Calibri"/>
              <a:cs typeface="Calibri"/>
              <a:sym typeface="Calibri"/>
            </a:endParaRPr>
          </a:p>
        </p:txBody>
      </p:sp>
      <p:graphicFrame>
        <p:nvGraphicFramePr>
          <p:cNvPr id="417" name="Google Shape;417;p37"/>
          <p:cNvGraphicFramePr/>
          <p:nvPr/>
        </p:nvGraphicFramePr>
        <p:xfrm>
          <a:off x="447261" y="2057399"/>
          <a:ext cx="11380325" cy="3526683"/>
        </p:xfrm>
        <a:graphic>
          <a:graphicData uri="http://schemas.openxmlformats.org/drawingml/2006/table">
            <a:tbl>
              <a:tblPr>
                <a:noFill/>
                <a:tableStyleId>{9EE9E55A-6353-4820-B1A0-A50A31D110FF}</a:tableStyleId>
              </a:tblPr>
              <a:tblGrid>
                <a:gridCol w="3640600">
                  <a:extLst>
                    <a:ext uri="{9D8B030D-6E8A-4147-A177-3AD203B41FA5}">
                      <a16:colId xmlns:a16="http://schemas.microsoft.com/office/drawing/2014/main" val="20000"/>
                    </a:ext>
                  </a:extLst>
                </a:gridCol>
                <a:gridCol w="752675">
                  <a:extLst>
                    <a:ext uri="{9D8B030D-6E8A-4147-A177-3AD203B41FA5}">
                      <a16:colId xmlns:a16="http://schemas.microsoft.com/office/drawing/2014/main" val="20001"/>
                    </a:ext>
                  </a:extLst>
                </a:gridCol>
                <a:gridCol w="982450">
                  <a:extLst>
                    <a:ext uri="{9D8B030D-6E8A-4147-A177-3AD203B41FA5}">
                      <a16:colId xmlns:a16="http://schemas.microsoft.com/office/drawing/2014/main" val="20002"/>
                    </a:ext>
                  </a:extLst>
                </a:gridCol>
                <a:gridCol w="504100">
                  <a:extLst>
                    <a:ext uri="{9D8B030D-6E8A-4147-A177-3AD203B41FA5}">
                      <a16:colId xmlns:a16="http://schemas.microsoft.com/office/drawing/2014/main" val="20003"/>
                    </a:ext>
                  </a:extLst>
                </a:gridCol>
                <a:gridCol w="3567300">
                  <a:extLst>
                    <a:ext uri="{9D8B030D-6E8A-4147-A177-3AD203B41FA5}">
                      <a16:colId xmlns:a16="http://schemas.microsoft.com/office/drawing/2014/main" val="20004"/>
                    </a:ext>
                  </a:extLst>
                </a:gridCol>
                <a:gridCol w="1180525">
                  <a:extLst>
                    <a:ext uri="{9D8B030D-6E8A-4147-A177-3AD203B41FA5}">
                      <a16:colId xmlns:a16="http://schemas.microsoft.com/office/drawing/2014/main" val="20005"/>
                    </a:ext>
                  </a:extLst>
                </a:gridCol>
                <a:gridCol w="752675">
                  <a:extLst>
                    <a:ext uri="{9D8B030D-6E8A-4147-A177-3AD203B41FA5}">
                      <a16:colId xmlns:a16="http://schemas.microsoft.com/office/drawing/2014/main" val="20006"/>
                    </a:ext>
                  </a:extLst>
                </a:gridCol>
              </a:tblGrid>
              <a:tr h="324975">
                <a:tc>
                  <a:txBody>
                    <a:bodyPr/>
                    <a:lstStyle/>
                    <a:p>
                      <a:pPr marL="72000" marR="0" lvl="0" indent="0" algn="r" rtl="0">
                        <a:lnSpc>
                          <a:spcPct val="107000"/>
                        </a:lnSpc>
                        <a:spcBef>
                          <a:spcPts val="0"/>
                        </a:spcBef>
                        <a:spcAft>
                          <a:spcPts val="0"/>
                        </a:spcAft>
                        <a:buNone/>
                      </a:pPr>
                      <a:r>
                        <a:rPr lang="tr-TR" sz="2000" b="1">
                          <a:solidFill>
                            <a:srgbClr val="3333FF"/>
                          </a:solidFill>
                        </a:rPr>
                        <a:t>Program Adı*</a:t>
                      </a:r>
                      <a:endParaRPr sz="2000" b="1">
                        <a:solidFill>
                          <a:srgbClr val="3333FF"/>
                        </a:solidFill>
                        <a:latin typeface="Calibri"/>
                        <a:ea typeface="Calibri"/>
                        <a:cs typeface="Calibri"/>
                        <a:sym typeface="Calibri"/>
                      </a:endParaRPr>
                    </a:p>
                  </a:txBody>
                  <a:tcPr marL="3175" marR="3175" marT="3175" marB="0" anchor="ctr"/>
                </a:tc>
                <a:tc gridSpan="6">
                  <a:txBody>
                    <a:bodyPr/>
                    <a:lstStyle/>
                    <a:p>
                      <a:pPr marL="72000" marR="0" lvl="0" indent="0" algn="ctr" rtl="0">
                        <a:lnSpc>
                          <a:spcPct val="107000"/>
                        </a:lnSpc>
                        <a:spcBef>
                          <a:spcPts val="0"/>
                        </a:spcBef>
                        <a:spcAft>
                          <a:spcPts val="0"/>
                        </a:spcAft>
                        <a:buNone/>
                      </a:pPr>
                      <a:r>
                        <a:rPr lang="tr-TR" sz="2000" b="1">
                          <a:solidFill>
                            <a:srgbClr val="3333FF"/>
                          </a:solidFill>
                        </a:rPr>
                        <a:t> </a:t>
                      </a:r>
                      <a:endParaRPr sz="2000" b="1">
                        <a:solidFill>
                          <a:srgbClr val="3333FF"/>
                        </a:solidFill>
                        <a:latin typeface="Calibri"/>
                        <a:ea typeface="Calibri"/>
                        <a:cs typeface="Calibri"/>
                        <a:sym typeface="Calibri"/>
                      </a:endParaRPr>
                    </a:p>
                  </a:txBody>
                  <a:tcPr marL="3175" marR="3175" marT="3175" marB="0" anchor="ct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292750">
                <a:tc>
                  <a:txBody>
                    <a:bodyPr/>
                    <a:lstStyle/>
                    <a:p>
                      <a:pPr marL="72000" marR="0" lvl="0" indent="0" algn="ctr" rtl="0">
                        <a:lnSpc>
                          <a:spcPct val="107000"/>
                        </a:lnSpc>
                        <a:spcBef>
                          <a:spcPts val="0"/>
                        </a:spcBef>
                        <a:spcAft>
                          <a:spcPts val="0"/>
                        </a:spcAft>
                        <a:buNone/>
                      </a:pPr>
                      <a:r>
                        <a:rPr lang="tr-TR" sz="1800" b="1">
                          <a:solidFill>
                            <a:srgbClr val="FF0000"/>
                          </a:solidFill>
                        </a:rPr>
                        <a:t>Ders Türü</a:t>
                      </a:r>
                      <a:endParaRPr sz="1800" b="1">
                        <a:solidFill>
                          <a:srgbClr val="FF0000"/>
                        </a:solidFill>
                        <a:latin typeface="Calibri"/>
                        <a:ea typeface="Calibri"/>
                        <a:cs typeface="Calibri"/>
                        <a:sym typeface="Calibri"/>
                      </a:endParaRPr>
                    </a:p>
                  </a:txBody>
                  <a:tcPr marL="3175" marR="3175" marT="3175" marB="0" anchor="ctr"/>
                </a:tc>
                <a:tc>
                  <a:txBody>
                    <a:bodyPr/>
                    <a:lstStyle/>
                    <a:p>
                      <a:pPr marL="72000" marR="0" lvl="0" indent="0" algn="ctr" rtl="0">
                        <a:lnSpc>
                          <a:spcPct val="107000"/>
                        </a:lnSpc>
                        <a:spcBef>
                          <a:spcPts val="0"/>
                        </a:spcBef>
                        <a:spcAft>
                          <a:spcPts val="0"/>
                        </a:spcAft>
                        <a:buNone/>
                      </a:pPr>
                      <a:r>
                        <a:rPr lang="tr-TR" sz="1800" b="1">
                          <a:solidFill>
                            <a:srgbClr val="FF0000"/>
                          </a:solidFill>
                        </a:rPr>
                        <a:t>2024</a:t>
                      </a:r>
                      <a:endParaRPr sz="1800" b="1">
                        <a:solidFill>
                          <a:srgbClr val="FF0000"/>
                        </a:solidFill>
                        <a:latin typeface="Calibri"/>
                        <a:ea typeface="Calibri"/>
                        <a:cs typeface="Calibri"/>
                        <a:sym typeface="Calibri"/>
                      </a:endParaRPr>
                    </a:p>
                  </a:txBody>
                  <a:tcPr marL="3175" marR="3175" marT="3175" marB="0" anchor="ctr"/>
                </a:tc>
                <a:tc>
                  <a:txBody>
                    <a:bodyPr/>
                    <a:lstStyle/>
                    <a:p>
                      <a:pPr marL="72000" marR="0" lvl="0" indent="0" algn="ctr" rtl="0">
                        <a:lnSpc>
                          <a:spcPct val="107000"/>
                        </a:lnSpc>
                        <a:spcBef>
                          <a:spcPts val="0"/>
                        </a:spcBef>
                        <a:spcAft>
                          <a:spcPts val="0"/>
                        </a:spcAft>
                        <a:buNone/>
                      </a:pPr>
                      <a:r>
                        <a:rPr lang="tr-TR" sz="1800" b="1">
                          <a:solidFill>
                            <a:srgbClr val="FF0000"/>
                          </a:solidFill>
                        </a:rPr>
                        <a:t>2025</a:t>
                      </a:r>
                      <a:endParaRPr sz="1800" b="1">
                        <a:solidFill>
                          <a:srgbClr val="FF0000"/>
                        </a:solidFill>
                        <a:latin typeface="Calibri"/>
                        <a:ea typeface="Calibri"/>
                        <a:cs typeface="Calibri"/>
                        <a:sym typeface="Calibri"/>
                      </a:endParaRPr>
                    </a:p>
                  </a:txBody>
                  <a:tcPr marL="3175" marR="3175" marT="3175" marB="0" anchor="ctr"/>
                </a:tc>
                <a:tc>
                  <a:txBody>
                    <a:bodyPr/>
                    <a:lstStyle/>
                    <a:p>
                      <a:pPr marL="72000" marR="0" lvl="0" indent="0" algn="ctr" rtl="0">
                        <a:lnSpc>
                          <a:spcPct val="107000"/>
                        </a:lnSpc>
                        <a:spcBef>
                          <a:spcPts val="0"/>
                        </a:spcBef>
                        <a:spcAft>
                          <a:spcPts val="0"/>
                        </a:spcAft>
                        <a:buNone/>
                      </a:pPr>
                      <a:r>
                        <a:rPr lang="tr-TR" sz="1800" b="1">
                          <a:solidFill>
                            <a:srgbClr val="FF0000"/>
                          </a:solidFill>
                        </a:rPr>
                        <a:t> </a:t>
                      </a:r>
                      <a:endParaRPr sz="1800" b="1">
                        <a:solidFill>
                          <a:srgbClr val="FF0000"/>
                        </a:solidFill>
                        <a:latin typeface="Calibri"/>
                        <a:ea typeface="Calibri"/>
                        <a:cs typeface="Calibri"/>
                        <a:sym typeface="Calibri"/>
                      </a:endParaRPr>
                    </a:p>
                  </a:txBody>
                  <a:tcPr marL="0" marR="0" marT="0" marB="0"/>
                </a:tc>
                <a:tc>
                  <a:txBody>
                    <a:bodyPr/>
                    <a:lstStyle/>
                    <a:p>
                      <a:pPr marL="72000" marR="0" lvl="0" indent="0" algn="ctr" rtl="0">
                        <a:lnSpc>
                          <a:spcPct val="107000"/>
                        </a:lnSpc>
                        <a:spcBef>
                          <a:spcPts val="0"/>
                        </a:spcBef>
                        <a:spcAft>
                          <a:spcPts val="0"/>
                        </a:spcAft>
                        <a:buNone/>
                      </a:pPr>
                      <a:r>
                        <a:rPr lang="tr-TR" sz="1800" b="1">
                          <a:solidFill>
                            <a:srgbClr val="FF0000"/>
                          </a:solidFill>
                        </a:rPr>
                        <a:t>Ders Türü</a:t>
                      </a:r>
                      <a:endParaRPr sz="1800" b="1">
                        <a:solidFill>
                          <a:srgbClr val="FF0000"/>
                        </a:solidFill>
                        <a:latin typeface="Calibri"/>
                        <a:ea typeface="Calibri"/>
                        <a:cs typeface="Calibri"/>
                        <a:sym typeface="Calibri"/>
                      </a:endParaRPr>
                    </a:p>
                  </a:txBody>
                  <a:tcPr marL="0" marR="0" marT="0" marB="0" anchor="ctr"/>
                </a:tc>
                <a:tc>
                  <a:txBody>
                    <a:bodyPr/>
                    <a:lstStyle/>
                    <a:p>
                      <a:pPr marL="72000" marR="0" lvl="0" indent="0" algn="ctr" rtl="0">
                        <a:lnSpc>
                          <a:spcPct val="107000"/>
                        </a:lnSpc>
                        <a:spcBef>
                          <a:spcPts val="0"/>
                        </a:spcBef>
                        <a:spcAft>
                          <a:spcPts val="0"/>
                        </a:spcAft>
                        <a:buNone/>
                      </a:pPr>
                      <a:r>
                        <a:rPr lang="tr-TR" sz="1800" b="1">
                          <a:solidFill>
                            <a:srgbClr val="FF0000"/>
                          </a:solidFill>
                        </a:rPr>
                        <a:t>2024</a:t>
                      </a:r>
                      <a:endParaRPr sz="1800" b="1">
                        <a:solidFill>
                          <a:srgbClr val="FF0000"/>
                        </a:solidFill>
                        <a:latin typeface="Calibri"/>
                        <a:ea typeface="Calibri"/>
                        <a:cs typeface="Calibri"/>
                        <a:sym typeface="Calibri"/>
                      </a:endParaRPr>
                    </a:p>
                  </a:txBody>
                  <a:tcPr marL="0" marR="0" marT="0" marB="0" anchor="ctr"/>
                </a:tc>
                <a:tc>
                  <a:txBody>
                    <a:bodyPr/>
                    <a:lstStyle/>
                    <a:p>
                      <a:pPr marL="72000" marR="0" lvl="0" indent="0" algn="ctr" rtl="0">
                        <a:lnSpc>
                          <a:spcPct val="107000"/>
                        </a:lnSpc>
                        <a:spcBef>
                          <a:spcPts val="0"/>
                        </a:spcBef>
                        <a:spcAft>
                          <a:spcPts val="0"/>
                        </a:spcAft>
                        <a:buNone/>
                      </a:pPr>
                      <a:r>
                        <a:rPr lang="tr-TR" sz="1800" b="1">
                          <a:solidFill>
                            <a:srgbClr val="FF0000"/>
                          </a:solidFill>
                        </a:rPr>
                        <a:t>2025</a:t>
                      </a:r>
                      <a:endParaRPr sz="1800" b="1">
                        <a:solidFill>
                          <a:srgbClr val="FF0000"/>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1"/>
                  </a:ext>
                </a:extLst>
              </a:tr>
              <a:tr h="322300">
                <a:tc>
                  <a:txBody>
                    <a:bodyPr/>
                    <a:lstStyle/>
                    <a:p>
                      <a:pPr marL="72000" marR="0" lvl="0" indent="0" algn="l" rtl="0">
                        <a:lnSpc>
                          <a:spcPct val="107000"/>
                        </a:lnSpc>
                        <a:spcBef>
                          <a:spcPts val="0"/>
                        </a:spcBef>
                        <a:spcAft>
                          <a:spcPts val="0"/>
                        </a:spcAft>
                        <a:buNone/>
                      </a:pPr>
                      <a:r>
                        <a:rPr lang="tr-TR" sz="1800"/>
                        <a:t>Alan İçi Zorunlu Ders Sayısı</a:t>
                      </a:r>
                      <a:endParaRPr sz="1800">
                        <a:latin typeface="Calibri"/>
                        <a:ea typeface="Calibri"/>
                        <a:cs typeface="Calibri"/>
                        <a:sym typeface="Calibri"/>
                      </a:endParaRPr>
                    </a:p>
                  </a:txBody>
                  <a:tcPr marL="3175" marR="3175" marT="3175" marB="0" anchor="ctr"/>
                </a:tc>
                <a:tc>
                  <a:txBody>
                    <a:bodyPr/>
                    <a:lstStyle/>
                    <a:p>
                      <a:pPr marL="72000" marR="0" lvl="0" indent="0" algn="ctr" rtl="0">
                        <a:lnSpc>
                          <a:spcPct val="107000"/>
                        </a:lnSpc>
                        <a:spcBef>
                          <a:spcPts val="0"/>
                        </a:spcBef>
                        <a:spcAft>
                          <a:spcPts val="0"/>
                        </a:spcAft>
                        <a:buNone/>
                      </a:pPr>
                      <a:r>
                        <a:rPr lang="tr-TR" sz="1800"/>
                        <a:t>- </a:t>
                      </a:r>
                      <a:endParaRPr sz="1800">
                        <a:latin typeface="Calibri"/>
                        <a:ea typeface="Calibri"/>
                        <a:cs typeface="Calibri"/>
                        <a:sym typeface="Calibri"/>
                      </a:endParaRPr>
                    </a:p>
                  </a:txBody>
                  <a:tcPr marL="3175" marR="3175" marT="3175" marB="0" anchor="ctr"/>
                </a:tc>
                <a:tc>
                  <a:txBody>
                    <a:bodyPr/>
                    <a:lstStyle/>
                    <a:p>
                      <a:pPr marL="72000" marR="0" lvl="0" indent="0" algn="ctr" rtl="0">
                        <a:lnSpc>
                          <a:spcPct val="107000"/>
                        </a:lnSpc>
                        <a:spcBef>
                          <a:spcPts val="0"/>
                        </a:spcBef>
                        <a:spcAft>
                          <a:spcPts val="0"/>
                        </a:spcAft>
                        <a:buNone/>
                      </a:pPr>
                      <a:r>
                        <a:rPr lang="tr-TR" sz="1800"/>
                        <a:t> -</a:t>
                      </a:r>
                      <a:endParaRPr sz="1800">
                        <a:latin typeface="Calibri"/>
                        <a:ea typeface="Calibri"/>
                        <a:cs typeface="Calibri"/>
                        <a:sym typeface="Calibri"/>
                      </a:endParaRPr>
                    </a:p>
                  </a:txBody>
                  <a:tcPr marL="3175" marR="3175" marT="3175" marB="0" anchor="ctr"/>
                </a:tc>
                <a:tc>
                  <a:txBody>
                    <a:bodyPr/>
                    <a:lstStyle/>
                    <a:p>
                      <a:pPr marL="72000" marR="0" lvl="0" indent="0" algn="l" rtl="0">
                        <a:lnSpc>
                          <a:spcPct val="107000"/>
                        </a:lnSpc>
                        <a:spcBef>
                          <a:spcPts val="0"/>
                        </a:spcBef>
                        <a:spcAft>
                          <a:spcPts val="0"/>
                        </a:spcAft>
                        <a:buNone/>
                      </a:pPr>
                      <a:r>
                        <a:rPr lang="tr-TR" sz="1800"/>
                        <a:t> </a:t>
                      </a:r>
                      <a:endParaRPr sz="1800">
                        <a:latin typeface="Calibri"/>
                        <a:ea typeface="Calibri"/>
                        <a:cs typeface="Calibri"/>
                        <a:sym typeface="Calibri"/>
                      </a:endParaRPr>
                    </a:p>
                  </a:txBody>
                  <a:tcPr marL="0" marR="0" marT="0" marB="0"/>
                </a:tc>
                <a:tc>
                  <a:txBody>
                    <a:bodyPr/>
                    <a:lstStyle/>
                    <a:p>
                      <a:pPr marL="72000" marR="0" lvl="0" indent="0" algn="l" rtl="0">
                        <a:lnSpc>
                          <a:spcPct val="107000"/>
                        </a:lnSpc>
                        <a:spcBef>
                          <a:spcPts val="0"/>
                        </a:spcBef>
                        <a:spcAft>
                          <a:spcPts val="0"/>
                        </a:spcAft>
                        <a:buNone/>
                      </a:pPr>
                      <a:r>
                        <a:rPr lang="tr-TR" sz="1800"/>
                        <a:t>Alan İçi Seçmeli Ders Sayısı</a:t>
                      </a:r>
                      <a:endParaRPr sz="1800">
                        <a:latin typeface="Calibri"/>
                        <a:ea typeface="Calibri"/>
                        <a:cs typeface="Calibri"/>
                        <a:sym typeface="Calibri"/>
                      </a:endParaRPr>
                    </a:p>
                  </a:txBody>
                  <a:tcPr marL="0" marR="0" marT="0" marB="0" anchor="ctr"/>
                </a:tc>
                <a:tc>
                  <a:txBody>
                    <a:bodyPr/>
                    <a:lstStyle/>
                    <a:p>
                      <a:pPr marL="72000" marR="0" lvl="0" indent="0" algn="ctr" rtl="0">
                        <a:lnSpc>
                          <a:spcPct val="107000"/>
                        </a:lnSpc>
                        <a:spcBef>
                          <a:spcPts val="0"/>
                        </a:spcBef>
                        <a:spcAft>
                          <a:spcPts val="0"/>
                        </a:spcAft>
                        <a:buNone/>
                      </a:pPr>
                      <a:r>
                        <a:rPr lang="tr-TR" sz="1800"/>
                        <a:t> -</a:t>
                      </a:r>
                      <a:endParaRPr sz="1800">
                        <a:latin typeface="Calibri"/>
                        <a:ea typeface="Calibri"/>
                        <a:cs typeface="Calibri"/>
                        <a:sym typeface="Calibri"/>
                      </a:endParaRPr>
                    </a:p>
                  </a:txBody>
                  <a:tcPr marL="0" marR="0" marT="0" marB="0"/>
                </a:tc>
                <a:tc>
                  <a:txBody>
                    <a:bodyPr/>
                    <a:lstStyle/>
                    <a:p>
                      <a:pPr marL="72000" marR="0" lvl="0" indent="0" algn="ctr" rtl="0">
                        <a:lnSpc>
                          <a:spcPct val="107000"/>
                        </a:lnSpc>
                        <a:spcBef>
                          <a:spcPts val="0"/>
                        </a:spcBef>
                        <a:spcAft>
                          <a:spcPts val="0"/>
                        </a:spcAft>
                        <a:buNone/>
                      </a:pPr>
                      <a:r>
                        <a:rPr lang="tr-TR" sz="1800"/>
                        <a:t>- </a:t>
                      </a:r>
                      <a:endParaRPr sz="1800">
                        <a:latin typeface="Calibri"/>
                        <a:ea typeface="Calibri"/>
                        <a:cs typeface="Calibri"/>
                        <a:sym typeface="Calibri"/>
                      </a:endParaRPr>
                    </a:p>
                  </a:txBody>
                  <a:tcPr marL="0" marR="0" marT="0" marB="0"/>
                </a:tc>
                <a:extLst>
                  <a:ext uri="{0D108BD9-81ED-4DB2-BD59-A6C34878D82A}">
                    <a16:rowId xmlns:a16="http://schemas.microsoft.com/office/drawing/2014/main" val="10002"/>
                  </a:ext>
                </a:extLst>
              </a:tr>
              <a:tr h="322300">
                <a:tc>
                  <a:txBody>
                    <a:bodyPr/>
                    <a:lstStyle/>
                    <a:p>
                      <a:pPr marL="72000" marR="0" lvl="0" indent="0" algn="l" rtl="0">
                        <a:lnSpc>
                          <a:spcPct val="107000"/>
                        </a:lnSpc>
                        <a:spcBef>
                          <a:spcPts val="0"/>
                        </a:spcBef>
                        <a:spcAft>
                          <a:spcPts val="0"/>
                        </a:spcAft>
                        <a:buNone/>
                      </a:pPr>
                      <a:r>
                        <a:rPr lang="tr-TR" sz="1800"/>
                        <a:t>Alan Dışı Zorunlu Ders Sayısı</a:t>
                      </a:r>
                      <a:endParaRPr sz="1800">
                        <a:latin typeface="Calibri"/>
                        <a:ea typeface="Calibri"/>
                        <a:cs typeface="Calibri"/>
                        <a:sym typeface="Calibri"/>
                      </a:endParaRPr>
                    </a:p>
                  </a:txBody>
                  <a:tcPr marL="3175" marR="3175" marT="3175" marB="0" anchor="ctr"/>
                </a:tc>
                <a:tc>
                  <a:txBody>
                    <a:bodyPr/>
                    <a:lstStyle/>
                    <a:p>
                      <a:pPr marL="72000" marR="0" lvl="0" indent="0" algn="ctr" rtl="0">
                        <a:lnSpc>
                          <a:spcPct val="107000"/>
                        </a:lnSpc>
                        <a:spcBef>
                          <a:spcPts val="0"/>
                        </a:spcBef>
                        <a:spcAft>
                          <a:spcPts val="0"/>
                        </a:spcAft>
                        <a:buNone/>
                      </a:pPr>
                      <a:r>
                        <a:rPr lang="tr-TR" sz="1800"/>
                        <a:t>- </a:t>
                      </a:r>
                      <a:endParaRPr sz="1800">
                        <a:latin typeface="Calibri"/>
                        <a:ea typeface="Calibri"/>
                        <a:cs typeface="Calibri"/>
                        <a:sym typeface="Calibri"/>
                      </a:endParaRPr>
                    </a:p>
                  </a:txBody>
                  <a:tcPr marL="3175" marR="3175" marT="3175" marB="0" anchor="ctr"/>
                </a:tc>
                <a:tc>
                  <a:txBody>
                    <a:bodyPr/>
                    <a:lstStyle/>
                    <a:p>
                      <a:pPr marL="72000" marR="0" lvl="0" indent="0" algn="ctr" rtl="0">
                        <a:lnSpc>
                          <a:spcPct val="107000"/>
                        </a:lnSpc>
                        <a:spcBef>
                          <a:spcPts val="0"/>
                        </a:spcBef>
                        <a:spcAft>
                          <a:spcPts val="0"/>
                        </a:spcAft>
                        <a:buNone/>
                      </a:pPr>
                      <a:r>
                        <a:rPr lang="tr-TR" sz="1800"/>
                        <a:t> -</a:t>
                      </a:r>
                      <a:endParaRPr sz="1800">
                        <a:latin typeface="Calibri"/>
                        <a:ea typeface="Calibri"/>
                        <a:cs typeface="Calibri"/>
                        <a:sym typeface="Calibri"/>
                      </a:endParaRPr>
                    </a:p>
                  </a:txBody>
                  <a:tcPr marL="3175" marR="3175" marT="3175" marB="0" anchor="ctr"/>
                </a:tc>
                <a:tc>
                  <a:txBody>
                    <a:bodyPr/>
                    <a:lstStyle/>
                    <a:p>
                      <a:pPr marL="72000" marR="0" lvl="0" indent="0" algn="l" rtl="0">
                        <a:lnSpc>
                          <a:spcPct val="107000"/>
                        </a:lnSpc>
                        <a:spcBef>
                          <a:spcPts val="0"/>
                        </a:spcBef>
                        <a:spcAft>
                          <a:spcPts val="0"/>
                        </a:spcAft>
                        <a:buNone/>
                      </a:pPr>
                      <a:r>
                        <a:rPr lang="tr-TR" sz="1800"/>
                        <a:t> </a:t>
                      </a:r>
                      <a:endParaRPr sz="1800">
                        <a:latin typeface="Calibri"/>
                        <a:ea typeface="Calibri"/>
                        <a:cs typeface="Calibri"/>
                        <a:sym typeface="Calibri"/>
                      </a:endParaRPr>
                    </a:p>
                  </a:txBody>
                  <a:tcPr marL="0" marR="0" marT="0" marB="0"/>
                </a:tc>
                <a:tc>
                  <a:txBody>
                    <a:bodyPr/>
                    <a:lstStyle/>
                    <a:p>
                      <a:pPr marL="72000" marR="0" lvl="0" indent="0" algn="l" rtl="0">
                        <a:lnSpc>
                          <a:spcPct val="107000"/>
                        </a:lnSpc>
                        <a:spcBef>
                          <a:spcPts val="0"/>
                        </a:spcBef>
                        <a:spcAft>
                          <a:spcPts val="0"/>
                        </a:spcAft>
                        <a:buNone/>
                      </a:pPr>
                      <a:r>
                        <a:rPr lang="tr-TR" sz="1800"/>
                        <a:t>Alan Dışı Seçmeli Ders Sayısı</a:t>
                      </a:r>
                      <a:endParaRPr sz="1800">
                        <a:latin typeface="Calibri"/>
                        <a:ea typeface="Calibri"/>
                        <a:cs typeface="Calibri"/>
                        <a:sym typeface="Calibri"/>
                      </a:endParaRPr>
                    </a:p>
                  </a:txBody>
                  <a:tcPr marL="0" marR="0" marT="0" marB="0" anchor="ctr"/>
                </a:tc>
                <a:tc>
                  <a:txBody>
                    <a:bodyPr/>
                    <a:lstStyle/>
                    <a:p>
                      <a:pPr marL="72000" marR="0" lvl="0" indent="0" algn="ctr" rtl="0">
                        <a:lnSpc>
                          <a:spcPct val="107000"/>
                        </a:lnSpc>
                        <a:spcBef>
                          <a:spcPts val="0"/>
                        </a:spcBef>
                        <a:spcAft>
                          <a:spcPts val="0"/>
                        </a:spcAft>
                        <a:buNone/>
                      </a:pPr>
                      <a:r>
                        <a:rPr lang="tr-TR" sz="1800"/>
                        <a:t> -</a:t>
                      </a:r>
                      <a:endParaRPr sz="1800">
                        <a:latin typeface="Calibri"/>
                        <a:ea typeface="Calibri"/>
                        <a:cs typeface="Calibri"/>
                        <a:sym typeface="Calibri"/>
                      </a:endParaRPr>
                    </a:p>
                  </a:txBody>
                  <a:tcPr marL="0" marR="0" marT="0" marB="0"/>
                </a:tc>
                <a:tc>
                  <a:txBody>
                    <a:bodyPr/>
                    <a:lstStyle/>
                    <a:p>
                      <a:pPr marL="72000" marR="0" lvl="0" indent="0" algn="ctr" rtl="0">
                        <a:lnSpc>
                          <a:spcPct val="107000"/>
                        </a:lnSpc>
                        <a:spcBef>
                          <a:spcPts val="0"/>
                        </a:spcBef>
                        <a:spcAft>
                          <a:spcPts val="0"/>
                        </a:spcAft>
                        <a:buNone/>
                      </a:pPr>
                      <a:r>
                        <a:rPr lang="tr-TR" sz="1800"/>
                        <a:t> -</a:t>
                      </a:r>
                      <a:endParaRPr sz="1800">
                        <a:latin typeface="Calibri"/>
                        <a:ea typeface="Calibri"/>
                        <a:cs typeface="Calibri"/>
                        <a:sym typeface="Calibri"/>
                      </a:endParaRPr>
                    </a:p>
                  </a:txBody>
                  <a:tcPr marL="0" marR="0" marT="0" marB="0"/>
                </a:tc>
                <a:extLst>
                  <a:ext uri="{0D108BD9-81ED-4DB2-BD59-A6C34878D82A}">
                    <a16:rowId xmlns:a16="http://schemas.microsoft.com/office/drawing/2014/main" val="10003"/>
                  </a:ext>
                </a:extLst>
              </a:tr>
              <a:tr h="322300">
                <a:tc>
                  <a:txBody>
                    <a:bodyPr/>
                    <a:lstStyle/>
                    <a:p>
                      <a:pPr marL="72000" marR="0" lvl="0" indent="0" algn="r" rtl="0">
                        <a:lnSpc>
                          <a:spcPct val="107000"/>
                        </a:lnSpc>
                        <a:spcBef>
                          <a:spcPts val="0"/>
                        </a:spcBef>
                        <a:spcAft>
                          <a:spcPts val="0"/>
                        </a:spcAft>
                        <a:buNone/>
                      </a:pPr>
                      <a:r>
                        <a:rPr lang="tr-TR" sz="1800" b="1">
                          <a:solidFill>
                            <a:srgbClr val="FF0000"/>
                          </a:solidFill>
                        </a:rPr>
                        <a:t>Toplam</a:t>
                      </a:r>
                      <a:endParaRPr sz="1800" b="1">
                        <a:solidFill>
                          <a:srgbClr val="FF0000"/>
                        </a:solidFill>
                        <a:latin typeface="Calibri"/>
                        <a:ea typeface="Calibri"/>
                        <a:cs typeface="Calibri"/>
                        <a:sym typeface="Calibri"/>
                      </a:endParaRPr>
                    </a:p>
                  </a:txBody>
                  <a:tcPr marL="3175" marR="3175" marT="3175" marB="0" anchor="ctr"/>
                </a:tc>
                <a:tc>
                  <a:txBody>
                    <a:bodyPr/>
                    <a:lstStyle/>
                    <a:p>
                      <a:pPr marL="72000" marR="0" lvl="0" indent="0" algn="ctr" rtl="0">
                        <a:lnSpc>
                          <a:spcPct val="107000"/>
                        </a:lnSpc>
                        <a:spcBef>
                          <a:spcPts val="0"/>
                        </a:spcBef>
                        <a:spcAft>
                          <a:spcPts val="0"/>
                        </a:spcAft>
                        <a:buNone/>
                      </a:pPr>
                      <a:r>
                        <a:rPr lang="tr-TR" sz="1800" b="1">
                          <a:solidFill>
                            <a:srgbClr val="FF0000"/>
                          </a:solidFill>
                        </a:rPr>
                        <a:t> -</a:t>
                      </a:r>
                      <a:endParaRPr sz="1800" b="1">
                        <a:solidFill>
                          <a:srgbClr val="FF0000"/>
                        </a:solidFill>
                        <a:latin typeface="Calibri"/>
                        <a:ea typeface="Calibri"/>
                        <a:cs typeface="Calibri"/>
                        <a:sym typeface="Calibri"/>
                      </a:endParaRPr>
                    </a:p>
                  </a:txBody>
                  <a:tcPr marL="3175" marR="3175" marT="3175" marB="0" anchor="ctr"/>
                </a:tc>
                <a:tc>
                  <a:txBody>
                    <a:bodyPr/>
                    <a:lstStyle/>
                    <a:p>
                      <a:pPr marL="72000" marR="0" lvl="0" indent="0" algn="ctr" rtl="0">
                        <a:lnSpc>
                          <a:spcPct val="107000"/>
                        </a:lnSpc>
                        <a:spcBef>
                          <a:spcPts val="0"/>
                        </a:spcBef>
                        <a:spcAft>
                          <a:spcPts val="0"/>
                        </a:spcAft>
                        <a:buNone/>
                      </a:pPr>
                      <a:r>
                        <a:rPr lang="tr-TR" sz="1800" b="1">
                          <a:solidFill>
                            <a:srgbClr val="FF0000"/>
                          </a:solidFill>
                        </a:rPr>
                        <a:t>- </a:t>
                      </a:r>
                      <a:endParaRPr sz="1800" b="1">
                        <a:solidFill>
                          <a:srgbClr val="FF0000"/>
                        </a:solidFill>
                        <a:latin typeface="Calibri"/>
                        <a:ea typeface="Calibri"/>
                        <a:cs typeface="Calibri"/>
                        <a:sym typeface="Calibri"/>
                      </a:endParaRPr>
                    </a:p>
                  </a:txBody>
                  <a:tcPr marL="3175" marR="3175" marT="3175" marB="0" anchor="ctr"/>
                </a:tc>
                <a:tc>
                  <a:txBody>
                    <a:bodyPr/>
                    <a:lstStyle/>
                    <a:p>
                      <a:pPr marL="72000" marR="0" lvl="0" indent="0" algn="l" rtl="0">
                        <a:lnSpc>
                          <a:spcPct val="107000"/>
                        </a:lnSpc>
                        <a:spcBef>
                          <a:spcPts val="0"/>
                        </a:spcBef>
                        <a:spcAft>
                          <a:spcPts val="0"/>
                        </a:spcAft>
                        <a:buNone/>
                      </a:pPr>
                      <a:r>
                        <a:rPr lang="tr-TR" sz="1800" b="1">
                          <a:solidFill>
                            <a:srgbClr val="FF0000"/>
                          </a:solidFill>
                        </a:rPr>
                        <a:t> </a:t>
                      </a:r>
                      <a:endParaRPr sz="1800" b="1">
                        <a:solidFill>
                          <a:srgbClr val="FF0000"/>
                        </a:solidFill>
                        <a:latin typeface="Calibri"/>
                        <a:ea typeface="Calibri"/>
                        <a:cs typeface="Calibri"/>
                        <a:sym typeface="Calibri"/>
                      </a:endParaRPr>
                    </a:p>
                  </a:txBody>
                  <a:tcPr marL="0" marR="0" marT="0" marB="0"/>
                </a:tc>
                <a:tc>
                  <a:txBody>
                    <a:bodyPr/>
                    <a:lstStyle/>
                    <a:p>
                      <a:pPr marL="72000" marR="0" lvl="0" indent="0" algn="r" rtl="0">
                        <a:lnSpc>
                          <a:spcPct val="107000"/>
                        </a:lnSpc>
                        <a:spcBef>
                          <a:spcPts val="0"/>
                        </a:spcBef>
                        <a:spcAft>
                          <a:spcPts val="0"/>
                        </a:spcAft>
                        <a:buNone/>
                      </a:pPr>
                      <a:r>
                        <a:rPr lang="tr-TR" sz="1800" b="1">
                          <a:solidFill>
                            <a:srgbClr val="FF0000"/>
                          </a:solidFill>
                        </a:rPr>
                        <a:t>Toplam</a:t>
                      </a:r>
                      <a:endParaRPr sz="1800" b="1">
                        <a:solidFill>
                          <a:srgbClr val="FF0000"/>
                        </a:solidFill>
                        <a:latin typeface="Calibri"/>
                        <a:ea typeface="Calibri"/>
                        <a:cs typeface="Calibri"/>
                        <a:sym typeface="Calibri"/>
                      </a:endParaRPr>
                    </a:p>
                  </a:txBody>
                  <a:tcPr marL="0" marR="0" marT="0" marB="0" anchor="ctr"/>
                </a:tc>
                <a:tc>
                  <a:txBody>
                    <a:bodyPr/>
                    <a:lstStyle/>
                    <a:p>
                      <a:pPr marL="72000" marR="0" lvl="0" indent="0" algn="ctr" rtl="0">
                        <a:lnSpc>
                          <a:spcPct val="107000"/>
                        </a:lnSpc>
                        <a:spcBef>
                          <a:spcPts val="0"/>
                        </a:spcBef>
                        <a:spcAft>
                          <a:spcPts val="0"/>
                        </a:spcAft>
                        <a:buNone/>
                      </a:pPr>
                      <a:r>
                        <a:rPr lang="tr-TR" sz="1800" b="1">
                          <a:solidFill>
                            <a:srgbClr val="FF0000"/>
                          </a:solidFill>
                        </a:rPr>
                        <a:t>- </a:t>
                      </a:r>
                      <a:endParaRPr sz="1800" b="1">
                        <a:solidFill>
                          <a:srgbClr val="FF0000"/>
                        </a:solidFill>
                        <a:latin typeface="Calibri"/>
                        <a:ea typeface="Calibri"/>
                        <a:cs typeface="Calibri"/>
                        <a:sym typeface="Calibri"/>
                      </a:endParaRPr>
                    </a:p>
                  </a:txBody>
                  <a:tcPr marL="0" marR="0" marT="0" marB="0" anchor="ctr"/>
                </a:tc>
                <a:tc>
                  <a:txBody>
                    <a:bodyPr/>
                    <a:lstStyle/>
                    <a:p>
                      <a:pPr marL="72000" marR="0" lvl="0" indent="0" algn="ctr" rtl="0">
                        <a:lnSpc>
                          <a:spcPct val="107000"/>
                        </a:lnSpc>
                        <a:spcBef>
                          <a:spcPts val="0"/>
                        </a:spcBef>
                        <a:spcAft>
                          <a:spcPts val="0"/>
                        </a:spcAft>
                        <a:buNone/>
                      </a:pPr>
                      <a:r>
                        <a:rPr lang="tr-TR" sz="1800"/>
                        <a:t>- </a:t>
                      </a:r>
                      <a:endParaRPr sz="1800">
                        <a:latin typeface="Calibri"/>
                        <a:ea typeface="Calibri"/>
                        <a:cs typeface="Calibri"/>
                        <a:sym typeface="Calibri"/>
                      </a:endParaRPr>
                    </a:p>
                  </a:txBody>
                  <a:tcPr marL="0" marR="0" marT="0" marB="0"/>
                </a:tc>
                <a:extLst>
                  <a:ext uri="{0D108BD9-81ED-4DB2-BD59-A6C34878D82A}">
                    <a16:rowId xmlns:a16="http://schemas.microsoft.com/office/drawing/2014/main" val="10004"/>
                  </a:ext>
                </a:extLst>
              </a:tr>
              <a:tr h="322300">
                <a:tc>
                  <a:txBody>
                    <a:bodyPr/>
                    <a:lstStyle/>
                    <a:p>
                      <a:pPr marL="72000" marR="0" lvl="0" indent="0" algn="l" rtl="0">
                        <a:lnSpc>
                          <a:spcPct val="107000"/>
                        </a:lnSpc>
                        <a:spcBef>
                          <a:spcPts val="0"/>
                        </a:spcBef>
                        <a:spcAft>
                          <a:spcPts val="0"/>
                        </a:spcAft>
                        <a:buNone/>
                      </a:pPr>
                      <a:r>
                        <a:rPr lang="tr-TR" sz="1800"/>
                        <a:t>Alan İçi Zorunlu Ders Saati Toplamı</a:t>
                      </a:r>
                      <a:endParaRPr sz="1800">
                        <a:latin typeface="Calibri"/>
                        <a:ea typeface="Calibri"/>
                        <a:cs typeface="Calibri"/>
                        <a:sym typeface="Calibri"/>
                      </a:endParaRPr>
                    </a:p>
                  </a:txBody>
                  <a:tcPr marL="3175" marR="3175" marT="3175" marB="0" anchor="ctr"/>
                </a:tc>
                <a:tc>
                  <a:txBody>
                    <a:bodyPr/>
                    <a:lstStyle/>
                    <a:p>
                      <a:pPr marL="72000" marR="0" lvl="0" indent="0" algn="ctr" rtl="0">
                        <a:lnSpc>
                          <a:spcPct val="107000"/>
                        </a:lnSpc>
                        <a:spcBef>
                          <a:spcPts val="0"/>
                        </a:spcBef>
                        <a:spcAft>
                          <a:spcPts val="0"/>
                        </a:spcAft>
                        <a:buNone/>
                      </a:pPr>
                      <a:r>
                        <a:rPr lang="tr-TR" sz="1800"/>
                        <a:t>- </a:t>
                      </a:r>
                      <a:endParaRPr sz="1800">
                        <a:latin typeface="Calibri"/>
                        <a:ea typeface="Calibri"/>
                        <a:cs typeface="Calibri"/>
                        <a:sym typeface="Calibri"/>
                      </a:endParaRPr>
                    </a:p>
                  </a:txBody>
                  <a:tcPr marL="3175" marR="3175" marT="3175" marB="0" anchor="ctr"/>
                </a:tc>
                <a:tc>
                  <a:txBody>
                    <a:bodyPr/>
                    <a:lstStyle/>
                    <a:p>
                      <a:pPr marL="72000" marR="0" lvl="0" indent="0" algn="ctr" rtl="0">
                        <a:lnSpc>
                          <a:spcPct val="107000"/>
                        </a:lnSpc>
                        <a:spcBef>
                          <a:spcPts val="0"/>
                        </a:spcBef>
                        <a:spcAft>
                          <a:spcPts val="0"/>
                        </a:spcAft>
                        <a:buNone/>
                      </a:pPr>
                      <a:r>
                        <a:rPr lang="tr-TR" sz="1800"/>
                        <a:t> -</a:t>
                      </a:r>
                      <a:endParaRPr sz="1800">
                        <a:latin typeface="Calibri"/>
                        <a:ea typeface="Calibri"/>
                        <a:cs typeface="Calibri"/>
                        <a:sym typeface="Calibri"/>
                      </a:endParaRPr>
                    </a:p>
                  </a:txBody>
                  <a:tcPr marL="3175" marR="3175" marT="3175" marB="0" anchor="ctr"/>
                </a:tc>
                <a:tc>
                  <a:txBody>
                    <a:bodyPr/>
                    <a:lstStyle/>
                    <a:p>
                      <a:pPr marL="72000" marR="0" lvl="0" indent="0" algn="l" rtl="0">
                        <a:lnSpc>
                          <a:spcPct val="107000"/>
                        </a:lnSpc>
                        <a:spcBef>
                          <a:spcPts val="0"/>
                        </a:spcBef>
                        <a:spcAft>
                          <a:spcPts val="0"/>
                        </a:spcAft>
                        <a:buNone/>
                      </a:pPr>
                      <a:r>
                        <a:rPr lang="tr-TR" sz="1800"/>
                        <a:t> </a:t>
                      </a:r>
                      <a:endParaRPr sz="1800">
                        <a:latin typeface="Calibri"/>
                        <a:ea typeface="Calibri"/>
                        <a:cs typeface="Calibri"/>
                        <a:sym typeface="Calibri"/>
                      </a:endParaRPr>
                    </a:p>
                  </a:txBody>
                  <a:tcPr marL="0" marR="0" marT="0" marB="0"/>
                </a:tc>
                <a:tc>
                  <a:txBody>
                    <a:bodyPr/>
                    <a:lstStyle/>
                    <a:p>
                      <a:pPr marL="72000" marR="0" lvl="0" indent="0" algn="l" rtl="0">
                        <a:lnSpc>
                          <a:spcPct val="107000"/>
                        </a:lnSpc>
                        <a:spcBef>
                          <a:spcPts val="0"/>
                        </a:spcBef>
                        <a:spcAft>
                          <a:spcPts val="0"/>
                        </a:spcAft>
                        <a:buNone/>
                      </a:pPr>
                      <a:r>
                        <a:rPr lang="tr-TR" sz="1800"/>
                        <a:t>Alan İçi Seçmeli Ders Saati Toplamı</a:t>
                      </a:r>
                      <a:endParaRPr sz="1800">
                        <a:latin typeface="Calibri"/>
                        <a:ea typeface="Calibri"/>
                        <a:cs typeface="Calibri"/>
                        <a:sym typeface="Calibri"/>
                      </a:endParaRPr>
                    </a:p>
                  </a:txBody>
                  <a:tcPr marL="0" marR="0" marT="0" marB="0" anchor="ctr"/>
                </a:tc>
                <a:tc>
                  <a:txBody>
                    <a:bodyPr/>
                    <a:lstStyle/>
                    <a:p>
                      <a:pPr marL="72000" marR="0" lvl="0" indent="0" algn="ctr" rtl="0">
                        <a:lnSpc>
                          <a:spcPct val="107000"/>
                        </a:lnSpc>
                        <a:spcBef>
                          <a:spcPts val="0"/>
                        </a:spcBef>
                        <a:spcAft>
                          <a:spcPts val="0"/>
                        </a:spcAft>
                        <a:buNone/>
                      </a:pPr>
                      <a:r>
                        <a:rPr lang="tr-TR" sz="1800"/>
                        <a:t> -</a:t>
                      </a:r>
                      <a:endParaRPr sz="1800">
                        <a:latin typeface="Calibri"/>
                        <a:ea typeface="Calibri"/>
                        <a:cs typeface="Calibri"/>
                        <a:sym typeface="Calibri"/>
                      </a:endParaRPr>
                    </a:p>
                  </a:txBody>
                  <a:tcPr marL="0" marR="0" marT="0" marB="0"/>
                </a:tc>
                <a:tc>
                  <a:txBody>
                    <a:bodyPr/>
                    <a:lstStyle/>
                    <a:p>
                      <a:pPr marL="72000" marR="0" lvl="0" indent="0" algn="ctr" rtl="0">
                        <a:lnSpc>
                          <a:spcPct val="107000"/>
                        </a:lnSpc>
                        <a:spcBef>
                          <a:spcPts val="0"/>
                        </a:spcBef>
                        <a:spcAft>
                          <a:spcPts val="0"/>
                        </a:spcAft>
                        <a:buNone/>
                      </a:pPr>
                      <a:r>
                        <a:rPr lang="tr-TR" sz="1800"/>
                        <a:t>- </a:t>
                      </a:r>
                      <a:endParaRPr sz="1800">
                        <a:latin typeface="Calibri"/>
                        <a:ea typeface="Calibri"/>
                        <a:cs typeface="Calibri"/>
                        <a:sym typeface="Calibri"/>
                      </a:endParaRPr>
                    </a:p>
                  </a:txBody>
                  <a:tcPr marL="0" marR="0" marT="0" marB="0"/>
                </a:tc>
                <a:extLst>
                  <a:ext uri="{0D108BD9-81ED-4DB2-BD59-A6C34878D82A}">
                    <a16:rowId xmlns:a16="http://schemas.microsoft.com/office/drawing/2014/main" val="10005"/>
                  </a:ext>
                </a:extLst>
              </a:tr>
              <a:tr h="322300">
                <a:tc>
                  <a:txBody>
                    <a:bodyPr/>
                    <a:lstStyle/>
                    <a:p>
                      <a:pPr marL="72000" marR="0" lvl="0" indent="0" algn="l" rtl="0">
                        <a:lnSpc>
                          <a:spcPct val="107000"/>
                        </a:lnSpc>
                        <a:spcBef>
                          <a:spcPts val="0"/>
                        </a:spcBef>
                        <a:spcAft>
                          <a:spcPts val="0"/>
                        </a:spcAft>
                        <a:buNone/>
                      </a:pPr>
                      <a:r>
                        <a:rPr lang="tr-TR" sz="1800"/>
                        <a:t>Alan Dışı Zorunlu Ders Saati Toplamı</a:t>
                      </a:r>
                      <a:endParaRPr sz="1800">
                        <a:latin typeface="Calibri"/>
                        <a:ea typeface="Calibri"/>
                        <a:cs typeface="Calibri"/>
                        <a:sym typeface="Calibri"/>
                      </a:endParaRPr>
                    </a:p>
                  </a:txBody>
                  <a:tcPr marL="3175" marR="3175" marT="3175" marB="0" anchor="ctr"/>
                </a:tc>
                <a:tc>
                  <a:txBody>
                    <a:bodyPr/>
                    <a:lstStyle/>
                    <a:p>
                      <a:pPr marL="72000" marR="0" lvl="0" indent="0" algn="ctr" rtl="0">
                        <a:lnSpc>
                          <a:spcPct val="107000"/>
                        </a:lnSpc>
                        <a:spcBef>
                          <a:spcPts val="0"/>
                        </a:spcBef>
                        <a:spcAft>
                          <a:spcPts val="0"/>
                        </a:spcAft>
                        <a:buNone/>
                      </a:pPr>
                      <a:r>
                        <a:rPr lang="tr-TR" sz="1800"/>
                        <a:t>- </a:t>
                      </a:r>
                      <a:endParaRPr sz="1800">
                        <a:latin typeface="Calibri"/>
                        <a:ea typeface="Calibri"/>
                        <a:cs typeface="Calibri"/>
                        <a:sym typeface="Calibri"/>
                      </a:endParaRPr>
                    </a:p>
                  </a:txBody>
                  <a:tcPr marL="3175" marR="3175" marT="3175" marB="0" anchor="ctr"/>
                </a:tc>
                <a:tc>
                  <a:txBody>
                    <a:bodyPr/>
                    <a:lstStyle/>
                    <a:p>
                      <a:pPr marL="72000" marR="0" lvl="0" indent="0" algn="ctr" rtl="0">
                        <a:lnSpc>
                          <a:spcPct val="107000"/>
                        </a:lnSpc>
                        <a:spcBef>
                          <a:spcPts val="0"/>
                        </a:spcBef>
                        <a:spcAft>
                          <a:spcPts val="0"/>
                        </a:spcAft>
                        <a:buNone/>
                      </a:pPr>
                      <a:r>
                        <a:rPr lang="tr-TR" sz="1800"/>
                        <a:t>- </a:t>
                      </a:r>
                      <a:endParaRPr sz="1800">
                        <a:latin typeface="Calibri"/>
                        <a:ea typeface="Calibri"/>
                        <a:cs typeface="Calibri"/>
                        <a:sym typeface="Calibri"/>
                      </a:endParaRPr>
                    </a:p>
                  </a:txBody>
                  <a:tcPr marL="3175" marR="3175" marT="3175" marB="0" anchor="ctr"/>
                </a:tc>
                <a:tc>
                  <a:txBody>
                    <a:bodyPr/>
                    <a:lstStyle/>
                    <a:p>
                      <a:pPr marL="72000" marR="0" lvl="0" indent="0" algn="l" rtl="0">
                        <a:lnSpc>
                          <a:spcPct val="107000"/>
                        </a:lnSpc>
                        <a:spcBef>
                          <a:spcPts val="0"/>
                        </a:spcBef>
                        <a:spcAft>
                          <a:spcPts val="0"/>
                        </a:spcAft>
                        <a:buNone/>
                      </a:pPr>
                      <a:r>
                        <a:rPr lang="tr-TR" sz="1800"/>
                        <a:t> </a:t>
                      </a:r>
                      <a:endParaRPr sz="1800">
                        <a:latin typeface="Calibri"/>
                        <a:ea typeface="Calibri"/>
                        <a:cs typeface="Calibri"/>
                        <a:sym typeface="Calibri"/>
                      </a:endParaRPr>
                    </a:p>
                  </a:txBody>
                  <a:tcPr marL="0" marR="0" marT="0" marB="0"/>
                </a:tc>
                <a:tc>
                  <a:txBody>
                    <a:bodyPr/>
                    <a:lstStyle/>
                    <a:p>
                      <a:pPr marL="72000" marR="0" lvl="0" indent="0" algn="l" rtl="0">
                        <a:lnSpc>
                          <a:spcPct val="107000"/>
                        </a:lnSpc>
                        <a:spcBef>
                          <a:spcPts val="0"/>
                        </a:spcBef>
                        <a:spcAft>
                          <a:spcPts val="0"/>
                        </a:spcAft>
                        <a:buNone/>
                      </a:pPr>
                      <a:r>
                        <a:rPr lang="tr-TR" sz="1800"/>
                        <a:t>Alan Dışı Seçmeli Ders Saati Toplamı</a:t>
                      </a:r>
                      <a:endParaRPr sz="1800">
                        <a:latin typeface="Calibri"/>
                        <a:ea typeface="Calibri"/>
                        <a:cs typeface="Calibri"/>
                        <a:sym typeface="Calibri"/>
                      </a:endParaRPr>
                    </a:p>
                  </a:txBody>
                  <a:tcPr marL="0" marR="0" marT="0" marB="0" anchor="ctr"/>
                </a:tc>
                <a:tc>
                  <a:txBody>
                    <a:bodyPr/>
                    <a:lstStyle/>
                    <a:p>
                      <a:pPr marL="72000" marR="0" lvl="0" indent="0" algn="ctr" rtl="0">
                        <a:lnSpc>
                          <a:spcPct val="107000"/>
                        </a:lnSpc>
                        <a:spcBef>
                          <a:spcPts val="0"/>
                        </a:spcBef>
                        <a:spcAft>
                          <a:spcPts val="0"/>
                        </a:spcAft>
                        <a:buNone/>
                      </a:pPr>
                      <a:r>
                        <a:rPr lang="tr-TR" sz="1800"/>
                        <a:t>- </a:t>
                      </a:r>
                      <a:endParaRPr sz="1800">
                        <a:latin typeface="Calibri"/>
                        <a:ea typeface="Calibri"/>
                        <a:cs typeface="Calibri"/>
                        <a:sym typeface="Calibri"/>
                      </a:endParaRPr>
                    </a:p>
                  </a:txBody>
                  <a:tcPr marL="0" marR="0" marT="0" marB="0"/>
                </a:tc>
                <a:tc>
                  <a:txBody>
                    <a:bodyPr/>
                    <a:lstStyle/>
                    <a:p>
                      <a:pPr marL="72000" marR="0" lvl="0" indent="0" algn="ctr" rtl="0">
                        <a:lnSpc>
                          <a:spcPct val="107000"/>
                        </a:lnSpc>
                        <a:spcBef>
                          <a:spcPts val="0"/>
                        </a:spcBef>
                        <a:spcAft>
                          <a:spcPts val="0"/>
                        </a:spcAft>
                        <a:buNone/>
                      </a:pPr>
                      <a:r>
                        <a:rPr lang="tr-TR" sz="1800"/>
                        <a:t>- </a:t>
                      </a:r>
                      <a:endParaRPr sz="1800">
                        <a:latin typeface="Calibri"/>
                        <a:ea typeface="Calibri"/>
                        <a:cs typeface="Calibri"/>
                        <a:sym typeface="Calibri"/>
                      </a:endParaRPr>
                    </a:p>
                  </a:txBody>
                  <a:tcPr marL="0" marR="0" marT="0" marB="0"/>
                </a:tc>
                <a:extLst>
                  <a:ext uri="{0D108BD9-81ED-4DB2-BD59-A6C34878D82A}">
                    <a16:rowId xmlns:a16="http://schemas.microsoft.com/office/drawing/2014/main" val="10006"/>
                  </a:ext>
                </a:extLst>
              </a:tr>
              <a:tr h="322300">
                <a:tc>
                  <a:txBody>
                    <a:bodyPr/>
                    <a:lstStyle/>
                    <a:p>
                      <a:pPr marL="72000" marR="0" lvl="0" indent="0" algn="r" rtl="0">
                        <a:lnSpc>
                          <a:spcPct val="107000"/>
                        </a:lnSpc>
                        <a:spcBef>
                          <a:spcPts val="0"/>
                        </a:spcBef>
                        <a:spcAft>
                          <a:spcPts val="0"/>
                        </a:spcAft>
                        <a:buNone/>
                      </a:pPr>
                      <a:r>
                        <a:rPr lang="tr-TR" sz="1800" b="1">
                          <a:solidFill>
                            <a:srgbClr val="FF0000"/>
                          </a:solidFill>
                        </a:rPr>
                        <a:t>Toplam</a:t>
                      </a:r>
                      <a:endParaRPr sz="1800" b="1">
                        <a:solidFill>
                          <a:srgbClr val="FF0000"/>
                        </a:solidFill>
                        <a:latin typeface="Calibri"/>
                        <a:ea typeface="Calibri"/>
                        <a:cs typeface="Calibri"/>
                        <a:sym typeface="Calibri"/>
                      </a:endParaRPr>
                    </a:p>
                  </a:txBody>
                  <a:tcPr marL="3175" marR="3175" marT="3175" marB="0" anchor="ctr"/>
                </a:tc>
                <a:tc>
                  <a:txBody>
                    <a:bodyPr/>
                    <a:lstStyle/>
                    <a:p>
                      <a:pPr marL="72000" marR="0" lvl="0" indent="0" algn="ctr" rtl="0">
                        <a:lnSpc>
                          <a:spcPct val="107000"/>
                        </a:lnSpc>
                        <a:spcBef>
                          <a:spcPts val="0"/>
                        </a:spcBef>
                        <a:spcAft>
                          <a:spcPts val="0"/>
                        </a:spcAft>
                        <a:buNone/>
                      </a:pPr>
                      <a:r>
                        <a:rPr lang="tr-TR" sz="1800" b="1">
                          <a:solidFill>
                            <a:srgbClr val="FF0000"/>
                          </a:solidFill>
                        </a:rPr>
                        <a:t> -</a:t>
                      </a:r>
                      <a:endParaRPr sz="1800" b="1">
                        <a:solidFill>
                          <a:srgbClr val="FF0000"/>
                        </a:solidFill>
                        <a:latin typeface="Calibri"/>
                        <a:ea typeface="Calibri"/>
                        <a:cs typeface="Calibri"/>
                        <a:sym typeface="Calibri"/>
                      </a:endParaRPr>
                    </a:p>
                  </a:txBody>
                  <a:tcPr marL="3175" marR="3175" marT="3175" marB="0" anchor="ctr"/>
                </a:tc>
                <a:tc>
                  <a:txBody>
                    <a:bodyPr/>
                    <a:lstStyle/>
                    <a:p>
                      <a:pPr marL="72000" marR="0" lvl="0" indent="0" algn="ctr" rtl="0">
                        <a:lnSpc>
                          <a:spcPct val="107000"/>
                        </a:lnSpc>
                        <a:spcBef>
                          <a:spcPts val="0"/>
                        </a:spcBef>
                        <a:spcAft>
                          <a:spcPts val="0"/>
                        </a:spcAft>
                        <a:buNone/>
                      </a:pPr>
                      <a:r>
                        <a:rPr lang="tr-TR" sz="1800" b="1">
                          <a:solidFill>
                            <a:srgbClr val="FF0000"/>
                          </a:solidFill>
                        </a:rPr>
                        <a:t> -</a:t>
                      </a:r>
                      <a:endParaRPr sz="1800" b="1">
                        <a:solidFill>
                          <a:srgbClr val="FF0000"/>
                        </a:solidFill>
                        <a:latin typeface="Calibri"/>
                        <a:ea typeface="Calibri"/>
                        <a:cs typeface="Calibri"/>
                        <a:sym typeface="Calibri"/>
                      </a:endParaRPr>
                    </a:p>
                  </a:txBody>
                  <a:tcPr marL="3175" marR="3175" marT="3175" marB="0" anchor="ctr"/>
                </a:tc>
                <a:tc>
                  <a:txBody>
                    <a:bodyPr/>
                    <a:lstStyle/>
                    <a:p>
                      <a:pPr marL="72000" marR="0" lvl="0" indent="0" algn="l" rtl="0">
                        <a:lnSpc>
                          <a:spcPct val="107000"/>
                        </a:lnSpc>
                        <a:spcBef>
                          <a:spcPts val="0"/>
                        </a:spcBef>
                        <a:spcAft>
                          <a:spcPts val="0"/>
                        </a:spcAft>
                        <a:buNone/>
                      </a:pPr>
                      <a:r>
                        <a:rPr lang="tr-TR" sz="1800" b="1">
                          <a:solidFill>
                            <a:srgbClr val="FF0000"/>
                          </a:solidFill>
                        </a:rPr>
                        <a:t> </a:t>
                      </a:r>
                      <a:endParaRPr sz="1800" b="1">
                        <a:solidFill>
                          <a:srgbClr val="FF0000"/>
                        </a:solidFill>
                        <a:latin typeface="Calibri"/>
                        <a:ea typeface="Calibri"/>
                        <a:cs typeface="Calibri"/>
                        <a:sym typeface="Calibri"/>
                      </a:endParaRPr>
                    </a:p>
                  </a:txBody>
                  <a:tcPr marL="0" marR="0" marT="0" marB="0"/>
                </a:tc>
                <a:tc>
                  <a:txBody>
                    <a:bodyPr/>
                    <a:lstStyle/>
                    <a:p>
                      <a:pPr marL="72000" marR="0" lvl="0" indent="0" algn="r" rtl="0">
                        <a:lnSpc>
                          <a:spcPct val="107000"/>
                        </a:lnSpc>
                        <a:spcBef>
                          <a:spcPts val="0"/>
                        </a:spcBef>
                        <a:spcAft>
                          <a:spcPts val="0"/>
                        </a:spcAft>
                        <a:buNone/>
                      </a:pPr>
                      <a:r>
                        <a:rPr lang="tr-TR" sz="1800" b="1">
                          <a:solidFill>
                            <a:srgbClr val="FF0000"/>
                          </a:solidFill>
                        </a:rPr>
                        <a:t>Toplam</a:t>
                      </a:r>
                      <a:endParaRPr sz="1800" b="1">
                        <a:solidFill>
                          <a:srgbClr val="FF0000"/>
                        </a:solidFill>
                        <a:latin typeface="Calibri"/>
                        <a:ea typeface="Calibri"/>
                        <a:cs typeface="Calibri"/>
                        <a:sym typeface="Calibri"/>
                      </a:endParaRPr>
                    </a:p>
                  </a:txBody>
                  <a:tcPr marL="0" marR="0" marT="0" marB="0" anchor="ctr"/>
                </a:tc>
                <a:tc>
                  <a:txBody>
                    <a:bodyPr/>
                    <a:lstStyle/>
                    <a:p>
                      <a:pPr marL="72000" marR="0" lvl="0" indent="0" algn="ctr" rtl="0">
                        <a:lnSpc>
                          <a:spcPct val="107000"/>
                        </a:lnSpc>
                        <a:spcBef>
                          <a:spcPts val="0"/>
                        </a:spcBef>
                        <a:spcAft>
                          <a:spcPts val="0"/>
                        </a:spcAft>
                        <a:buNone/>
                      </a:pPr>
                      <a:r>
                        <a:rPr lang="tr-TR" sz="1800"/>
                        <a:t> -</a:t>
                      </a:r>
                      <a:endParaRPr sz="1800">
                        <a:latin typeface="Calibri"/>
                        <a:ea typeface="Calibri"/>
                        <a:cs typeface="Calibri"/>
                        <a:sym typeface="Calibri"/>
                      </a:endParaRPr>
                    </a:p>
                  </a:txBody>
                  <a:tcPr marL="0" marR="0" marT="0" marB="0" anchor="ctr"/>
                </a:tc>
                <a:tc>
                  <a:txBody>
                    <a:bodyPr/>
                    <a:lstStyle/>
                    <a:p>
                      <a:pPr marL="72000" marR="0" lvl="0" indent="0" algn="ctr" rtl="0">
                        <a:lnSpc>
                          <a:spcPct val="107000"/>
                        </a:lnSpc>
                        <a:spcBef>
                          <a:spcPts val="0"/>
                        </a:spcBef>
                        <a:spcAft>
                          <a:spcPts val="0"/>
                        </a:spcAft>
                        <a:buNone/>
                      </a:pPr>
                      <a:r>
                        <a:rPr lang="tr-TR" sz="1800"/>
                        <a:t> -</a:t>
                      </a:r>
                      <a:endParaRPr sz="1800">
                        <a:latin typeface="Calibri"/>
                        <a:ea typeface="Calibri"/>
                        <a:cs typeface="Calibri"/>
                        <a:sym typeface="Calibri"/>
                      </a:endParaRPr>
                    </a:p>
                  </a:txBody>
                  <a:tcPr marL="0" marR="0" marT="0" marB="0"/>
                </a:tc>
                <a:extLst>
                  <a:ext uri="{0D108BD9-81ED-4DB2-BD59-A6C34878D82A}">
                    <a16:rowId xmlns:a16="http://schemas.microsoft.com/office/drawing/2014/main" val="10007"/>
                  </a:ext>
                </a:extLst>
              </a:tr>
              <a:tr h="322300">
                <a:tc>
                  <a:txBody>
                    <a:bodyPr/>
                    <a:lstStyle/>
                    <a:p>
                      <a:pPr marL="72000" marR="0" lvl="0" indent="0" algn="l" rtl="0">
                        <a:lnSpc>
                          <a:spcPct val="107000"/>
                        </a:lnSpc>
                        <a:spcBef>
                          <a:spcPts val="0"/>
                        </a:spcBef>
                        <a:spcAft>
                          <a:spcPts val="0"/>
                        </a:spcAft>
                        <a:buNone/>
                      </a:pPr>
                      <a:r>
                        <a:rPr lang="tr-TR" sz="1800"/>
                        <a:t>Alan İçi Zorunlu Ders AKTS Toplamı</a:t>
                      </a:r>
                      <a:endParaRPr sz="1800">
                        <a:latin typeface="Calibri"/>
                        <a:ea typeface="Calibri"/>
                        <a:cs typeface="Calibri"/>
                        <a:sym typeface="Calibri"/>
                      </a:endParaRPr>
                    </a:p>
                  </a:txBody>
                  <a:tcPr marL="3175" marR="3175" marT="3175" marB="0" anchor="ctr"/>
                </a:tc>
                <a:tc>
                  <a:txBody>
                    <a:bodyPr/>
                    <a:lstStyle/>
                    <a:p>
                      <a:pPr marL="72000" marR="0" lvl="0" indent="0" algn="ctr" rtl="0">
                        <a:lnSpc>
                          <a:spcPct val="107000"/>
                        </a:lnSpc>
                        <a:spcBef>
                          <a:spcPts val="0"/>
                        </a:spcBef>
                        <a:spcAft>
                          <a:spcPts val="0"/>
                        </a:spcAft>
                        <a:buNone/>
                      </a:pPr>
                      <a:r>
                        <a:rPr lang="tr-TR" sz="1800"/>
                        <a:t> -</a:t>
                      </a:r>
                      <a:endParaRPr sz="1800">
                        <a:latin typeface="Calibri"/>
                        <a:ea typeface="Calibri"/>
                        <a:cs typeface="Calibri"/>
                        <a:sym typeface="Calibri"/>
                      </a:endParaRPr>
                    </a:p>
                  </a:txBody>
                  <a:tcPr marL="3175" marR="3175" marT="3175" marB="0" anchor="ctr"/>
                </a:tc>
                <a:tc>
                  <a:txBody>
                    <a:bodyPr/>
                    <a:lstStyle/>
                    <a:p>
                      <a:pPr marL="72000" marR="0" lvl="0" indent="0" algn="ctr" rtl="0">
                        <a:lnSpc>
                          <a:spcPct val="107000"/>
                        </a:lnSpc>
                        <a:spcBef>
                          <a:spcPts val="0"/>
                        </a:spcBef>
                        <a:spcAft>
                          <a:spcPts val="0"/>
                        </a:spcAft>
                        <a:buNone/>
                      </a:pPr>
                      <a:r>
                        <a:rPr lang="tr-TR" sz="1800"/>
                        <a:t> -</a:t>
                      </a:r>
                      <a:endParaRPr sz="1800">
                        <a:latin typeface="Calibri"/>
                        <a:ea typeface="Calibri"/>
                        <a:cs typeface="Calibri"/>
                        <a:sym typeface="Calibri"/>
                      </a:endParaRPr>
                    </a:p>
                  </a:txBody>
                  <a:tcPr marL="3175" marR="3175" marT="3175" marB="0" anchor="ctr"/>
                </a:tc>
                <a:tc>
                  <a:txBody>
                    <a:bodyPr/>
                    <a:lstStyle/>
                    <a:p>
                      <a:pPr marL="72000" marR="0" lvl="0" indent="0" algn="l" rtl="0">
                        <a:lnSpc>
                          <a:spcPct val="107000"/>
                        </a:lnSpc>
                        <a:spcBef>
                          <a:spcPts val="0"/>
                        </a:spcBef>
                        <a:spcAft>
                          <a:spcPts val="0"/>
                        </a:spcAft>
                        <a:buNone/>
                      </a:pPr>
                      <a:r>
                        <a:rPr lang="tr-TR" sz="1800"/>
                        <a:t> </a:t>
                      </a:r>
                      <a:endParaRPr sz="1800">
                        <a:latin typeface="Calibri"/>
                        <a:ea typeface="Calibri"/>
                        <a:cs typeface="Calibri"/>
                        <a:sym typeface="Calibri"/>
                      </a:endParaRPr>
                    </a:p>
                  </a:txBody>
                  <a:tcPr marL="0" marR="0" marT="0" marB="0"/>
                </a:tc>
                <a:tc>
                  <a:txBody>
                    <a:bodyPr/>
                    <a:lstStyle/>
                    <a:p>
                      <a:pPr marL="72000" marR="0" lvl="0" indent="0" algn="l" rtl="0">
                        <a:lnSpc>
                          <a:spcPct val="107000"/>
                        </a:lnSpc>
                        <a:spcBef>
                          <a:spcPts val="0"/>
                        </a:spcBef>
                        <a:spcAft>
                          <a:spcPts val="0"/>
                        </a:spcAft>
                        <a:buNone/>
                      </a:pPr>
                      <a:r>
                        <a:rPr lang="tr-TR" sz="1800"/>
                        <a:t>Alan İçi Seçmeli Ders AKTS Toplamı</a:t>
                      </a:r>
                      <a:endParaRPr sz="1800">
                        <a:latin typeface="Calibri"/>
                        <a:ea typeface="Calibri"/>
                        <a:cs typeface="Calibri"/>
                        <a:sym typeface="Calibri"/>
                      </a:endParaRPr>
                    </a:p>
                  </a:txBody>
                  <a:tcPr marL="0" marR="0" marT="0" marB="0" anchor="ctr"/>
                </a:tc>
                <a:tc>
                  <a:txBody>
                    <a:bodyPr/>
                    <a:lstStyle/>
                    <a:p>
                      <a:pPr marL="72000" marR="0" lvl="0" indent="0" algn="ctr" rtl="0">
                        <a:lnSpc>
                          <a:spcPct val="107000"/>
                        </a:lnSpc>
                        <a:spcBef>
                          <a:spcPts val="0"/>
                        </a:spcBef>
                        <a:spcAft>
                          <a:spcPts val="0"/>
                        </a:spcAft>
                        <a:buNone/>
                      </a:pPr>
                      <a:r>
                        <a:rPr lang="tr-TR" sz="1800"/>
                        <a:t>- </a:t>
                      </a:r>
                      <a:endParaRPr sz="1800">
                        <a:latin typeface="Calibri"/>
                        <a:ea typeface="Calibri"/>
                        <a:cs typeface="Calibri"/>
                        <a:sym typeface="Calibri"/>
                      </a:endParaRPr>
                    </a:p>
                  </a:txBody>
                  <a:tcPr marL="0" marR="0" marT="0" marB="0"/>
                </a:tc>
                <a:tc>
                  <a:txBody>
                    <a:bodyPr/>
                    <a:lstStyle/>
                    <a:p>
                      <a:pPr marL="72000" marR="0" lvl="0" indent="0" algn="ctr" rtl="0">
                        <a:lnSpc>
                          <a:spcPct val="107000"/>
                        </a:lnSpc>
                        <a:spcBef>
                          <a:spcPts val="0"/>
                        </a:spcBef>
                        <a:spcAft>
                          <a:spcPts val="0"/>
                        </a:spcAft>
                        <a:buNone/>
                      </a:pPr>
                      <a:r>
                        <a:rPr lang="tr-TR" sz="1800"/>
                        <a:t> -</a:t>
                      </a:r>
                      <a:endParaRPr sz="1800">
                        <a:latin typeface="Calibri"/>
                        <a:ea typeface="Calibri"/>
                        <a:cs typeface="Calibri"/>
                        <a:sym typeface="Calibri"/>
                      </a:endParaRPr>
                    </a:p>
                  </a:txBody>
                  <a:tcPr marL="0" marR="0" marT="0" marB="0"/>
                </a:tc>
                <a:extLst>
                  <a:ext uri="{0D108BD9-81ED-4DB2-BD59-A6C34878D82A}">
                    <a16:rowId xmlns:a16="http://schemas.microsoft.com/office/drawing/2014/main" val="10008"/>
                  </a:ext>
                </a:extLst>
              </a:tr>
              <a:tr h="322300">
                <a:tc>
                  <a:txBody>
                    <a:bodyPr/>
                    <a:lstStyle/>
                    <a:p>
                      <a:pPr marL="72000" marR="0" lvl="0" indent="0" algn="l" rtl="0">
                        <a:lnSpc>
                          <a:spcPct val="107000"/>
                        </a:lnSpc>
                        <a:spcBef>
                          <a:spcPts val="0"/>
                        </a:spcBef>
                        <a:spcAft>
                          <a:spcPts val="0"/>
                        </a:spcAft>
                        <a:buNone/>
                      </a:pPr>
                      <a:r>
                        <a:rPr lang="tr-TR" sz="1800"/>
                        <a:t>Alan Dışı Zorunlu Ders AKTS Toplamı</a:t>
                      </a:r>
                      <a:endParaRPr sz="1800">
                        <a:latin typeface="Calibri"/>
                        <a:ea typeface="Calibri"/>
                        <a:cs typeface="Calibri"/>
                        <a:sym typeface="Calibri"/>
                      </a:endParaRPr>
                    </a:p>
                  </a:txBody>
                  <a:tcPr marL="3175" marR="3175" marT="3175" marB="0" anchor="ctr"/>
                </a:tc>
                <a:tc>
                  <a:txBody>
                    <a:bodyPr/>
                    <a:lstStyle/>
                    <a:p>
                      <a:pPr marL="72000" marR="0" lvl="0" indent="0" algn="ctr" rtl="0">
                        <a:lnSpc>
                          <a:spcPct val="107000"/>
                        </a:lnSpc>
                        <a:spcBef>
                          <a:spcPts val="0"/>
                        </a:spcBef>
                        <a:spcAft>
                          <a:spcPts val="0"/>
                        </a:spcAft>
                        <a:buNone/>
                      </a:pPr>
                      <a:r>
                        <a:rPr lang="tr-TR" sz="1800"/>
                        <a:t>- </a:t>
                      </a:r>
                      <a:endParaRPr sz="1800">
                        <a:latin typeface="Calibri"/>
                        <a:ea typeface="Calibri"/>
                        <a:cs typeface="Calibri"/>
                        <a:sym typeface="Calibri"/>
                      </a:endParaRPr>
                    </a:p>
                  </a:txBody>
                  <a:tcPr marL="3175" marR="3175" marT="3175" marB="0" anchor="ctr"/>
                </a:tc>
                <a:tc>
                  <a:txBody>
                    <a:bodyPr/>
                    <a:lstStyle/>
                    <a:p>
                      <a:pPr marL="72000" marR="0" lvl="0" indent="0" algn="ctr" rtl="0">
                        <a:lnSpc>
                          <a:spcPct val="107000"/>
                        </a:lnSpc>
                        <a:spcBef>
                          <a:spcPts val="0"/>
                        </a:spcBef>
                        <a:spcAft>
                          <a:spcPts val="0"/>
                        </a:spcAft>
                        <a:buNone/>
                      </a:pPr>
                      <a:r>
                        <a:rPr lang="tr-TR" sz="1800"/>
                        <a:t>- </a:t>
                      </a:r>
                      <a:endParaRPr sz="1800">
                        <a:latin typeface="Calibri"/>
                        <a:ea typeface="Calibri"/>
                        <a:cs typeface="Calibri"/>
                        <a:sym typeface="Calibri"/>
                      </a:endParaRPr>
                    </a:p>
                  </a:txBody>
                  <a:tcPr marL="3175" marR="3175" marT="3175" marB="0" anchor="ctr"/>
                </a:tc>
                <a:tc>
                  <a:txBody>
                    <a:bodyPr/>
                    <a:lstStyle/>
                    <a:p>
                      <a:pPr marL="72000" marR="0" lvl="0" indent="0" algn="l" rtl="0">
                        <a:lnSpc>
                          <a:spcPct val="107000"/>
                        </a:lnSpc>
                        <a:spcBef>
                          <a:spcPts val="0"/>
                        </a:spcBef>
                        <a:spcAft>
                          <a:spcPts val="0"/>
                        </a:spcAft>
                        <a:buNone/>
                      </a:pPr>
                      <a:r>
                        <a:rPr lang="tr-TR" sz="1800"/>
                        <a:t> </a:t>
                      </a:r>
                      <a:endParaRPr sz="1800">
                        <a:latin typeface="Calibri"/>
                        <a:ea typeface="Calibri"/>
                        <a:cs typeface="Calibri"/>
                        <a:sym typeface="Calibri"/>
                      </a:endParaRPr>
                    </a:p>
                  </a:txBody>
                  <a:tcPr marL="0" marR="0" marT="0" marB="0"/>
                </a:tc>
                <a:tc>
                  <a:txBody>
                    <a:bodyPr/>
                    <a:lstStyle/>
                    <a:p>
                      <a:pPr marL="72000" marR="0" lvl="0" indent="0" algn="l" rtl="0">
                        <a:lnSpc>
                          <a:spcPct val="107000"/>
                        </a:lnSpc>
                        <a:spcBef>
                          <a:spcPts val="0"/>
                        </a:spcBef>
                        <a:spcAft>
                          <a:spcPts val="0"/>
                        </a:spcAft>
                        <a:buNone/>
                      </a:pPr>
                      <a:r>
                        <a:rPr lang="tr-TR" sz="1800"/>
                        <a:t>Alan Dışı Seçmeli Ders AKTS Toplamı</a:t>
                      </a:r>
                      <a:endParaRPr sz="1800">
                        <a:latin typeface="Calibri"/>
                        <a:ea typeface="Calibri"/>
                        <a:cs typeface="Calibri"/>
                        <a:sym typeface="Calibri"/>
                      </a:endParaRPr>
                    </a:p>
                  </a:txBody>
                  <a:tcPr marL="0" marR="0" marT="0" marB="0" anchor="ctr"/>
                </a:tc>
                <a:tc>
                  <a:txBody>
                    <a:bodyPr/>
                    <a:lstStyle/>
                    <a:p>
                      <a:pPr marL="72000" marR="0" lvl="0" indent="0" algn="ctr" rtl="0">
                        <a:lnSpc>
                          <a:spcPct val="107000"/>
                        </a:lnSpc>
                        <a:spcBef>
                          <a:spcPts val="0"/>
                        </a:spcBef>
                        <a:spcAft>
                          <a:spcPts val="0"/>
                        </a:spcAft>
                        <a:buNone/>
                      </a:pPr>
                      <a:r>
                        <a:rPr lang="tr-TR" sz="1800"/>
                        <a:t> -</a:t>
                      </a:r>
                      <a:endParaRPr sz="1800">
                        <a:latin typeface="Calibri"/>
                        <a:ea typeface="Calibri"/>
                        <a:cs typeface="Calibri"/>
                        <a:sym typeface="Calibri"/>
                      </a:endParaRPr>
                    </a:p>
                  </a:txBody>
                  <a:tcPr marL="0" marR="0" marT="0" marB="0"/>
                </a:tc>
                <a:tc>
                  <a:txBody>
                    <a:bodyPr/>
                    <a:lstStyle/>
                    <a:p>
                      <a:pPr marL="72000" marR="0" lvl="0" indent="0" algn="ctr" rtl="0">
                        <a:lnSpc>
                          <a:spcPct val="107000"/>
                        </a:lnSpc>
                        <a:spcBef>
                          <a:spcPts val="0"/>
                        </a:spcBef>
                        <a:spcAft>
                          <a:spcPts val="0"/>
                        </a:spcAft>
                        <a:buNone/>
                      </a:pPr>
                      <a:r>
                        <a:rPr lang="tr-TR" sz="1800"/>
                        <a:t>- </a:t>
                      </a:r>
                      <a:endParaRPr sz="1800">
                        <a:latin typeface="Calibri"/>
                        <a:ea typeface="Calibri"/>
                        <a:cs typeface="Calibri"/>
                        <a:sym typeface="Calibri"/>
                      </a:endParaRPr>
                    </a:p>
                  </a:txBody>
                  <a:tcPr marL="0" marR="0" marT="0" marB="0"/>
                </a:tc>
                <a:extLst>
                  <a:ext uri="{0D108BD9-81ED-4DB2-BD59-A6C34878D82A}">
                    <a16:rowId xmlns:a16="http://schemas.microsoft.com/office/drawing/2014/main" val="10009"/>
                  </a:ext>
                </a:extLst>
              </a:tr>
              <a:tr h="322300">
                <a:tc>
                  <a:txBody>
                    <a:bodyPr/>
                    <a:lstStyle/>
                    <a:p>
                      <a:pPr marL="72000" marR="0" lvl="0" indent="0" algn="r" rtl="0">
                        <a:lnSpc>
                          <a:spcPct val="107000"/>
                        </a:lnSpc>
                        <a:spcBef>
                          <a:spcPts val="0"/>
                        </a:spcBef>
                        <a:spcAft>
                          <a:spcPts val="0"/>
                        </a:spcAft>
                        <a:buNone/>
                      </a:pPr>
                      <a:r>
                        <a:rPr lang="tr-TR" sz="1800" b="1">
                          <a:solidFill>
                            <a:srgbClr val="FF0000"/>
                          </a:solidFill>
                        </a:rPr>
                        <a:t>Toplam</a:t>
                      </a:r>
                      <a:endParaRPr sz="1800" b="1">
                        <a:solidFill>
                          <a:srgbClr val="FF0000"/>
                        </a:solidFill>
                        <a:latin typeface="Calibri"/>
                        <a:ea typeface="Calibri"/>
                        <a:cs typeface="Calibri"/>
                        <a:sym typeface="Calibri"/>
                      </a:endParaRPr>
                    </a:p>
                  </a:txBody>
                  <a:tcPr marL="3175" marR="3175" marT="3175" marB="0" anchor="ctr"/>
                </a:tc>
                <a:tc>
                  <a:txBody>
                    <a:bodyPr/>
                    <a:lstStyle/>
                    <a:p>
                      <a:pPr marL="72000" marR="0" lvl="0" indent="0" algn="ctr" rtl="0">
                        <a:lnSpc>
                          <a:spcPct val="107000"/>
                        </a:lnSpc>
                        <a:spcBef>
                          <a:spcPts val="0"/>
                        </a:spcBef>
                        <a:spcAft>
                          <a:spcPts val="0"/>
                        </a:spcAft>
                        <a:buNone/>
                      </a:pPr>
                      <a:r>
                        <a:rPr lang="tr-TR" sz="1800" b="1">
                          <a:solidFill>
                            <a:srgbClr val="FF0000"/>
                          </a:solidFill>
                        </a:rPr>
                        <a:t>- </a:t>
                      </a:r>
                      <a:endParaRPr sz="1800" b="1">
                        <a:solidFill>
                          <a:srgbClr val="FF0000"/>
                        </a:solidFill>
                        <a:latin typeface="Calibri"/>
                        <a:ea typeface="Calibri"/>
                        <a:cs typeface="Calibri"/>
                        <a:sym typeface="Calibri"/>
                      </a:endParaRPr>
                    </a:p>
                  </a:txBody>
                  <a:tcPr marL="3175" marR="3175" marT="3175" marB="0" anchor="ctr"/>
                </a:tc>
                <a:tc>
                  <a:txBody>
                    <a:bodyPr/>
                    <a:lstStyle/>
                    <a:p>
                      <a:pPr marL="72000" marR="0" lvl="0" indent="0" algn="ctr" rtl="0">
                        <a:lnSpc>
                          <a:spcPct val="107000"/>
                        </a:lnSpc>
                        <a:spcBef>
                          <a:spcPts val="0"/>
                        </a:spcBef>
                        <a:spcAft>
                          <a:spcPts val="0"/>
                        </a:spcAft>
                        <a:buNone/>
                      </a:pPr>
                      <a:r>
                        <a:rPr lang="tr-TR" sz="1800" b="1">
                          <a:solidFill>
                            <a:srgbClr val="FF0000"/>
                          </a:solidFill>
                        </a:rPr>
                        <a:t> -</a:t>
                      </a:r>
                      <a:endParaRPr sz="1800" b="1">
                        <a:solidFill>
                          <a:srgbClr val="FF0000"/>
                        </a:solidFill>
                        <a:latin typeface="Calibri"/>
                        <a:ea typeface="Calibri"/>
                        <a:cs typeface="Calibri"/>
                        <a:sym typeface="Calibri"/>
                      </a:endParaRPr>
                    </a:p>
                  </a:txBody>
                  <a:tcPr marL="3175" marR="3175" marT="3175" marB="0" anchor="ctr"/>
                </a:tc>
                <a:tc>
                  <a:txBody>
                    <a:bodyPr/>
                    <a:lstStyle/>
                    <a:p>
                      <a:pPr marL="72000" marR="0" lvl="0" indent="0" algn="l" rtl="0">
                        <a:lnSpc>
                          <a:spcPct val="107000"/>
                        </a:lnSpc>
                        <a:spcBef>
                          <a:spcPts val="0"/>
                        </a:spcBef>
                        <a:spcAft>
                          <a:spcPts val="0"/>
                        </a:spcAft>
                        <a:buNone/>
                      </a:pPr>
                      <a:r>
                        <a:rPr lang="tr-TR" sz="1800" b="1">
                          <a:solidFill>
                            <a:srgbClr val="FF0000"/>
                          </a:solidFill>
                        </a:rPr>
                        <a:t> </a:t>
                      </a:r>
                      <a:endParaRPr sz="1800" b="1">
                        <a:solidFill>
                          <a:srgbClr val="FF0000"/>
                        </a:solidFill>
                        <a:latin typeface="Calibri"/>
                        <a:ea typeface="Calibri"/>
                        <a:cs typeface="Calibri"/>
                        <a:sym typeface="Calibri"/>
                      </a:endParaRPr>
                    </a:p>
                  </a:txBody>
                  <a:tcPr marL="0" marR="0" marT="0" marB="0"/>
                </a:tc>
                <a:tc>
                  <a:txBody>
                    <a:bodyPr/>
                    <a:lstStyle/>
                    <a:p>
                      <a:pPr marL="72000" marR="0" lvl="0" indent="0" algn="r" rtl="0">
                        <a:lnSpc>
                          <a:spcPct val="107000"/>
                        </a:lnSpc>
                        <a:spcBef>
                          <a:spcPts val="0"/>
                        </a:spcBef>
                        <a:spcAft>
                          <a:spcPts val="0"/>
                        </a:spcAft>
                        <a:buNone/>
                      </a:pPr>
                      <a:r>
                        <a:rPr lang="tr-TR" sz="1800" b="1">
                          <a:solidFill>
                            <a:srgbClr val="FF0000"/>
                          </a:solidFill>
                        </a:rPr>
                        <a:t>Toplam</a:t>
                      </a:r>
                      <a:endParaRPr sz="1800" b="1">
                        <a:solidFill>
                          <a:srgbClr val="FF0000"/>
                        </a:solidFill>
                        <a:latin typeface="Calibri"/>
                        <a:ea typeface="Calibri"/>
                        <a:cs typeface="Calibri"/>
                        <a:sym typeface="Calibri"/>
                      </a:endParaRPr>
                    </a:p>
                  </a:txBody>
                  <a:tcPr marL="0" marR="0" marT="0" marB="0" anchor="ctr"/>
                </a:tc>
                <a:tc>
                  <a:txBody>
                    <a:bodyPr/>
                    <a:lstStyle/>
                    <a:p>
                      <a:pPr marL="72000" marR="0" lvl="0" indent="0" algn="ctr" rtl="0">
                        <a:lnSpc>
                          <a:spcPct val="107000"/>
                        </a:lnSpc>
                        <a:spcBef>
                          <a:spcPts val="0"/>
                        </a:spcBef>
                        <a:spcAft>
                          <a:spcPts val="0"/>
                        </a:spcAft>
                        <a:buNone/>
                      </a:pPr>
                      <a:r>
                        <a:rPr lang="tr-TR" sz="1800"/>
                        <a:t> -</a:t>
                      </a:r>
                      <a:endParaRPr sz="1800">
                        <a:latin typeface="Calibri"/>
                        <a:ea typeface="Calibri"/>
                        <a:cs typeface="Calibri"/>
                        <a:sym typeface="Calibri"/>
                      </a:endParaRPr>
                    </a:p>
                  </a:txBody>
                  <a:tcPr marL="0" marR="0" marT="0" marB="0" anchor="ctr"/>
                </a:tc>
                <a:tc>
                  <a:txBody>
                    <a:bodyPr/>
                    <a:lstStyle/>
                    <a:p>
                      <a:pPr marL="72000" marR="0" lvl="0" indent="0" algn="ctr" rtl="0">
                        <a:lnSpc>
                          <a:spcPct val="107000"/>
                        </a:lnSpc>
                        <a:spcBef>
                          <a:spcPts val="0"/>
                        </a:spcBef>
                        <a:spcAft>
                          <a:spcPts val="0"/>
                        </a:spcAft>
                        <a:buNone/>
                      </a:pPr>
                      <a:r>
                        <a:rPr lang="tr-TR" sz="1800"/>
                        <a:t>- </a:t>
                      </a:r>
                      <a:endParaRPr sz="1800">
                        <a:latin typeface="Calibri"/>
                        <a:ea typeface="Calibri"/>
                        <a:cs typeface="Calibri"/>
                        <a:sym typeface="Calibri"/>
                      </a:endParaRPr>
                    </a:p>
                  </a:txBody>
                  <a:tcPr marL="0" marR="0" marT="0" marB="0"/>
                </a:tc>
                <a:extLst>
                  <a:ext uri="{0D108BD9-81ED-4DB2-BD59-A6C34878D82A}">
                    <a16:rowId xmlns:a16="http://schemas.microsoft.com/office/drawing/2014/main" val="10010"/>
                  </a:ext>
                </a:extLst>
              </a:tr>
            </a:tbl>
          </a:graphicData>
        </a:graphic>
      </p:graphicFrame>
      <p:pic>
        <p:nvPicPr>
          <p:cNvPr id="418" name="Google Shape;418;p37"/>
          <p:cNvPicPr preferRelativeResize="0"/>
          <p:nvPr/>
        </p:nvPicPr>
        <p:blipFill rotWithShape="1">
          <a:blip r:embed="rId3">
            <a:alphaModFix/>
          </a:blip>
          <a:srcRect/>
          <a:stretch/>
        </p:blipFill>
        <p:spPr>
          <a:xfrm>
            <a:off x="11714591" y="6313518"/>
            <a:ext cx="444612" cy="450787"/>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25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38"/>
          <p:cNvSpPr txBox="1">
            <a:spLocks noGrp="1"/>
          </p:cNvSpPr>
          <p:nvPr>
            <p:ph type="title"/>
          </p:nvPr>
        </p:nvSpPr>
        <p:spPr>
          <a:xfrm>
            <a:off x="548637" y="795347"/>
            <a:ext cx="10175966" cy="73678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2800"/>
              <a:buFont typeface="Calibri"/>
              <a:buNone/>
            </a:pPr>
            <a:r>
              <a:rPr lang="tr-TR" sz="2800" b="1">
                <a:solidFill>
                  <a:srgbClr val="FF0000"/>
                </a:solidFill>
              </a:rPr>
              <a:t>Birim Öğretim Programları Haftalık Ders Saati </a:t>
            </a:r>
            <a:br>
              <a:rPr lang="tr-TR" sz="2800" b="1">
                <a:solidFill>
                  <a:srgbClr val="FF0000"/>
                </a:solidFill>
              </a:rPr>
            </a:br>
            <a:r>
              <a:rPr lang="tr-TR" sz="2800" b="1">
                <a:solidFill>
                  <a:srgbClr val="3333FF"/>
                </a:solidFill>
              </a:rPr>
              <a:t>(Teorik-T ve Uygulama-U) </a:t>
            </a:r>
            <a:r>
              <a:rPr lang="tr-TR" sz="2800" b="1">
                <a:solidFill>
                  <a:srgbClr val="FF0000"/>
                </a:solidFill>
              </a:rPr>
              <a:t>Analizi</a:t>
            </a:r>
            <a:endParaRPr sz="1200" b="1" i="1">
              <a:solidFill>
                <a:srgbClr val="0000CC"/>
              </a:solidFill>
            </a:endParaRPr>
          </a:p>
        </p:txBody>
      </p:sp>
      <p:sp>
        <p:nvSpPr>
          <p:cNvPr id="424" name="Google Shape;424;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30.12.2025</a:t>
            </a:r>
            <a:endParaRPr/>
          </a:p>
        </p:txBody>
      </p:sp>
      <p:sp>
        <p:nvSpPr>
          <p:cNvPr id="425" name="Google Shape;425;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39</a:t>
            </a:fld>
            <a:endParaRPr/>
          </a:p>
        </p:txBody>
      </p:sp>
      <p:sp>
        <p:nvSpPr>
          <p:cNvPr id="426" name="Google Shape;426;p38"/>
          <p:cNvSpPr txBox="1"/>
          <p:nvPr/>
        </p:nvSpPr>
        <p:spPr>
          <a:xfrm>
            <a:off x="861060" y="5884023"/>
            <a:ext cx="7002780" cy="3385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600" b="1" i="1">
                <a:solidFill>
                  <a:srgbClr val="C00000"/>
                </a:solidFill>
                <a:latin typeface="Calibri"/>
                <a:ea typeface="Calibri"/>
                <a:cs typeface="Calibri"/>
                <a:sym typeface="Calibri"/>
              </a:rPr>
              <a:t>* Program sayısı ikiden fazla ise başka bir slayt oluşturunuz. </a:t>
            </a:r>
            <a:endParaRPr sz="1600" b="1" i="1">
              <a:solidFill>
                <a:srgbClr val="C00000"/>
              </a:solidFill>
              <a:latin typeface="Calibri"/>
              <a:ea typeface="Calibri"/>
              <a:cs typeface="Calibri"/>
              <a:sym typeface="Calibri"/>
            </a:endParaRPr>
          </a:p>
        </p:txBody>
      </p:sp>
      <p:graphicFrame>
        <p:nvGraphicFramePr>
          <p:cNvPr id="427" name="Google Shape;427;p38"/>
          <p:cNvGraphicFramePr/>
          <p:nvPr/>
        </p:nvGraphicFramePr>
        <p:xfrm>
          <a:off x="388121" y="1943099"/>
          <a:ext cx="11407675" cy="3920550"/>
        </p:xfrm>
        <a:graphic>
          <a:graphicData uri="http://schemas.openxmlformats.org/drawingml/2006/table">
            <a:tbl>
              <a:tblPr firstRow="1" firstCol="1" lastRow="1" lastCol="1" bandRow="1" bandCol="1">
                <a:noFill/>
                <a:tableStyleId>{9EE9E55A-6353-4820-B1A0-A50A31D110FF}</a:tableStyleId>
              </a:tblPr>
              <a:tblGrid>
                <a:gridCol w="1838250">
                  <a:extLst>
                    <a:ext uri="{9D8B030D-6E8A-4147-A177-3AD203B41FA5}">
                      <a16:colId xmlns:a16="http://schemas.microsoft.com/office/drawing/2014/main" val="20000"/>
                    </a:ext>
                  </a:extLst>
                </a:gridCol>
                <a:gridCol w="2381425">
                  <a:extLst>
                    <a:ext uri="{9D8B030D-6E8A-4147-A177-3AD203B41FA5}">
                      <a16:colId xmlns:a16="http://schemas.microsoft.com/office/drawing/2014/main" val="20001"/>
                    </a:ext>
                  </a:extLst>
                </a:gridCol>
                <a:gridCol w="592525">
                  <a:extLst>
                    <a:ext uri="{9D8B030D-6E8A-4147-A177-3AD203B41FA5}">
                      <a16:colId xmlns:a16="http://schemas.microsoft.com/office/drawing/2014/main" val="20002"/>
                    </a:ext>
                  </a:extLst>
                </a:gridCol>
                <a:gridCol w="599800">
                  <a:extLst>
                    <a:ext uri="{9D8B030D-6E8A-4147-A177-3AD203B41FA5}">
                      <a16:colId xmlns:a16="http://schemas.microsoft.com/office/drawing/2014/main" val="20003"/>
                    </a:ext>
                  </a:extLst>
                </a:gridCol>
                <a:gridCol w="599800">
                  <a:extLst>
                    <a:ext uri="{9D8B030D-6E8A-4147-A177-3AD203B41FA5}">
                      <a16:colId xmlns:a16="http://schemas.microsoft.com/office/drawing/2014/main" val="20004"/>
                    </a:ext>
                  </a:extLst>
                </a:gridCol>
                <a:gridCol w="578800">
                  <a:extLst>
                    <a:ext uri="{9D8B030D-6E8A-4147-A177-3AD203B41FA5}">
                      <a16:colId xmlns:a16="http://schemas.microsoft.com/office/drawing/2014/main" val="20005"/>
                    </a:ext>
                  </a:extLst>
                </a:gridCol>
                <a:gridCol w="607900">
                  <a:extLst>
                    <a:ext uri="{9D8B030D-6E8A-4147-A177-3AD203B41FA5}">
                      <a16:colId xmlns:a16="http://schemas.microsoft.com/office/drawing/2014/main" val="20006"/>
                    </a:ext>
                  </a:extLst>
                </a:gridCol>
                <a:gridCol w="607900">
                  <a:extLst>
                    <a:ext uri="{9D8B030D-6E8A-4147-A177-3AD203B41FA5}">
                      <a16:colId xmlns:a16="http://schemas.microsoft.com/office/drawing/2014/main" val="20007"/>
                    </a:ext>
                  </a:extLst>
                </a:gridCol>
                <a:gridCol w="593350">
                  <a:extLst>
                    <a:ext uri="{9D8B030D-6E8A-4147-A177-3AD203B41FA5}">
                      <a16:colId xmlns:a16="http://schemas.microsoft.com/office/drawing/2014/main" val="20008"/>
                    </a:ext>
                  </a:extLst>
                </a:gridCol>
                <a:gridCol w="599800">
                  <a:extLst>
                    <a:ext uri="{9D8B030D-6E8A-4147-A177-3AD203B41FA5}">
                      <a16:colId xmlns:a16="http://schemas.microsoft.com/office/drawing/2014/main" val="20009"/>
                    </a:ext>
                  </a:extLst>
                </a:gridCol>
                <a:gridCol w="599800">
                  <a:extLst>
                    <a:ext uri="{9D8B030D-6E8A-4147-A177-3AD203B41FA5}">
                      <a16:colId xmlns:a16="http://schemas.microsoft.com/office/drawing/2014/main" val="20010"/>
                    </a:ext>
                  </a:extLst>
                </a:gridCol>
                <a:gridCol w="592525">
                  <a:extLst>
                    <a:ext uri="{9D8B030D-6E8A-4147-A177-3AD203B41FA5}">
                      <a16:colId xmlns:a16="http://schemas.microsoft.com/office/drawing/2014/main" val="20011"/>
                    </a:ext>
                  </a:extLst>
                </a:gridCol>
                <a:gridCol w="607900">
                  <a:extLst>
                    <a:ext uri="{9D8B030D-6E8A-4147-A177-3AD203B41FA5}">
                      <a16:colId xmlns:a16="http://schemas.microsoft.com/office/drawing/2014/main" val="20012"/>
                    </a:ext>
                  </a:extLst>
                </a:gridCol>
                <a:gridCol w="607900">
                  <a:extLst>
                    <a:ext uri="{9D8B030D-6E8A-4147-A177-3AD203B41FA5}">
                      <a16:colId xmlns:a16="http://schemas.microsoft.com/office/drawing/2014/main" val="20013"/>
                    </a:ext>
                  </a:extLst>
                </a:gridCol>
              </a:tblGrid>
              <a:tr h="315775">
                <a:tc rowSpan="2">
                  <a:txBody>
                    <a:bodyPr/>
                    <a:lstStyle/>
                    <a:p>
                      <a:pPr marL="0" marR="0" lvl="0" indent="0" algn="ctr" rtl="0">
                        <a:lnSpc>
                          <a:spcPct val="107000"/>
                        </a:lnSpc>
                        <a:spcBef>
                          <a:spcPts val="0"/>
                        </a:spcBef>
                        <a:spcAft>
                          <a:spcPts val="0"/>
                        </a:spcAft>
                        <a:buNone/>
                      </a:pPr>
                      <a:r>
                        <a:rPr lang="tr-TR" sz="1400" b="1">
                          <a:solidFill>
                            <a:srgbClr val="FF0000"/>
                          </a:solidFill>
                        </a:rPr>
                        <a:t>Program Adı</a:t>
                      </a:r>
                      <a:endParaRPr sz="1400" b="1">
                        <a:solidFill>
                          <a:srgbClr val="FF0000"/>
                        </a:solidFill>
                        <a:latin typeface="Calibri"/>
                        <a:ea typeface="Calibri"/>
                        <a:cs typeface="Calibri"/>
                        <a:sym typeface="Calibri"/>
                      </a:endParaRPr>
                    </a:p>
                  </a:txBody>
                  <a:tcPr marL="9525" marR="9525" marT="9525" marB="0" anchor="ctr"/>
                </a:tc>
                <a:tc rowSpan="2">
                  <a:txBody>
                    <a:bodyPr/>
                    <a:lstStyle/>
                    <a:p>
                      <a:pPr marL="0" marR="0" lvl="0" indent="0" algn="ctr" rtl="0">
                        <a:lnSpc>
                          <a:spcPct val="107000"/>
                        </a:lnSpc>
                        <a:spcBef>
                          <a:spcPts val="0"/>
                        </a:spcBef>
                        <a:spcAft>
                          <a:spcPts val="0"/>
                        </a:spcAft>
                        <a:buNone/>
                      </a:pPr>
                      <a:r>
                        <a:rPr lang="tr-TR" sz="1400" b="1">
                          <a:solidFill>
                            <a:srgbClr val="FF0000"/>
                          </a:solidFill>
                        </a:rPr>
                        <a:t>Sınıf</a:t>
                      </a:r>
                      <a:endParaRPr sz="1400" b="1">
                        <a:solidFill>
                          <a:srgbClr val="FF0000"/>
                        </a:solidFill>
                        <a:latin typeface="Calibri"/>
                        <a:ea typeface="Calibri"/>
                        <a:cs typeface="Calibri"/>
                        <a:sym typeface="Calibri"/>
                      </a:endParaRPr>
                    </a:p>
                  </a:txBody>
                  <a:tcPr marL="7625" marR="7625" marT="7625" marB="0" anchor="ctr"/>
                </a:tc>
                <a:tc gridSpan="3">
                  <a:txBody>
                    <a:bodyPr/>
                    <a:lstStyle/>
                    <a:p>
                      <a:pPr marL="0" marR="0" lvl="0" indent="0" algn="ctr" rtl="0">
                        <a:lnSpc>
                          <a:spcPct val="107000"/>
                        </a:lnSpc>
                        <a:spcBef>
                          <a:spcPts val="0"/>
                        </a:spcBef>
                        <a:spcAft>
                          <a:spcPts val="0"/>
                        </a:spcAft>
                        <a:buNone/>
                      </a:pPr>
                      <a:r>
                        <a:rPr lang="tr-TR" sz="1400" b="1">
                          <a:solidFill>
                            <a:srgbClr val="FF0000"/>
                          </a:solidFill>
                        </a:rPr>
                        <a:t>2024 Bahar</a:t>
                      </a:r>
                      <a:endParaRPr sz="1400" b="1">
                        <a:solidFill>
                          <a:srgbClr val="FF0000"/>
                        </a:solidFill>
                        <a:latin typeface="Calibri"/>
                        <a:ea typeface="Calibri"/>
                        <a:cs typeface="Calibri"/>
                        <a:sym typeface="Calibri"/>
                      </a:endParaRPr>
                    </a:p>
                  </a:txBody>
                  <a:tcPr marL="7625" marR="7625" marT="7625" marB="0" anchor="ctr"/>
                </a:tc>
                <a:tc hMerge="1">
                  <a:txBody>
                    <a:bodyPr/>
                    <a:lstStyle/>
                    <a:p>
                      <a:endParaRPr lang="tr-TR"/>
                    </a:p>
                  </a:txBody>
                  <a:tcPr/>
                </a:tc>
                <a:tc hMerge="1">
                  <a:txBody>
                    <a:bodyPr/>
                    <a:lstStyle/>
                    <a:p>
                      <a:endParaRPr lang="tr-TR"/>
                    </a:p>
                  </a:txBody>
                  <a:tcPr/>
                </a:tc>
                <a:tc gridSpan="3">
                  <a:txBody>
                    <a:bodyPr/>
                    <a:lstStyle/>
                    <a:p>
                      <a:pPr marL="0" marR="0" lvl="0" indent="0" algn="ctr" rtl="0">
                        <a:lnSpc>
                          <a:spcPct val="107000"/>
                        </a:lnSpc>
                        <a:spcBef>
                          <a:spcPts val="0"/>
                        </a:spcBef>
                        <a:spcAft>
                          <a:spcPts val="0"/>
                        </a:spcAft>
                        <a:buNone/>
                      </a:pPr>
                      <a:r>
                        <a:rPr lang="tr-TR" sz="1400" b="1">
                          <a:solidFill>
                            <a:srgbClr val="FF0000"/>
                          </a:solidFill>
                        </a:rPr>
                        <a:t>2024 Güz</a:t>
                      </a:r>
                      <a:endParaRPr sz="1400" b="1">
                        <a:solidFill>
                          <a:srgbClr val="FF0000"/>
                        </a:solidFill>
                        <a:latin typeface="Calibri"/>
                        <a:ea typeface="Calibri"/>
                        <a:cs typeface="Calibri"/>
                        <a:sym typeface="Calibri"/>
                      </a:endParaRPr>
                    </a:p>
                  </a:txBody>
                  <a:tcPr marL="0" marR="0" marT="0" marB="0" anchor="ctr"/>
                </a:tc>
                <a:tc hMerge="1">
                  <a:txBody>
                    <a:bodyPr/>
                    <a:lstStyle/>
                    <a:p>
                      <a:endParaRPr lang="tr-TR"/>
                    </a:p>
                  </a:txBody>
                  <a:tcPr/>
                </a:tc>
                <a:tc hMerge="1">
                  <a:txBody>
                    <a:bodyPr/>
                    <a:lstStyle/>
                    <a:p>
                      <a:endParaRPr lang="tr-TR"/>
                    </a:p>
                  </a:txBody>
                  <a:tcPr/>
                </a:tc>
                <a:tc gridSpan="3">
                  <a:txBody>
                    <a:bodyPr/>
                    <a:lstStyle/>
                    <a:p>
                      <a:pPr marL="0" marR="0" lvl="0" indent="0" algn="ctr" rtl="0">
                        <a:lnSpc>
                          <a:spcPct val="107000"/>
                        </a:lnSpc>
                        <a:spcBef>
                          <a:spcPts val="0"/>
                        </a:spcBef>
                        <a:spcAft>
                          <a:spcPts val="0"/>
                        </a:spcAft>
                        <a:buNone/>
                      </a:pPr>
                      <a:r>
                        <a:rPr lang="tr-TR" sz="1400" b="1">
                          <a:solidFill>
                            <a:srgbClr val="FF0000"/>
                          </a:solidFill>
                        </a:rPr>
                        <a:t>2025 Bahar</a:t>
                      </a:r>
                      <a:endParaRPr sz="1400" b="1">
                        <a:solidFill>
                          <a:srgbClr val="FF0000"/>
                        </a:solidFill>
                        <a:latin typeface="Calibri"/>
                        <a:ea typeface="Calibri"/>
                        <a:cs typeface="Calibri"/>
                        <a:sym typeface="Calibri"/>
                      </a:endParaRPr>
                    </a:p>
                  </a:txBody>
                  <a:tcPr marL="7625" marR="7625" marT="7625" marB="0" anchor="ctr"/>
                </a:tc>
                <a:tc hMerge="1">
                  <a:txBody>
                    <a:bodyPr/>
                    <a:lstStyle/>
                    <a:p>
                      <a:endParaRPr lang="tr-TR"/>
                    </a:p>
                  </a:txBody>
                  <a:tcPr/>
                </a:tc>
                <a:tc hMerge="1">
                  <a:txBody>
                    <a:bodyPr/>
                    <a:lstStyle/>
                    <a:p>
                      <a:endParaRPr lang="tr-TR"/>
                    </a:p>
                  </a:txBody>
                  <a:tcPr/>
                </a:tc>
                <a:tc gridSpan="3">
                  <a:txBody>
                    <a:bodyPr/>
                    <a:lstStyle/>
                    <a:p>
                      <a:pPr marL="0" marR="0" lvl="0" indent="0" algn="ctr" rtl="0">
                        <a:lnSpc>
                          <a:spcPct val="107000"/>
                        </a:lnSpc>
                        <a:spcBef>
                          <a:spcPts val="0"/>
                        </a:spcBef>
                        <a:spcAft>
                          <a:spcPts val="0"/>
                        </a:spcAft>
                        <a:buNone/>
                      </a:pPr>
                      <a:r>
                        <a:rPr lang="tr-TR" sz="1400" b="1">
                          <a:solidFill>
                            <a:srgbClr val="FF0000"/>
                          </a:solidFill>
                        </a:rPr>
                        <a:t>2025 Güz</a:t>
                      </a:r>
                      <a:endParaRPr sz="1400" b="1">
                        <a:solidFill>
                          <a:srgbClr val="FF0000"/>
                        </a:solidFill>
                        <a:latin typeface="Calibri"/>
                        <a:ea typeface="Calibri"/>
                        <a:cs typeface="Calibri"/>
                        <a:sym typeface="Calibri"/>
                      </a:endParaRPr>
                    </a:p>
                  </a:txBody>
                  <a:tcPr marL="0" marR="0" marT="0"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421525">
                <a:tc vMerge="1">
                  <a:txBody>
                    <a:bodyPr/>
                    <a:lstStyle/>
                    <a:p>
                      <a:endParaRPr lang="tr-TR"/>
                    </a:p>
                  </a:txBody>
                  <a:tcPr/>
                </a:tc>
                <a:tc vMerge="1">
                  <a:txBody>
                    <a:bodyPr/>
                    <a:lstStyle/>
                    <a:p>
                      <a:endParaRPr lang="tr-TR"/>
                    </a:p>
                  </a:txBody>
                  <a:tcPr/>
                </a:tc>
                <a:tc>
                  <a:txBody>
                    <a:bodyPr/>
                    <a:lstStyle/>
                    <a:p>
                      <a:pPr marL="0" marR="0" lvl="0" indent="0" algn="ctr" rtl="0">
                        <a:lnSpc>
                          <a:spcPct val="107000"/>
                        </a:lnSpc>
                        <a:spcBef>
                          <a:spcPts val="0"/>
                        </a:spcBef>
                        <a:spcAft>
                          <a:spcPts val="0"/>
                        </a:spcAft>
                        <a:buNone/>
                      </a:pPr>
                      <a:r>
                        <a:rPr lang="tr-TR" sz="1200" b="1">
                          <a:solidFill>
                            <a:srgbClr val="FF0000"/>
                          </a:solidFill>
                        </a:rPr>
                        <a:t>T</a:t>
                      </a:r>
                      <a:endParaRPr sz="1200" b="1">
                        <a:solidFill>
                          <a:srgbClr val="FF0000"/>
                        </a:solidFill>
                        <a:latin typeface="Calibri"/>
                        <a:ea typeface="Calibri"/>
                        <a:cs typeface="Calibri"/>
                        <a:sym typeface="Calibri"/>
                      </a:endParaRPr>
                    </a:p>
                  </a:txBody>
                  <a:tcPr marL="7625" marR="7625" marT="7625" marB="0" anchor="ctr"/>
                </a:tc>
                <a:tc>
                  <a:txBody>
                    <a:bodyPr/>
                    <a:lstStyle/>
                    <a:p>
                      <a:pPr marL="0" marR="0" lvl="0" indent="0" algn="ctr" rtl="0">
                        <a:lnSpc>
                          <a:spcPct val="107000"/>
                        </a:lnSpc>
                        <a:spcBef>
                          <a:spcPts val="0"/>
                        </a:spcBef>
                        <a:spcAft>
                          <a:spcPts val="0"/>
                        </a:spcAft>
                        <a:buNone/>
                      </a:pPr>
                      <a:r>
                        <a:rPr lang="tr-TR" sz="1200" b="1">
                          <a:solidFill>
                            <a:srgbClr val="FF0000"/>
                          </a:solidFill>
                        </a:rPr>
                        <a:t>U</a:t>
                      </a:r>
                      <a:endParaRPr sz="12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200" b="1">
                          <a:solidFill>
                            <a:srgbClr val="FF0000"/>
                          </a:solidFill>
                        </a:rPr>
                        <a:t>TOPLAM</a:t>
                      </a:r>
                      <a:endParaRPr sz="12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200" b="1">
                          <a:solidFill>
                            <a:srgbClr val="FF0000"/>
                          </a:solidFill>
                        </a:rPr>
                        <a:t>T</a:t>
                      </a:r>
                      <a:endParaRPr sz="12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200" b="1">
                          <a:solidFill>
                            <a:srgbClr val="FF0000"/>
                          </a:solidFill>
                        </a:rPr>
                        <a:t>U</a:t>
                      </a:r>
                      <a:endParaRPr sz="12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200" b="1">
                          <a:solidFill>
                            <a:srgbClr val="FF0000"/>
                          </a:solidFill>
                        </a:rPr>
                        <a:t>TOPLAM</a:t>
                      </a:r>
                      <a:endParaRPr sz="1200" b="1">
                        <a:solidFill>
                          <a:srgbClr val="FF0000"/>
                        </a:solidFill>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sz="1200" b="1">
                          <a:solidFill>
                            <a:srgbClr val="FF0000"/>
                          </a:solidFill>
                        </a:rPr>
                        <a:t>T</a:t>
                      </a:r>
                      <a:endParaRPr sz="1200" b="1">
                        <a:solidFill>
                          <a:srgbClr val="FF0000"/>
                        </a:solidFill>
                        <a:latin typeface="Calibri"/>
                        <a:ea typeface="Calibri"/>
                        <a:cs typeface="Calibri"/>
                        <a:sym typeface="Calibri"/>
                      </a:endParaRPr>
                    </a:p>
                  </a:txBody>
                  <a:tcPr marL="7625" marR="7625" marT="7625" marB="0" anchor="ctr"/>
                </a:tc>
                <a:tc>
                  <a:txBody>
                    <a:bodyPr/>
                    <a:lstStyle/>
                    <a:p>
                      <a:pPr marL="0" marR="0" lvl="0" indent="0" algn="ctr" rtl="0">
                        <a:lnSpc>
                          <a:spcPct val="107000"/>
                        </a:lnSpc>
                        <a:spcBef>
                          <a:spcPts val="0"/>
                        </a:spcBef>
                        <a:spcAft>
                          <a:spcPts val="0"/>
                        </a:spcAft>
                        <a:buNone/>
                      </a:pPr>
                      <a:r>
                        <a:rPr lang="tr-TR" sz="1200" b="1">
                          <a:solidFill>
                            <a:srgbClr val="FF0000"/>
                          </a:solidFill>
                        </a:rPr>
                        <a:t>U</a:t>
                      </a:r>
                      <a:endParaRPr sz="12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200" b="1">
                          <a:solidFill>
                            <a:srgbClr val="FF0000"/>
                          </a:solidFill>
                        </a:rPr>
                        <a:t>TOPLAM</a:t>
                      </a:r>
                      <a:endParaRPr sz="12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200" b="1">
                          <a:solidFill>
                            <a:srgbClr val="FF0000"/>
                          </a:solidFill>
                        </a:rPr>
                        <a:t>T</a:t>
                      </a:r>
                      <a:endParaRPr sz="12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200" b="1">
                          <a:solidFill>
                            <a:srgbClr val="FF0000"/>
                          </a:solidFill>
                        </a:rPr>
                        <a:t>U</a:t>
                      </a:r>
                      <a:endParaRPr sz="12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200" b="1">
                          <a:solidFill>
                            <a:srgbClr val="FF0000"/>
                          </a:solidFill>
                        </a:rPr>
                        <a:t>TOPLAM</a:t>
                      </a:r>
                      <a:endParaRPr sz="1200" b="1">
                        <a:solidFill>
                          <a:srgbClr val="FF0000"/>
                        </a:solidFill>
                        <a:latin typeface="Calibri"/>
                        <a:ea typeface="Calibri"/>
                        <a:cs typeface="Calibri"/>
                        <a:sym typeface="Calibri"/>
                      </a:endParaRPr>
                    </a:p>
                  </a:txBody>
                  <a:tcPr marL="9525" marR="9525" marT="9525" marB="0" anchor="ctr"/>
                </a:tc>
                <a:extLst>
                  <a:ext uri="{0D108BD9-81ED-4DB2-BD59-A6C34878D82A}">
                    <a16:rowId xmlns:a16="http://schemas.microsoft.com/office/drawing/2014/main" val="10001"/>
                  </a:ext>
                </a:extLst>
              </a:tr>
              <a:tr h="318325">
                <a:tc rowSpan="5">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400" b="1"/>
                        <a:t>Birinci Sınıf </a:t>
                      </a:r>
                      <a:endParaRPr sz="1400" b="1">
                        <a:latin typeface="Calibri"/>
                        <a:ea typeface="Calibri"/>
                        <a:cs typeface="Calibri"/>
                        <a:sym typeface="Calibri"/>
                      </a:endParaRPr>
                    </a:p>
                  </a:txBody>
                  <a:tcPr marL="7625" marR="7625" marT="7625"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7625" marR="7625" marT="7625"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7625" marR="7625" marT="7625"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9525" marR="9525" marT="9525" marB="0" anchor="ctr"/>
                </a:tc>
                <a:extLst>
                  <a:ext uri="{0D108BD9-81ED-4DB2-BD59-A6C34878D82A}">
                    <a16:rowId xmlns:a16="http://schemas.microsoft.com/office/drawing/2014/main" val="10002"/>
                  </a:ext>
                </a:extLst>
              </a:tr>
              <a:tr h="318325">
                <a:tc vMerge="1">
                  <a:txBody>
                    <a:bodyPr/>
                    <a:lstStyle/>
                    <a:p>
                      <a:endParaRPr lang="tr-TR"/>
                    </a:p>
                  </a:txBody>
                  <a:tcPr/>
                </a:tc>
                <a:tc>
                  <a:txBody>
                    <a:bodyPr/>
                    <a:lstStyle/>
                    <a:p>
                      <a:pPr marL="0" marR="0" lvl="0" indent="0" algn="l" rtl="0">
                        <a:lnSpc>
                          <a:spcPct val="107000"/>
                        </a:lnSpc>
                        <a:spcBef>
                          <a:spcPts val="0"/>
                        </a:spcBef>
                        <a:spcAft>
                          <a:spcPts val="0"/>
                        </a:spcAft>
                        <a:buNone/>
                      </a:pPr>
                      <a:r>
                        <a:rPr lang="tr-TR" sz="1400" b="1"/>
                        <a:t>İkinci Sınıf </a:t>
                      </a:r>
                      <a:endParaRPr sz="1400" b="1">
                        <a:latin typeface="Calibri"/>
                        <a:ea typeface="Calibri"/>
                        <a:cs typeface="Calibri"/>
                        <a:sym typeface="Calibri"/>
                      </a:endParaRPr>
                    </a:p>
                  </a:txBody>
                  <a:tcPr marL="7625" marR="7625" marT="7625"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7625" marR="7625" marT="7625"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7625" marR="7625" marT="7625"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9525" marR="9525" marT="9525" marB="0" anchor="ctr"/>
                </a:tc>
                <a:extLst>
                  <a:ext uri="{0D108BD9-81ED-4DB2-BD59-A6C34878D82A}">
                    <a16:rowId xmlns:a16="http://schemas.microsoft.com/office/drawing/2014/main" val="10003"/>
                  </a:ext>
                </a:extLst>
              </a:tr>
              <a:tr h="318325">
                <a:tc vMerge="1">
                  <a:txBody>
                    <a:bodyPr/>
                    <a:lstStyle/>
                    <a:p>
                      <a:endParaRPr lang="tr-TR"/>
                    </a:p>
                  </a:txBody>
                  <a:tcPr/>
                </a:tc>
                <a:tc>
                  <a:txBody>
                    <a:bodyPr/>
                    <a:lstStyle/>
                    <a:p>
                      <a:pPr marL="0" marR="0" lvl="0" indent="0" algn="l" rtl="0">
                        <a:lnSpc>
                          <a:spcPct val="107000"/>
                        </a:lnSpc>
                        <a:spcBef>
                          <a:spcPts val="0"/>
                        </a:spcBef>
                        <a:spcAft>
                          <a:spcPts val="0"/>
                        </a:spcAft>
                        <a:buNone/>
                      </a:pPr>
                      <a:r>
                        <a:rPr lang="tr-TR" sz="1400" b="1"/>
                        <a:t>Üçüncü Sınıf </a:t>
                      </a:r>
                      <a:endParaRPr sz="1400" b="1">
                        <a:latin typeface="Calibri"/>
                        <a:ea typeface="Calibri"/>
                        <a:cs typeface="Calibri"/>
                        <a:sym typeface="Calibri"/>
                      </a:endParaRPr>
                    </a:p>
                  </a:txBody>
                  <a:tcPr marL="7625" marR="7625" marT="7625"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7625" marR="7625" marT="7625"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7625" marR="7625" marT="7625"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9525" marR="9525" marT="9525" marB="0" anchor="ctr"/>
                </a:tc>
                <a:extLst>
                  <a:ext uri="{0D108BD9-81ED-4DB2-BD59-A6C34878D82A}">
                    <a16:rowId xmlns:a16="http://schemas.microsoft.com/office/drawing/2014/main" val="10004"/>
                  </a:ext>
                </a:extLst>
              </a:tr>
              <a:tr h="318325">
                <a:tc vMerge="1">
                  <a:txBody>
                    <a:bodyPr/>
                    <a:lstStyle/>
                    <a:p>
                      <a:endParaRPr lang="tr-TR"/>
                    </a:p>
                  </a:txBody>
                  <a:tcPr/>
                </a:tc>
                <a:tc>
                  <a:txBody>
                    <a:bodyPr/>
                    <a:lstStyle/>
                    <a:p>
                      <a:pPr marL="0" marR="0" lvl="0" indent="0" algn="l" rtl="0">
                        <a:lnSpc>
                          <a:spcPct val="107000"/>
                        </a:lnSpc>
                        <a:spcBef>
                          <a:spcPts val="0"/>
                        </a:spcBef>
                        <a:spcAft>
                          <a:spcPts val="0"/>
                        </a:spcAft>
                        <a:buNone/>
                      </a:pPr>
                      <a:r>
                        <a:rPr lang="tr-TR" sz="1400" b="1"/>
                        <a:t>Dördüncü Sınıf </a:t>
                      </a:r>
                      <a:endParaRPr sz="1400" b="1">
                        <a:latin typeface="Calibri"/>
                        <a:ea typeface="Calibri"/>
                        <a:cs typeface="Calibri"/>
                        <a:sym typeface="Calibri"/>
                      </a:endParaRPr>
                    </a:p>
                  </a:txBody>
                  <a:tcPr marL="7625" marR="7625" marT="7625"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7625" marR="7625" marT="7625"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7625" marR="7625" marT="7625"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9525" marR="9525" marT="9525" marB="0" anchor="ctr"/>
                </a:tc>
                <a:extLst>
                  <a:ext uri="{0D108BD9-81ED-4DB2-BD59-A6C34878D82A}">
                    <a16:rowId xmlns:a16="http://schemas.microsoft.com/office/drawing/2014/main" val="10005"/>
                  </a:ext>
                </a:extLst>
              </a:tr>
              <a:tr h="318325">
                <a:tc vMerge="1">
                  <a:txBody>
                    <a:bodyPr/>
                    <a:lstStyle/>
                    <a:p>
                      <a:endParaRPr lang="tr-TR"/>
                    </a:p>
                  </a:txBody>
                  <a:tcPr/>
                </a:tc>
                <a:tc>
                  <a:txBody>
                    <a:bodyPr/>
                    <a:lstStyle/>
                    <a:p>
                      <a:pPr marL="0" marR="0" lvl="0" indent="0" algn="r" rtl="0">
                        <a:lnSpc>
                          <a:spcPct val="107000"/>
                        </a:lnSpc>
                        <a:spcBef>
                          <a:spcPts val="0"/>
                        </a:spcBef>
                        <a:spcAft>
                          <a:spcPts val="0"/>
                        </a:spcAft>
                        <a:buNone/>
                      </a:pPr>
                      <a:r>
                        <a:rPr lang="tr-TR" sz="1400" b="1">
                          <a:solidFill>
                            <a:srgbClr val="FF0000"/>
                          </a:solidFill>
                        </a:rPr>
                        <a:t>Toplam Saat</a:t>
                      </a:r>
                      <a:endParaRPr sz="1400" b="1">
                        <a:solidFill>
                          <a:srgbClr val="FF0000"/>
                        </a:solidFill>
                        <a:latin typeface="Calibri"/>
                        <a:ea typeface="Calibri"/>
                        <a:cs typeface="Calibri"/>
                        <a:sym typeface="Calibri"/>
                      </a:endParaRPr>
                    </a:p>
                  </a:txBody>
                  <a:tcPr marL="7625" marR="7625" marT="7625"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7625" marR="7625" marT="7625"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7625" marR="7625" marT="7625"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9525" marR="9525" marT="9525" marB="0" anchor="ctr"/>
                </a:tc>
                <a:extLst>
                  <a:ext uri="{0D108BD9-81ED-4DB2-BD59-A6C34878D82A}">
                    <a16:rowId xmlns:a16="http://schemas.microsoft.com/office/drawing/2014/main" val="10006"/>
                  </a:ext>
                </a:extLst>
              </a:tr>
              <a:tr h="318325">
                <a:tc rowSpan="5">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400" b="1"/>
                        <a:t>Birinci Sınıf</a:t>
                      </a:r>
                      <a:endParaRPr sz="1400" b="1">
                        <a:latin typeface="Calibri"/>
                        <a:ea typeface="Calibri"/>
                        <a:cs typeface="Calibri"/>
                        <a:sym typeface="Calibri"/>
                      </a:endParaRPr>
                    </a:p>
                  </a:txBody>
                  <a:tcPr marL="7625" marR="7625" marT="7625"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7625" marR="7625" marT="7625"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7625" marR="7625" marT="7625"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9525" marR="9525" marT="9525" marB="0" anchor="ctr"/>
                </a:tc>
                <a:extLst>
                  <a:ext uri="{0D108BD9-81ED-4DB2-BD59-A6C34878D82A}">
                    <a16:rowId xmlns:a16="http://schemas.microsoft.com/office/drawing/2014/main" val="10007"/>
                  </a:ext>
                </a:extLst>
              </a:tr>
              <a:tr h="318325">
                <a:tc vMerge="1">
                  <a:txBody>
                    <a:bodyPr/>
                    <a:lstStyle/>
                    <a:p>
                      <a:endParaRPr lang="tr-TR"/>
                    </a:p>
                  </a:txBody>
                  <a:tcPr/>
                </a:tc>
                <a:tc>
                  <a:txBody>
                    <a:bodyPr/>
                    <a:lstStyle/>
                    <a:p>
                      <a:pPr marL="0" marR="0" lvl="0" indent="0" algn="l" rtl="0">
                        <a:lnSpc>
                          <a:spcPct val="107000"/>
                        </a:lnSpc>
                        <a:spcBef>
                          <a:spcPts val="0"/>
                        </a:spcBef>
                        <a:spcAft>
                          <a:spcPts val="0"/>
                        </a:spcAft>
                        <a:buNone/>
                      </a:pPr>
                      <a:r>
                        <a:rPr lang="tr-TR" sz="1400" b="1"/>
                        <a:t>İkinci Sınıf</a:t>
                      </a:r>
                      <a:endParaRPr sz="1400" b="1">
                        <a:latin typeface="Calibri"/>
                        <a:ea typeface="Calibri"/>
                        <a:cs typeface="Calibri"/>
                        <a:sym typeface="Calibri"/>
                      </a:endParaRPr>
                    </a:p>
                  </a:txBody>
                  <a:tcPr marL="7625" marR="7625" marT="7625"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7625" marR="7625" marT="7625"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7625" marR="7625" marT="7625"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9525" marR="9525" marT="9525" marB="0" anchor="ctr"/>
                </a:tc>
                <a:extLst>
                  <a:ext uri="{0D108BD9-81ED-4DB2-BD59-A6C34878D82A}">
                    <a16:rowId xmlns:a16="http://schemas.microsoft.com/office/drawing/2014/main" val="10008"/>
                  </a:ext>
                </a:extLst>
              </a:tr>
              <a:tr h="318325">
                <a:tc vMerge="1">
                  <a:txBody>
                    <a:bodyPr/>
                    <a:lstStyle/>
                    <a:p>
                      <a:endParaRPr lang="tr-TR"/>
                    </a:p>
                  </a:txBody>
                  <a:tcPr/>
                </a:tc>
                <a:tc>
                  <a:txBody>
                    <a:bodyPr/>
                    <a:lstStyle/>
                    <a:p>
                      <a:pPr marL="0" marR="0" lvl="0" indent="0" algn="l" rtl="0">
                        <a:lnSpc>
                          <a:spcPct val="107000"/>
                        </a:lnSpc>
                        <a:spcBef>
                          <a:spcPts val="0"/>
                        </a:spcBef>
                        <a:spcAft>
                          <a:spcPts val="0"/>
                        </a:spcAft>
                        <a:buNone/>
                      </a:pPr>
                      <a:r>
                        <a:rPr lang="tr-TR" sz="1400" b="1"/>
                        <a:t>Üçüncü Sınıf</a:t>
                      </a:r>
                      <a:endParaRPr sz="1400" b="1">
                        <a:latin typeface="Calibri"/>
                        <a:ea typeface="Calibri"/>
                        <a:cs typeface="Calibri"/>
                        <a:sym typeface="Calibri"/>
                      </a:endParaRPr>
                    </a:p>
                  </a:txBody>
                  <a:tcPr marL="7625" marR="7625" marT="7625"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7625" marR="7625" marT="7625"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7625" marR="7625" marT="7625"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9525" marR="9525" marT="9525" marB="0" anchor="ctr"/>
                </a:tc>
                <a:extLst>
                  <a:ext uri="{0D108BD9-81ED-4DB2-BD59-A6C34878D82A}">
                    <a16:rowId xmlns:a16="http://schemas.microsoft.com/office/drawing/2014/main" val="10009"/>
                  </a:ext>
                </a:extLst>
              </a:tr>
              <a:tr h="318325">
                <a:tc vMerge="1">
                  <a:txBody>
                    <a:bodyPr/>
                    <a:lstStyle/>
                    <a:p>
                      <a:endParaRPr lang="tr-TR"/>
                    </a:p>
                  </a:txBody>
                  <a:tcPr/>
                </a:tc>
                <a:tc>
                  <a:txBody>
                    <a:bodyPr/>
                    <a:lstStyle/>
                    <a:p>
                      <a:pPr marL="0" marR="0" lvl="0" indent="0" algn="l" rtl="0">
                        <a:lnSpc>
                          <a:spcPct val="107000"/>
                        </a:lnSpc>
                        <a:spcBef>
                          <a:spcPts val="0"/>
                        </a:spcBef>
                        <a:spcAft>
                          <a:spcPts val="0"/>
                        </a:spcAft>
                        <a:buNone/>
                      </a:pPr>
                      <a:r>
                        <a:rPr lang="tr-TR" sz="1400" b="1"/>
                        <a:t>Dördüncü Sınıf</a:t>
                      </a:r>
                      <a:endParaRPr sz="1400" b="1">
                        <a:latin typeface="Calibri"/>
                        <a:ea typeface="Calibri"/>
                        <a:cs typeface="Calibri"/>
                        <a:sym typeface="Calibri"/>
                      </a:endParaRPr>
                    </a:p>
                  </a:txBody>
                  <a:tcPr marL="7625" marR="7625" marT="7625"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7625" marR="7625" marT="7625"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7625" marR="7625" marT="7625"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9525" marR="9525" marT="9525" marB="0" anchor="ctr"/>
                </a:tc>
                <a:extLst>
                  <a:ext uri="{0D108BD9-81ED-4DB2-BD59-A6C34878D82A}">
                    <a16:rowId xmlns:a16="http://schemas.microsoft.com/office/drawing/2014/main" val="10010"/>
                  </a:ext>
                </a:extLst>
              </a:tr>
              <a:tr h="318325">
                <a:tc vMerge="1">
                  <a:txBody>
                    <a:bodyPr/>
                    <a:lstStyle/>
                    <a:p>
                      <a:endParaRPr lang="tr-TR"/>
                    </a:p>
                  </a:txBody>
                  <a:tcPr/>
                </a:tc>
                <a:tc>
                  <a:txBody>
                    <a:bodyPr/>
                    <a:lstStyle/>
                    <a:p>
                      <a:pPr marL="0" marR="0" lvl="0" indent="0" algn="r" rtl="0">
                        <a:lnSpc>
                          <a:spcPct val="107000"/>
                        </a:lnSpc>
                        <a:spcBef>
                          <a:spcPts val="0"/>
                        </a:spcBef>
                        <a:spcAft>
                          <a:spcPts val="0"/>
                        </a:spcAft>
                        <a:buNone/>
                      </a:pPr>
                      <a:r>
                        <a:rPr lang="tr-TR" sz="1400" b="1">
                          <a:solidFill>
                            <a:srgbClr val="FF0000"/>
                          </a:solidFill>
                        </a:rPr>
                        <a:t>Toplam Saat</a:t>
                      </a:r>
                      <a:endParaRPr sz="1400" b="1">
                        <a:solidFill>
                          <a:srgbClr val="FF0000"/>
                        </a:solidFill>
                        <a:latin typeface="Calibri"/>
                        <a:ea typeface="Calibri"/>
                        <a:cs typeface="Calibri"/>
                        <a:sym typeface="Calibri"/>
                      </a:endParaRPr>
                    </a:p>
                  </a:txBody>
                  <a:tcPr marL="7625" marR="7625" marT="7625"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7625" marR="7625" marT="7625"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7625" marR="7625" marT="7625"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400" b="0"/>
                        <a:t> </a:t>
                      </a:r>
                      <a:endParaRPr sz="1400" b="0">
                        <a:latin typeface="Calibri"/>
                        <a:ea typeface="Calibri"/>
                        <a:cs typeface="Calibri"/>
                        <a:sym typeface="Calibri"/>
                      </a:endParaRPr>
                    </a:p>
                  </a:txBody>
                  <a:tcPr marL="9525" marR="9525" marT="9525" marB="0" anchor="ctr"/>
                </a:tc>
                <a:extLst>
                  <a:ext uri="{0D108BD9-81ED-4DB2-BD59-A6C34878D82A}">
                    <a16:rowId xmlns:a16="http://schemas.microsoft.com/office/drawing/2014/main" val="1001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17"/>
        <p:cNvGrpSpPr/>
        <p:nvPr/>
      </p:nvGrpSpPr>
      <p:grpSpPr>
        <a:xfrm>
          <a:off x="0" y="0"/>
          <a:ext cx="0" cy="0"/>
          <a:chOff x="0" y="0"/>
          <a:chExt cx="0" cy="0"/>
        </a:xfrm>
      </p:grpSpPr>
      <p:sp>
        <p:nvSpPr>
          <p:cNvPr id="118" name="Google Shape;118;p4"/>
          <p:cNvSpPr txBox="1">
            <a:spLocks noGrp="1"/>
          </p:cNvSpPr>
          <p:nvPr>
            <p:ph type="title"/>
          </p:nvPr>
        </p:nvSpPr>
        <p:spPr>
          <a:xfrm>
            <a:off x="1042750" y="771672"/>
            <a:ext cx="9792375" cy="69272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2800"/>
              <a:buFont typeface="Calibri"/>
              <a:buNone/>
            </a:pPr>
            <a:r>
              <a:rPr lang="tr-TR" sz="2800" b="1">
                <a:solidFill>
                  <a:srgbClr val="FF0000"/>
                </a:solidFill>
                <a:latin typeface="Calibri"/>
                <a:ea typeface="Calibri"/>
                <a:cs typeface="Calibri"/>
                <a:sym typeface="Calibri"/>
              </a:rPr>
              <a:t>YÖNETİM: </a:t>
            </a:r>
            <a:r>
              <a:rPr lang="tr-TR" sz="2800" b="1">
                <a:solidFill>
                  <a:srgbClr val="3333FF"/>
                </a:solidFill>
                <a:latin typeface="Calibri"/>
                <a:ea typeface="Calibri"/>
                <a:cs typeface="Calibri"/>
                <a:sym typeface="Calibri"/>
              </a:rPr>
              <a:t>Dekanlık/ Müdürlük</a:t>
            </a:r>
            <a:endParaRPr sz="2800" b="1">
              <a:solidFill>
                <a:srgbClr val="3333FF"/>
              </a:solidFill>
              <a:latin typeface="Calibri"/>
              <a:ea typeface="Calibri"/>
              <a:cs typeface="Calibri"/>
              <a:sym typeface="Calibri"/>
            </a:endParaRPr>
          </a:p>
        </p:txBody>
      </p:sp>
      <p:graphicFrame>
        <p:nvGraphicFramePr>
          <p:cNvPr id="119" name="Google Shape;119;p4"/>
          <p:cNvGraphicFramePr/>
          <p:nvPr/>
        </p:nvGraphicFramePr>
        <p:xfrm>
          <a:off x="361699" y="2084307"/>
          <a:ext cx="11516250" cy="3081125"/>
        </p:xfrm>
        <a:graphic>
          <a:graphicData uri="http://schemas.openxmlformats.org/drawingml/2006/table">
            <a:tbl>
              <a:tblPr firstRow="1" firstCol="1" bandRow="1">
                <a:noFill/>
                <a:tableStyleId>{71F7B38A-2533-437F-8BA0-C45511DF4930}</a:tableStyleId>
              </a:tblPr>
              <a:tblGrid>
                <a:gridCol w="5173075">
                  <a:extLst>
                    <a:ext uri="{9D8B030D-6E8A-4147-A177-3AD203B41FA5}">
                      <a16:colId xmlns:a16="http://schemas.microsoft.com/office/drawing/2014/main" val="20000"/>
                    </a:ext>
                  </a:extLst>
                </a:gridCol>
                <a:gridCol w="6343175">
                  <a:extLst>
                    <a:ext uri="{9D8B030D-6E8A-4147-A177-3AD203B41FA5}">
                      <a16:colId xmlns:a16="http://schemas.microsoft.com/office/drawing/2014/main" val="20001"/>
                    </a:ext>
                  </a:extLst>
                </a:gridCol>
              </a:tblGrid>
              <a:tr h="504725">
                <a:tc>
                  <a:txBody>
                    <a:bodyPr/>
                    <a:lstStyle/>
                    <a:p>
                      <a:pPr marL="36000" marR="0" lvl="0" indent="0" algn="ctr" rtl="0">
                        <a:lnSpc>
                          <a:spcPct val="150000"/>
                        </a:lnSpc>
                        <a:spcBef>
                          <a:spcPts val="0"/>
                        </a:spcBef>
                        <a:spcAft>
                          <a:spcPts val="0"/>
                        </a:spcAft>
                        <a:buNone/>
                      </a:pPr>
                      <a:r>
                        <a:rPr lang="tr-TR" sz="2000" b="1" u="none" strike="noStrike" cap="none">
                          <a:solidFill>
                            <a:srgbClr val="3333FF"/>
                          </a:solidFill>
                        </a:rPr>
                        <a:t>Birim Yöneticisi</a:t>
                      </a:r>
                      <a:endParaRPr sz="2000" b="1" u="none" strike="noStrike" cap="none">
                        <a:solidFill>
                          <a:srgbClr val="3333FF"/>
                        </a:solidFill>
                        <a:latin typeface="Calibri"/>
                        <a:ea typeface="Calibri"/>
                        <a:cs typeface="Calibri"/>
                        <a:sym typeface="Calibri"/>
                      </a:endParaRPr>
                    </a:p>
                  </a:txBody>
                  <a:tcPr marL="0" marR="0" marT="0" marB="0" anchor="ctr"/>
                </a:tc>
                <a:tc>
                  <a:txBody>
                    <a:bodyPr/>
                    <a:lstStyle/>
                    <a:p>
                      <a:pPr marL="36000" marR="0" lvl="0" indent="0" algn="ctr" rtl="0">
                        <a:lnSpc>
                          <a:spcPct val="150000"/>
                        </a:lnSpc>
                        <a:spcBef>
                          <a:spcPts val="0"/>
                        </a:spcBef>
                        <a:spcAft>
                          <a:spcPts val="0"/>
                        </a:spcAft>
                        <a:buClr>
                          <a:srgbClr val="3333FF"/>
                        </a:buClr>
                        <a:buSzPts val="2000"/>
                        <a:buFont typeface="Calibri"/>
                        <a:buNone/>
                      </a:pPr>
                      <a:r>
                        <a:rPr lang="tr-TR" sz="2000" b="1" u="none" strike="noStrike" cap="none">
                          <a:solidFill>
                            <a:srgbClr val="3333FF"/>
                          </a:solidFill>
                        </a:rPr>
                        <a:t>Ünvanı Adı Soyadı</a:t>
                      </a:r>
                      <a:endParaRPr sz="2000" b="1" u="none" strike="noStrike" cap="none">
                        <a:solidFill>
                          <a:srgbClr val="3333FF"/>
                        </a:solidFill>
                      </a:endParaRPr>
                    </a:p>
                  </a:txBody>
                  <a:tcPr marL="0" marR="0" marT="0" marB="0" anchor="ctr"/>
                </a:tc>
                <a:extLst>
                  <a:ext uri="{0D108BD9-81ED-4DB2-BD59-A6C34878D82A}">
                    <a16:rowId xmlns:a16="http://schemas.microsoft.com/office/drawing/2014/main" val="10000"/>
                  </a:ext>
                </a:extLst>
              </a:tr>
              <a:tr h="504725">
                <a:tc>
                  <a:txBody>
                    <a:bodyPr/>
                    <a:lstStyle/>
                    <a:p>
                      <a:pPr marL="36000" marR="0" lvl="0" indent="0" algn="l" rtl="0">
                        <a:lnSpc>
                          <a:spcPct val="150000"/>
                        </a:lnSpc>
                        <a:spcBef>
                          <a:spcPts val="0"/>
                        </a:spcBef>
                        <a:spcAft>
                          <a:spcPts val="0"/>
                        </a:spcAft>
                        <a:buClr>
                          <a:schemeClr val="dk1"/>
                        </a:buClr>
                        <a:buSzPts val="2000"/>
                        <a:buFont typeface="Calibri"/>
                        <a:buNone/>
                      </a:pPr>
                      <a:r>
                        <a:rPr lang="tr-TR" sz="2000" u="none" strike="noStrike" cap="none"/>
                        <a:t>Dekan/Müdür</a:t>
                      </a:r>
                      <a:endParaRPr sz="2000" u="none" strike="noStrike" cap="none">
                        <a:solidFill>
                          <a:srgbClr val="FF0000"/>
                        </a:solidFill>
                        <a:latin typeface="Calibri"/>
                        <a:ea typeface="Calibri"/>
                        <a:cs typeface="Calibri"/>
                        <a:sym typeface="Calibri"/>
                      </a:endParaRPr>
                    </a:p>
                  </a:txBody>
                  <a:tcPr marL="0" marR="0" marT="0" marB="0" anchor="ctr"/>
                </a:tc>
                <a:tc>
                  <a:txBody>
                    <a:bodyPr/>
                    <a:lstStyle/>
                    <a:p>
                      <a:pPr marL="36000" marR="0" lvl="0" indent="0" algn="l" rtl="0">
                        <a:lnSpc>
                          <a:spcPct val="150000"/>
                        </a:lnSpc>
                        <a:spcBef>
                          <a:spcPts val="0"/>
                        </a:spcBef>
                        <a:spcAft>
                          <a:spcPts val="0"/>
                        </a:spcAft>
                        <a:buClr>
                          <a:schemeClr val="dk1"/>
                        </a:buClr>
                        <a:buSzPts val="2000"/>
                        <a:buFont typeface="Calibri"/>
                        <a:buNone/>
                      </a:pPr>
                      <a:r>
                        <a:rPr lang="tr-TR" sz="2000" b="1"/>
                        <a:t>Doç. Dr. Handan ÇELİK VAILLANT</a:t>
                      </a:r>
                      <a:endParaRPr sz="2000" b="1" u="none" strike="noStrike" cap="none">
                        <a:latin typeface="Calibri"/>
                        <a:ea typeface="Calibri"/>
                        <a:cs typeface="Calibri"/>
                        <a:sym typeface="Calibri"/>
                      </a:endParaRPr>
                    </a:p>
                  </a:txBody>
                  <a:tcPr marL="0" marR="0" marT="0" marB="0" anchor="ctr"/>
                </a:tc>
                <a:extLst>
                  <a:ext uri="{0D108BD9-81ED-4DB2-BD59-A6C34878D82A}">
                    <a16:rowId xmlns:a16="http://schemas.microsoft.com/office/drawing/2014/main" val="10001"/>
                  </a:ext>
                </a:extLst>
              </a:tr>
              <a:tr h="504725">
                <a:tc>
                  <a:txBody>
                    <a:bodyPr/>
                    <a:lstStyle/>
                    <a:p>
                      <a:pPr marL="36000" marR="0" lvl="0" indent="0" algn="l" rtl="0">
                        <a:lnSpc>
                          <a:spcPct val="150000"/>
                        </a:lnSpc>
                        <a:spcBef>
                          <a:spcPts val="0"/>
                        </a:spcBef>
                        <a:spcAft>
                          <a:spcPts val="0"/>
                        </a:spcAft>
                        <a:buClr>
                          <a:schemeClr val="dk1"/>
                        </a:buClr>
                        <a:buSzPts val="2000"/>
                        <a:buFont typeface="Calibri"/>
                        <a:buNone/>
                      </a:pPr>
                      <a:r>
                        <a:rPr lang="tr-TR" sz="2000" u="none" strike="noStrike" cap="none"/>
                        <a:t>Dekan Yardımcısı/ Müdür Yardımcısı</a:t>
                      </a:r>
                      <a:endParaRPr sz="2000" u="none" strike="noStrike" cap="none">
                        <a:solidFill>
                          <a:srgbClr val="FF0000"/>
                        </a:solidFill>
                        <a:latin typeface="Calibri"/>
                        <a:ea typeface="Calibri"/>
                        <a:cs typeface="Calibri"/>
                        <a:sym typeface="Calibri"/>
                      </a:endParaRPr>
                    </a:p>
                  </a:txBody>
                  <a:tcPr marL="0" marR="0" marT="0" marB="0" anchor="ctr"/>
                </a:tc>
                <a:tc>
                  <a:txBody>
                    <a:bodyPr/>
                    <a:lstStyle/>
                    <a:p>
                      <a:pPr marL="36000" marR="0" lvl="0" indent="0" algn="l" rtl="0">
                        <a:lnSpc>
                          <a:spcPct val="150000"/>
                        </a:lnSpc>
                        <a:spcBef>
                          <a:spcPts val="0"/>
                        </a:spcBef>
                        <a:spcAft>
                          <a:spcPts val="0"/>
                        </a:spcAft>
                        <a:buNone/>
                      </a:pPr>
                      <a:r>
                        <a:rPr lang="tr-TR" sz="2000" b="1"/>
                        <a:t>Öğr. Gör. Dr. Yıldıray KURNAZ</a:t>
                      </a:r>
                      <a:endParaRPr sz="2000" b="1" u="none" strike="noStrike" cap="none">
                        <a:latin typeface="Calibri"/>
                        <a:ea typeface="Calibri"/>
                        <a:cs typeface="Calibri"/>
                        <a:sym typeface="Calibri"/>
                      </a:endParaRPr>
                    </a:p>
                  </a:txBody>
                  <a:tcPr marL="0" marR="0" marT="0" marB="0" anchor="ctr"/>
                </a:tc>
                <a:extLst>
                  <a:ext uri="{0D108BD9-81ED-4DB2-BD59-A6C34878D82A}">
                    <a16:rowId xmlns:a16="http://schemas.microsoft.com/office/drawing/2014/main" val="10002"/>
                  </a:ext>
                </a:extLst>
              </a:tr>
              <a:tr h="520975">
                <a:tc>
                  <a:txBody>
                    <a:bodyPr/>
                    <a:lstStyle/>
                    <a:p>
                      <a:pPr marL="36000" marR="0" lvl="0" indent="0" algn="l" rtl="0">
                        <a:lnSpc>
                          <a:spcPct val="150000"/>
                        </a:lnSpc>
                        <a:spcBef>
                          <a:spcPts val="0"/>
                        </a:spcBef>
                        <a:spcAft>
                          <a:spcPts val="0"/>
                        </a:spcAft>
                        <a:buClr>
                          <a:schemeClr val="dk1"/>
                        </a:buClr>
                        <a:buSzPts val="2000"/>
                        <a:buFont typeface="Calibri"/>
                        <a:buNone/>
                      </a:pPr>
                      <a:r>
                        <a:rPr lang="tr-TR" sz="2000" u="none" strike="noStrike" cap="none"/>
                        <a:t>Dekan Yardımcısı/ Müdür Yardımcısı</a:t>
                      </a:r>
                      <a:endParaRPr sz="2000" u="none" strike="noStrike" cap="none">
                        <a:solidFill>
                          <a:srgbClr val="FF0000"/>
                        </a:solidFill>
                        <a:latin typeface="Calibri"/>
                        <a:ea typeface="Calibri"/>
                        <a:cs typeface="Calibri"/>
                        <a:sym typeface="Calibri"/>
                      </a:endParaRPr>
                    </a:p>
                  </a:txBody>
                  <a:tcPr marL="0" marR="0" marT="0" marB="0" anchor="ctr"/>
                </a:tc>
                <a:tc>
                  <a:txBody>
                    <a:bodyPr/>
                    <a:lstStyle/>
                    <a:p>
                      <a:pPr marL="36000" marR="0" lvl="0" indent="0" algn="l" rtl="0">
                        <a:lnSpc>
                          <a:spcPct val="150000"/>
                        </a:lnSpc>
                        <a:spcBef>
                          <a:spcPts val="0"/>
                        </a:spcBef>
                        <a:spcAft>
                          <a:spcPts val="0"/>
                        </a:spcAft>
                        <a:buNone/>
                      </a:pPr>
                      <a:endParaRPr sz="2000" b="1" u="none" strike="noStrike" cap="none">
                        <a:solidFill>
                          <a:srgbClr val="485793"/>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3"/>
                  </a:ext>
                </a:extLst>
              </a:tr>
              <a:tr h="1045975">
                <a:tc>
                  <a:txBody>
                    <a:bodyPr/>
                    <a:lstStyle/>
                    <a:p>
                      <a:pPr marL="36000" marR="0" lvl="0" indent="0" algn="l" rtl="0">
                        <a:lnSpc>
                          <a:spcPct val="100000"/>
                        </a:lnSpc>
                        <a:spcBef>
                          <a:spcPts val="0"/>
                        </a:spcBef>
                        <a:spcAft>
                          <a:spcPts val="0"/>
                        </a:spcAft>
                        <a:buNone/>
                      </a:pPr>
                      <a:r>
                        <a:rPr lang="tr-TR" sz="2000" u="none" strike="noStrike" cap="none"/>
                        <a:t>Fakülte/ Enstitü/ Yüksekokul/ Konservatuvar/ Meslek Yüksekokulu Sekreteri</a:t>
                      </a:r>
                      <a:endParaRPr sz="2000" u="none" strike="noStrike" cap="none">
                        <a:solidFill>
                          <a:srgbClr val="FF0000"/>
                        </a:solidFill>
                        <a:latin typeface="Calibri"/>
                        <a:ea typeface="Calibri"/>
                        <a:cs typeface="Calibri"/>
                        <a:sym typeface="Calibri"/>
                      </a:endParaRPr>
                    </a:p>
                  </a:txBody>
                  <a:tcPr marL="0" marR="0" marT="0" marB="0" anchor="ctr"/>
                </a:tc>
                <a:tc>
                  <a:txBody>
                    <a:bodyPr/>
                    <a:lstStyle/>
                    <a:p>
                      <a:pPr marL="36000" marR="0" lvl="0" indent="0" algn="l" rtl="0">
                        <a:lnSpc>
                          <a:spcPct val="100000"/>
                        </a:lnSpc>
                        <a:spcBef>
                          <a:spcPts val="0"/>
                        </a:spcBef>
                        <a:spcAft>
                          <a:spcPts val="0"/>
                        </a:spcAft>
                        <a:buNone/>
                      </a:pPr>
                      <a:r>
                        <a:rPr lang="tr-TR" sz="2000" b="1"/>
                        <a:t>Furkan UÇAR</a:t>
                      </a:r>
                      <a:endParaRPr sz="2000" b="1" u="none" strike="noStrike" cap="none"/>
                    </a:p>
                  </a:txBody>
                  <a:tcPr marL="0" marR="0" marT="0" marB="0" anchor="ctr"/>
                </a:tc>
                <a:extLst>
                  <a:ext uri="{0D108BD9-81ED-4DB2-BD59-A6C34878D82A}">
                    <a16:rowId xmlns:a16="http://schemas.microsoft.com/office/drawing/2014/main" val="10004"/>
                  </a:ext>
                </a:extLst>
              </a:tr>
            </a:tbl>
          </a:graphicData>
        </a:graphic>
      </p:graphicFrame>
      <p:sp>
        <p:nvSpPr>
          <p:cNvPr id="120" name="Google Shape;120;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30.12.2025</a:t>
            </a:r>
            <a:endParaRPr/>
          </a:p>
        </p:txBody>
      </p:sp>
      <p:sp>
        <p:nvSpPr>
          <p:cNvPr id="121" name="Google Shape;121;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4</a:t>
            </a:fld>
            <a:endParaRPr/>
          </a:p>
        </p:txBody>
      </p:sp>
    </p:spTree>
  </p:cSld>
  <p:clrMapOvr>
    <a:masterClrMapping/>
  </p:clrMapOvr>
  <mc:AlternateContent xmlns:mc="http://schemas.openxmlformats.org/markup-compatibility/2006" xmlns:p14="http://schemas.microsoft.com/office/powerpoint/2010/main">
    <mc:Choice Requires="p14">
      <p:transition p14:dur="250">
        <p14:pan dir="u"/>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p39"/>
          <p:cNvSpPr txBox="1">
            <a:spLocks noGrp="1"/>
          </p:cNvSpPr>
          <p:nvPr>
            <p:ph type="title"/>
          </p:nvPr>
        </p:nvSpPr>
        <p:spPr>
          <a:xfrm>
            <a:off x="683490" y="775855"/>
            <a:ext cx="9959110" cy="72967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3200"/>
              <a:buFont typeface="Calibri"/>
              <a:buNone/>
            </a:pPr>
            <a:r>
              <a:rPr lang="tr-TR" sz="3200" b="1">
                <a:solidFill>
                  <a:srgbClr val="FF0000"/>
                </a:solidFill>
              </a:rPr>
              <a:t>Çift Anadal Programı Sayısı </a:t>
            </a:r>
            <a:endParaRPr/>
          </a:p>
        </p:txBody>
      </p:sp>
      <p:sp>
        <p:nvSpPr>
          <p:cNvPr id="433" name="Google Shape;433;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30.12.2025</a:t>
            </a:r>
            <a:endParaRPr/>
          </a:p>
        </p:txBody>
      </p:sp>
      <p:sp>
        <p:nvSpPr>
          <p:cNvPr id="434" name="Google Shape;434;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40</a:t>
            </a:fld>
            <a:endParaRPr/>
          </a:p>
        </p:txBody>
      </p:sp>
      <p:graphicFrame>
        <p:nvGraphicFramePr>
          <p:cNvPr id="435" name="Google Shape;435;p39"/>
          <p:cNvGraphicFramePr/>
          <p:nvPr/>
        </p:nvGraphicFramePr>
        <p:xfrm>
          <a:off x="683490" y="1976580"/>
          <a:ext cx="11111325" cy="4059300"/>
        </p:xfrm>
        <a:graphic>
          <a:graphicData uri="http://schemas.openxmlformats.org/drawingml/2006/table">
            <a:tbl>
              <a:tblPr>
                <a:noFill/>
                <a:tableStyleId>{9EE9E55A-6353-4820-B1A0-A50A31D110FF}</a:tableStyleId>
              </a:tblPr>
              <a:tblGrid>
                <a:gridCol w="2687175">
                  <a:extLst>
                    <a:ext uri="{9D8B030D-6E8A-4147-A177-3AD203B41FA5}">
                      <a16:colId xmlns:a16="http://schemas.microsoft.com/office/drawing/2014/main" val="20000"/>
                    </a:ext>
                  </a:extLst>
                </a:gridCol>
                <a:gridCol w="3077700">
                  <a:extLst>
                    <a:ext uri="{9D8B030D-6E8A-4147-A177-3AD203B41FA5}">
                      <a16:colId xmlns:a16="http://schemas.microsoft.com/office/drawing/2014/main" val="20001"/>
                    </a:ext>
                  </a:extLst>
                </a:gridCol>
                <a:gridCol w="2519800">
                  <a:extLst>
                    <a:ext uri="{9D8B030D-6E8A-4147-A177-3AD203B41FA5}">
                      <a16:colId xmlns:a16="http://schemas.microsoft.com/office/drawing/2014/main" val="20002"/>
                    </a:ext>
                  </a:extLst>
                </a:gridCol>
                <a:gridCol w="2826650">
                  <a:extLst>
                    <a:ext uri="{9D8B030D-6E8A-4147-A177-3AD203B41FA5}">
                      <a16:colId xmlns:a16="http://schemas.microsoft.com/office/drawing/2014/main" val="20003"/>
                    </a:ext>
                  </a:extLst>
                </a:gridCol>
              </a:tblGrid>
              <a:tr h="402500">
                <a:tc gridSpan="2">
                  <a:txBody>
                    <a:bodyPr/>
                    <a:lstStyle/>
                    <a:p>
                      <a:pPr marL="0" marR="0" lvl="0" indent="0" algn="r" rtl="0">
                        <a:lnSpc>
                          <a:spcPct val="107000"/>
                        </a:lnSpc>
                        <a:spcBef>
                          <a:spcPts val="0"/>
                        </a:spcBef>
                        <a:spcAft>
                          <a:spcPts val="0"/>
                        </a:spcAft>
                        <a:buNone/>
                      </a:pPr>
                      <a:r>
                        <a:rPr lang="tr-TR" sz="2000" b="1">
                          <a:solidFill>
                            <a:srgbClr val="FF0000"/>
                          </a:solidFill>
                          <a:latin typeface="Calibri"/>
                          <a:ea typeface="Calibri"/>
                          <a:cs typeface="Calibri"/>
                          <a:sym typeface="Calibri"/>
                        </a:rPr>
                        <a:t>Çift Anadal Programı Sayısı (Varsa)</a:t>
                      </a:r>
                      <a:endParaRPr sz="2000" b="1">
                        <a:solidFill>
                          <a:srgbClr val="FF0000"/>
                        </a:solidFill>
                        <a:latin typeface="Calibri"/>
                        <a:ea typeface="Calibri"/>
                        <a:cs typeface="Calibri"/>
                        <a:sym typeface="Calibri"/>
                      </a:endParaRPr>
                    </a:p>
                  </a:txBody>
                  <a:tcPr marL="3800" marR="3800" marT="3800" marB="0" anchor="ctr"/>
                </a:tc>
                <a:tc hMerge="1">
                  <a:txBody>
                    <a:bodyPr/>
                    <a:lstStyle/>
                    <a:p>
                      <a:endParaRPr lang="tr-TR"/>
                    </a:p>
                  </a:txBody>
                  <a:tcPr/>
                </a:tc>
                <a:tc gridSpan="2">
                  <a:txBody>
                    <a:bodyPr/>
                    <a:lstStyle/>
                    <a:p>
                      <a:pPr marL="0" marR="0" lvl="0" indent="0" algn="l" rtl="0">
                        <a:lnSpc>
                          <a:spcPct val="107000"/>
                        </a:lnSpc>
                        <a:spcBef>
                          <a:spcPts val="0"/>
                        </a:spcBef>
                        <a:spcAft>
                          <a:spcPts val="0"/>
                        </a:spcAft>
                        <a:buNone/>
                      </a:pPr>
                      <a:r>
                        <a:rPr lang="tr-TR" sz="2000">
                          <a:latin typeface="Calibri"/>
                          <a:ea typeface="Calibri"/>
                          <a:cs typeface="Calibri"/>
                          <a:sym typeface="Calibri"/>
                        </a:rPr>
                        <a:t> </a:t>
                      </a:r>
                      <a:endParaRPr sz="2000">
                        <a:latin typeface="Calibri"/>
                        <a:ea typeface="Calibri"/>
                        <a:cs typeface="Calibri"/>
                        <a:sym typeface="Calibri"/>
                      </a:endParaRPr>
                    </a:p>
                  </a:txBody>
                  <a:tcPr marL="9525" marR="9525" marT="9525" marB="0" anchor="ctr"/>
                </a:tc>
                <a:tc hMerge="1">
                  <a:txBody>
                    <a:bodyPr/>
                    <a:lstStyle/>
                    <a:p>
                      <a:endParaRPr lang="tr-TR"/>
                    </a:p>
                  </a:txBody>
                  <a:tcPr/>
                </a:tc>
                <a:extLst>
                  <a:ext uri="{0D108BD9-81ED-4DB2-BD59-A6C34878D82A}">
                    <a16:rowId xmlns:a16="http://schemas.microsoft.com/office/drawing/2014/main" val="10000"/>
                  </a:ext>
                </a:extLst>
              </a:tr>
              <a:tr h="543750">
                <a:tc gridSpan="2">
                  <a:txBody>
                    <a:bodyPr/>
                    <a:lstStyle/>
                    <a:p>
                      <a:pPr marL="0" marR="0" lvl="0" indent="0" algn="ctr" rtl="0">
                        <a:lnSpc>
                          <a:spcPct val="107000"/>
                        </a:lnSpc>
                        <a:spcBef>
                          <a:spcPts val="0"/>
                        </a:spcBef>
                        <a:spcAft>
                          <a:spcPts val="0"/>
                        </a:spcAft>
                        <a:buNone/>
                      </a:pPr>
                      <a:r>
                        <a:rPr lang="tr-TR" sz="2000" b="1">
                          <a:solidFill>
                            <a:srgbClr val="3333FF"/>
                          </a:solidFill>
                          <a:latin typeface="Calibri"/>
                          <a:ea typeface="Calibri"/>
                          <a:cs typeface="Calibri"/>
                          <a:sym typeface="Calibri"/>
                        </a:rPr>
                        <a:t>Anadal Program </a:t>
                      </a:r>
                      <a:r>
                        <a:rPr lang="tr-TR" sz="1200" b="1" i="1">
                          <a:solidFill>
                            <a:srgbClr val="FF0000"/>
                          </a:solidFill>
                          <a:latin typeface="Calibri"/>
                          <a:ea typeface="Calibri"/>
                          <a:cs typeface="Calibri"/>
                          <a:sym typeface="Calibri"/>
                        </a:rPr>
                        <a:t>(Varsa, aşağıdaki bilgileri yazınız) </a:t>
                      </a:r>
                      <a:endParaRPr sz="1200" b="1" i="1">
                        <a:solidFill>
                          <a:srgbClr val="FF0000"/>
                        </a:solidFill>
                        <a:latin typeface="Calibri"/>
                        <a:ea typeface="Calibri"/>
                        <a:cs typeface="Calibri"/>
                        <a:sym typeface="Calibri"/>
                      </a:endParaRPr>
                    </a:p>
                  </a:txBody>
                  <a:tcPr marL="3800" marR="3800" marT="3800" marB="0" anchor="ctr"/>
                </a:tc>
                <a:tc hMerge="1">
                  <a:txBody>
                    <a:bodyPr/>
                    <a:lstStyle/>
                    <a:p>
                      <a:endParaRPr lang="tr-TR"/>
                    </a:p>
                  </a:txBody>
                  <a:tcPr/>
                </a:tc>
                <a:tc gridSpan="2">
                  <a:txBody>
                    <a:bodyPr/>
                    <a:lstStyle/>
                    <a:p>
                      <a:pPr marL="0" marR="0" lvl="0" indent="0" algn="ctr" rtl="0">
                        <a:lnSpc>
                          <a:spcPct val="107000"/>
                        </a:lnSpc>
                        <a:spcBef>
                          <a:spcPts val="0"/>
                        </a:spcBef>
                        <a:spcAft>
                          <a:spcPts val="0"/>
                        </a:spcAft>
                        <a:buClr>
                          <a:srgbClr val="3333FF"/>
                        </a:buClr>
                        <a:buSzPts val="2000"/>
                        <a:buFont typeface="Calibri"/>
                        <a:buNone/>
                      </a:pPr>
                      <a:r>
                        <a:rPr lang="tr-TR" sz="2000" b="1">
                          <a:solidFill>
                            <a:srgbClr val="3333FF"/>
                          </a:solidFill>
                          <a:latin typeface="Calibri"/>
                          <a:ea typeface="Calibri"/>
                          <a:cs typeface="Calibri"/>
                          <a:sym typeface="Calibri"/>
                        </a:rPr>
                        <a:t>Çift Anadal Programı </a:t>
                      </a:r>
                      <a:r>
                        <a:rPr lang="tr-TR" sz="1200" b="1" i="1">
                          <a:solidFill>
                            <a:srgbClr val="FF0000"/>
                          </a:solidFill>
                          <a:latin typeface="Calibri"/>
                          <a:ea typeface="Calibri"/>
                          <a:cs typeface="Calibri"/>
                          <a:sym typeface="Calibri"/>
                        </a:rPr>
                        <a:t>(Varsa, aşağıdaki bilgileri yazınız) </a:t>
                      </a:r>
                      <a:endParaRPr sz="1200" b="1" i="1">
                        <a:solidFill>
                          <a:srgbClr val="FF0000"/>
                        </a:solidFill>
                        <a:latin typeface="Calibri"/>
                        <a:ea typeface="Calibri"/>
                        <a:cs typeface="Calibri"/>
                        <a:sym typeface="Calibri"/>
                      </a:endParaRPr>
                    </a:p>
                  </a:txBody>
                  <a:tcPr marL="9525" marR="9525" marT="9525" marB="0" anchor="ctr"/>
                </a:tc>
                <a:tc hMerge="1">
                  <a:txBody>
                    <a:bodyPr/>
                    <a:lstStyle/>
                    <a:p>
                      <a:endParaRPr lang="tr-TR"/>
                    </a:p>
                  </a:txBody>
                  <a:tcPr/>
                </a:tc>
                <a:extLst>
                  <a:ext uri="{0D108BD9-81ED-4DB2-BD59-A6C34878D82A}">
                    <a16:rowId xmlns:a16="http://schemas.microsoft.com/office/drawing/2014/main" val="10001"/>
                  </a:ext>
                </a:extLst>
              </a:tr>
              <a:tr h="677200">
                <a:tc>
                  <a:txBody>
                    <a:bodyPr/>
                    <a:lstStyle/>
                    <a:p>
                      <a:pPr marL="0" marR="0" lvl="0" indent="0" algn="ctr" rtl="0">
                        <a:lnSpc>
                          <a:spcPct val="107000"/>
                        </a:lnSpc>
                        <a:spcBef>
                          <a:spcPts val="0"/>
                        </a:spcBef>
                        <a:spcAft>
                          <a:spcPts val="0"/>
                        </a:spcAft>
                        <a:buNone/>
                      </a:pPr>
                      <a:r>
                        <a:rPr lang="tr-TR" sz="2000">
                          <a:solidFill>
                            <a:srgbClr val="FF0000"/>
                          </a:solidFill>
                          <a:latin typeface="Calibri"/>
                          <a:ea typeface="Calibri"/>
                          <a:cs typeface="Calibri"/>
                          <a:sym typeface="Calibri"/>
                        </a:rPr>
                        <a:t>Birim / Bölüm Adı</a:t>
                      </a:r>
                      <a:endParaRPr sz="2000">
                        <a:solidFill>
                          <a:srgbClr val="FF0000"/>
                        </a:solidFill>
                        <a:latin typeface="Calibri"/>
                        <a:ea typeface="Calibri"/>
                        <a:cs typeface="Calibri"/>
                        <a:sym typeface="Calibri"/>
                      </a:endParaRPr>
                    </a:p>
                  </a:txBody>
                  <a:tcPr marL="3800" marR="3800" marT="3800" marB="0" anchor="ctr"/>
                </a:tc>
                <a:tc>
                  <a:txBody>
                    <a:bodyPr/>
                    <a:lstStyle/>
                    <a:p>
                      <a:pPr marL="0" marR="0" lvl="0" indent="0" algn="ctr" rtl="0">
                        <a:lnSpc>
                          <a:spcPct val="107000"/>
                        </a:lnSpc>
                        <a:spcBef>
                          <a:spcPts val="0"/>
                        </a:spcBef>
                        <a:spcAft>
                          <a:spcPts val="0"/>
                        </a:spcAft>
                        <a:buNone/>
                      </a:pPr>
                      <a:r>
                        <a:rPr lang="tr-TR" sz="2000">
                          <a:solidFill>
                            <a:srgbClr val="FF0000"/>
                          </a:solidFill>
                          <a:latin typeface="Calibri"/>
                          <a:ea typeface="Calibri"/>
                          <a:cs typeface="Calibri"/>
                          <a:sym typeface="Calibri"/>
                        </a:rPr>
                        <a:t>Ana Bilim - Sanat Dalı/ Program Adı</a:t>
                      </a:r>
                      <a:endParaRPr sz="2000">
                        <a:solidFill>
                          <a:srgbClr val="FF0000"/>
                        </a:solidFill>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sz="2000">
                          <a:solidFill>
                            <a:srgbClr val="3333FF"/>
                          </a:solidFill>
                          <a:latin typeface="Calibri"/>
                          <a:ea typeface="Calibri"/>
                          <a:cs typeface="Calibri"/>
                          <a:sym typeface="Calibri"/>
                        </a:rPr>
                        <a:t>Birim / Bölüm Adı</a:t>
                      </a:r>
                      <a:endParaRPr sz="2000">
                        <a:solidFill>
                          <a:srgbClr val="3333FF"/>
                        </a:solidFill>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sz="2000">
                          <a:solidFill>
                            <a:srgbClr val="3333FF"/>
                          </a:solidFill>
                          <a:latin typeface="Calibri"/>
                          <a:ea typeface="Calibri"/>
                          <a:cs typeface="Calibri"/>
                          <a:sym typeface="Calibri"/>
                        </a:rPr>
                        <a:t>Ana Bilim - Sanat Dalı/ Program Adı</a:t>
                      </a:r>
                      <a:endParaRPr sz="2000">
                        <a:solidFill>
                          <a:srgbClr val="3333FF"/>
                        </a:solidFill>
                        <a:latin typeface="Calibri"/>
                        <a:ea typeface="Calibri"/>
                        <a:cs typeface="Calibri"/>
                        <a:sym typeface="Calibri"/>
                      </a:endParaRPr>
                    </a:p>
                  </a:txBody>
                  <a:tcPr marL="9525" marR="9525" marT="9525" marB="0" anchor="ctr"/>
                </a:tc>
                <a:extLst>
                  <a:ext uri="{0D108BD9-81ED-4DB2-BD59-A6C34878D82A}">
                    <a16:rowId xmlns:a16="http://schemas.microsoft.com/office/drawing/2014/main" val="10002"/>
                  </a:ext>
                </a:extLst>
              </a:tr>
              <a:tr h="402500">
                <a:tc>
                  <a:txBody>
                    <a:bodyPr/>
                    <a:lstStyle/>
                    <a:p>
                      <a:pPr marL="0" marR="0" lvl="0" indent="0" algn="l" rtl="0">
                        <a:lnSpc>
                          <a:spcPct val="107000"/>
                        </a:lnSpc>
                        <a:spcBef>
                          <a:spcPts val="0"/>
                        </a:spcBef>
                        <a:spcAft>
                          <a:spcPts val="0"/>
                        </a:spcAft>
                        <a:buNone/>
                      </a:pPr>
                      <a:r>
                        <a:rPr lang="tr-TR" sz="2000">
                          <a:latin typeface="Calibri"/>
                          <a:ea typeface="Calibri"/>
                          <a:cs typeface="Calibri"/>
                          <a:sym typeface="Calibri"/>
                        </a:rPr>
                        <a:t> </a:t>
                      </a:r>
                      <a:endParaRPr sz="2000">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2000">
                          <a:latin typeface="Calibri"/>
                          <a:ea typeface="Calibri"/>
                          <a:cs typeface="Calibri"/>
                          <a:sym typeface="Calibri"/>
                        </a:rPr>
                        <a:t> </a:t>
                      </a:r>
                      <a:endParaRPr sz="20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2000">
                          <a:latin typeface="Calibri"/>
                          <a:ea typeface="Calibri"/>
                          <a:cs typeface="Calibri"/>
                          <a:sym typeface="Calibri"/>
                        </a:rPr>
                        <a:t> </a:t>
                      </a:r>
                      <a:endParaRPr sz="20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2000">
                          <a:latin typeface="Calibri"/>
                          <a:ea typeface="Calibri"/>
                          <a:cs typeface="Calibri"/>
                          <a:sym typeface="Calibri"/>
                        </a:rPr>
                        <a:t> </a:t>
                      </a:r>
                      <a:endParaRPr sz="2000">
                        <a:latin typeface="Calibri"/>
                        <a:ea typeface="Calibri"/>
                        <a:cs typeface="Calibri"/>
                        <a:sym typeface="Calibri"/>
                      </a:endParaRPr>
                    </a:p>
                  </a:txBody>
                  <a:tcPr marL="9525" marR="9525" marT="9525" marB="0" anchor="ctr"/>
                </a:tc>
                <a:extLst>
                  <a:ext uri="{0D108BD9-81ED-4DB2-BD59-A6C34878D82A}">
                    <a16:rowId xmlns:a16="http://schemas.microsoft.com/office/drawing/2014/main" val="10003"/>
                  </a:ext>
                </a:extLst>
              </a:tr>
              <a:tr h="402500">
                <a:tc>
                  <a:txBody>
                    <a:bodyPr/>
                    <a:lstStyle/>
                    <a:p>
                      <a:pPr marL="0" marR="0" lvl="0" indent="0" algn="l" rtl="0">
                        <a:lnSpc>
                          <a:spcPct val="107000"/>
                        </a:lnSpc>
                        <a:spcBef>
                          <a:spcPts val="0"/>
                        </a:spcBef>
                        <a:spcAft>
                          <a:spcPts val="0"/>
                        </a:spcAft>
                        <a:buNone/>
                      </a:pPr>
                      <a:r>
                        <a:rPr lang="tr-TR" sz="2000">
                          <a:latin typeface="Calibri"/>
                          <a:ea typeface="Calibri"/>
                          <a:cs typeface="Calibri"/>
                          <a:sym typeface="Calibri"/>
                        </a:rPr>
                        <a:t> </a:t>
                      </a:r>
                      <a:endParaRPr sz="2000">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2000">
                          <a:latin typeface="Calibri"/>
                          <a:ea typeface="Calibri"/>
                          <a:cs typeface="Calibri"/>
                          <a:sym typeface="Calibri"/>
                        </a:rPr>
                        <a:t> </a:t>
                      </a:r>
                      <a:endParaRPr sz="20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2000">
                          <a:latin typeface="Calibri"/>
                          <a:ea typeface="Calibri"/>
                          <a:cs typeface="Calibri"/>
                          <a:sym typeface="Calibri"/>
                        </a:rPr>
                        <a:t> </a:t>
                      </a:r>
                      <a:endParaRPr sz="20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2000">
                          <a:latin typeface="Calibri"/>
                          <a:ea typeface="Calibri"/>
                          <a:cs typeface="Calibri"/>
                          <a:sym typeface="Calibri"/>
                        </a:rPr>
                        <a:t> </a:t>
                      </a:r>
                      <a:endParaRPr sz="2000">
                        <a:latin typeface="Calibri"/>
                        <a:ea typeface="Calibri"/>
                        <a:cs typeface="Calibri"/>
                        <a:sym typeface="Calibri"/>
                      </a:endParaRPr>
                    </a:p>
                  </a:txBody>
                  <a:tcPr marL="9525" marR="9525" marT="9525" marB="0" anchor="ctr"/>
                </a:tc>
                <a:extLst>
                  <a:ext uri="{0D108BD9-81ED-4DB2-BD59-A6C34878D82A}">
                    <a16:rowId xmlns:a16="http://schemas.microsoft.com/office/drawing/2014/main" val="10004"/>
                  </a:ext>
                </a:extLst>
              </a:tr>
              <a:tr h="402500">
                <a:tc>
                  <a:txBody>
                    <a:bodyPr/>
                    <a:lstStyle/>
                    <a:p>
                      <a:pPr marL="0" marR="0" lvl="0" indent="0" algn="l" rtl="0">
                        <a:lnSpc>
                          <a:spcPct val="107000"/>
                        </a:lnSpc>
                        <a:spcBef>
                          <a:spcPts val="0"/>
                        </a:spcBef>
                        <a:spcAft>
                          <a:spcPts val="0"/>
                        </a:spcAft>
                        <a:buNone/>
                      </a:pPr>
                      <a:r>
                        <a:rPr lang="tr-TR" sz="2000">
                          <a:latin typeface="Calibri"/>
                          <a:ea typeface="Calibri"/>
                          <a:cs typeface="Calibri"/>
                          <a:sym typeface="Calibri"/>
                        </a:rPr>
                        <a:t> </a:t>
                      </a:r>
                      <a:endParaRPr sz="2000">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2000">
                          <a:latin typeface="Calibri"/>
                          <a:ea typeface="Calibri"/>
                          <a:cs typeface="Calibri"/>
                          <a:sym typeface="Calibri"/>
                        </a:rPr>
                        <a:t> </a:t>
                      </a:r>
                      <a:endParaRPr sz="20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2000">
                          <a:latin typeface="Calibri"/>
                          <a:ea typeface="Calibri"/>
                          <a:cs typeface="Calibri"/>
                          <a:sym typeface="Calibri"/>
                        </a:rPr>
                        <a:t> </a:t>
                      </a:r>
                      <a:endParaRPr sz="20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2000">
                          <a:latin typeface="Calibri"/>
                          <a:ea typeface="Calibri"/>
                          <a:cs typeface="Calibri"/>
                          <a:sym typeface="Calibri"/>
                        </a:rPr>
                        <a:t> </a:t>
                      </a:r>
                      <a:endParaRPr sz="2000">
                        <a:latin typeface="Calibri"/>
                        <a:ea typeface="Calibri"/>
                        <a:cs typeface="Calibri"/>
                        <a:sym typeface="Calibri"/>
                      </a:endParaRPr>
                    </a:p>
                  </a:txBody>
                  <a:tcPr marL="9525" marR="9525" marT="9525" marB="0" anchor="ctr"/>
                </a:tc>
                <a:extLst>
                  <a:ext uri="{0D108BD9-81ED-4DB2-BD59-A6C34878D82A}">
                    <a16:rowId xmlns:a16="http://schemas.microsoft.com/office/drawing/2014/main" val="10005"/>
                  </a:ext>
                </a:extLst>
              </a:tr>
              <a:tr h="409450">
                <a:tc>
                  <a:txBody>
                    <a:bodyPr/>
                    <a:lstStyle/>
                    <a:p>
                      <a:pPr marL="0" marR="0" lvl="0" indent="0" algn="l" rtl="0">
                        <a:lnSpc>
                          <a:spcPct val="107000"/>
                        </a:lnSpc>
                        <a:spcBef>
                          <a:spcPts val="0"/>
                        </a:spcBef>
                        <a:spcAft>
                          <a:spcPts val="0"/>
                        </a:spcAft>
                        <a:buNone/>
                      </a:pPr>
                      <a:endParaRPr sz="2000">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2000">
                          <a:latin typeface="Calibri"/>
                          <a:ea typeface="Calibri"/>
                          <a:cs typeface="Calibri"/>
                          <a:sym typeface="Calibri"/>
                        </a:rPr>
                        <a:t> </a:t>
                      </a:r>
                      <a:endParaRPr sz="20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2000">
                          <a:latin typeface="Calibri"/>
                          <a:ea typeface="Calibri"/>
                          <a:cs typeface="Calibri"/>
                          <a:sym typeface="Calibri"/>
                        </a:rPr>
                        <a:t> </a:t>
                      </a:r>
                      <a:endParaRPr sz="20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2000">
                          <a:latin typeface="Calibri"/>
                          <a:ea typeface="Calibri"/>
                          <a:cs typeface="Calibri"/>
                          <a:sym typeface="Calibri"/>
                        </a:rPr>
                        <a:t> </a:t>
                      </a:r>
                      <a:endParaRPr sz="2000">
                        <a:latin typeface="Calibri"/>
                        <a:ea typeface="Calibri"/>
                        <a:cs typeface="Calibri"/>
                        <a:sym typeface="Calibri"/>
                      </a:endParaRPr>
                    </a:p>
                  </a:txBody>
                  <a:tcPr marL="9525" marR="9525" marT="9525" marB="0" anchor="ctr"/>
                </a:tc>
                <a:extLst>
                  <a:ext uri="{0D108BD9-81ED-4DB2-BD59-A6C34878D82A}">
                    <a16:rowId xmlns:a16="http://schemas.microsoft.com/office/drawing/2014/main" val="10006"/>
                  </a:ext>
                </a:extLst>
              </a:tr>
              <a:tr h="409450">
                <a:tc>
                  <a:txBody>
                    <a:bodyPr/>
                    <a:lstStyle/>
                    <a:p>
                      <a:pPr marL="0" marR="0" lvl="0" indent="0" algn="l" rtl="0">
                        <a:lnSpc>
                          <a:spcPct val="107000"/>
                        </a:lnSpc>
                        <a:spcBef>
                          <a:spcPts val="0"/>
                        </a:spcBef>
                        <a:spcAft>
                          <a:spcPts val="0"/>
                        </a:spcAft>
                        <a:buNone/>
                      </a:pPr>
                      <a:endParaRPr sz="2000">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2000">
                          <a:latin typeface="Calibri"/>
                          <a:ea typeface="Calibri"/>
                          <a:cs typeface="Calibri"/>
                          <a:sym typeface="Calibri"/>
                        </a:rPr>
                        <a:t> </a:t>
                      </a:r>
                      <a:endParaRPr sz="20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2000">
                          <a:latin typeface="Calibri"/>
                          <a:ea typeface="Calibri"/>
                          <a:cs typeface="Calibri"/>
                          <a:sym typeface="Calibri"/>
                        </a:rPr>
                        <a:t> </a:t>
                      </a:r>
                      <a:endParaRPr sz="20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2000">
                          <a:latin typeface="Calibri"/>
                          <a:ea typeface="Calibri"/>
                          <a:cs typeface="Calibri"/>
                          <a:sym typeface="Calibri"/>
                        </a:rPr>
                        <a:t> </a:t>
                      </a:r>
                      <a:endParaRPr sz="2000">
                        <a:latin typeface="Calibri"/>
                        <a:ea typeface="Calibri"/>
                        <a:cs typeface="Calibri"/>
                        <a:sym typeface="Calibri"/>
                      </a:endParaRPr>
                    </a:p>
                  </a:txBody>
                  <a:tcPr marL="9525" marR="9525" marT="9525" marB="0" anchor="ctr"/>
                </a:tc>
                <a:extLst>
                  <a:ext uri="{0D108BD9-81ED-4DB2-BD59-A6C34878D82A}">
                    <a16:rowId xmlns:a16="http://schemas.microsoft.com/office/drawing/2014/main" val="10007"/>
                  </a:ext>
                </a:extLst>
              </a:tr>
              <a:tr h="409450">
                <a:tc>
                  <a:txBody>
                    <a:bodyPr/>
                    <a:lstStyle/>
                    <a:p>
                      <a:pPr marL="0" marR="0" lvl="0" indent="0" algn="l" rtl="0">
                        <a:lnSpc>
                          <a:spcPct val="107000"/>
                        </a:lnSpc>
                        <a:spcBef>
                          <a:spcPts val="0"/>
                        </a:spcBef>
                        <a:spcAft>
                          <a:spcPts val="0"/>
                        </a:spcAft>
                        <a:buNone/>
                      </a:pPr>
                      <a:endParaRPr sz="2000">
                        <a:latin typeface="Calibri"/>
                        <a:ea typeface="Calibri"/>
                        <a:cs typeface="Calibri"/>
                        <a:sym typeface="Calibri"/>
                      </a:endParaRPr>
                    </a:p>
                  </a:txBody>
                  <a:tcPr marL="3800" marR="3800" marT="3800" marB="0" anchor="ctr"/>
                </a:tc>
                <a:tc>
                  <a:txBody>
                    <a:bodyPr/>
                    <a:lstStyle/>
                    <a:p>
                      <a:pPr marL="0" marR="0" lvl="0" indent="0" algn="l" rtl="0">
                        <a:lnSpc>
                          <a:spcPct val="107000"/>
                        </a:lnSpc>
                        <a:spcBef>
                          <a:spcPts val="0"/>
                        </a:spcBef>
                        <a:spcAft>
                          <a:spcPts val="0"/>
                        </a:spcAft>
                        <a:buNone/>
                      </a:pPr>
                      <a:r>
                        <a:rPr lang="tr-TR" sz="2000">
                          <a:latin typeface="Calibri"/>
                          <a:ea typeface="Calibri"/>
                          <a:cs typeface="Calibri"/>
                          <a:sym typeface="Calibri"/>
                        </a:rPr>
                        <a:t> </a:t>
                      </a:r>
                      <a:endParaRPr sz="20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2000">
                          <a:latin typeface="Calibri"/>
                          <a:ea typeface="Calibri"/>
                          <a:cs typeface="Calibri"/>
                          <a:sym typeface="Calibri"/>
                        </a:rPr>
                        <a:t> </a:t>
                      </a:r>
                      <a:endParaRPr sz="20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2000">
                          <a:latin typeface="Calibri"/>
                          <a:ea typeface="Calibri"/>
                          <a:cs typeface="Calibri"/>
                          <a:sym typeface="Calibri"/>
                        </a:rPr>
                        <a:t> </a:t>
                      </a:r>
                      <a:endParaRPr sz="2000">
                        <a:latin typeface="Calibri"/>
                        <a:ea typeface="Calibri"/>
                        <a:cs typeface="Calibri"/>
                        <a:sym typeface="Calibri"/>
                      </a:endParaRPr>
                    </a:p>
                  </a:txBody>
                  <a:tcPr marL="9525" marR="9525" marT="9525" marB="0" anchor="ctr"/>
                </a:tc>
                <a:extLst>
                  <a:ext uri="{0D108BD9-81ED-4DB2-BD59-A6C34878D82A}">
                    <a16:rowId xmlns:a16="http://schemas.microsoft.com/office/drawing/2014/main" val="10008"/>
                  </a:ext>
                </a:extLst>
              </a:tr>
            </a:tbl>
          </a:graphicData>
        </a:graphic>
      </p:graphicFrame>
      <p:pic>
        <p:nvPicPr>
          <p:cNvPr id="436" name="Google Shape;436;p39"/>
          <p:cNvPicPr preferRelativeResize="0"/>
          <p:nvPr/>
        </p:nvPicPr>
        <p:blipFill rotWithShape="1">
          <a:blip r:embed="rId3">
            <a:alphaModFix/>
          </a:blip>
          <a:srcRect/>
          <a:stretch/>
        </p:blipFill>
        <p:spPr>
          <a:xfrm>
            <a:off x="11727271" y="6309753"/>
            <a:ext cx="388992" cy="39439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250">
        <p14:gallery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1" name="Google Shape;441;p40"/>
          <p:cNvSpPr txBox="1">
            <a:spLocks noGrp="1"/>
          </p:cNvSpPr>
          <p:nvPr>
            <p:ph type="subTitle" idx="1"/>
          </p:nvPr>
        </p:nvSpPr>
        <p:spPr>
          <a:xfrm>
            <a:off x="1524000" y="2521384"/>
            <a:ext cx="9254836" cy="2457016"/>
          </a:xfrm>
          <a:prstGeom prst="rect">
            <a:avLst/>
          </a:prstGeom>
          <a:noFill/>
          <a:ln>
            <a:noFill/>
          </a:ln>
        </p:spPr>
        <p:txBody>
          <a:bodyPr spcFirstLastPara="1" wrap="square" lIns="91425" tIns="45700" rIns="91425" bIns="45700" anchor="t" anchorCtr="0">
            <a:normAutofit fontScale="92500" lnSpcReduction="10000"/>
          </a:bodyPr>
          <a:lstStyle/>
          <a:p>
            <a:pPr marL="0" lvl="0" indent="0" algn="ctr" rtl="0">
              <a:lnSpc>
                <a:spcPct val="90000"/>
              </a:lnSpc>
              <a:spcBef>
                <a:spcPts val="0"/>
              </a:spcBef>
              <a:spcAft>
                <a:spcPts val="0"/>
              </a:spcAft>
              <a:buClr>
                <a:srgbClr val="FF0000"/>
              </a:buClr>
              <a:buSzPct val="100000"/>
              <a:buNone/>
            </a:pPr>
            <a:r>
              <a:rPr lang="tr-TR" sz="9600" b="1">
                <a:solidFill>
                  <a:srgbClr val="FF0000"/>
                </a:solidFill>
              </a:rPr>
              <a:t>Fiziksel Altyapı ve Tesisler</a:t>
            </a:r>
            <a:endParaRPr sz="9600" b="1">
              <a:solidFill>
                <a:srgbClr val="FF0000"/>
              </a:solidFill>
            </a:endParaRPr>
          </a:p>
          <a:p>
            <a:pPr marL="0" lvl="0" indent="0" algn="ctr" rtl="0">
              <a:lnSpc>
                <a:spcPct val="90000"/>
              </a:lnSpc>
              <a:spcBef>
                <a:spcPts val="1000"/>
              </a:spcBef>
              <a:spcAft>
                <a:spcPts val="0"/>
              </a:spcAft>
              <a:buClr>
                <a:schemeClr val="dk1"/>
              </a:buClr>
              <a:buSzPct val="100000"/>
              <a:buNone/>
            </a:pPr>
            <a:endParaRPr sz="9600" b="1">
              <a:solidFill>
                <a:srgbClr val="FF0000"/>
              </a:solidFill>
            </a:endParaRPr>
          </a:p>
          <a:p>
            <a:pPr marL="0" lvl="0" indent="0" algn="ctr" rtl="0">
              <a:lnSpc>
                <a:spcPct val="90000"/>
              </a:lnSpc>
              <a:spcBef>
                <a:spcPts val="1000"/>
              </a:spcBef>
              <a:spcAft>
                <a:spcPts val="0"/>
              </a:spcAft>
              <a:buClr>
                <a:schemeClr val="dk1"/>
              </a:buClr>
              <a:buSzPct val="100000"/>
              <a:buNone/>
            </a:pPr>
            <a:endParaRPr sz="6000" b="1">
              <a:solidFill>
                <a:srgbClr val="FF0000"/>
              </a:solidFill>
            </a:endParaRPr>
          </a:p>
        </p:txBody>
      </p:sp>
      <p:sp>
        <p:nvSpPr>
          <p:cNvPr id="442" name="Google Shape;442;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30.12.2025</a:t>
            </a:r>
            <a:endParaRPr/>
          </a:p>
        </p:txBody>
      </p:sp>
      <p:sp>
        <p:nvSpPr>
          <p:cNvPr id="443" name="Google Shape;443;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41</a:t>
            </a:fld>
            <a:endParaRPr/>
          </a:p>
        </p:txBody>
      </p:sp>
    </p:spTree>
  </p:cSld>
  <p:clrMapOvr>
    <a:masterClrMapping/>
  </p:clrMapOvr>
  <mc:AlternateContent xmlns:mc="http://schemas.openxmlformats.org/markup-compatibility/2006" xmlns:p14="http://schemas.microsoft.com/office/powerpoint/2010/main">
    <mc:Choice Requires="p14">
      <p:transition p14:dur="25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Shape 447"/>
        <p:cNvGrpSpPr/>
        <p:nvPr/>
      </p:nvGrpSpPr>
      <p:grpSpPr>
        <a:xfrm>
          <a:off x="0" y="0"/>
          <a:ext cx="0" cy="0"/>
          <a:chOff x="0" y="0"/>
          <a:chExt cx="0" cy="0"/>
        </a:xfrm>
      </p:grpSpPr>
      <p:sp>
        <p:nvSpPr>
          <p:cNvPr id="448" name="Google Shape;448;p41"/>
          <p:cNvSpPr txBox="1">
            <a:spLocks noGrp="1"/>
          </p:cNvSpPr>
          <p:nvPr>
            <p:ph type="title"/>
          </p:nvPr>
        </p:nvSpPr>
        <p:spPr>
          <a:xfrm>
            <a:off x="298174" y="827949"/>
            <a:ext cx="10680402" cy="6415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2800"/>
              <a:buFont typeface="Calibri"/>
              <a:buNone/>
            </a:pPr>
            <a:r>
              <a:rPr lang="tr-TR" sz="2800" b="1">
                <a:solidFill>
                  <a:srgbClr val="FF0000"/>
                </a:solidFill>
                <a:latin typeface="Calibri"/>
                <a:ea typeface="Calibri"/>
                <a:cs typeface="Calibri"/>
                <a:sym typeface="Calibri"/>
              </a:rPr>
              <a:t>Fiziksel Yapı: </a:t>
            </a:r>
            <a:r>
              <a:rPr lang="tr-TR" sz="2800" b="1">
                <a:solidFill>
                  <a:srgbClr val="3333FF"/>
                </a:solidFill>
                <a:latin typeface="Calibri"/>
                <a:ea typeface="Calibri"/>
                <a:cs typeface="Calibri"/>
                <a:sym typeface="Calibri"/>
              </a:rPr>
              <a:t>Eğitim Alanları (Derslikler)</a:t>
            </a:r>
            <a:endParaRPr sz="2800">
              <a:solidFill>
                <a:srgbClr val="3333FF"/>
              </a:solidFill>
            </a:endParaRPr>
          </a:p>
        </p:txBody>
      </p:sp>
      <p:sp>
        <p:nvSpPr>
          <p:cNvPr id="449" name="Google Shape;449;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30.12.2025</a:t>
            </a:r>
            <a:endParaRPr/>
          </a:p>
        </p:txBody>
      </p:sp>
      <p:sp>
        <p:nvSpPr>
          <p:cNvPr id="450" name="Google Shape;450;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42</a:t>
            </a:fld>
            <a:endParaRPr/>
          </a:p>
        </p:txBody>
      </p:sp>
      <p:graphicFrame>
        <p:nvGraphicFramePr>
          <p:cNvPr id="451" name="Google Shape;451;p41"/>
          <p:cNvGraphicFramePr/>
          <p:nvPr>
            <p:extLst>
              <p:ext uri="{D42A27DB-BD31-4B8C-83A1-F6EECF244321}">
                <p14:modId xmlns:p14="http://schemas.microsoft.com/office/powerpoint/2010/main" val="3270979754"/>
              </p:ext>
            </p:extLst>
          </p:nvPr>
        </p:nvGraphicFramePr>
        <p:xfrm>
          <a:off x="221647" y="1783599"/>
          <a:ext cx="11637850" cy="4090600"/>
        </p:xfrm>
        <a:graphic>
          <a:graphicData uri="http://schemas.openxmlformats.org/drawingml/2006/table">
            <a:tbl>
              <a:tblPr firstRow="1" firstCol="1" bandRow="1">
                <a:noFill/>
                <a:tableStyleId>{9EE9E55A-6353-4820-B1A0-A50A31D110FF}</a:tableStyleId>
              </a:tblPr>
              <a:tblGrid>
                <a:gridCol w="2445900">
                  <a:extLst>
                    <a:ext uri="{9D8B030D-6E8A-4147-A177-3AD203B41FA5}">
                      <a16:colId xmlns:a16="http://schemas.microsoft.com/office/drawing/2014/main" val="20000"/>
                    </a:ext>
                  </a:extLst>
                </a:gridCol>
                <a:gridCol w="596625">
                  <a:extLst>
                    <a:ext uri="{9D8B030D-6E8A-4147-A177-3AD203B41FA5}">
                      <a16:colId xmlns:a16="http://schemas.microsoft.com/office/drawing/2014/main" val="20001"/>
                    </a:ext>
                  </a:extLst>
                </a:gridCol>
                <a:gridCol w="556550">
                  <a:extLst>
                    <a:ext uri="{9D8B030D-6E8A-4147-A177-3AD203B41FA5}">
                      <a16:colId xmlns:a16="http://schemas.microsoft.com/office/drawing/2014/main" val="20002"/>
                    </a:ext>
                  </a:extLst>
                </a:gridCol>
                <a:gridCol w="1020350">
                  <a:extLst>
                    <a:ext uri="{9D8B030D-6E8A-4147-A177-3AD203B41FA5}">
                      <a16:colId xmlns:a16="http://schemas.microsoft.com/office/drawing/2014/main" val="20003"/>
                    </a:ext>
                  </a:extLst>
                </a:gridCol>
                <a:gridCol w="890475">
                  <a:extLst>
                    <a:ext uri="{9D8B030D-6E8A-4147-A177-3AD203B41FA5}">
                      <a16:colId xmlns:a16="http://schemas.microsoft.com/office/drawing/2014/main" val="20004"/>
                    </a:ext>
                  </a:extLst>
                </a:gridCol>
                <a:gridCol w="1011075">
                  <a:extLst>
                    <a:ext uri="{9D8B030D-6E8A-4147-A177-3AD203B41FA5}">
                      <a16:colId xmlns:a16="http://schemas.microsoft.com/office/drawing/2014/main" val="20005"/>
                    </a:ext>
                  </a:extLst>
                </a:gridCol>
                <a:gridCol w="1113100">
                  <a:extLst>
                    <a:ext uri="{9D8B030D-6E8A-4147-A177-3AD203B41FA5}">
                      <a16:colId xmlns:a16="http://schemas.microsoft.com/office/drawing/2014/main" val="20006"/>
                    </a:ext>
                  </a:extLst>
                </a:gridCol>
                <a:gridCol w="1210050">
                  <a:extLst>
                    <a:ext uri="{9D8B030D-6E8A-4147-A177-3AD203B41FA5}">
                      <a16:colId xmlns:a16="http://schemas.microsoft.com/office/drawing/2014/main" val="20007"/>
                    </a:ext>
                  </a:extLst>
                </a:gridCol>
                <a:gridCol w="867750">
                  <a:extLst>
                    <a:ext uri="{9D8B030D-6E8A-4147-A177-3AD203B41FA5}">
                      <a16:colId xmlns:a16="http://schemas.microsoft.com/office/drawing/2014/main" val="20008"/>
                    </a:ext>
                  </a:extLst>
                </a:gridCol>
                <a:gridCol w="1030750">
                  <a:extLst>
                    <a:ext uri="{9D8B030D-6E8A-4147-A177-3AD203B41FA5}">
                      <a16:colId xmlns:a16="http://schemas.microsoft.com/office/drawing/2014/main" val="20009"/>
                    </a:ext>
                  </a:extLst>
                </a:gridCol>
                <a:gridCol w="895225">
                  <a:extLst>
                    <a:ext uri="{9D8B030D-6E8A-4147-A177-3AD203B41FA5}">
                      <a16:colId xmlns:a16="http://schemas.microsoft.com/office/drawing/2014/main" val="20010"/>
                    </a:ext>
                  </a:extLst>
                </a:gridCol>
              </a:tblGrid>
              <a:tr h="847875">
                <a:tc>
                  <a:txBody>
                    <a:bodyPr/>
                    <a:lstStyle/>
                    <a:p>
                      <a:pPr marL="0" marR="0" lvl="0" indent="0" algn="ctr" rtl="0">
                        <a:lnSpc>
                          <a:spcPct val="107000"/>
                        </a:lnSpc>
                        <a:spcBef>
                          <a:spcPts val="0"/>
                        </a:spcBef>
                        <a:spcAft>
                          <a:spcPts val="0"/>
                        </a:spcAft>
                        <a:buNone/>
                      </a:pPr>
                      <a:r>
                        <a:rPr lang="tr-TR" sz="1200">
                          <a:solidFill>
                            <a:srgbClr val="FF0000"/>
                          </a:solidFill>
                        </a:rPr>
                        <a:t>EĞİTİM ALANI</a:t>
                      </a:r>
                      <a:endParaRPr sz="1200">
                        <a:solidFill>
                          <a:srgbClr val="FF0000"/>
                        </a:solidFill>
                        <a:latin typeface="Times New Roman"/>
                        <a:ea typeface="Times New Roman"/>
                        <a:cs typeface="Times New Roman"/>
                        <a:sym typeface="Times New Roman"/>
                      </a:endParaRPr>
                    </a:p>
                  </a:txBody>
                  <a:tcPr marL="6350" marR="6350" marT="6350" marB="0" anchor="ctr"/>
                </a:tc>
                <a:tc>
                  <a:txBody>
                    <a:bodyPr/>
                    <a:lstStyle/>
                    <a:p>
                      <a:pPr marL="0" marR="0" lvl="0" indent="0" algn="ctr" rtl="0">
                        <a:lnSpc>
                          <a:spcPct val="107000"/>
                        </a:lnSpc>
                        <a:spcBef>
                          <a:spcPts val="0"/>
                        </a:spcBef>
                        <a:spcAft>
                          <a:spcPts val="0"/>
                        </a:spcAft>
                        <a:buNone/>
                      </a:pPr>
                      <a:r>
                        <a:rPr lang="tr-TR" sz="1200">
                          <a:solidFill>
                            <a:srgbClr val="FF0000"/>
                          </a:solidFill>
                        </a:rPr>
                        <a:t>Sayısı</a:t>
                      </a:r>
                      <a:endParaRPr/>
                    </a:p>
                    <a:p>
                      <a:pPr marL="0" marR="0" lvl="0" indent="0" algn="ctr" rtl="0">
                        <a:lnSpc>
                          <a:spcPct val="107000"/>
                        </a:lnSpc>
                        <a:spcBef>
                          <a:spcPts val="0"/>
                        </a:spcBef>
                        <a:spcAft>
                          <a:spcPts val="0"/>
                        </a:spcAft>
                        <a:buNone/>
                      </a:pPr>
                      <a:r>
                        <a:rPr lang="tr-TR" sz="1200">
                          <a:solidFill>
                            <a:srgbClr val="FF0000"/>
                          </a:solidFill>
                        </a:rPr>
                        <a:t>(Adet )</a:t>
                      </a:r>
                      <a:endParaRPr sz="1200">
                        <a:solidFill>
                          <a:srgbClr val="FF0000"/>
                        </a:solidFill>
                        <a:latin typeface="Times New Roman"/>
                        <a:ea typeface="Times New Roman"/>
                        <a:cs typeface="Times New Roman"/>
                        <a:sym typeface="Times New Roman"/>
                      </a:endParaRPr>
                    </a:p>
                  </a:txBody>
                  <a:tcPr marL="6350" marR="6350" marT="6350" marB="0" anchor="ctr"/>
                </a:tc>
                <a:tc>
                  <a:txBody>
                    <a:bodyPr/>
                    <a:lstStyle/>
                    <a:p>
                      <a:pPr marL="0" marR="0" lvl="0" indent="0" algn="ctr" rtl="0">
                        <a:lnSpc>
                          <a:spcPct val="107000"/>
                        </a:lnSpc>
                        <a:spcBef>
                          <a:spcPts val="0"/>
                        </a:spcBef>
                        <a:spcAft>
                          <a:spcPts val="0"/>
                        </a:spcAft>
                        <a:buNone/>
                      </a:pPr>
                      <a:r>
                        <a:rPr lang="tr-TR" sz="1200">
                          <a:solidFill>
                            <a:srgbClr val="FF0000"/>
                          </a:solidFill>
                        </a:rPr>
                        <a:t>Alanı (m</a:t>
                      </a:r>
                      <a:r>
                        <a:rPr lang="tr-TR" sz="1200" baseline="30000">
                          <a:solidFill>
                            <a:srgbClr val="FF0000"/>
                          </a:solidFill>
                        </a:rPr>
                        <a:t>2</a:t>
                      </a:r>
                      <a:r>
                        <a:rPr lang="tr-TR" sz="1200">
                          <a:solidFill>
                            <a:srgbClr val="FF0000"/>
                          </a:solidFill>
                        </a:rPr>
                        <a:t>)</a:t>
                      </a:r>
                      <a:endParaRPr sz="1200">
                        <a:solidFill>
                          <a:srgbClr val="FF0000"/>
                        </a:solidFill>
                        <a:latin typeface="Times New Roman"/>
                        <a:ea typeface="Times New Roman"/>
                        <a:cs typeface="Times New Roman"/>
                        <a:sym typeface="Times New Roman"/>
                      </a:endParaRPr>
                    </a:p>
                  </a:txBody>
                  <a:tcPr marL="6350" marR="6350" marT="6350" marB="0" anchor="ctr"/>
                </a:tc>
                <a:tc>
                  <a:txBody>
                    <a:bodyPr/>
                    <a:lstStyle/>
                    <a:p>
                      <a:pPr marL="0" marR="0" lvl="0" indent="0" algn="ctr" rtl="0">
                        <a:lnSpc>
                          <a:spcPct val="107000"/>
                        </a:lnSpc>
                        <a:spcBef>
                          <a:spcPts val="0"/>
                        </a:spcBef>
                        <a:spcAft>
                          <a:spcPts val="0"/>
                        </a:spcAft>
                        <a:buNone/>
                      </a:pPr>
                      <a:r>
                        <a:rPr lang="tr-TR" sz="1200">
                          <a:solidFill>
                            <a:srgbClr val="FF0000"/>
                          </a:solidFill>
                        </a:rPr>
                        <a:t>Kapasitesi </a:t>
                      </a:r>
                      <a:endParaRPr sz="1200">
                        <a:solidFill>
                          <a:srgbClr val="FF0000"/>
                        </a:solidFill>
                      </a:endParaRPr>
                    </a:p>
                    <a:p>
                      <a:pPr marL="0" marR="0" lvl="0" indent="0" algn="ctr" rtl="0">
                        <a:lnSpc>
                          <a:spcPct val="107000"/>
                        </a:lnSpc>
                        <a:spcBef>
                          <a:spcPts val="0"/>
                        </a:spcBef>
                        <a:spcAft>
                          <a:spcPts val="0"/>
                        </a:spcAft>
                        <a:buNone/>
                      </a:pPr>
                      <a:r>
                        <a:rPr lang="tr-TR" sz="1200">
                          <a:solidFill>
                            <a:srgbClr val="FF0000"/>
                          </a:solidFill>
                        </a:rPr>
                        <a:t>(Kişi Sayısı)</a:t>
                      </a:r>
                      <a:endParaRPr sz="1200">
                        <a:solidFill>
                          <a:srgbClr val="FF0000"/>
                        </a:solidFill>
                        <a:latin typeface="Times New Roman"/>
                        <a:ea typeface="Times New Roman"/>
                        <a:cs typeface="Times New Roman"/>
                        <a:sym typeface="Times New Roman"/>
                      </a:endParaRPr>
                    </a:p>
                  </a:txBody>
                  <a:tcPr marL="0" marR="0" marT="0" marB="0" anchor="ctr"/>
                </a:tc>
                <a:tc>
                  <a:txBody>
                    <a:bodyPr/>
                    <a:lstStyle/>
                    <a:p>
                      <a:pPr marL="0" marR="0" lvl="0" indent="0" algn="ctr" rtl="0">
                        <a:lnSpc>
                          <a:spcPct val="107000"/>
                        </a:lnSpc>
                        <a:spcBef>
                          <a:spcPts val="0"/>
                        </a:spcBef>
                        <a:spcAft>
                          <a:spcPts val="0"/>
                        </a:spcAft>
                        <a:buNone/>
                      </a:pPr>
                      <a:r>
                        <a:rPr lang="tr-TR" sz="1200">
                          <a:solidFill>
                            <a:srgbClr val="FF0000"/>
                          </a:solidFill>
                        </a:rPr>
                        <a:t>Haftalık Kullanım Süresi (Saat)</a:t>
                      </a:r>
                      <a:endParaRPr sz="1200">
                        <a:solidFill>
                          <a:srgbClr val="FF0000"/>
                        </a:solidFill>
                        <a:latin typeface="Times New Roman"/>
                        <a:ea typeface="Times New Roman"/>
                        <a:cs typeface="Times New Roman"/>
                        <a:sym typeface="Times New Roman"/>
                      </a:endParaRPr>
                    </a:p>
                  </a:txBody>
                  <a:tcPr marL="0" marR="0" marT="0" marB="0" anchor="ctr"/>
                </a:tc>
                <a:tc>
                  <a:txBody>
                    <a:bodyPr/>
                    <a:lstStyle/>
                    <a:p>
                      <a:pPr marL="0" marR="0" lvl="0" indent="0" algn="ctr" rtl="0">
                        <a:lnSpc>
                          <a:spcPct val="107000"/>
                        </a:lnSpc>
                        <a:spcBef>
                          <a:spcPts val="0"/>
                        </a:spcBef>
                        <a:spcAft>
                          <a:spcPts val="0"/>
                        </a:spcAft>
                        <a:buNone/>
                      </a:pPr>
                      <a:r>
                        <a:rPr lang="tr-TR" sz="1200">
                          <a:solidFill>
                            <a:srgbClr val="FF0000"/>
                          </a:solidFill>
                        </a:rPr>
                        <a:t>Bilgisayar Bulunan Eğitim Alanı* Sayısı</a:t>
                      </a:r>
                      <a:endParaRPr sz="1200">
                        <a:solidFill>
                          <a:srgbClr val="FF0000"/>
                        </a:solidFill>
                        <a:latin typeface="Times New Roman"/>
                        <a:ea typeface="Times New Roman"/>
                        <a:cs typeface="Times New Roman"/>
                        <a:sym typeface="Times New Roman"/>
                      </a:endParaRPr>
                    </a:p>
                  </a:txBody>
                  <a:tcPr marL="0" marR="0" marT="0" marB="0" anchor="ctr"/>
                </a:tc>
                <a:tc>
                  <a:txBody>
                    <a:bodyPr/>
                    <a:lstStyle/>
                    <a:p>
                      <a:pPr marL="0" marR="0" lvl="0" indent="0" algn="ctr" rtl="0">
                        <a:lnSpc>
                          <a:spcPct val="107000"/>
                        </a:lnSpc>
                        <a:spcBef>
                          <a:spcPts val="0"/>
                        </a:spcBef>
                        <a:spcAft>
                          <a:spcPts val="0"/>
                        </a:spcAft>
                        <a:buNone/>
                      </a:pPr>
                      <a:r>
                        <a:rPr lang="tr-TR" sz="1200">
                          <a:solidFill>
                            <a:srgbClr val="FF0000"/>
                          </a:solidFill>
                        </a:rPr>
                        <a:t>Projeksiyon Cihazı Bulunan Eğitim Alanı* Sayısı</a:t>
                      </a:r>
                      <a:endParaRPr sz="1200">
                        <a:solidFill>
                          <a:srgbClr val="FF0000"/>
                        </a:solidFill>
                        <a:latin typeface="Times New Roman"/>
                        <a:ea typeface="Times New Roman"/>
                        <a:cs typeface="Times New Roman"/>
                        <a:sym typeface="Times New Roman"/>
                      </a:endParaRPr>
                    </a:p>
                  </a:txBody>
                  <a:tcPr marL="0" marR="0" marT="0" marB="0" anchor="ctr"/>
                </a:tc>
                <a:tc>
                  <a:txBody>
                    <a:bodyPr/>
                    <a:lstStyle/>
                    <a:p>
                      <a:pPr marL="0" marR="0" lvl="0" indent="0" algn="ctr" rtl="0">
                        <a:lnSpc>
                          <a:spcPct val="107000"/>
                        </a:lnSpc>
                        <a:spcBef>
                          <a:spcPts val="0"/>
                        </a:spcBef>
                        <a:spcAft>
                          <a:spcPts val="0"/>
                        </a:spcAft>
                        <a:buNone/>
                      </a:pPr>
                      <a:r>
                        <a:rPr lang="tr-TR" sz="1200">
                          <a:solidFill>
                            <a:srgbClr val="FF0000"/>
                          </a:solidFill>
                        </a:rPr>
                        <a:t>Bilgisayar ve Projeksiyon Cihazı Bulunan Eğitim Alanı* Sayısı</a:t>
                      </a:r>
                      <a:endParaRPr sz="1200">
                        <a:solidFill>
                          <a:srgbClr val="FF0000"/>
                        </a:solidFill>
                        <a:latin typeface="Times New Roman"/>
                        <a:ea typeface="Times New Roman"/>
                        <a:cs typeface="Times New Roman"/>
                        <a:sym typeface="Times New Roman"/>
                      </a:endParaRPr>
                    </a:p>
                  </a:txBody>
                  <a:tcPr marL="0" marR="0" marT="0" marB="0" anchor="ctr"/>
                </a:tc>
                <a:tc>
                  <a:txBody>
                    <a:bodyPr/>
                    <a:lstStyle/>
                    <a:p>
                      <a:pPr marL="0" marR="0" lvl="0" indent="0" algn="ctr" rtl="0">
                        <a:lnSpc>
                          <a:spcPct val="107000"/>
                        </a:lnSpc>
                        <a:spcBef>
                          <a:spcPts val="0"/>
                        </a:spcBef>
                        <a:spcAft>
                          <a:spcPts val="0"/>
                        </a:spcAft>
                        <a:buNone/>
                      </a:pPr>
                      <a:r>
                        <a:rPr lang="tr-TR" sz="1200">
                          <a:solidFill>
                            <a:srgbClr val="FF0000"/>
                          </a:solidFill>
                        </a:rPr>
                        <a:t>Akılla Tahta Bulunan Eğitim Alanı Sayısı*</a:t>
                      </a:r>
                      <a:endParaRPr sz="1200">
                        <a:solidFill>
                          <a:srgbClr val="FF0000"/>
                        </a:solidFill>
                        <a:latin typeface="Times New Roman"/>
                        <a:ea typeface="Times New Roman"/>
                        <a:cs typeface="Times New Roman"/>
                        <a:sym typeface="Times New Roman"/>
                      </a:endParaRPr>
                    </a:p>
                  </a:txBody>
                  <a:tcPr marL="0" marR="0" marT="0" marB="0" anchor="ctr"/>
                </a:tc>
                <a:tc>
                  <a:txBody>
                    <a:bodyPr/>
                    <a:lstStyle/>
                    <a:p>
                      <a:pPr marL="0" marR="0" lvl="0" indent="0" algn="ctr" rtl="0">
                        <a:lnSpc>
                          <a:spcPct val="107000"/>
                        </a:lnSpc>
                        <a:spcBef>
                          <a:spcPts val="0"/>
                        </a:spcBef>
                        <a:spcAft>
                          <a:spcPts val="0"/>
                        </a:spcAft>
                        <a:buNone/>
                      </a:pPr>
                      <a:r>
                        <a:rPr lang="tr-TR" sz="1200">
                          <a:solidFill>
                            <a:srgbClr val="FF0000"/>
                          </a:solidFill>
                        </a:rPr>
                        <a:t>Kablolu İnternet Bulunan Eğitim Alanı* Sayısı</a:t>
                      </a:r>
                      <a:endParaRPr sz="1200">
                        <a:solidFill>
                          <a:srgbClr val="FF0000"/>
                        </a:solidFill>
                        <a:latin typeface="Times New Roman"/>
                        <a:ea typeface="Times New Roman"/>
                        <a:cs typeface="Times New Roman"/>
                        <a:sym typeface="Times New Roman"/>
                      </a:endParaRPr>
                    </a:p>
                  </a:txBody>
                  <a:tcPr marL="0" marR="0" marT="0" marB="0" anchor="ctr"/>
                </a:tc>
                <a:tc>
                  <a:txBody>
                    <a:bodyPr/>
                    <a:lstStyle/>
                    <a:p>
                      <a:pPr marL="0" marR="0" lvl="0" indent="0" algn="ctr" rtl="0">
                        <a:lnSpc>
                          <a:spcPct val="107000"/>
                        </a:lnSpc>
                        <a:spcBef>
                          <a:spcPts val="0"/>
                        </a:spcBef>
                        <a:spcAft>
                          <a:spcPts val="0"/>
                        </a:spcAft>
                        <a:buNone/>
                      </a:pPr>
                      <a:r>
                        <a:rPr lang="tr-TR" sz="1200">
                          <a:solidFill>
                            <a:srgbClr val="FF0000"/>
                          </a:solidFill>
                        </a:rPr>
                        <a:t>Wi-Fi Bulunan Eğitim Alanı* Sayısı</a:t>
                      </a:r>
                      <a:endParaRPr sz="1200">
                        <a:solidFill>
                          <a:srgbClr val="FF0000"/>
                        </a:solidFill>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00"/>
                  </a:ext>
                </a:extLst>
              </a:tr>
              <a:tr h="232100">
                <a:tc>
                  <a:txBody>
                    <a:bodyPr/>
                    <a:lstStyle/>
                    <a:p>
                      <a:pPr marL="36000" marR="0" lvl="0" indent="0" algn="l" rtl="0">
                        <a:lnSpc>
                          <a:spcPct val="100000"/>
                        </a:lnSpc>
                        <a:spcBef>
                          <a:spcPts val="0"/>
                        </a:spcBef>
                        <a:spcAft>
                          <a:spcPts val="0"/>
                        </a:spcAft>
                        <a:buNone/>
                      </a:pPr>
                      <a:r>
                        <a:rPr lang="tr-TR" sz="1400" b="1"/>
                        <a:t>Amfi</a:t>
                      </a:r>
                      <a:endParaRPr sz="1400" b="1">
                        <a:latin typeface="Times New Roman"/>
                        <a:ea typeface="Times New Roman"/>
                        <a:cs typeface="Times New Roman"/>
                        <a:sym typeface="Times New Roman"/>
                      </a:endParaRPr>
                    </a:p>
                  </a:txBody>
                  <a:tcPr marL="6350" marR="6350" marT="635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6350" marR="6350" marT="635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6350" marR="6350" marT="635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01"/>
                  </a:ext>
                </a:extLst>
              </a:tr>
              <a:tr h="232100">
                <a:tc>
                  <a:txBody>
                    <a:bodyPr/>
                    <a:lstStyle/>
                    <a:p>
                      <a:pPr marL="36000" marR="0" lvl="0" indent="0" algn="l" rtl="0">
                        <a:lnSpc>
                          <a:spcPct val="100000"/>
                        </a:lnSpc>
                        <a:spcBef>
                          <a:spcPts val="0"/>
                        </a:spcBef>
                        <a:spcAft>
                          <a:spcPts val="0"/>
                        </a:spcAft>
                        <a:buNone/>
                      </a:pPr>
                      <a:r>
                        <a:rPr lang="tr-TR" sz="1400" b="1"/>
                        <a:t>Sınıf</a:t>
                      </a:r>
                      <a:endParaRPr sz="1400" b="1">
                        <a:latin typeface="Times New Roman"/>
                        <a:ea typeface="Times New Roman"/>
                        <a:cs typeface="Times New Roman"/>
                        <a:sym typeface="Times New Roman"/>
                      </a:endParaRPr>
                    </a:p>
                  </a:txBody>
                  <a:tcPr marL="6350" marR="6350" marT="6350" marB="0" anchor="ctr"/>
                </a:tc>
                <a:tc>
                  <a:txBody>
                    <a:bodyPr/>
                    <a:lstStyle/>
                    <a:p>
                      <a:pPr marL="0" marR="0" lvl="0" indent="0" algn="l" rtl="0">
                        <a:lnSpc>
                          <a:spcPct val="107000"/>
                        </a:lnSpc>
                        <a:spcBef>
                          <a:spcPts val="0"/>
                        </a:spcBef>
                        <a:spcAft>
                          <a:spcPts val="0"/>
                        </a:spcAft>
                        <a:buNone/>
                      </a:pPr>
                      <a:r>
                        <a:rPr lang="tr-TR" sz="1100" dirty="0">
                          <a:latin typeface="Times New Roman"/>
                          <a:ea typeface="Times New Roman"/>
                          <a:cs typeface="Times New Roman"/>
                          <a:sym typeface="Times New Roman"/>
                        </a:rPr>
                        <a:t>3</a:t>
                      </a:r>
                      <a:endParaRPr sz="1100" dirty="0">
                        <a:latin typeface="Times New Roman"/>
                        <a:ea typeface="Times New Roman"/>
                        <a:cs typeface="Times New Roman"/>
                        <a:sym typeface="Times New Roman"/>
                      </a:endParaRPr>
                    </a:p>
                  </a:txBody>
                  <a:tcPr marL="6350" marR="6350" marT="635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6350" marR="6350" marT="635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02"/>
                  </a:ext>
                </a:extLst>
              </a:tr>
              <a:tr h="232100">
                <a:tc>
                  <a:txBody>
                    <a:bodyPr/>
                    <a:lstStyle/>
                    <a:p>
                      <a:pPr marL="36000" marR="0" lvl="0" indent="0" algn="l" rtl="0">
                        <a:lnSpc>
                          <a:spcPct val="100000"/>
                        </a:lnSpc>
                        <a:spcBef>
                          <a:spcPts val="0"/>
                        </a:spcBef>
                        <a:spcAft>
                          <a:spcPts val="0"/>
                        </a:spcAft>
                        <a:buNone/>
                      </a:pPr>
                      <a:r>
                        <a:rPr lang="tr-TR" sz="1400" b="1"/>
                        <a:t>Atölye</a:t>
                      </a:r>
                      <a:endParaRPr sz="1400" b="1">
                        <a:latin typeface="Times New Roman"/>
                        <a:ea typeface="Times New Roman"/>
                        <a:cs typeface="Times New Roman"/>
                        <a:sym typeface="Times New Roman"/>
                      </a:endParaRPr>
                    </a:p>
                  </a:txBody>
                  <a:tcPr marL="6350" marR="6350" marT="635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6350" marR="6350" marT="635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6350" marR="6350" marT="635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03"/>
                  </a:ext>
                </a:extLst>
              </a:tr>
              <a:tr h="232100">
                <a:tc>
                  <a:txBody>
                    <a:bodyPr/>
                    <a:lstStyle/>
                    <a:p>
                      <a:pPr marL="36000" marR="0" lvl="0" indent="0" algn="l" rtl="0">
                        <a:lnSpc>
                          <a:spcPct val="100000"/>
                        </a:lnSpc>
                        <a:spcBef>
                          <a:spcPts val="0"/>
                        </a:spcBef>
                        <a:spcAft>
                          <a:spcPts val="0"/>
                        </a:spcAft>
                        <a:buNone/>
                      </a:pPr>
                      <a:r>
                        <a:rPr lang="tr-TR" sz="1400" b="1"/>
                        <a:t>Seminer Salonu</a:t>
                      </a:r>
                      <a:endParaRPr sz="1400" b="1">
                        <a:latin typeface="Times New Roman"/>
                        <a:ea typeface="Times New Roman"/>
                        <a:cs typeface="Times New Roman"/>
                        <a:sym typeface="Times New Roman"/>
                      </a:endParaRPr>
                    </a:p>
                  </a:txBody>
                  <a:tcPr marL="6350" marR="6350" marT="635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6350" marR="6350" marT="635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6350" marR="6350" marT="635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04"/>
                  </a:ext>
                </a:extLst>
              </a:tr>
              <a:tr h="232100">
                <a:tc>
                  <a:txBody>
                    <a:bodyPr/>
                    <a:lstStyle/>
                    <a:p>
                      <a:pPr marL="36000" marR="0" lvl="0" indent="0" algn="l" rtl="0">
                        <a:lnSpc>
                          <a:spcPct val="100000"/>
                        </a:lnSpc>
                        <a:spcBef>
                          <a:spcPts val="0"/>
                        </a:spcBef>
                        <a:spcAft>
                          <a:spcPts val="0"/>
                        </a:spcAft>
                        <a:buClr>
                          <a:schemeClr val="dk1"/>
                        </a:buClr>
                        <a:buSzPts val="1400"/>
                        <a:buFont typeface="Calibri"/>
                        <a:buNone/>
                      </a:pPr>
                      <a:r>
                        <a:rPr lang="tr-TR" sz="1400" b="1">
                          <a:latin typeface="Calibri"/>
                          <a:ea typeface="Calibri"/>
                          <a:cs typeface="Calibri"/>
                          <a:sym typeface="Calibri"/>
                        </a:rPr>
                        <a:t>Toplantı Salonu</a:t>
                      </a:r>
                      <a:endParaRPr sz="1400" b="1">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6350" marR="6350" marT="635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6350" marR="6350" marT="635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05"/>
                  </a:ext>
                </a:extLst>
              </a:tr>
              <a:tr h="232100">
                <a:tc>
                  <a:txBody>
                    <a:bodyPr/>
                    <a:lstStyle/>
                    <a:p>
                      <a:pPr marL="36000" marR="0" lvl="0" indent="0" algn="l" rtl="0">
                        <a:lnSpc>
                          <a:spcPct val="100000"/>
                        </a:lnSpc>
                        <a:spcBef>
                          <a:spcPts val="0"/>
                        </a:spcBef>
                        <a:spcAft>
                          <a:spcPts val="0"/>
                        </a:spcAft>
                        <a:buNone/>
                      </a:pPr>
                      <a:r>
                        <a:rPr lang="tr-TR" sz="1400" b="1"/>
                        <a:t>Orkestra Dersliği</a:t>
                      </a:r>
                      <a:endParaRPr sz="1400" b="1">
                        <a:latin typeface="Times New Roman"/>
                        <a:ea typeface="Times New Roman"/>
                        <a:cs typeface="Times New Roman"/>
                        <a:sym typeface="Times New Roman"/>
                      </a:endParaRPr>
                    </a:p>
                  </a:txBody>
                  <a:tcPr marL="6350" marR="6350" marT="635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6350" marR="6350" marT="635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6350" marR="6350" marT="635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06"/>
                  </a:ext>
                </a:extLst>
              </a:tr>
              <a:tr h="232100">
                <a:tc>
                  <a:txBody>
                    <a:bodyPr/>
                    <a:lstStyle/>
                    <a:p>
                      <a:pPr marL="36000" marR="0" lvl="0" indent="0" algn="l" rtl="0">
                        <a:lnSpc>
                          <a:spcPct val="100000"/>
                        </a:lnSpc>
                        <a:spcBef>
                          <a:spcPts val="0"/>
                        </a:spcBef>
                        <a:spcAft>
                          <a:spcPts val="0"/>
                        </a:spcAft>
                        <a:buNone/>
                      </a:pPr>
                      <a:r>
                        <a:rPr lang="tr-TR" sz="1400" b="1"/>
                        <a:t>Drama Odası</a:t>
                      </a:r>
                      <a:endParaRPr sz="1400" b="1">
                        <a:latin typeface="Times New Roman"/>
                        <a:ea typeface="Times New Roman"/>
                        <a:cs typeface="Times New Roman"/>
                        <a:sym typeface="Times New Roman"/>
                      </a:endParaRPr>
                    </a:p>
                  </a:txBody>
                  <a:tcPr marL="6350" marR="6350" marT="635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6350" marR="6350" marT="635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6350" marR="6350" marT="635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07"/>
                  </a:ext>
                </a:extLst>
              </a:tr>
              <a:tr h="232100">
                <a:tc>
                  <a:txBody>
                    <a:bodyPr/>
                    <a:lstStyle/>
                    <a:p>
                      <a:pPr marL="36000" marR="0" lvl="0" indent="0" algn="l" rtl="0">
                        <a:lnSpc>
                          <a:spcPct val="100000"/>
                        </a:lnSpc>
                        <a:spcBef>
                          <a:spcPts val="0"/>
                        </a:spcBef>
                        <a:spcAft>
                          <a:spcPts val="0"/>
                        </a:spcAft>
                        <a:buNone/>
                      </a:pPr>
                      <a:r>
                        <a:rPr lang="tr-TR" sz="1400" b="1"/>
                        <a:t>Öğrenci Çalışma Odası</a:t>
                      </a:r>
                      <a:endParaRPr sz="1400" b="1">
                        <a:latin typeface="Times New Roman"/>
                        <a:ea typeface="Times New Roman"/>
                        <a:cs typeface="Times New Roman"/>
                        <a:sym typeface="Times New Roman"/>
                      </a:endParaRPr>
                    </a:p>
                  </a:txBody>
                  <a:tcPr marL="6350" marR="6350" marT="635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6350" marR="6350" marT="635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6350" marR="6350" marT="635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08"/>
                  </a:ext>
                </a:extLst>
              </a:tr>
              <a:tr h="232100">
                <a:tc>
                  <a:txBody>
                    <a:bodyPr/>
                    <a:lstStyle/>
                    <a:p>
                      <a:pPr marL="36000" marR="0" lvl="0" indent="0" algn="l" rtl="0">
                        <a:lnSpc>
                          <a:spcPct val="100000"/>
                        </a:lnSpc>
                        <a:spcBef>
                          <a:spcPts val="0"/>
                        </a:spcBef>
                        <a:spcAft>
                          <a:spcPts val="0"/>
                        </a:spcAft>
                        <a:buNone/>
                      </a:pPr>
                      <a:r>
                        <a:rPr lang="tr-TR" sz="1400" b="1"/>
                        <a:t>Proje Odası</a:t>
                      </a:r>
                      <a:endParaRPr sz="1400" b="1">
                        <a:latin typeface="Times New Roman"/>
                        <a:ea typeface="Times New Roman"/>
                        <a:cs typeface="Times New Roman"/>
                        <a:sym typeface="Times New Roman"/>
                      </a:endParaRPr>
                    </a:p>
                  </a:txBody>
                  <a:tcPr marL="6350" marR="6350" marT="635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6350" marR="6350" marT="635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6350" marR="6350" marT="635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09"/>
                  </a:ext>
                </a:extLst>
              </a:tr>
              <a:tr h="457525">
                <a:tc>
                  <a:txBody>
                    <a:bodyPr/>
                    <a:lstStyle/>
                    <a:p>
                      <a:pPr marL="36000" marR="0" lvl="0" indent="0" algn="l" rtl="0">
                        <a:lnSpc>
                          <a:spcPct val="100000"/>
                        </a:lnSpc>
                        <a:spcBef>
                          <a:spcPts val="0"/>
                        </a:spcBef>
                        <a:spcAft>
                          <a:spcPts val="0"/>
                        </a:spcAft>
                        <a:buNone/>
                      </a:pPr>
                      <a:r>
                        <a:rPr lang="tr-TR" sz="1400" b="1"/>
                        <a:t>Eğitim Laboratuvarı (Ders Uygulaması)</a:t>
                      </a:r>
                      <a:endParaRPr sz="1400" b="1">
                        <a:latin typeface="Times New Roman"/>
                        <a:ea typeface="Times New Roman"/>
                        <a:cs typeface="Times New Roman"/>
                        <a:sym typeface="Times New Roman"/>
                      </a:endParaRPr>
                    </a:p>
                  </a:txBody>
                  <a:tcPr marL="6350" marR="6350" marT="635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6350" marR="6350" marT="635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6350" marR="6350" marT="635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10"/>
                  </a:ext>
                </a:extLst>
              </a:tr>
              <a:tr h="232100">
                <a:tc>
                  <a:txBody>
                    <a:bodyPr/>
                    <a:lstStyle/>
                    <a:p>
                      <a:pPr marL="36000" marR="0" lvl="0" indent="0" algn="l" rtl="0">
                        <a:lnSpc>
                          <a:spcPct val="100000"/>
                        </a:lnSpc>
                        <a:spcBef>
                          <a:spcPts val="0"/>
                        </a:spcBef>
                        <a:spcAft>
                          <a:spcPts val="0"/>
                        </a:spcAft>
                        <a:buNone/>
                      </a:pPr>
                      <a:r>
                        <a:rPr lang="tr-TR" sz="1400" b="1"/>
                        <a:t>Teknoloji Laboratuvarı</a:t>
                      </a:r>
                      <a:endParaRPr sz="1400" b="1">
                        <a:latin typeface="Times New Roman"/>
                        <a:ea typeface="Times New Roman"/>
                        <a:cs typeface="Times New Roman"/>
                        <a:sym typeface="Times New Roman"/>
                      </a:endParaRPr>
                    </a:p>
                  </a:txBody>
                  <a:tcPr marL="6350" marR="6350" marT="635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6350" marR="6350" marT="635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6350" marR="6350" marT="635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11"/>
                  </a:ext>
                </a:extLst>
              </a:tr>
              <a:tr h="232100">
                <a:tc>
                  <a:txBody>
                    <a:bodyPr/>
                    <a:lstStyle/>
                    <a:p>
                      <a:pPr marL="36000" marR="0" lvl="0" indent="0" algn="l" rtl="0">
                        <a:lnSpc>
                          <a:spcPct val="100000"/>
                        </a:lnSpc>
                        <a:spcBef>
                          <a:spcPts val="0"/>
                        </a:spcBef>
                        <a:spcAft>
                          <a:spcPts val="0"/>
                        </a:spcAft>
                        <a:buNone/>
                      </a:pPr>
                      <a:r>
                        <a:rPr lang="tr-TR" sz="1400" b="1"/>
                        <a:t>Bilgisayar Laboratuvarı</a:t>
                      </a:r>
                      <a:endParaRPr sz="1400" b="1">
                        <a:latin typeface="Times New Roman"/>
                        <a:ea typeface="Times New Roman"/>
                        <a:cs typeface="Times New Roman"/>
                        <a:sym typeface="Times New Roman"/>
                      </a:endParaRPr>
                    </a:p>
                  </a:txBody>
                  <a:tcPr marL="6350" marR="6350" marT="635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6350" marR="6350" marT="635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6350" marR="6350" marT="635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12"/>
                  </a:ext>
                </a:extLst>
              </a:tr>
              <a:tr h="232100">
                <a:tc>
                  <a:txBody>
                    <a:bodyPr/>
                    <a:lstStyle/>
                    <a:p>
                      <a:pPr marL="36000" marR="0" lvl="0" indent="0" algn="r" rtl="0">
                        <a:lnSpc>
                          <a:spcPct val="100000"/>
                        </a:lnSpc>
                        <a:spcBef>
                          <a:spcPts val="0"/>
                        </a:spcBef>
                        <a:spcAft>
                          <a:spcPts val="0"/>
                        </a:spcAft>
                        <a:buNone/>
                      </a:pPr>
                      <a:r>
                        <a:rPr lang="tr-TR" sz="1100"/>
                        <a:t>                                </a:t>
                      </a:r>
                      <a:r>
                        <a:rPr lang="tr-TR" sz="1400">
                          <a:solidFill>
                            <a:srgbClr val="FF0000"/>
                          </a:solidFill>
                        </a:rPr>
                        <a:t>TOPLAM</a:t>
                      </a:r>
                      <a:endParaRPr sz="1400">
                        <a:solidFill>
                          <a:srgbClr val="FF0000"/>
                        </a:solidFill>
                        <a:latin typeface="Times New Roman"/>
                        <a:ea typeface="Times New Roman"/>
                        <a:cs typeface="Times New Roman"/>
                        <a:sym typeface="Times New Roman"/>
                      </a:endParaRPr>
                    </a:p>
                  </a:txBody>
                  <a:tcPr marL="6350" marR="6350" marT="635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6350" marR="6350" marT="6350" marB="0" anchor="ctr"/>
                </a:tc>
                <a:tc>
                  <a:txBody>
                    <a:bodyPr/>
                    <a:lstStyle/>
                    <a:p>
                      <a:pPr marL="0" marR="0" lvl="0" indent="0" algn="l" rtl="0">
                        <a:lnSpc>
                          <a:spcPct val="107000"/>
                        </a:lnSpc>
                        <a:spcBef>
                          <a:spcPts val="0"/>
                        </a:spcBef>
                        <a:spcAft>
                          <a:spcPts val="0"/>
                        </a:spcAft>
                        <a:buNone/>
                      </a:pPr>
                      <a:endParaRPr sz="1100">
                        <a:latin typeface="Times New Roman"/>
                        <a:ea typeface="Times New Roman"/>
                        <a:cs typeface="Times New Roman"/>
                        <a:sym typeface="Times New Roman"/>
                      </a:endParaRPr>
                    </a:p>
                  </a:txBody>
                  <a:tcPr marL="6350" marR="6350" marT="635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Times New Roman"/>
                        <a:ea typeface="Times New Roman"/>
                        <a:cs typeface="Times New Roman"/>
                        <a:sym typeface="Times New Roman"/>
                      </a:endParaRPr>
                    </a:p>
                  </a:txBody>
                  <a:tcPr marL="0" marR="0" marT="0" marB="0" anchor="ctr"/>
                </a:tc>
                <a:tc>
                  <a:txBody>
                    <a:bodyPr/>
                    <a:lstStyle/>
                    <a:p>
                      <a:pPr marL="0" marR="0" lvl="0" indent="0" algn="l" rtl="0">
                        <a:lnSpc>
                          <a:spcPct val="107000"/>
                        </a:lnSpc>
                        <a:spcBef>
                          <a:spcPts val="0"/>
                        </a:spcBef>
                        <a:spcAft>
                          <a:spcPts val="0"/>
                        </a:spcAft>
                        <a:buNone/>
                      </a:pPr>
                      <a:r>
                        <a:rPr lang="tr-TR" sz="1100" dirty="0"/>
                        <a:t> </a:t>
                      </a:r>
                      <a:endParaRPr sz="1100" dirty="0">
                        <a:latin typeface="Times New Roman"/>
                        <a:ea typeface="Times New Roman"/>
                        <a:cs typeface="Times New Roman"/>
                        <a:sym typeface="Times New Roman"/>
                      </a:endParaRPr>
                    </a:p>
                  </a:txBody>
                  <a:tcPr marL="0" marR="0" marT="0" marB="0" anchor="ctr"/>
                </a:tc>
                <a:extLst>
                  <a:ext uri="{0D108BD9-81ED-4DB2-BD59-A6C34878D82A}">
                    <a16:rowId xmlns:a16="http://schemas.microsoft.com/office/drawing/2014/main" val="10013"/>
                  </a:ext>
                </a:extLst>
              </a:tr>
            </a:tbl>
          </a:graphicData>
        </a:graphic>
      </p:graphicFrame>
      <p:sp>
        <p:nvSpPr>
          <p:cNvPr id="452" name="Google Shape;452;p41"/>
          <p:cNvSpPr txBox="1"/>
          <p:nvPr/>
        </p:nvSpPr>
        <p:spPr>
          <a:xfrm>
            <a:off x="109366" y="6017843"/>
            <a:ext cx="45720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200" b="1" i="1">
                <a:solidFill>
                  <a:srgbClr val="C00000"/>
                </a:solidFill>
                <a:latin typeface="Calibri"/>
                <a:ea typeface="Calibri"/>
                <a:cs typeface="Calibri"/>
                <a:sym typeface="Calibri"/>
              </a:rPr>
              <a:t>*Bu tabloda verilen eğitim alanlarına göre cevaplayınız.</a:t>
            </a:r>
            <a:endParaRPr sz="1200" b="1" i="1">
              <a:solidFill>
                <a:srgbClr val="C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25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Shape 456"/>
        <p:cNvGrpSpPr/>
        <p:nvPr/>
      </p:nvGrpSpPr>
      <p:grpSpPr>
        <a:xfrm>
          <a:off x="0" y="0"/>
          <a:ext cx="0" cy="0"/>
          <a:chOff x="0" y="0"/>
          <a:chExt cx="0" cy="0"/>
        </a:xfrm>
      </p:grpSpPr>
      <p:sp>
        <p:nvSpPr>
          <p:cNvPr id="457" name="Google Shape;457;p42"/>
          <p:cNvSpPr txBox="1">
            <a:spLocks noGrp="1"/>
          </p:cNvSpPr>
          <p:nvPr>
            <p:ph type="title"/>
          </p:nvPr>
        </p:nvSpPr>
        <p:spPr>
          <a:xfrm>
            <a:off x="561535" y="856084"/>
            <a:ext cx="10140376" cy="6415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FF0000"/>
              </a:buClr>
              <a:buSzPts val="2800"/>
              <a:buFont typeface="Calibri"/>
              <a:buNone/>
            </a:pPr>
            <a:r>
              <a:rPr lang="tr-TR" sz="2800" b="1">
                <a:solidFill>
                  <a:srgbClr val="FF0000"/>
                </a:solidFill>
                <a:latin typeface="Calibri"/>
                <a:ea typeface="Calibri"/>
                <a:cs typeface="Calibri"/>
                <a:sym typeface="Calibri"/>
              </a:rPr>
              <a:t>Fiziksel Altyapı ve Tesisler: </a:t>
            </a:r>
            <a:r>
              <a:rPr lang="tr-TR" sz="2800" b="1">
                <a:solidFill>
                  <a:srgbClr val="485793"/>
                </a:solidFill>
                <a:latin typeface="Calibri"/>
                <a:ea typeface="Calibri"/>
                <a:cs typeface="Calibri"/>
                <a:sym typeface="Calibri"/>
              </a:rPr>
              <a:t>Sağlık, Sosyal, Kültürel ve Sportif Alanlar</a:t>
            </a:r>
            <a:endParaRPr sz="2800">
              <a:solidFill>
                <a:srgbClr val="485793"/>
              </a:solidFill>
            </a:endParaRPr>
          </a:p>
        </p:txBody>
      </p:sp>
      <p:sp>
        <p:nvSpPr>
          <p:cNvPr id="458" name="Google Shape;45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30.12.2025</a:t>
            </a:r>
            <a:endParaRPr/>
          </a:p>
        </p:txBody>
      </p:sp>
      <p:sp>
        <p:nvSpPr>
          <p:cNvPr id="459" name="Google Shape;459;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43</a:t>
            </a:fld>
            <a:endParaRPr/>
          </a:p>
        </p:txBody>
      </p:sp>
      <p:graphicFrame>
        <p:nvGraphicFramePr>
          <p:cNvPr id="460" name="Google Shape;460;p42"/>
          <p:cNvGraphicFramePr/>
          <p:nvPr>
            <p:extLst>
              <p:ext uri="{D42A27DB-BD31-4B8C-83A1-F6EECF244321}">
                <p14:modId xmlns:p14="http://schemas.microsoft.com/office/powerpoint/2010/main" val="1321278519"/>
              </p:ext>
            </p:extLst>
          </p:nvPr>
        </p:nvGraphicFramePr>
        <p:xfrm>
          <a:off x="416285" y="2039839"/>
          <a:ext cx="11406250" cy="3812300"/>
        </p:xfrm>
        <a:graphic>
          <a:graphicData uri="http://schemas.openxmlformats.org/drawingml/2006/table">
            <a:tbl>
              <a:tblPr firstRow="1" firstCol="1" bandRow="1">
                <a:noFill/>
                <a:tableStyleId>{71F7B38A-2533-437F-8BA0-C45511DF4930}</a:tableStyleId>
              </a:tblPr>
              <a:tblGrid>
                <a:gridCol w="5245600">
                  <a:extLst>
                    <a:ext uri="{9D8B030D-6E8A-4147-A177-3AD203B41FA5}">
                      <a16:colId xmlns:a16="http://schemas.microsoft.com/office/drawing/2014/main" val="20000"/>
                    </a:ext>
                  </a:extLst>
                </a:gridCol>
                <a:gridCol w="1847275">
                  <a:extLst>
                    <a:ext uri="{9D8B030D-6E8A-4147-A177-3AD203B41FA5}">
                      <a16:colId xmlns:a16="http://schemas.microsoft.com/office/drawing/2014/main" val="20001"/>
                    </a:ext>
                  </a:extLst>
                </a:gridCol>
                <a:gridCol w="1551700">
                  <a:extLst>
                    <a:ext uri="{9D8B030D-6E8A-4147-A177-3AD203B41FA5}">
                      <a16:colId xmlns:a16="http://schemas.microsoft.com/office/drawing/2014/main" val="20002"/>
                    </a:ext>
                  </a:extLst>
                </a:gridCol>
                <a:gridCol w="2761675">
                  <a:extLst>
                    <a:ext uri="{9D8B030D-6E8A-4147-A177-3AD203B41FA5}">
                      <a16:colId xmlns:a16="http://schemas.microsoft.com/office/drawing/2014/main" val="20003"/>
                    </a:ext>
                  </a:extLst>
                </a:gridCol>
              </a:tblGrid>
              <a:tr h="652150">
                <a:tc>
                  <a:txBody>
                    <a:bodyPr/>
                    <a:lstStyle/>
                    <a:p>
                      <a:pPr marL="0" marR="0" lvl="0" indent="0" algn="ctr" rtl="0">
                        <a:lnSpc>
                          <a:spcPct val="107000"/>
                        </a:lnSpc>
                        <a:spcBef>
                          <a:spcPts val="0"/>
                        </a:spcBef>
                        <a:spcAft>
                          <a:spcPts val="0"/>
                        </a:spcAft>
                        <a:buNone/>
                      </a:pPr>
                      <a:r>
                        <a:rPr lang="tr-TR" sz="2400" b="1">
                          <a:solidFill>
                            <a:srgbClr val="FF0000"/>
                          </a:solidFill>
                          <a:latin typeface="Calibri"/>
                          <a:ea typeface="Calibri"/>
                          <a:cs typeface="Calibri"/>
                          <a:sym typeface="Calibri"/>
                        </a:rPr>
                        <a:t>Sağlık, Sosyal, Kültürel ve Sportif Alanlar</a:t>
                      </a:r>
                      <a:endParaRPr sz="2400" b="1">
                        <a:solidFill>
                          <a:srgbClr val="FF0000"/>
                        </a:solidFill>
                        <a:latin typeface="Calibri"/>
                        <a:ea typeface="Calibri"/>
                        <a:cs typeface="Calibri"/>
                        <a:sym typeface="Calibri"/>
                      </a:endParaRPr>
                    </a:p>
                  </a:txBody>
                  <a:tcPr marL="6350" marR="6350" marT="6350" marB="0" anchor="ctr"/>
                </a:tc>
                <a:tc>
                  <a:txBody>
                    <a:bodyPr/>
                    <a:lstStyle/>
                    <a:p>
                      <a:pPr marL="0" marR="0" lvl="0" indent="0" algn="ctr" rtl="0">
                        <a:lnSpc>
                          <a:spcPct val="107000"/>
                        </a:lnSpc>
                        <a:spcBef>
                          <a:spcPts val="0"/>
                        </a:spcBef>
                        <a:spcAft>
                          <a:spcPts val="0"/>
                        </a:spcAft>
                        <a:buNone/>
                      </a:pPr>
                      <a:r>
                        <a:rPr lang="tr-TR" sz="2000" b="1">
                          <a:solidFill>
                            <a:srgbClr val="FF0000"/>
                          </a:solidFill>
                          <a:latin typeface="Calibri"/>
                          <a:ea typeface="Calibri"/>
                          <a:cs typeface="Calibri"/>
                          <a:sym typeface="Calibri"/>
                        </a:rPr>
                        <a:t>Sayısı (Adet )</a:t>
                      </a:r>
                      <a:endParaRPr sz="2000" b="1">
                        <a:solidFill>
                          <a:srgbClr val="FF0000"/>
                        </a:solidFill>
                        <a:latin typeface="Calibri"/>
                        <a:ea typeface="Calibri"/>
                        <a:cs typeface="Calibri"/>
                        <a:sym typeface="Calibri"/>
                      </a:endParaRPr>
                    </a:p>
                  </a:txBody>
                  <a:tcPr marL="6350" marR="6350" marT="6350" marB="0" anchor="ctr"/>
                </a:tc>
                <a:tc>
                  <a:txBody>
                    <a:bodyPr/>
                    <a:lstStyle/>
                    <a:p>
                      <a:pPr marL="0" marR="0" lvl="0" indent="0" algn="ctr" rtl="0">
                        <a:lnSpc>
                          <a:spcPct val="107000"/>
                        </a:lnSpc>
                        <a:spcBef>
                          <a:spcPts val="0"/>
                        </a:spcBef>
                        <a:spcAft>
                          <a:spcPts val="0"/>
                        </a:spcAft>
                        <a:buNone/>
                      </a:pPr>
                      <a:r>
                        <a:rPr lang="tr-TR" sz="2000" b="1">
                          <a:solidFill>
                            <a:srgbClr val="FF0000"/>
                          </a:solidFill>
                          <a:latin typeface="Calibri"/>
                          <a:ea typeface="Calibri"/>
                          <a:cs typeface="Calibri"/>
                          <a:sym typeface="Calibri"/>
                        </a:rPr>
                        <a:t>Alanı (m</a:t>
                      </a:r>
                      <a:r>
                        <a:rPr lang="tr-TR" sz="2000" b="1" baseline="30000">
                          <a:solidFill>
                            <a:srgbClr val="FF0000"/>
                          </a:solidFill>
                          <a:latin typeface="Calibri"/>
                          <a:ea typeface="Calibri"/>
                          <a:cs typeface="Calibri"/>
                          <a:sym typeface="Calibri"/>
                        </a:rPr>
                        <a:t>2</a:t>
                      </a:r>
                      <a:r>
                        <a:rPr lang="tr-TR" sz="2000" b="1">
                          <a:solidFill>
                            <a:srgbClr val="FF0000"/>
                          </a:solidFill>
                          <a:latin typeface="Calibri"/>
                          <a:ea typeface="Calibri"/>
                          <a:cs typeface="Calibri"/>
                          <a:sym typeface="Calibri"/>
                        </a:rPr>
                        <a:t>)</a:t>
                      </a:r>
                      <a:endParaRPr sz="2000" b="1">
                        <a:solidFill>
                          <a:srgbClr val="FF0000"/>
                        </a:solidFill>
                        <a:latin typeface="Calibri"/>
                        <a:ea typeface="Calibri"/>
                        <a:cs typeface="Calibri"/>
                        <a:sym typeface="Calibri"/>
                      </a:endParaRPr>
                    </a:p>
                  </a:txBody>
                  <a:tcPr marL="6350" marR="6350" marT="6350" marB="0" anchor="ctr"/>
                </a:tc>
                <a:tc>
                  <a:txBody>
                    <a:bodyPr/>
                    <a:lstStyle/>
                    <a:p>
                      <a:pPr marL="0" marR="0" lvl="0" indent="0" algn="ctr" rtl="0">
                        <a:lnSpc>
                          <a:spcPct val="107000"/>
                        </a:lnSpc>
                        <a:spcBef>
                          <a:spcPts val="0"/>
                        </a:spcBef>
                        <a:spcAft>
                          <a:spcPts val="0"/>
                        </a:spcAft>
                        <a:buNone/>
                      </a:pPr>
                      <a:r>
                        <a:rPr lang="tr-TR" sz="2000" b="1">
                          <a:solidFill>
                            <a:srgbClr val="FF0000"/>
                          </a:solidFill>
                          <a:latin typeface="Calibri"/>
                          <a:ea typeface="Calibri"/>
                          <a:cs typeface="Calibri"/>
                          <a:sym typeface="Calibri"/>
                        </a:rPr>
                        <a:t>Kapasitesi (Kişi Sayısı)</a:t>
                      </a:r>
                      <a:endParaRPr sz="2000" b="1">
                        <a:solidFill>
                          <a:srgbClr val="FF0000"/>
                        </a:solidFill>
                        <a:latin typeface="Calibri"/>
                        <a:ea typeface="Calibri"/>
                        <a:cs typeface="Calibri"/>
                        <a:sym typeface="Calibri"/>
                      </a:endParaRPr>
                    </a:p>
                  </a:txBody>
                  <a:tcPr marL="9525" marR="9525" marT="9525" marB="0" anchor="ctr"/>
                </a:tc>
                <a:extLst>
                  <a:ext uri="{0D108BD9-81ED-4DB2-BD59-A6C34878D82A}">
                    <a16:rowId xmlns:a16="http://schemas.microsoft.com/office/drawing/2014/main" val="10000"/>
                  </a:ext>
                </a:extLst>
              </a:tr>
              <a:tr h="451450">
                <a:tc>
                  <a:txBody>
                    <a:bodyPr/>
                    <a:lstStyle/>
                    <a:p>
                      <a:pPr marL="0" marR="0" lvl="0" indent="0" algn="l" rtl="0">
                        <a:lnSpc>
                          <a:spcPct val="107000"/>
                        </a:lnSpc>
                        <a:spcBef>
                          <a:spcPts val="0"/>
                        </a:spcBef>
                        <a:spcAft>
                          <a:spcPts val="0"/>
                        </a:spcAft>
                        <a:buNone/>
                      </a:pPr>
                      <a:r>
                        <a:rPr lang="tr-TR" sz="2400" b="1">
                          <a:latin typeface="Calibri"/>
                          <a:ea typeface="Calibri"/>
                          <a:cs typeface="Calibri"/>
                          <a:sym typeface="Calibri"/>
                        </a:rPr>
                        <a:t>Açık Spor Sahası</a:t>
                      </a:r>
                      <a:endParaRPr sz="2400" b="1">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endParaRPr sz="2400">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endParaRPr sz="2400">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r>
                        <a:rPr lang="tr-TR" sz="2400">
                          <a:latin typeface="Calibri"/>
                          <a:ea typeface="Calibri"/>
                          <a:cs typeface="Calibri"/>
                          <a:sym typeface="Calibri"/>
                        </a:rPr>
                        <a:t> </a:t>
                      </a:r>
                      <a:endParaRPr sz="2400">
                        <a:latin typeface="Calibri"/>
                        <a:ea typeface="Calibri"/>
                        <a:cs typeface="Calibri"/>
                        <a:sym typeface="Calibri"/>
                      </a:endParaRPr>
                    </a:p>
                  </a:txBody>
                  <a:tcPr marL="9525" marR="9525" marT="9525" marB="0" anchor="ctr"/>
                </a:tc>
                <a:extLst>
                  <a:ext uri="{0D108BD9-81ED-4DB2-BD59-A6C34878D82A}">
                    <a16:rowId xmlns:a16="http://schemas.microsoft.com/office/drawing/2014/main" val="10001"/>
                  </a:ext>
                </a:extLst>
              </a:tr>
              <a:tr h="451450">
                <a:tc>
                  <a:txBody>
                    <a:bodyPr/>
                    <a:lstStyle/>
                    <a:p>
                      <a:pPr marL="0" marR="0" lvl="0" indent="0" algn="l" rtl="0">
                        <a:lnSpc>
                          <a:spcPct val="107000"/>
                        </a:lnSpc>
                        <a:spcBef>
                          <a:spcPts val="0"/>
                        </a:spcBef>
                        <a:spcAft>
                          <a:spcPts val="0"/>
                        </a:spcAft>
                        <a:buNone/>
                      </a:pPr>
                      <a:r>
                        <a:rPr lang="tr-TR" sz="2400" b="1">
                          <a:latin typeface="Calibri"/>
                          <a:ea typeface="Calibri"/>
                          <a:cs typeface="Calibri"/>
                          <a:sym typeface="Calibri"/>
                        </a:rPr>
                        <a:t>Kapalı Spor Sahası</a:t>
                      </a:r>
                      <a:endParaRPr sz="2400" b="1">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endParaRPr sz="2400">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endParaRPr sz="2400">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r>
                        <a:rPr lang="tr-TR" sz="2400">
                          <a:latin typeface="Calibri"/>
                          <a:ea typeface="Calibri"/>
                          <a:cs typeface="Calibri"/>
                          <a:sym typeface="Calibri"/>
                        </a:rPr>
                        <a:t> </a:t>
                      </a:r>
                      <a:endParaRPr sz="2400">
                        <a:latin typeface="Calibri"/>
                        <a:ea typeface="Calibri"/>
                        <a:cs typeface="Calibri"/>
                        <a:sym typeface="Calibri"/>
                      </a:endParaRPr>
                    </a:p>
                  </a:txBody>
                  <a:tcPr marL="9525" marR="9525" marT="9525" marB="0" anchor="ctr"/>
                </a:tc>
                <a:extLst>
                  <a:ext uri="{0D108BD9-81ED-4DB2-BD59-A6C34878D82A}">
                    <a16:rowId xmlns:a16="http://schemas.microsoft.com/office/drawing/2014/main" val="10002"/>
                  </a:ext>
                </a:extLst>
              </a:tr>
              <a:tr h="451450">
                <a:tc>
                  <a:txBody>
                    <a:bodyPr/>
                    <a:lstStyle/>
                    <a:p>
                      <a:pPr marL="0" marR="0" lvl="0" indent="0" algn="l" rtl="0">
                        <a:lnSpc>
                          <a:spcPct val="107000"/>
                        </a:lnSpc>
                        <a:spcBef>
                          <a:spcPts val="0"/>
                        </a:spcBef>
                        <a:spcAft>
                          <a:spcPts val="0"/>
                        </a:spcAft>
                        <a:buNone/>
                      </a:pPr>
                      <a:r>
                        <a:rPr lang="tr-TR" sz="2400" b="1">
                          <a:latin typeface="Calibri"/>
                          <a:ea typeface="Calibri"/>
                          <a:cs typeface="Calibri"/>
                          <a:sym typeface="Calibri"/>
                        </a:rPr>
                        <a:t>Kantin/Kafeterya</a:t>
                      </a:r>
                      <a:endParaRPr sz="2400" b="1">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r>
                        <a:rPr lang="tr-TR" sz="2400" dirty="0">
                          <a:latin typeface="Calibri"/>
                          <a:ea typeface="Calibri"/>
                          <a:cs typeface="Calibri"/>
                          <a:sym typeface="Calibri"/>
                        </a:rPr>
                        <a:t>2</a:t>
                      </a:r>
                      <a:endParaRPr sz="2400" dirty="0">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endParaRPr sz="2400">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r>
                        <a:rPr lang="tr-TR" sz="2400">
                          <a:latin typeface="Calibri"/>
                          <a:ea typeface="Calibri"/>
                          <a:cs typeface="Calibri"/>
                          <a:sym typeface="Calibri"/>
                        </a:rPr>
                        <a:t> </a:t>
                      </a:r>
                      <a:endParaRPr sz="2400">
                        <a:latin typeface="Calibri"/>
                        <a:ea typeface="Calibri"/>
                        <a:cs typeface="Calibri"/>
                        <a:sym typeface="Calibri"/>
                      </a:endParaRPr>
                    </a:p>
                  </a:txBody>
                  <a:tcPr marL="9525" marR="9525" marT="9525" marB="0" anchor="ctr"/>
                </a:tc>
                <a:extLst>
                  <a:ext uri="{0D108BD9-81ED-4DB2-BD59-A6C34878D82A}">
                    <a16:rowId xmlns:a16="http://schemas.microsoft.com/office/drawing/2014/main" val="10003"/>
                  </a:ext>
                </a:extLst>
              </a:tr>
              <a:tr h="451450">
                <a:tc>
                  <a:txBody>
                    <a:bodyPr/>
                    <a:lstStyle/>
                    <a:p>
                      <a:pPr marL="0" marR="0" lvl="0" indent="0" algn="l" rtl="0">
                        <a:lnSpc>
                          <a:spcPct val="107000"/>
                        </a:lnSpc>
                        <a:spcBef>
                          <a:spcPts val="0"/>
                        </a:spcBef>
                        <a:spcAft>
                          <a:spcPts val="0"/>
                        </a:spcAft>
                        <a:buNone/>
                      </a:pPr>
                      <a:r>
                        <a:rPr lang="tr-TR" sz="2400" b="1">
                          <a:latin typeface="Calibri"/>
                          <a:ea typeface="Calibri"/>
                          <a:cs typeface="Calibri"/>
                          <a:sym typeface="Calibri"/>
                        </a:rPr>
                        <a:t>Yemekhane</a:t>
                      </a:r>
                      <a:endParaRPr sz="2400" b="1">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r>
                        <a:rPr lang="tr-TR" sz="2400" dirty="0">
                          <a:latin typeface="Calibri"/>
                          <a:ea typeface="Calibri"/>
                          <a:cs typeface="Calibri"/>
                          <a:sym typeface="Calibri"/>
                        </a:rPr>
                        <a:t>1</a:t>
                      </a:r>
                      <a:endParaRPr sz="2400" dirty="0">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endParaRPr sz="2400">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r>
                        <a:rPr lang="tr-TR" sz="2400">
                          <a:latin typeface="Calibri"/>
                          <a:ea typeface="Calibri"/>
                          <a:cs typeface="Calibri"/>
                          <a:sym typeface="Calibri"/>
                        </a:rPr>
                        <a:t> </a:t>
                      </a:r>
                      <a:endParaRPr sz="2400">
                        <a:latin typeface="Calibri"/>
                        <a:ea typeface="Calibri"/>
                        <a:cs typeface="Calibri"/>
                        <a:sym typeface="Calibri"/>
                      </a:endParaRPr>
                    </a:p>
                  </a:txBody>
                  <a:tcPr marL="9525" marR="9525" marT="9525" marB="0" anchor="ctr"/>
                </a:tc>
                <a:extLst>
                  <a:ext uri="{0D108BD9-81ED-4DB2-BD59-A6C34878D82A}">
                    <a16:rowId xmlns:a16="http://schemas.microsoft.com/office/drawing/2014/main" val="10004"/>
                  </a:ext>
                </a:extLst>
              </a:tr>
              <a:tr h="451450">
                <a:tc>
                  <a:txBody>
                    <a:bodyPr/>
                    <a:lstStyle/>
                    <a:p>
                      <a:pPr marL="0" marR="0" lvl="0" indent="0" algn="l" rtl="0">
                        <a:lnSpc>
                          <a:spcPct val="107000"/>
                        </a:lnSpc>
                        <a:spcBef>
                          <a:spcPts val="0"/>
                        </a:spcBef>
                        <a:spcAft>
                          <a:spcPts val="0"/>
                        </a:spcAft>
                        <a:buNone/>
                      </a:pPr>
                      <a:r>
                        <a:rPr lang="tr-TR" sz="2400" b="1">
                          <a:latin typeface="Calibri"/>
                          <a:ea typeface="Calibri"/>
                          <a:cs typeface="Calibri"/>
                          <a:sym typeface="Calibri"/>
                        </a:rPr>
                        <a:t>Mescit</a:t>
                      </a:r>
                      <a:endParaRPr sz="2400" b="1">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endParaRPr sz="2400">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endParaRPr sz="2400">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endParaRPr sz="2400">
                        <a:latin typeface="Calibri"/>
                        <a:ea typeface="Calibri"/>
                        <a:cs typeface="Calibri"/>
                        <a:sym typeface="Calibri"/>
                      </a:endParaRPr>
                    </a:p>
                  </a:txBody>
                  <a:tcPr marL="9525" marR="9525" marT="9525" marB="0" anchor="ctr"/>
                </a:tc>
                <a:extLst>
                  <a:ext uri="{0D108BD9-81ED-4DB2-BD59-A6C34878D82A}">
                    <a16:rowId xmlns:a16="http://schemas.microsoft.com/office/drawing/2014/main" val="10005"/>
                  </a:ext>
                </a:extLst>
              </a:tr>
              <a:tr h="451450">
                <a:tc>
                  <a:txBody>
                    <a:bodyPr/>
                    <a:lstStyle/>
                    <a:p>
                      <a:pPr marL="0" marR="0" lvl="0" indent="0" algn="l" rtl="0">
                        <a:lnSpc>
                          <a:spcPct val="107000"/>
                        </a:lnSpc>
                        <a:spcBef>
                          <a:spcPts val="0"/>
                        </a:spcBef>
                        <a:spcAft>
                          <a:spcPts val="0"/>
                        </a:spcAft>
                        <a:buNone/>
                      </a:pPr>
                      <a:r>
                        <a:rPr lang="tr-TR" sz="2400" b="1">
                          <a:latin typeface="Calibri"/>
                          <a:ea typeface="Calibri"/>
                          <a:cs typeface="Calibri"/>
                          <a:sym typeface="Calibri"/>
                        </a:rPr>
                        <a:t>Öğrenci Kulüp Odası</a:t>
                      </a:r>
                      <a:endParaRPr sz="2400" b="1">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endParaRPr sz="2400">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endParaRPr sz="2400">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r>
                        <a:rPr lang="tr-TR" sz="2400">
                          <a:latin typeface="Calibri"/>
                          <a:ea typeface="Calibri"/>
                          <a:cs typeface="Calibri"/>
                          <a:sym typeface="Calibri"/>
                        </a:rPr>
                        <a:t> </a:t>
                      </a:r>
                      <a:endParaRPr sz="2400">
                        <a:latin typeface="Calibri"/>
                        <a:ea typeface="Calibri"/>
                        <a:cs typeface="Calibri"/>
                        <a:sym typeface="Calibri"/>
                      </a:endParaRPr>
                    </a:p>
                  </a:txBody>
                  <a:tcPr marL="9525" marR="9525" marT="9525" marB="0" anchor="ctr"/>
                </a:tc>
                <a:extLst>
                  <a:ext uri="{0D108BD9-81ED-4DB2-BD59-A6C34878D82A}">
                    <a16:rowId xmlns:a16="http://schemas.microsoft.com/office/drawing/2014/main" val="10006"/>
                  </a:ext>
                </a:extLst>
              </a:tr>
              <a:tr h="451450">
                <a:tc>
                  <a:txBody>
                    <a:bodyPr/>
                    <a:lstStyle/>
                    <a:p>
                      <a:pPr marL="0" marR="0" lvl="0" indent="0" algn="r" rtl="0">
                        <a:lnSpc>
                          <a:spcPct val="107000"/>
                        </a:lnSpc>
                        <a:spcBef>
                          <a:spcPts val="0"/>
                        </a:spcBef>
                        <a:spcAft>
                          <a:spcPts val="0"/>
                        </a:spcAft>
                        <a:buNone/>
                      </a:pPr>
                      <a:r>
                        <a:rPr lang="tr-TR" sz="2400" b="1">
                          <a:solidFill>
                            <a:srgbClr val="FF0000"/>
                          </a:solidFill>
                          <a:latin typeface="Calibri"/>
                          <a:ea typeface="Calibri"/>
                          <a:cs typeface="Calibri"/>
                          <a:sym typeface="Calibri"/>
                        </a:rPr>
                        <a:t>                                TOPLAM</a:t>
                      </a:r>
                      <a:endParaRPr sz="2400" b="1">
                        <a:solidFill>
                          <a:srgbClr val="FF0000"/>
                        </a:solidFill>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endParaRPr sz="2400">
                        <a:solidFill>
                          <a:srgbClr val="FF0000"/>
                        </a:solidFill>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endParaRPr sz="2400">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r>
                        <a:rPr lang="tr-TR" sz="2400" dirty="0">
                          <a:latin typeface="Calibri"/>
                          <a:ea typeface="Calibri"/>
                          <a:cs typeface="Calibri"/>
                          <a:sym typeface="Calibri"/>
                        </a:rPr>
                        <a:t> </a:t>
                      </a:r>
                      <a:endParaRPr sz="2400" dirty="0">
                        <a:latin typeface="Calibri"/>
                        <a:ea typeface="Calibri"/>
                        <a:cs typeface="Calibri"/>
                        <a:sym typeface="Calibri"/>
                      </a:endParaRPr>
                    </a:p>
                  </a:txBody>
                  <a:tcPr marL="9525" marR="9525" marT="9525" marB="0" anchor="ctr"/>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Shape 464"/>
        <p:cNvGrpSpPr/>
        <p:nvPr/>
      </p:nvGrpSpPr>
      <p:grpSpPr>
        <a:xfrm>
          <a:off x="0" y="0"/>
          <a:ext cx="0" cy="0"/>
          <a:chOff x="0" y="0"/>
          <a:chExt cx="0" cy="0"/>
        </a:xfrm>
      </p:grpSpPr>
      <p:sp>
        <p:nvSpPr>
          <p:cNvPr id="465" name="Google Shape;465;p43"/>
          <p:cNvSpPr txBox="1">
            <a:spLocks noGrp="1"/>
          </p:cNvSpPr>
          <p:nvPr>
            <p:ph type="title"/>
          </p:nvPr>
        </p:nvSpPr>
        <p:spPr>
          <a:xfrm>
            <a:off x="838200" y="924960"/>
            <a:ext cx="10140376" cy="616225"/>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2800"/>
              <a:buFont typeface="Calibri"/>
              <a:buNone/>
            </a:pPr>
            <a:r>
              <a:rPr lang="tr-TR" sz="2800" b="1">
                <a:solidFill>
                  <a:srgbClr val="FF0000"/>
                </a:solidFill>
                <a:latin typeface="Calibri"/>
                <a:ea typeface="Calibri"/>
                <a:cs typeface="Calibri"/>
                <a:sym typeface="Calibri"/>
              </a:rPr>
              <a:t>Fiziksel Yapı: </a:t>
            </a:r>
            <a:r>
              <a:rPr lang="tr-TR" sz="2800" b="1">
                <a:solidFill>
                  <a:srgbClr val="3333FF"/>
                </a:solidFill>
                <a:latin typeface="Calibri"/>
                <a:ea typeface="Calibri"/>
                <a:cs typeface="Calibri"/>
                <a:sym typeface="Calibri"/>
              </a:rPr>
              <a:t>Hizmet Alanları</a:t>
            </a:r>
            <a:endParaRPr sz="2800">
              <a:solidFill>
                <a:srgbClr val="3333FF"/>
              </a:solidFill>
            </a:endParaRPr>
          </a:p>
        </p:txBody>
      </p:sp>
      <p:sp>
        <p:nvSpPr>
          <p:cNvPr id="466" name="Google Shape;466;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30.12.2025</a:t>
            </a:r>
            <a:endParaRPr/>
          </a:p>
        </p:txBody>
      </p:sp>
      <p:sp>
        <p:nvSpPr>
          <p:cNvPr id="467" name="Google Shape;46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44</a:t>
            </a:fld>
            <a:endParaRPr/>
          </a:p>
        </p:txBody>
      </p:sp>
      <p:sp>
        <p:nvSpPr>
          <p:cNvPr id="468" name="Google Shape;468;p43"/>
          <p:cNvSpPr/>
          <p:nvPr/>
        </p:nvSpPr>
        <p:spPr>
          <a:xfrm>
            <a:off x="11801284" y="6586463"/>
            <a:ext cx="234962" cy="270024"/>
          </a:xfrm>
          <a:prstGeom prst="flowChartSummingJunction">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aphicFrame>
        <p:nvGraphicFramePr>
          <p:cNvPr id="469" name="Google Shape;469;p43"/>
          <p:cNvGraphicFramePr/>
          <p:nvPr>
            <p:extLst>
              <p:ext uri="{D42A27DB-BD31-4B8C-83A1-F6EECF244321}">
                <p14:modId xmlns:p14="http://schemas.microsoft.com/office/powerpoint/2010/main" val="3687213054"/>
              </p:ext>
            </p:extLst>
          </p:nvPr>
        </p:nvGraphicFramePr>
        <p:xfrm>
          <a:off x="346080" y="2068815"/>
          <a:ext cx="11572675" cy="3090194"/>
        </p:xfrm>
        <a:graphic>
          <a:graphicData uri="http://schemas.openxmlformats.org/drawingml/2006/table">
            <a:tbl>
              <a:tblPr firstRow="1" firstCol="1" bandRow="1">
                <a:noFill/>
                <a:tableStyleId>{9EE9E55A-6353-4820-B1A0-A50A31D110FF}</a:tableStyleId>
              </a:tblPr>
              <a:tblGrid>
                <a:gridCol w="2436125">
                  <a:extLst>
                    <a:ext uri="{9D8B030D-6E8A-4147-A177-3AD203B41FA5}">
                      <a16:colId xmlns:a16="http://schemas.microsoft.com/office/drawing/2014/main" val="20000"/>
                    </a:ext>
                  </a:extLst>
                </a:gridCol>
                <a:gridCol w="1023175">
                  <a:extLst>
                    <a:ext uri="{9D8B030D-6E8A-4147-A177-3AD203B41FA5}">
                      <a16:colId xmlns:a16="http://schemas.microsoft.com/office/drawing/2014/main" val="20001"/>
                    </a:ext>
                  </a:extLst>
                </a:gridCol>
                <a:gridCol w="1560950">
                  <a:extLst>
                    <a:ext uri="{9D8B030D-6E8A-4147-A177-3AD203B41FA5}">
                      <a16:colId xmlns:a16="http://schemas.microsoft.com/office/drawing/2014/main" val="20002"/>
                    </a:ext>
                  </a:extLst>
                </a:gridCol>
                <a:gridCol w="1551700">
                  <a:extLst>
                    <a:ext uri="{9D8B030D-6E8A-4147-A177-3AD203B41FA5}">
                      <a16:colId xmlns:a16="http://schemas.microsoft.com/office/drawing/2014/main" val="20003"/>
                    </a:ext>
                  </a:extLst>
                </a:gridCol>
                <a:gridCol w="2493825">
                  <a:extLst>
                    <a:ext uri="{9D8B030D-6E8A-4147-A177-3AD203B41FA5}">
                      <a16:colId xmlns:a16="http://schemas.microsoft.com/office/drawing/2014/main" val="20004"/>
                    </a:ext>
                  </a:extLst>
                </a:gridCol>
                <a:gridCol w="2506900">
                  <a:extLst>
                    <a:ext uri="{9D8B030D-6E8A-4147-A177-3AD203B41FA5}">
                      <a16:colId xmlns:a16="http://schemas.microsoft.com/office/drawing/2014/main" val="20005"/>
                    </a:ext>
                  </a:extLst>
                </a:gridCol>
              </a:tblGrid>
              <a:tr h="861275">
                <a:tc>
                  <a:txBody>
                    <a:bodyPr/>
                    <a:lstStyle/>
                    <a:p>
                      <a:pPr marL="0" marR="0" lvl="0" indent="0" algn="l" rtl="0">
                        <a:lnSpc>
                          <a:spcPct val="107000"/>
                        </a:lnSpc>
                        <a:spcBef>
                          <a:spcPts val="0"/>
                        </a:spcBef>
                        <a:spcAft>
                          <a:spcPts val="0"/>
                        </a:spcAft>
                        <a:buNone/>
                      </a:pPr>
                      <a:r>
                        <a:rPr lang="tr-TR" sz="2000">
                          <a:latin typeface="Calibri"/>
                          <a:ea typeface="Calibri"/>
                          <a:cs typeface="Calibri"/>
                          <a:sym typeface="Calibri"/>
                        </a:rPr>
                        <a:t> </a:t>
                      </a:r>
                      <a:endParaRPr sz="2000">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sz="2000">
                          <a:solidFill>
                            <a:srgbClr val="FF0000"/>
                          </a:solidFill>
                          <a:latin typeface="Calibri"/>
                          <a:ea typeface="Calibri"/>
                          <a:cs typeface="Calibri"/>
                          <a:sym typeface="Calibri"/>
                        </a:rPr>
                        <a:t>Personel Sayısı</a:t>
                      </a:r>
                      <a:endParaRPr sz="2000">
                        <a:solidFill>
                          <a:srgbClr val="FF0000"/>
                        </a:solidFill>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sz="2000">
                          <a:solidFill>
                            <a:srgbClr val="FF0000"/>
                          </a:solidFill>
                          <a:latin typeface="Calibri"/>
                          <a:ea typeface="Calibri"/>
                          <a:cs typeface="Calibri"/>
                          <a:sym typeface="Calibri"/>
                        </a:rPr>
                        <a:t>Çalışma Odası Sayısı (Adet)</a:t>
                      </a:r>
                      <a:endParaRPr sz="2000">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2000">
                          <a:solidFill>
                            <a:srgbClr val="FF0000"/>
                          </a:solidFill>
                          <a:latin typeface="Calibri"/>
                          <a:ea typeface="Calibri"/>
                          <a:cs typeface="Calibri"/>
                          <a:sym typeface="Calibri"/>
                        </a:rPr>
                        <a:t>Çalışma Odası Alanı (m</a:t>
                      </a:r>
                      <a:r>
                        <a:rPr lang="tr-TR" sz="2000" baseline="30000">
                          <a:solidFill>
                            <a:srgbClr val="FF0000"/>
                          </a:solidFill>
                          <a:latin typeface="Calibri"/>
                          <a:ea typeface="Calibri"/>
                          <a:cs typeface="Calibri"/>
                          <a:sym typeface="Calibri"/>
                        </a:rPr>
                        <a:t>2)</a:t>
                      </a:r>
                      <a:endParaRPr sz="2000">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2000">
                          <a:solidFill>
                            <a:srgbClr val="FF0000"/>
                          </a:solidFill>
                          <a:latin typeface="Calibri"/>
                          <a:ea typeface="Calibri"/>
                          <a:cs typeface="Calibri"/>
                          <a:sym typeface="Calibri"/>
                        </a:rPr>
                        <a:t>Çalışma Odası Başına Düşen Personel Sayısı</a:t>
                      </a:r>
                      <a:endParaRPr sz="2000">
                        <a:solidFill>
                          <a:srgbClr val="FF0000"/>
                        </a:solidFill>
                        <a:latin typeface="Calibri"/>
                        <a:ea typeface="Calibri"/>
                        <a:cs typeface="Calibri"/>
                        <a:sym typeface="Calibri"/>
                      </a:endParaRPr>
                    </a:p>
                  </a:txBody>
                  <a:tcPr marL="6350" marR="6350" marT="6350" marB="0" anchor="ctr"/>
                </a:tc>
                <a:tc>
                  <a:txBody>
                    <a:bodyPr/>
                    <a:lstStyle/>
                    <a:p>
                      <a:pPr marL="0" marR="0" lvl="0" indent="0" algn="ctr" rtl="0">
                        <a:lnSpc>
                          <a:spcPct val="107000"/>
                        </a:lnSpc>
                        <a:spcBef>
                          <a:spcPts val="0"/>
                        </a:spcBef>
                        <a:spcAft>
                          <a:spcPts val="0"/>
                        </a:spcAft>
                        <a:buNone/>
                      </a:pPr>
                      <a:r>
                        <a:rPr lang="tr-TR" sz="2000">
                          <a:solidFill>
                            <a:srgbClr val="FF0000"/>
                          </a:solidFill>
                          <a:latin typeface="Calibri"/>
                          <a:ea typeface="Calibri"/>
                          <a:cs typeface="Calibri"/>
                          <a:sym typeface="Calibri"/>
                        </a:rPr>
                        <a:t>Personel Başına Düşen Fiziksel Alan (m</a:t>
                      </a:r>
                      <a:r>
                        <a:rPr lang="tr-TR" sz="2000" baseline="30000">
                          <a:solidFill>
                            <a:srgbClr val="FF0000"/>
                          </a:solidFill>
                          <a:latin typeface="Calibri"/>
                          <a:ea typeface="Calibri"/>
                          <a:cs typeface="Calibri"/>
                          <a:sym typeface="Calibri"/>
                        </a:rPr>
                        <a:t>2</a:t>
                      </a:r>
                      <a:r>
                        <a:rPr lang="tr-TR" sz="2000">
                          <a:solidFill>
                            <a:srgbClr val="FF0000"/>
                          </a:solidFill>
                          <a:latin typeface="Calibri"/>
                          <a:ea typeface="Calibri"/>
                          <a:cs typeface="Calibri"/>
                          <a:sym typeface="Calibri"/>
                        </a:rPr>
                        <a:t>)</a:t>
                      </a:r>
                      <a:endParaRPr sz="2000">
                        <a:solidFill>
                          <a:srgbClr val="FF0000"/>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0"/>
                  </a:ext>
                </a:extLst>
              </a:tr>
              <a:tr h="908500">
                <a:tc>
                  <a:txBody>
                    <a:bodyPr/>
                    <a:lstStyle/>
                    <a:p>
                      <a:pPr marL="0" marR="0" lvl="0" indent="0" algn="l" rtl="0">
                        <a:lnSpc>
                          <a:spcPct val="107000"/>
                        </a:lnSpc>
                        <a:spcBef>
                          <a:spcPts val="0"/>
                        </a:spcBef>
                        <a:spcAft>
                          <a:spcPts val="0"/>
                        </a:spcAft>
                        <a:buNone/>
                      </a:pPr>
                      <a:r>
                        <a:rPr lang="tr-TR" sz="2000">
                          <a:solidFill>
                            <a:srgbClr val="3333FF"/>
                          </a:solidFill>
                          <a:latin typeface="Calibri"/>
                          <a:ea typeface="Calibri"/>
                          <a:cs typeface="Calibri"/>
                          <a:sym typeface="Calibri"/>
                        </a:rPr>
                        <a:t>Akademik Personel Hizmet Alanları</a:t>
                      </a:r>
                      <a:endParaRPr sz="2000">
                        <a:solidFill>
                          <a:srgbClr val="3333FF"/>
                        </a:solidFill>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2000" dirty="0">
                          <a:latin typeface="Calibri"/>
                          <a:ea typeface="Calibri"/>
                          <a:cs typeface="Calibri"/>
                          <a:sym typeface="Calibri"/>
                        </a:rPr>
                        <a:t>13</a:t>
                      </a:r>
                      <a:endParaRPr sz="2000" dirty="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2000" dirty="0">
                          <a:latin typeface="Calibri"/>
                          <a:ea typeface="Calibri"/>
                          <a:cs typeface="Calibri"/>
                          <a:sym typeface="Calibri"/>
                        </a:rPr>
                        <a:t> </a:t>
                      </a:r>
                      <a:r>
                        <a:rPr lang="tr-TR" sz="2000" dirty="0" smtClean="0">
                          <a:latin typeface="Calibri"/>
                          <a:ea typeface="Calibri"/>
                          <a:cs typeface="Calibri"/>
                          <a:sym typeface="Calibri"/>
                        </a:rPr>
                        <a:t>6</a:t>
                      </a:r>
                      <a:endParaRPr sz="2000" dirty="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2000">
                          <a:latin typeface="Calibri"/>
                          <a:ea typeface="Calibri"/>
                          <a:cs typeface="Calibri"/>
                          <a:sym typeface="Calibri"/>
                        </a:rPr>
                        <a:t> </a:t>
                      </a:r>
                      <a:endParaRPr sz="20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2000">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r>
                        <a:rPr lang="tr-TR" sz="2000">
                          <a:latin typeface="Calibri"/>
                          <a:ea typeface="Calibri"/>
                          <a:cs typeface="Calibri"/>
                          <a:sym typeface="Calibri"/>
                        </a:rPr>
                        <a:t> </a:t>
                      </a:r>
                      <a:endParaRPr sz="2000">
                        <a:latin typeface="Calibri"/>
                        <a:ea typeface="Calibri"/>
                        <a:cs typeface="Calibri"/>
                        <a:sym typeface="Calibri"/>
                      </a:endParaRPr>
                    </a:p>
                  </a:txBody>
                  <a:tcPr marL="0" marR="0" marT="0" marB="0" anchor="ctr"/>
                </a:tc>
                <a:extLst>
                  <a:ext uri="{0D108BD9-81ED-4DB2-BD59-A6C34878D82A}">
                    <a16:rowId xmlns:a16="http://schemas.microsoft.com/office/drawing/2014/main" val="10001"/>
                  </a:ext>
                </a:extLst>
              </a:tr>
              <a:tr h="604900">
                <a:tc>
                  <a:txBody>
                    <a:bodyPr/>
                    <a:lstStyle/>
                    <a:p>
                      <a:pPr marL="0" marR="0" lvl="0" indent="0" algn="l" rtl="0">
                        <a:lnSpc>
                          <a:spcPct val="107000"/>
                        </a:lnSpc>
                        <a:spcBef>
                          <a:spcPts val="0"/>
                        </a:spcBef>
                        <a:spcAft>
                          <a:spcPts val="0"/>
                        </a:spcAft>
                        <a:buNone/>
                      </a:pPr>
                      <a:r>
                        <a:rPr lang="tr-TR" sz="2000">
                          <a:solidFill>
                            <a:srgbClr val="3333FF"/>
                          </a:solidFill>
                          <a:latin typeface="Calibri"/>
                          <a:ea typeface="Calibri"/>
                          <a:cs typeface="Calibri"/>
                          <a:sym typeface="Calibri"/>
                        </a:rPr>
                        <a:t>İdari Personel Hizmet Alanları</a:t>
                      </a:r>
                      <a:endParaRPr sz="2000">
                        <a:solidFill>
                          <a:srgbClr val="3333FF"/>
                        </a:solidFill>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2000" dirty="0">
                          <a:latin typeface="Calibri"/>
                          <a:ea typeface="Calibri"/>
                          <a:cs typeface="Calibri"/>
                          <a:sym typeface="Calibri"/>
                        </a:rPr>
                        <a:t>3</a:t>
                      </a:r>
                      <a:endParaRPr sz="2000" dirty="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2000" dirty="0">
                          <a:latin typeface="Calibri"/>
                          <a:ea typeface="Calibri"/>
                          <a:cs typeface="Calibri"/>
                          <a:sym typeface="Calibri"/>
                        </a:rPr>
                        <a:t> 2</a:t>
                      </a:r>
                      <a:endParaRPr sz="2000" dirty="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2000">
                          <a:latin typeface="Calibri"/>
                          <a:ea typeface="Calibri"/>
                          <a:cs typeface="Calibri"/>
                          <a:sym typeface="Calibri"/>
                        </a:rPr>
                        <a:t> </a:t>
                      </a:r>
                      <a:endParaRPr sz="20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2000">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r>
                        <a:rPr lang="tr-TR" sz="2000">
                          <a:latin typeface="Calibri"/>
                          <a:ea typeface="Calibri"/>
                          <a:cs typeface="Calibri"/>
                          <a:sym typeface="Calibri"/>
                        </a:rPr>
                        <a:t> </a:t>
                      </a:r>
                      <a:endParaRPr sz="2000">
                        <a:latin typeface="Calibri"/>
                        <a:ea typeface="Calibri"/>
                        <a:cs typeface="Calibri"/>
                        <a:sym typeface="Calibri"/>
                      </a:endParaRPr>
                    </a:p>
                  </a:txBody>
                  <a:tcPr marL="0" marR="0" marT="0" marB="0" anchor="ctr"/>
                </a:tc>
                <a:extLst>
                  <a:ext uri="{0D108BD9-81ED-4DB2-BD59-A6C34878D82A}">
                    <a16:rowId xmlns:a16="http://schemas.microsoft.com/office/drawing/2014/main" val="10002"/>
                  </a:ext>
                </a:extLst>
              </a:tr>
              <a:tr h="600675">
                <a:tc>
                  <a:txBody>
                    <a:bodyPr/>
                    <a:lstStyle/>
                    <a:p>
                      <a:pPr marL="0" marR="0" lvl="0" indent="0" algn="r" rtl="0">
                        <a:lnSpc>
                          <a:spcPct val="107000"/>
                        </a:lnSpc>
                        <a:spcBef>
                          <a:spcPts val="0"/>
                        </a:spcBef>
                        <a:spcAft>
                          <a:spcPts val="0"/>
                        </a:spcAft>
                        <a:buNone/>
                      </a:pPr>
                      <a:r>
                        <a:rPr lang="tr-TR" sz="2000">
                          <a:solidFill>
                            <a:srgbClr val="FF0000"/>
                          </a:solidFill>
                          <a:latin typeface="Calibri"/>
                          <a:ea typeface="Calibri"/>
                          <a:cs typeface="Calibri"/>
                          <a:sym typeface="Calibri"/>
                        </a:rPr>
                        <a:t>                               TOPLAM</a:t>
                      </a:r>
                      <a:endParaRPr sz="2000">
                        <a:solidFill>
                          <a:srgbClr val="FF0000"/>
                        </a:solidFill>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r>
                        <a:rPr lang="tr-TR" sz="2000" dirty="0">
                          <a:latin typeface="Calibri"/>
                          <a:ea typeface="Calibri"/>
                          <a:cs typeface="Calibri"/>
                          <a:sym typeface="Calibri"/>
                        </a:rPr>
                        <a:t>16</a:t>
                      </a:r>
                      <a:endParaRPr sz="2000" dirty="0">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r>
                        <a:rPr lang="tr-TR" sz="2000" dirty="0">
                          <a:latin typeface="Calibri"/>
                          <a:ea typeface="Calibri"/>
                          <a:cs typeface="Calibri"/>
                          <a:sym typeface="Calibri"/>
                        </a:rPr>
                        <a:t> 6</a:t>
                      </a:r>
                      <a:endParaRPr sz="2000" dirty="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2000">
                          <a:latin typeface="Calibri"/>
                          <a:ea typeface="Calibri"/>
                          <a:cs typeface="Calibri"/>
                          <a:sym typeface="Calibri"/>
                        </a:rPr>
                        <a:t> </a:t>
                      </a:r>
                      <a:endParaRPr sz="2000">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2000">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r>
                        <a:rPr lang="tr-TR" sz="2000" dirty="0">
                          <a:latin typeface="Calibri"/>
                          <a:ea typeface="Calibri"/>
                          <a:cs typeface="Calibri"/>
                          <a:sym typeface="Calibri"/>
                        </a:rPr>
                        <a:t> </a:t>
                      </a:r>
                      <a:endParaRPr sz="2000" dirty="0">
                        <a:latin typeface="Calibri"/>
                        <a:ea typeface="Calibri"/>
                        <a:cs typeface="Calibri"/>
                        <a:sym typeface="Calibri"/>
                      </a:endParaRPr>
                    </a:p>
                  </a:txBody>
                  <a:tcPr marL="0" marR="0" marT="0" marB="0" anchor="ctr"/>
                </a:tc>
                <a:extLst>
                  <a:ext uri="{0D108BD9-81ED-4DB2-BD59-A6C34878D82A}">
                    <a16:rowId xmlns:a16="http://schemas.microsoft.com/office/drawing/2014/main" val="10003"/>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Shape 473"/>
        <p:cNvGrpSpPr/>
        <p:nvPr/>
      </p:nvGrpSpPr>
      <p:grpSpPr>
        <a:xfrm>
          <a:off x="0" y="0"/>
          <a:ext cx="0" cy="0"/>
          <a:chOff x="0" y="0"/>
          <a:chExt cx="0" cy="0"/>
        </a:xfrm>
      </p:grpSpPr>
      <p:sp>
        <p:nvSpPr>
          <p:cNvPr id="474" name="Google Shape;474;p44"/>
          <p:cNvSpPr txBox="1">
            <a:spLocks noGrp="1"/>
          </p:cNvSpPr>
          <p:nvPr>
            <p:ph type="title"/>
          </p:nvPr>
        </p:nvSpPr>
        <p:spPr>
          <a:xfrm>
            <a:off x="268357" y="869769"/>
            <a:ext cx="11381451" cy="66450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3200"/>
              <a:buFont typeface="Calibri"/>
              <a:buNone/>
            </a:pPr>
            <a:r>
              <a:rPr lang="tr-TR" sz="3200" b="1">
                <a:solidFill>
                  <a:srgbClr val="FF0000"/>
                </a:solidFill>
                <a:latin typeface="Calibri"/>
                <a:ea typeface="Calibri"/>
                <a:cs typeface="Calibri"/>
                <a:sym typeface="Calibri"/>
              </a:rPr>
              <a:t>Bilgi ve Teknoloji Kaynakları</a:t>
            </a:r>
            <a:endParaRPr sz="3200" b="1">
              <a:solidFill>
                <a:srgbClr val="FF0000"/>
              </a:solidFill>
            </a:endParaRPr>
          </a:p>
        </p:txBody>
      </p:sp>
      <p:graphicFrame>
        <p:nvGraphicFramePr>
          <p:cNvPr id="475" name="Google Shape;475;p44"/>
          <p:cNvGraphicFramePr/>
          <p:nvPr>
            <p:extLst>
              <p:ext uri="{D42A27DB-BD31-4B8C-83A1-F6EECF244321}">
                <p14:modId xmlns:p14="http://schemas.microsoft.com/office/powerpoint/2010/main" val="238112142"/>
              </p:ext>
            </p:extLst>
          </p:nvPr>
        </p:nvGraphicFramePr>
        <p:xfrm>
          <a:off x="566530" y="1902691"/>
          <a:ext cx="11372900" cy="4014500"/>
        </p:xfrm>
        <a:graphic>
          <a:graphicData uri="http://schemas.openxmlformats.org/drawingml/2006/table">
            <a:tbl>
              <a:tblPr firstRow="1" firstCol="1" bandRow="1">
                <a:noFill/>
                <a:tableStyleId>{9EE9E55A-6353-4820-B1A0-A50A31D110FF}</a:tableStyleId>
              </a:tblPr>
              <a:tblGrid>
                <a:gridCol w="3400600">
                  <a:extLst>
                    <a:ext uri="{9D8B030D-6E8A-4147-A177-3AD203B41FA5}">
                      <a16:colId xmlns:a16="http://schemas.microsoft.com/office/drawing/2014/main" val="20000"/>
                    </a:ext>
                  </a:extLst>
                </a:gridCol>
                <a:gridCol w="2192425">
                  <a:extLst>
                    <a:ext uri="{9D8B030D-6E8A-4147-A177-3AD203B41FA5}">
                      <a16:colId xmlns:a16="http://schemas.microsoft.com/office/drawing/2014/main" val="20001"/>
                    </a:ext>
                  </a:extLst>
                </a:gridCol>
                <a:gridCol w="3491275">
                  <a:extLst>
                    <a:ext uri="{9D8B030D-6E8A-4147-A177-3AD203B41FA5}">
                      <a16:colId xmlns:a16="http://schemas.microsoft.com/office/drawing/2014/main" val="20002"/>
                    </a:ext>
                  </a:extLst>
                </a:gridCol>
                <a:gridCol w="2288600">
                  <a:extLst>
                    <a:ext uri="{9D8B030D-6E8A-4147-A177-3AD203B41FA5}">
                      <a16:colId xmlns:a16="http://schemas.microsoft.com/office/drawing/2014/main" val="20003"/>
                    </a:ext>
                  </a:extLst>
                </a:gridCol>
              </a:tblGrid>
              <a:tr h="486950">
                <a:tc>
                  <a:txBody>
                    <a:bodyPr/>
                    <a:lstStyle/>
                    <a:p>
                      <a:pPr marL="0" marR="0" lvl="0" indent="0" algn="ctr" rtl="0">
                        <a:lnSpc>
                          <a:spcPct val="107000"/>
                        </a:lnSpc>
                        <a:spcBef>
                          <a:spcPts val="0"/>
                        </a:spcBef>
                        <a:spcAft>
                          <a:spcPts val="0"/>
                        </a:spcAft>
                        <a:buNone/>
                      </a:pPr>
                      <a:r>
                        <a:rPr lang="tr-TR" sz="2400">
                          <a:solidFill>
                            <a:srgbClr val="FF0000"/>
                          </a:solidFill>
                        </a:rPr>
                        <a:t>Cinsi*</a:t>
                      </a:r>
                      <a:endParaRPr sz="2400" b="1">
                        <a:solidFill>
                          <a:srgbClr val="FF0000"/>
                        </a:solidFill>
                        <a:latin typeface="Calibri"/>
                        <a:ea typeface="Calibri"/>
                        <a:cs typeface="Calibri"/>
                        <a:sym typeface="Calibri"/>
                      </a:endParaRPr>
                    </a:p>
                  </a:txBody>
                  <a:tcPr marL="55250" marR="55250" marT="9525" marB="0" anchor="ctr"/>
                </a:tc>
                <a:tc>
                  <a:txBody>
                    <a:bodyPr/>
                    <a:lstStyle/>
                    <a:p>
                      <a:pPr marL="0" marR="0" lvl="0" indent="0" algn="ctr" rtl="0">
                        <a:lnSpc>
                          <a:spcPct val="107000"/>
                        </a:lnSpc>
                        <a:spcBef>
                          <a:spcPts val="0"/>
                        </a:spcBef>
                        <a:spcAft>
                          <a:spcPts val="0"/>
                        </a:spcAft>
                        <a:buNone/>
                      </a:pPr>
                      <a:r>
                        <a:rPr lang="tr-TR" sz="2400">
                          <a:solidFill>
                            <a:srgbClr val="FF0000"/>
                          </a:solidFill>
                        </a:rPr>
                        <a:t>Sayısı (Adet)</a:t>
                      </a:r>
                      <a:endParaRPr sz="2400" b="1">
                        <a:solidFill>
                          <a:srgbClr val="FF0000"/>
                        </a:solidFill>
                        <a:latin typeface="Calibri"/>
                        <a:ea typeface="Calibri"/>
                        <a:cs typeface="Calibri"/>
                        <a:sym typeface="Calibri"/>
                      </a:endParaRPr>
                    </a:p>
                  </a:txBody>
                  <a:tcPr marL="55250" marR="55250" marT="9525" marB="0" anchor="ctr"/>
                </a:tc>
                <a:tc>
                  <a:txBody>
                    <a:bodyPr/>
                    <a:lstStyle/>
                    <a:p>
                      <a:pPr marL="0" marR="0" lvl="0" indent="0" algn="ctr" rtl="0">
                        <a:lnSpc>
                          <a:spcPct val="107000"/>
                        </a:lnSpc>
                        <a:spcBef>
                          <a:spcPts val="0"/>
                        </a:spcBef>
                        <a:spcAft>
                          <a:spcPts val="0"/>
                        </a:spcAft>
                        <a:buNone/>
                      </a:pPr>
                      <a:r>
                        <a:rPr lang="tr-TR" sz="2400">
                          <a:solidFill>
                            <a:srgbClr val="FF0000"/>
                          </a:solidFill>
                        </a:rPr>
                        <a:t>Cinsi*</a:t>
                      </a:r>
                      <a:endParaRPr sz="24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2400">
                          <a:solidFill>
                            <a:srgbClr val="FF0000"/>
                          </a:solidFill>
                        </a:rPr>
                        <a:t>Sayısı (Adet)</a:t>
                      </a:r>
                      <a:endParaRPr sz="2400" b="1">
                        <a:solidFill>
                          <a:srgbClr val="FF0000"/>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0"/>
                  </a:ext>
                </a:extLst>
              </a:tr>
              <a:tr h="391950">
                <a:tc>
                  <a:txBody>
                    <a:bodyPr/>
                    <a:lstStyle/>
                    <a:p>
                      <a:pPr marL="36000" marR="0" lvl="0" indent="0" algn="l" rtl="0">
                        <a:lnSpc>
                          <a:spcPct val="107000"/>
                        </a:lnSpc>
                        <a:spcBef>
                          <a:spcPts val="0"/>
                        </a:spcBef>
                        <a:spcAft>
                          <a:spcPts val="0"/>
                        </a:spcAft>
                        <a:buNone/>
                      </a:pPr>
                      <a:r>
                        <a:rPr lang="tr-TR" sz="1800" b="1"/>
                        <a:t>Masaüstü Bilgisayar</a:t>
                      </a:r>
                      <a:endParaRPr sz="1800" b="1">
                        <a:latin typeface="Calibri"/>
                        <a:ea typeface="Calibri"/>
                        <a:cs typeface="Calibri"/>
                        <a:sym typeface="Calibri"/>
                      </a:endParaRPr>
                    </a:p>
                  </a:txBody>
                  <a:tcPr marL="55250" marR="55250" marT="9525" marB="0"/>
                </a:tc>
                <a:tc>
                  <a:txBody>
                    <a:bodyPr/>
                    <a:lstStyle/>
                    <a:p>
                      <a:pPr marL="36000" marR="0" lvl="0" indent="0" algn="ctr" rtl="0">
                        <a:lnSpc>
                          <a:spcPct val="107000"/>
                        </a:lnSpc>
                        <a:spcBef>
                          <a:spcPts val="0"/>
                        </a:spcBef>
                        <a:spcAft>
                          <a:spcPts val="0"/>
                        </a:spcAft>
                        <a:buNone/>
                      </a:pPr>
                      <a:r>
                        <a:rPr lang="tr-TR" sz="1800" b="1" dirty="0" smtClean="0">
                          <a:solidFill>
                            <a:srgbClr val="C00000"/>
                          </a:solidFill>
                          <a:latin typeface="Calibri"/>
                          <a:ea typeface="Calibri"/>
                          <a:cs typeface="Calibri"/>
                          <a:sym typeface="Calibri"/>
                        </a:rPr>
                        <a:t>5</a:t>
                      </a:r>
                      <a:endParaRPr sz="1800" b="1" dirty="0">
                        <a:solidFill>
                          <a:srgbClr val="C00000"/>
                        </a:solidFill>
                        <a:latin typeface="Calibri"/>
                        <a:ea typeface="Calibri"/>
                        <a:cs typeface="Calibri"/>
                        <a:sym typeface="Calibri"/>
                      </a:endParaRPr>
                    </a:p>
                  </a:txBody>
                  <a:tcPr marL="55250" marR="55250" marT="9525" marB="0"/>
                </a:tc>
                <a:tc>
                  <a:txBody>
                    <a:bodyPr/>
                    <a:lstStyle/>
                    <a:p>
                      <a:pPr marL="36000" marR="0" lvl="0" indent="0" algn="l" rtl="0">
                        <a:lnSpc>
                          <a:spcPct val="107000"/>
                        </a:lnSpc>
                        <a:spcBef>
                          <a:spcPts val="0"/>
                        </a:spcBef>
                        <a:spcAft>
                          <a:spcPts val="0"/>
                        </a:spcAft>
                        <a:buClr>
                          <a:schemeClr val="dk1"/>
                        </a:buClr>
                        <a:buSzPts val="1800"/>
                        <a:buFont typeface="Calibri"/>
                        <a:buNone/>
                      </a:pPr>
                      <a:r>
                        <a:rPr lang="tr-TR" sz="1800" b="1"/>
                        <a:t>Faks</a:t>
                      </a:r>
                      <a:endParaRPr sz="1800" b="1">
                        <a:latin typeface="Calibri"/>
                        <a:ea typeface="Calibri"/>
                        <a:cs typeface="Calibri"/>
                        <a:sym typeface="Calibri"/>
                      </a:endParaRPr>
                    </a:p>
                  </a:txBody>
                  <a:tcPr marL="0" marR="0" marT="0" marB="0"/>
                </a:tc>
                <a:tc>
                  <a:txBody>
                    <a:bodyPr/>
                    <a:lstStyle/>
                    <a:p>
                      <a:pPr marL="36000" marR="0" lvl="0" indent="0" algn="ctr" rtl="0">
                        <a:lnSpc>
                          <a:spcPct val="107000"/>
                        </a:lnSpc>
                        <a:spcBef>
                          <a:spcPts val="0"/>
                        </a:spcBef>
                        <a:spcAft>
                          <a:spcPts val="0"/>
                        </a:spcAft>
                        <a:buNone/>
                      </a:pPr>
                      <a:endParaRPr sz="1800" b="1">
                        <a:solidFill>
                          <a:srgbClr val="C00000"/>
                        </a:solidFill>
                        <a:latin typeface="Calibri"/>
                        <a:ea typeface="Calibri"/>
                        <a:cs typeface="Calibri"/>
                        <a:sym typeface="Calibri"/>
                      </a:endParaRPr>
                    </a:p>
                  </a:txBody>
                  <a:tcPr marL="0" marR="0" marT="0" marB="0"/>
                </a:tc>
                <a:extLst>
                  <a:ext uri="{0D108BD9-81ED-4DB2-BD59-A6C34878D82A}">
                    <a16:rowId xmlns:a16="http://schemas.microsoft.com/office/drawing/2014/main" val="10001"/>
                  </a:ext>
                </a:extLst>
              </a:tr>
              <a:tr h="391950">
                <a:tc>
                  <a:txBody>
                    <a:bodyPr/>
                    <a:lstStyle/>
                    <a:p>
                      <a:pPr marL="36000" marR="0" lvl="0" indent="0" algn="l" rtl="0">
                        <a:lnSpc>
                          <a:spcPct val="107000"/>
                        </a:lnSpc>
                        <a:spcBef>
                          <a:spcPts val="0"/>
                        </a:spcBef>
                        <a:spcAft>
                          <a:spcPts val="0"/>
                        </a:spcAft>
                        <a:buNone/>
                      </a:pPr>
                      <a:r>
                        <a:rPr lang="tr-TR" sz="1800" b="1"/>
                        <a:t>Taşınabilir Bilgisayar </a:t>
                      </a:r>
                      <a:endParaRPr sz="1800" b="1">
                        <a:latin typeface="Calibri"/>
                        <a:ea typeface="Calibri"/>
                        <a:cs typeface="Calibri"/>
                        <a:sym typeface="Calibri"/>
                      </a:endParaRPr>
                    </a:p>
                  </a:txBody>
                  <a:tcPr marL="55250" marR="55250" marT="9525" marB="0"/>
                </a:tc>
                <a:tc>
                  <a:txBody>
                    <a:bodyPr/>
                    <a:lstStyle/>
                    <a:p>
                      <a:pPr marL="36000" marR="0" lvl="0" indent="0" algn="ctr" rtl="0">
                        <a:lnSpc>
                          <a:spcPct val="107000"/>
                        </a:lnSpc>
                        <a:spcBef>
                          <a:spcPts val="0"/>
                        </a:spcBef>
                        <a:spcAft>
                          <a:spcPts val="0"/>
                        </a:spcAft>
                        <a:buNone/>
                      </a:pPr>
                      <a:r>
                        <a:rPr lang="tr-TR" sz="1800" b="1" dirty="0" smtClean="0">
                          <a:solidFill>
                            <a:srgbClr val="C00000"/>
                          </a:solidFill>
                          <a:latin typeface="Calibri"/>
                          <a:ea typeface="Calibri"/>
                          <a:cs typeface="Calibri"/>
                          <a:sym typeface="Calibri"/>
                        </a:rPr>
                        <a:t>-</a:t>
                      </a:r>
                      <a:endParaRPr sz="1800" b="1" dirty="0">
                        <a:solidFill>
                          <a:srgbClr val="C00000"/>
                        </a:solidFill>
                        <a:latin typeface="Calibri"/>
                        <a:ea typeface="Calibri"/>
                        <a:cs typeface="Calibri"/>
                        <a:sym typeface="Calibri"/>
                      </a:endParaRPr>
                    </a:p>
                  </a:txBody>
                  <a:tcPr marL="55250" marR="55250" marT="9525" marB="0"/>
                </a:tc>
                <a:tc>
                  <a:txBody>
                    <a:bodyPr/>
                    <a:lstStyle/>
                    <a:p>
                      <a:pPr marL="0" marR="0" lvl="0" indent="0" algn="l" rtl="0">
                        <a:spcBef>
                          <a:spcPts val="0"/>
                        </a:spcBef>
                        <a:spcAft>
                          <a:spcPts val="0"/>
                        </a:spcAft>
                        <a:buNone/>
                      </a:pPr>
                      <a:r>
                        <a:rPr lang="tr-TR" sz="1800" b="1">
                          <a:latin typeface="Calibri"/>
                          <a:ea typeface="Calibri"/>
                          <a:cs typeface="Calibri"/>
                          <a:sym typeface="Calibri"/>
                        </a:rPr>
                        <a:t>Telefon</a:t>
                      </a:r>
                      <a:endParaRPr sz="1800"/>
                    </a:p>
                  </a:txBody>
                  <a:tcPr marL="0" marR="0" marT="0" marB="0"/>
                </a:tc>
                <a:tc>
                  <a:txBody>
                    <a:bodyPr/>
                    <a:lstStyle/>
                    <a:p>
                      <a:pPr marL="36000" marR="0" lvl="0" indent="0" algn="ctr" rtl="0">
                        <a:lnSpc>
                          <a:spcPct val="107000"/>
                        </a:lnSpc>
                        <a:spcBef>
                          <a:spcPts val="0"/>
                        </a:spcBef>
                        <a:spcAft>
                          <a:spcPts val="0"/>
                        </a:spcAft>
                        <a:buNone/>
                      </a:pPr>
                      <a:r>
                        <a:rPr lang="tr-TR" sz="1800" b="1" dirty="0" smtClean="0">
                          <a:solidFill>
                            <a:srgbClr val="C00000"/>
                          </a:solidFill>
                          <a:latin typeface="Calibri"/>
                          <a:ea typeface="Calibri"/>
                          <a:cs typeface="Calibri"/>
                          <a:sym typeface="Calibri"/>
                        </a:rPr>
                        <a:t>15</a:t>
                      </a:r>
                      <a:endParaRPr sz="1800" b="1" dirty="0">
                        <a:solidFill>
                          <a:srgbClr val="C00000"/>
                        </a:solidFill>
                        <a:latin typeface="Calibri"/>
                        <a:ea typeface="Calibri"/>
                        <a:cs typeface="Calibri"/>
                        <a:sym typeface="Calibri"/>
                      </a:endParaRPr>
                    </a:p>
                  </a:txBody>
                  <a:tcPr marL="0" marR="0" marT="0" marB="0"/>
                </a:tc>
                <a:extLst>
                  <a:ext uri="{0D108BD9-81ED-4DB2-BD59-A6C34878D82A}">
                    <a16:rowId xmlns:a16="http://schemas.microsoft.com/office/drawing/2014/main" val="10002"/>
                  </a:ext>
                </a:extLst>
              </a:tr>
              <a:tr h="391950">
                <a:tc>
                  <a:txBody>
                    <a:bodyPr/>
                    <a:lstStyle/>
                    <a:p>
                      <a:pPr marL="36000" marR="0" lvl="0" indent="0" algn="l" rtl="0">
                        <a:lnSpc>
                          <a:spcPct val="107000"/>
                        </a:lnSpc>
                        <a:spcBef>
                          <a:spcPts val="0"/>
                        </a:spcBef>
                        <a:spcAft>
                          <a:spcPts val="0"/>
                        </a:spcAft>
                        <a:buNone/>
                      </a:pPr>
                      <a:r>
                        <a:rPr lang="tr-TR" sz="1800" b="1"/>
                        <a:t>Projeksiyon</a:t>
                      </a:r>
                      <a:endParaRPr sz="1800" b="1">
                        <a:latin typeface="Calibri"/>
                        <a:ea typeface="Calibri"/>
                        <a:cs typeface="Calibri"/>
                        <a:sym typeface="Calibri"/>
                      </a:endParaRPr>
                    </a:p>
                  </a:txBody>
                  <a:tcPr marL="55250" marR="55250" marT="9525" marB="0"/>
                </a:tc>
                <a:tc>
                  <a:txBody>
                    <a:bodyPr/>
                    <a:lstStyle/>
                    <a:p>
                      <a:pPr marL="36000" marR="0" lvl="0" indent="0" algn="ctr" rtl="0">
                        <a:lnSpc>
                          <a:spcPct val="107000"/>
                        </a:lnSpc>
                        <a:spcBef>
                          <a:spcPts val="0"/>
                        </a:spcBef>
                        <a:spcAft>
                          <a:spcPts val="0"/>
                        </a:spcAft>
                        <a:buNone/>
                      </a:pPr>
                      <a:r>
                        <a:rPr lang="tr-TR" sz="1800" b="1" dirty="0" smtClean="0">
                          <a:solidFill>
                            <a:srgbClr val="C00000"/>
                          </a:solidFill>
                          <a:latin typeface="Calibri"/>
                          <a:ea typeface="Calibri"/>
                          <a:cs typeface="Calibri"/>
                          <a:sym typeface="Calibri"/>
                        </a:rPr>
                        <a:t>1</a:t>
                      </a:r>
                      <a:endParaRPr sz="1800" b="1" dirty="0">
                        <a:solidFill>
                          <a:srgbClr val="C00000"/>
                        </a:solidFill>
                        <a:latin typeface="Calibri"/>
                        <a:ea typeface="Calibri"/>
                        <a:cs typeface="Calibri"/>
                        <a:sym typeface="Calibri"/>
                      </a:endParaRPr>
                    </a:p>
                  </a:txBody>
                  <a:tcPr marL="55250" marR="55250" marT="9525" marB="0"/>
                </a:tc>
                <a:tc>
                  <a:txBody>
                    <a:bodyPr/>
                    <a:lstStyle/>
                    <a:p>
                      <a:pPr marL="36000" marR="0" lvl="0" indent="0" algn="l" rtl="0">
                        <a:lnSpc>
                          <a:spcPct val="107000"/>
                        </a:lnSpc>
                        <a:spcBef>
                          <a:spcPts val="0"/>
                        </a:spcBef>
                        <a:spcAft>
                          <a:spcPts val="0"/>
                        </a:spcAft>
                        <a:buNone/>
                      </a:pPr>
                      <a:r>
                        <a:rPr lang="tr-TR" sz="1800" b="1"/>
                        <a:t>Kamera</a:t>
                      </a:r>
                      <a:endParaRPr sz="1800" b="1">
                        <a:latin typeface="Calibri"/>
                        <a:ea typeface="Calibri"/>
                        <a:cs typeface="Calibri"/>
                        <a:sym typeface="Calibri"/>
                      </a:endParaRPr>
                    </a:p>
                  </a:txBody>
                  <a:tcPr marL="0" marR="0" marT="0" marB="0"/>
                </a:tc>
                <a:tc>
                  <a:txBody>
                    <a:bodyPr/>
                    <a:lstStyle/>
                    <a:p>
                      <a:pPr marL="36000" marR="0" lvl="0" indent="0" algn="ctr" rtl="0">
                        <a:lnSpc>
                          <a:spcPct val="107000"/>
                        </a:lnSpc>
                        <a:spcBef>
                          <a:spcPts val="0"/>
                        </a:spcBef>
                        <a:spcAft>
                          <a:spcPts val="0"/>
                        </a:spcAft>
                        <a:buNone/>
                      </a:pPr>
                      <a:endParaRPr sz="1800" b="1">
                        <a:solidFill>
                          <a:srgbClr val="C00000"/>
                        </a:solidFill>
                        <a:latin typeface="Calibri"/>
                        <a:ea typeface="Calibri"/>
                        <a:cs typeface="Calibri"/>
                        <a:sym typeface="Calibri"/>
                      </a:endParaRPr>
                    </a:p>
                  </a:txBody>
                  <a:tcPr marL="0" marR="0" marT="0" marB="0"/>
                </a:tc>
                <a:extLst>
                  <a:ext uri="{0D108BD9-81ED-4DB2-BD59-A6C34878D82A}">
                    <a16:rowId xmlns:a16="http://schemas.microsoft.com/office/drawing/2014/main" val="10003"/>
                  </a:ext>
                </a:extLst>
              </a:tr>
              <a:tr h="391950">
                <a:tc>
                  <a:txBody>
                    <a:bodyPr/>
                    <a:lstStyle/>
                    <a:p>
                      <a:pPr marL="36000" marR="0" lvl="0" indent="0" algn="l" rtl="0">
                        <a:lnSpc>
                          <a:spcPct val="100000"/>
                        </a:lnSpc>
                        <a:spcBef>
                          <a:spcPts val="0"/>
                        </a:spcBef>
                        <a:spcAft>
                          <a:spcPts val="0"/>
                        </a:spcAft>
                        <a:buClr>
                          <a:schemeClr val="dk1"/>
                        </a:buClr>
                        <a:buSzPts val="1800"/>
                        <a:buFont typeface="Calibri"/>
                        <a:buNone/>
                      </a:pPr>
                      <a:r>
                        <a:rPr lang="tr-TR" sz="1800" b="1"/>
                        <a:t>Akıllı Tahta</a:t>
                      </a:r>
                      <a:endParaRPr sz="1800" b="1">
                        <a:latin typeface="Calibri"/>
                        <a:ea typeface="Calibri"/>
                        <a:cs typeface="Calibri"/>
                        <a:sym typeface="Calibri"/>
                      </a:endParaRPr>
                    </a:p>
                  </a:txBody>
                  <a:tcPr marL="55250" marR="55250" marT="9525" marB="0"/>
                </a:tc>
                <a:tc>
                  <a:txBody>
                    <a:bodyPr/>
                    <a:lstStyle/>
                    <a:p>
                      <a:pPr marL="36000" marR="0" lvl="0" indent="0" algn="ctr" rtl="0">
                        <a:lnSpc>
                          <a:spcPct val="107000"/>
                        </a:lnSpc>
                        <a:spcBef>
                          <a:spcPts val="0"/>
                        </a:spcBef>
                        <a:spcAft>
                          <a:spcPts val="0"/>
                        </a:spcAft>
                        <a:buNone/>
                      </a:pPr>
                      <a:endParaRPr sz="1800" b="1">
                        <a:solidFill>
                          <a:srgbClr val="C00000"/>
                        </a:solidFill>
                        <a:latin typeface="Calibri"/>
                        <a:ea typeface="Calibri"/>
                        <a:cs typeface="Calibri"/>
                        <a:sym typeface="Calibri"/>
                      </a:endParaRPr>
                    </a:p>
                  </a:txBody>
                  <a:tcPr marL="55250" marR="55250" marT="9525" marB="0"/>
                </a:tc>
                <a:tc>
                  <a:txBody>
                    <a:bodyPr/>
                    <a:lstStyle/>
                    <a:p>
                      <a:pPr marL="36000" marR="0" lvl="0" indent="0" algn="l" rtl="0">
                        <a:lnSpc>
                          <a:spcPct val="107000"/>
                        </a:lnSpc>
                        <a:spcBef>
                          <a:spcPts val="0"/>
                        </a:spcBef>
                        <a:spcAft>
                          <a:spcPts val="0"/>
                        </a:spcAft>
                        <a:buNone/>
                      </a:pPr>
                      <a:r>
                        <a:rPr lang="tr-TR" sz="1800" b="1"/>
                        <a:t>Televizyon</a:t>
                      </a:r>
                      <a:endParaRPr sz="1800" b="1">
                        <a:latin typeface="Calibri"/>
                        <a:ea typeface="Calibri"/>
                        <a:cs typeface="Calibri"/>
                        <a:sym typeface="Calibri"/>
                      </a:endParaRPr>
                    </a:p>
                  </a:txBody>
                  <a:tcPr marL="0" marR="0" marT="0" marB="0"/>
                </a:tc>
                <a:tc>
                  <a:txBody>
                    <a:bodyPr/>
                    <a:lstStyle/>
                    <a:p>
                      <a:pPr marL="36000" marR="0" lvl="0" indent="0" algn="ctr" rtl="0">
                        <a:lnSpc>
                          <a:spcPct val="107000"/>
                        </a:lnSpc>
                        <a:spcBef>
                          <a:spcPts val="0"/>
                        </a:spcBef>
                        <a:spcAft>
                          <a:spcPts val="0"/>
                        </a:spcAft>
                        <a:buNone/>
                      </a:pPr>
                      <a:endParaRPr sz="1800" b="1">
                        <a:solidFill>
                          <a:srgbClr val="C00000"/>
                        </a:solidFill>
                        <a:latin typeface="Calibri"/>
                        <a:ea typeface="Calibri"/>
                        <a:cs typeface="Calibri"/>
                        <a:sym typeface="Calibri"/>
                      </a:endParaRPr>
                    </a:p>
                  </a:txBody>
                  <a:tcPr marL="0" marR="0" marT="0" marB="0"/>
                </a:tc>
                <a:extLst>
                  <a:ext uri="{0D108BD9-81ED-4DB2-BD59-A6C34878D82A}">
                    <a16:rowId xmlns:a16="http://schemas.microsoft.com/office/drawing/2014/main" val="10004"/>
                  </a:ext>
                </a:extLst>
              </a:tr>
              <a:tr h="391950">
                <a:tc>
                  <a:txBody>
                    <a:bodyPr/>
                    <a:lstStyle/>
                    <a:p>
                      <a:pPr marL="36000" marR="0" lvl="0" indent="0" algn="l" rtl="0">
                        <a:lnSpc>
                          <a:spcPct val="107000"/>
                        </a:lnSpc>
                        <a:spcBef>
                          <a:spcPts val="0"/>
                        </a:spcBef>
                        <a:spcAft>
                          <a:spcPts val="0"/>
                        </a:spcAft>
                        <a:buNone/>
                      </a:pPr>
                      <a:r>
                        <a:rPr lang="tr-TR" sz="1800" b="1"/>
                        <a:t>Baskı Makinesi</a:t>
                      </a:r>
                      <a:endParaRPr sz="1800" b="1">
                        <a:latin typeface="Calibri"/>
                        <a:ea typeface="Calibri"/>
                        <a:cs typeface="Calibri"/>
                        <a:sym typeface="Calibri"/>
                      </a:endParaRPr>
                    </a:p>
                  </a:txBody>
                  <a:tcPr marL="55250" marR="55250" marT="9525" marB="0"/>
                </a:tc>
                <a:tc>
                  <a:txBody>
                    <a:bodyPr/>
                    <a:lstStyle/>
                    <a:p>
                      <a:pPr marL="36000" marR="0" lvl="0" indent="0" algn="ctr" rtl="0">
                        <a:lnSpc>
                          <a:spcPct val="107000"/>
                        </a:lnSpc>
                        <a:spcBef>
                          <a:spcPts val="0"/>
                        </a:spcBef>
                        <a:spcAft>
                          <a:spcPts val="0"/>
                        </a:spcAft>
                        <a:buNone/>
                      </a:pPr>
                      <a:endParaRPr sz="1800" b="1">
                        <a:solidFill>
                          <a:srgbClr val="C00000"/>
                        </a:solidFill>
                        <a:latin typeface="Calibri"/>
                        <a:ea typeface="Calibri"/>
                        <a:cs typeface="Calibri"/>
                        <a:sym typeface="Calibri"/>
                      </a:endParaRPr>
                    </a:p>
                  </a:txBody>
                  <a:tcPr marL="55250" marR="55250" marT="9525" marB="0"/>
                </a:tc>
                <a:tc>
                  <a:txBody>
                    <a:bodyPr/>
                    <a:lstStyle/>
                    <a:p>
                      <a:pPr marL="36000" marR="0" lvl="0" indent="0" algn="l" rtl="0">
                        <a:lnSpc>
                          <a:spcPct val="107000"/>
                        </a:lnSpc>
                        <a:spcBef>
                          <a:spcPts val="0"/>
                        </a:spcBef>
                        <a:spcAft>
                          <a:spcPts val="0"/>
                        </a:spcAft>
                        <a:buClr>
                          <a:schemeClr val="dk1"/>
                        </a:buClr>
                        <a:buSzPts val="1800"/>
                        <a:buFont typeface="Calibri"/>
                        <a:buNone/>
                      </a:pPr>
                      <a:r>
                        <a:rPr lang="tr-TR" sz="1800" b="1"/>
                        <a:t>Fotoğraf Makinesi</a:t>
                      </a:r>
                      <a:endParaRPr sz="1800" b="1">
                        <a:latin typeface="Calibri"/>
                        <a:ea typeface="Calibri"/>
                        <a:cs typeface="Calibri"/>
                        <a:sym typeface="Calibri"/>
                      </a:endParaRPr>
                    </a:p>
                  </a:txBody>
                  <a:tcPr marL="0" marR="0" marT="0" marB="0"/>
                </a:tc>
                <a:tc>
                  <a:txBody>
                    <a:bodyPr/>
                    <a:lstStyle/>
                    <a:p>
                      <a:pPr marL="36000" marR="0" lvl="0" indent="0" algn="ctr" rtl="0">
                        <a:lnSpc>
                          <a:spcPct val="107000"/>
                        </a:lnSpc>
                        <a:spcBef>
                          <a:spcPts val="0"/>
                        </a:spcBef>
                        <a:spcAft>
                          <a:spcPts val="0"/>
                        </a:spcAft>
                        <a:buNone/>
                      </a:pPr>
                      <a:endParaRPr sz="1800" b="1">
                        <a:solidFill>
                          <a:srgbClr val="C00000"/>
                        </a:solidFill>
                        <a:latin typeface="Calibri"/>
                        <a:ea typeface="Calibri"/>
                        <a:cs typeface="Calibri"/>
                        <a:sym typeface="Calibri"/>
                      </a:endParaRPr>
                    </a:p>
                  </a:txBody>
                  <a:tcPr marL="0" marR="0" marT="0" marB="0"/>
                </a:tc>
                <a:extLst>
                  <a:ext uri="{0D108BD9-81ED-4DB2-BD59-A6C34878D82A}">
                    <a16:rowId xmlns:a16="http://schemas.microsoft.com/office/drawing/2014/main" val="10005"/>
                  </a:ext>
                </a:extLst>
              </a:tr>
              <a:tr h="391950">
                <a:tc>
                  <a:txBody>
                    <a:bodyPr/>
                    <a:lstStyle/>
                    <a:p>
                      <a:pPr marL="36000" marR="0" lvl="0" indent="0" algn="l" rtl="0">
                        <a:lnSpc>
                          <a:spcPct val="107000"/>
                        </a:lnSpc>
                        <a:spcBef>
                          <a:spcPts val="0"/>
                        </a:spcBef>
                        <a:spcAft>
                          <a:spcPts val="0"/>
                        </a:spcAft>
                        <a:buNone/>
                      </a:pPr>
                      <a:r>
                        <a:rPr lang="tr-TR" sz="1800" b="1"/>
                        <a:t>Fotokopi Makinesi</a:t>
                      </a:r>
                      <a:endParaRPr sz="1800" b="1">
                        <a:latin typeface="Calibri"/>
                        <a:ea typeface="Calibri"/>
                        <a:cs typeface="Calibri"/>
                        <a:sym typeface="Calibri"/>
                      </a:endParaRPr>
                    </a:p>
                  </a:txBody>
                  <a:tcPr marL="55250" marR="55250" marT="9525" marB="0"/>
                </a:tc>
                <a:tc>
                  <a:txBody>
                    <a:bodyPr/>
                    <a:lstStyle/>
                    <a:p>
                      <a:pPr marL="36000" marR="0" lvl="0" indent="0" algn="ctr" rtl="0">
                        <a:lnSpc>
                          <a:spcPct val="107000"/>
                        </a:lnSpc>
                        <a:spcBef>
                          <a:spcPts val="0"/>
                        </a:spcBef>
                        <a:spcAft>
                          <a:spcPts val="0"/>
                        </a:spcAft>
                        <a:buNone/>
                      </a:pPr>
                      <a:r>
                        <a:rPr lang="tr-TR" sz="1800" b="1" dirty="0" smtClean="0">
                          <a:solidFill>
                            <a:srgbClr val="C00000"/>
                          </a:solidFill>
                          <a:latin typeface="Calibri"/>
                          <a:ea typeface="Calibri"/>
                          <a:cs typeface="Calibri"/>
                          <a:sym typeface="Calibri"/>
                        </a:rPr>
                        <a:t>1</a:t>
                      </a:r>
                      <a:endParaRPr sz="1800" b="1" dirty="0">
                        <a:solidFill>
                          <a:srgbClr val="C00000"/>
                        </a:solidFill>
                        <a:latin typeface="Calibri"/>
                        <a:ea typeface="Calibri"/>
                        <a:cs typeface="Calibri"/>
                        <a:sym typeface="Calibri"/>
                      </a:endParaRPr>
                    </a:p>
                  </a:txBody>
                  <a:tcPr marL="55250" marR="55250" marT="9525" marB="0"/>
                </a:tc>
                <a:tc>
                  <a:txBody>
                    <a:bodyPr/>
                    <a:lstStyle/>
                    <a:p>
                      <a:pPr marL="36000" marR="0" lvl="0" indent="0" algn="l" rtl="0">
                        <a:lnSpc>
                          <a:spcPct val="107000"/>
                        </a:lnSpc>
                        <a:spcBef>
                          <a:spcPts val="0"/>
                        </a:spcBef>
                        <a:spcAft>
                          <a:spcPts val="0"/>
                        </a:spcAft>
                        <a:buClr>
                          <a:schemeClr val="dk1"/>
                        </a:buClr>
                        <a:buSzPts val="1800"/>
                        <a:buFont typeface="Calibri"/>
                        <a:buNone/>
                      </a:pPr>
                      <a:r>
                        <a:rPr lang="tr-TR" sz="1800" b="1"/>
                        <a:t>Kulaklık</a:t>
                      </a:r>
                      <a:endParaRPr sz="1800" b="1">
                        <a:latin typeface="Calibri"/>
                        <a:ea typeface="Calibri"/>
                        <a:cs typeface="Calibri"/>
                        <a:sym typeface="Calibri"/>
                      </a:endParaRPr>
                    </a:p>
                  </a:txBody>
                  <a:tcPr marL="0" marR="0" marT="0" marB="0"/>
                </a:tc>
                <a:tc>
                  <a:txBody>
                    <a:bodyPr/>
                    <a:lstStyle/>
                    <a:p>
                      <a:pPr marL="36000" marR="0" lvl="0" indent="0" algn="ctr" rtl="0">
                        <a:lnSpc>
                          <a:spcPct val="107000"/>
                        </a:lnSpc>
                        <a:spcBef>
                          <a:spcPts val="0"/>
                        </a:spcBef>
                        <a:spcAft>
                          <a:spcPts val="0"/>
                        </a:spcAft>
                        <a:buNone/>
                      </a:pPr>
                      <a:endParaRPr sz="1800" b="1">
                        <a:solidFill>
                          <a:srgbClr val="C00000"/>
                        </a:solidFill>
                        <a:latin typeface="Calibri"/>
                        <a:ea typeface="Calibri"/>
                        <a:cs typeface="Calibri"/>
                        <a:sym typeface="Calibri"/>
                      </a:endParaRPr>
                    </a:p>
                  </a:txBody>
                  <a:tcPr marL="0" marR="0" marT="0" marB="0"/>
                </a:tc>
                <a:extLst>
                  <a:ext uri="{0D108BD9-81ED-4DB2-BD59-A6C34878D82A}">
                    <a16:rowId xmlns:a16="http://schemas.microsoft.com/office/drawing/2014/main" val="10006"/>
                  </a:ext>
                </a:extLst>
              </a:tr>
              <a:tr h="391950">
                <a:tc>
                  <a:txBody>
                    <a:bodyPr/>
                    <a:lstStyle/>
                    <a:p>
                      <a:pPr marL="36000" marR="0" lvl="0" indent="0" algn="l" rtl="0">
                        <a:lnSpc>
                          <a:spcPct val="107000"/>
                        </a:lnSpc>
                        <a:spcBef>
                          <a:spcPts val="0"/>
                        </a:spcBef>
                        <a:spcAft>
                          <a:spcPts val="0"/>
                        </a:spcAft>
                        <a:buClr>
                          <a:schemeClr val="dk1"/>
                        </a:buClr>
                        <a:buSzPts val="1800"/>
                        <a:buFont typeface="Calibri"/>
                        <a:buNone/>
                      </a:pPr>
                      <a:r>
                        <a:rPr lang="tr-TR" sz="1800" b="1"/>
                        <a:t>Yazıcı</a:t>
                      </a:r>
                      <a:endParaRPr sz="1800" b="1">
                        <a:latin typeface="Calibri"/>
                        <a:ea typeface="Calibri"/>
                        <a:cs typeface="Calibri"/>
                        <a:sym typeface="Calibri"/>
                      </a:endParaRPr>
                    </a:p>
                  </a:txBody>
                  <a:tcPr marL="55250" marR="55250" marT="9525" marB="0"/>
                </a:tc>
                <a:tc>
                  <a:txBody>
                    <a:bodyPr/>
                    <a:lstStyle/>
                    <a:p>
                      <a:pPr marL="36000" marR="0" lvl="0" indent="0" algn="ctr" rtl="0">
                        <a:lnSpc>
                          <a:spcPct val="107000"/>
                        </a:lnSpc>
                        <a:spcBef>
                          <a:spcPts val="0"/>
                        </a:spcBef>
                        <a:spcAft>
                          <a:spcPts val="0"/>
                        </a:spcAft>
                        <a:buNone/>
                      </a:pPr>
                      <a:endParaRPr sz="1800" b="1">
                        <a:solidFill>
                          <a:srgbClr val="C00000"/>
                        </a:solidFill>
                        <a:latin typeface="Calibri"/>
                        <a:ea typeface="Calibri"/>
                        <a:cs typeface="Calibri"/>
                        <a:sym typeface="Calibri"/>
                      </a:endParaRPr>
                    </a:p>
                  </a:txBody>
                  <a:tcPr marL="55250" marR="55250" marT="9525" marB="0"/>
                </a:tc>
                <a:tc>
                  <a:txBody>
                    <a:bodyPr/>
                    <a:lstStyle/>
                    <a:p>
                      <a:pPr marL="36000" marR="0" lvl="0" indent="0" algn="l" rtl="0">
                        <a:lnSpc>
                          <a:spcPct val="107000"/>
                        </a:lnSpc>
                        <a:spcBef>
                          <a:spcPts val="0"/>
                        </a:spcBef>
                        <a:spcAft>
                          <a:spcPts val="0"/>
                        </a:spcAft>
                        <a:buClr>
                          <a:schemeClr val="dk1"/>
                        </a:buClr>
                        <a:buSzPts val="1800"/>
                        <a:buFont typeface="Calibri"/>
                        <a:buNone/>
                      </a:pPr>
                      <a:r>
                        <a:rPr lang="tr-TR" sz="1800" b="1"/>
                        <a:t>Hoparlör</a:t>
                      </a:r>
                      <a:endParaRPr sz="1800" b="1">
                        <a:latin typeface="Calibri"/>
                        <a:ea typeface="Calibri"/>
                        <a:cs typeface="Calibri"/>
                        <a:sym typeface="Calibri"/>
                      </a:endParaRPr>
                    </a:p>
                  </a:txBody>
                  <a:tcPr marL="0" marR="0" marT="0" marB="0"/>
                </a:tc>
                <a:tc>
                  <a:txBody>
                    <a:bodyPr/>
                    <a:lstStyle/>
                    <a:p>
                      <a:pPr marL="36000" marR="0" lvl="0" indent="0" algn="ctr" rtl="0">
                        <a:lnSpc>
                          <a:spcPct val="107000"/>
                        </a:lnSpc>
                        <a:spcBef>
                          <a:spcPts val="0"/>
                        </a:spcBef>
                        <a:spcAft>
                          <a:spcPts val="0"/>
                        </a:spcAft>
                        <a:buNone/>
                      </a:pPr>
                      <a:r>
                        <a:rPr lang="tr-TR" sz="1800" b="1" dirty="0" smtClean="0">
                          <a:solidFill>
                            <a:srgbClr val="C00000"/>
                          </a:solidFill>
                          <a:latin typeface="Calibri"/>
                          <a:ea typeface="Calibri"/>
                          <a:cs typeface="Calibri"/>
                          <a:sym typeface="Calibri"/>
                        </a:rPr>
                        <a:t>5</a:t>
                      </a:r>
                      <a:endParaRPr sz="1800" b="1" dirty="0">
                        <a:solidFill>
                          <a:srgbClr val="C00000"/>
                        </a:solidFill>
                        <a:latin typeface="Calibri"/>
                        <a:ea typeface="Calibri"/>
                        <a:cs typeface="Calibri"/>
                        <a:sym typeface="Calibri"/>
                      </a:endParaRPr>
                    </a:p>
                  </a:txBody>
                  <a:tcPr marL="0" marR="0" marT="0" marB="0"/>
                </a:tc>
                <a:extLst>
                  <a:ext uri="{0D108BD9-81ED-4DB2-BD59-A6C34878D82A}">
                    <a16:rowId xmlns:a16="http://schemas.microsoft.com/office/drawing/2014/main" val="10007"/>
                  </a:ext>
                </a:extLst>
              </a:tr>
              <a:tr h="391950">
                <a:tc>
                  <a:txBody>
                    <a:bodyPr/>
                    <a:lstStyle/>
                    <a:p>
                      <a:pPr marL="36000" marR="0" lvl="0" indent="0" algn="l" rtl="0">
                        <a:lnSpc>
                          <a:spcPct val="107000"/>
                        </a:lnSpc>
                        <a:spcBef>
                          <a:spcPts val="0"/>
                        </a:spcBef>
                        <a:spcAft>
                          <a:spcPts val="0"/>
                        </a:spcAft>
                        <a:buClr>
                          <a:schemeClr val="dk1"/>
                        </a:buClr>
                        <a:buSzPts val="1800"/>
                        <a:buFont typeface="Calibri"/>
                        <a:buNone/>
                      </a:pPr>
                      <a:r>
                        <a:rPr lang="tr-TR" sz="1800" b="1"/>
                        <a:t>Tarayıcı</a:t>
                      </a:r>
                      <a:endParaRPr sz="1800" b="1">
                        <a:latin typeface="Calibri"/>
                        <a:ea typeface="Calibri"/>
                        <a:cs typeface="Calibri"/>
                        <a:sym typeface="Calibri"/>
                      </a:endParaRPr>
                    </a:p>
                  </a:txBody>
                  <a:tcPr marL="55250" marR="55250" marT="9525" marB="0"/>
                </a:tc>
                <a:tc>
                  <a:txBody>
                    <a:bodyPr/>
                    <a:lstStyle/>
                    <a:p>
                      <a:pPr marL="36000" marR="0" lvl="0" indent="0" algn="ctr" rtl="0">
                        <a:lnSpc>
                          <a:spcPct val="107000"/>
                        </a:lnSpc>
                        <a:spcBef>
                          <a:spcPts val="0"/>
                        </a:spcBef>
                        <a:spcAft>
                          <a:spcPts val="0"/>
                        </a:spcAft>
                        <a:buClr>
                          <a:schemeClr val="dk1"/>
                        </a:buClr>
                        <a:buSzPts val="1800"/>
                        <a:buFont typeface="Calibri"/>
                        <a:buNone/>
                      </a:pPr>
                      <a:endParaRPr sz="1800" b="1">
                        <a:latin typeface="Calibri"/>
                        <a:ea typeface="Calibri"/>
                        <a:cs typeface="Calibri"/>
                        <a:sym typeface="Calibri"/>
                      </a:endParaRPr>
                    </a:p>
                  </a:txBody>
                  <a:tcPr marL="55250" marR="55250" marT="9525" marB="0"/>
                </a:tc>
                <a:tc>
                  <a:txBody>
                    <a:bodyPr/>
                    <a:lstStyle/>
                    <a:p>
                      <a:pPr marL="36000" marR="0" lvl="0" indent="0" algn="l" rtl="0">
                        <a:lnSpc>
                          <a:spcPct val="107000"/>
                        </a:lnSpc>
                        <a:spcBef>
                          <a:spcPts val="0"/>
                        </a:spcBef>
                        <a:spcAft>
                          <a:spcPts val="0"/>
                        </a:spcAft>
                        <a:buClr>
                          <a:schemeClr val="dk1"/>
                        </a:buClr>
                        <a:buSzPts val="1800"/>
                        <a:buFont typeface="Calibri"/>
                        <a:buNone/>
                      </a:pPr>
                      <a:r>
                        <a:rPr lang="tr-TR" sz="1800" b="1"/>
                        <a:t>Mikroskop</a:t>
                      </a:r>
                      <a:endParaRPr sz="1800" b="1">
                        <a:latin typeface="Calibri"/>
                        <a:ea typeface="Calibri"/>
                        <a:cs typeface="Calibri"/>
                        <a:sym typeface="Calibri"/>
                      </a:endParaRPr>
                    </a:p>
                  </a:txBody>
                  <a:tcPr marL="0" marR="0" marT="0" marB="0"/>
                </a:tc>
                <a:tc>
                  <a:txBody>
                    <a:bodyPr/>
                    <a:lstStyle/>
                    <a:p>
                      <a:pPr marL="36000" marR="0" lvl="0" indent="0" algn="ctr" rtl="0">
                        <a:lnSpc>
                          <a:spcPct val="107000"/>
                        </a:lnSpc>
                        <a:spcBef>
                          <a:spcPts val="0"/>
                        </a:spcBef>
                        <a:spcAft>
                          <a:spcPts val="0"/>
                        </a:spcAft>
                        <a:buNone/>
                      </a:pPr>
                      <a:endParaRPr sz="1800" b="1">
                        <a:solidFill>
                          <a:srgbClr val="C00000"/>
                        </a:solidFill>
                        <a:latin typeface="Calibri"/>
                        <a:ea typeface="Calibri"/>
                        <a:cs typeface="Calibri"/>
                        <a:sym typeface="Calibri"/>
                      </a:endParaRPr>
                    </a:p>
                  </a:txBody>
                  <a:tcPr marL="0" marR="0" marT="0" marB="0"/>
                </a:tc>
                <a:extLst>
                  <a:ext uri="{0D108BD9-81ED-4DB2-BD59-A6C34878D82A}">
                    <a16:rowId xmlns:a16="http://schemas.microsoft.com/office/drawing/2014/main" val="10008"/>
                  </a:ext>
                </a:extLst>
              </a:tr>
              <a:tr h="391950">
                <a:tc>
                  <a:txBody>
                    <a:bodyPr/>
                    <a:lstStyle/>
                    <a:p>
                      <a:pPr marL="36000" marR="0" lvl="0" indent="0" algn="l" rtl="0">
                        <a:lnSpc>
                          <a:spcPct val="107000"/>
                        </a:lnSpc>
                        <a:spcBef>
                          <a:spcPts val="0"/>
                        </a:spcBef>
                        <a:spcAft>
                          <a:spcPts val="0"/>
                        </a:spcAft>
                        <a:buClr>
                          <a:schemeClr val="dk1"/>
                        </a:buClr>
                        <a:buSzPts val="1800"/>
                        <a:buFont typeface="Calibri"/>
                        <a:buNone/>
                      </a:pPr>
                      <a:r>
                        <a:rPr lang="tr-TR" sz="1800" b="1"/>
                        <a:t>Optik Okuyucu</a:t>
                      </a:r>
                      <a:endParaRPr sz="1800" b="1">
                        <a:latin typeface="Calibri"/>
                        <a:ea typeface="Calibri"/>
                        <a:cs typeface="Calibri"/>
                        <a:sym typeface="Calibri"/>
                      </a:endParaRPr>
                    </a:p>
                  </a:txBody>
                  <a:tcPr marL="55250" marR="55250" marT="9525" marB="0"/>
                </a:tc>
                <a:tc>
                  <a:txBody>
                    <a:bodyPr/>
                    <a:lstStyle/>
                    <a:p>
                      <a:pPr marL="36000" marR="0" lvl="0" indent="0" algn="l" rtl="0">
                        <a:lnSpc>
                          <a:spcPct val="107000"/>
                        </a:lnSpc>
                        <a:spcBef>
                          <a:spcPts val="0"/>
                        </a:spcBef>
                        <a:spcAft>
                          <a:spcPts val="0"/>
                        </a:spcAft>
                        <a:buClr>
                          <a:schemeClr val="dk1"/>
                        </a:buClr>
                        <a:buSzPts val="1800"/>
                        <a:buFont typeface="Calibri"/>
                        <a:buNone/>
                      </a:pPr>
                      <a:r>
                        <a:rPr lang="tr-TR" sz="1800" b="1"/>
                        <a:t> </a:t>
                      </a:r>
                      <a:endParaRPr sz="1800" b="1">
                        <a:latin typeface="Calibri"/>
                        <a:ea typeface="Calibri"/>
                        <a:cs typeface="Calibri"/>
                        <a:sym typeface="Calibri"/>
                      </a:endParaRPr>
                    </a:p>
                  </a:txBody>
                  <a:tcPr marL="55250" marR="55250" marT="9525" marB="0"/>
                </a:tc>
                <a:tc>
                  <a:txBody>
                    <a:bodyPr/>
                    <a:lstStyle/>
                    <a:p>
                      <a:pPr marL="36000" marR="0" lvl="0" indent="0" algn="l" rtl="0">
                        <a:lnSpc>
                          <a:spcPct val="107000"/>
                        </a:lnSpc>
                        <a:spcBef>
                          <a:spcPts val="0"/>
                        </a:spcBef>
                        <a:spcAft>
                          <a:spcPts val="0"/>
                        </a:spcAft>
                        <a:buClr>
                          <a:schemeClr val="dk1"/>
                        </a:buClr>
                        <a:buSzPts val="1800"/>
                        <a:buFont typeface="Calibri"/>
                        <a:buNone/>
                      </a:pPr>
                      <a:r>
                        <a:rPr lang="tr-TR" sz="1800" b="1"/>
                        <a:t>Barkod Yazıcı</a:t>
                      </a:r>
                      <a:endParaRPr sz="1800" b="1">
                        <a:latin typeface="Calibri"/>
                        <a:ea typeface="Calibri"/>
                        <a:cs typeface="Calibri"/>
                        <a:sym typeface="Calibri"/>
                      </a:endParaRPr>
                    </a:p>
                  </a:txBody>
                  <a:tcPr marL="0" marR="0" marT="0" marB="0"/>
                </a:tc>
                <a:tc>
                  <a:txBody>
                    <a:bodyPr/>
                    <a:lstStyle/>
                    <a:p>
                      <a:pPr marL="36000" marR="0" lvl="0" indent="0" algn="ctr" rtl="0">
                        <a:lnSpc>
                          <a:spcPct val="107000"/>
                        </a:lnSpc>
                        <a:spcBef>
                          <a:spcPts val="0"/>
                        </a:spcBef>
                        <a:spcAft>
                          <a:spcPts val="0"/>
                        </a:spcAft>
                        <a:buNone/>
                      </a:pPr>
                      <a:endParaRPr sz="1800" b="1" dirty="0">
                        <a:solidFill>
                          <a:srgbClr val="C00000"/>
                        </a:solidFill>
                        <a:latin typeface="Calibri"/>
                        <a:ea typeface="Calibri"/>
                        <a:cs typeface="Calibri"/>
                        <a:sym typeface="Calibri"/>
                      </a:endParaRPr>
                    </a:p>
                  </a:txBody>
                  <a:tcPr marL="0" marR="0" marT="0" marB="0"/>
                </a:tc>
                <a:extLst>
                  <a:ext uri="{0D108BD9-81ED-4DB2-BD59-A6C34878D82A}">
                    <a16:rowId xmlns:a16="http://schemas.microsoft.com/office/drawing/2014/main" val="10009"/>
                  </a:ext>
                </a:extLst>
              </a:tr>
            </a:tbl>
          </a:graphicData>
        </a:graphic>
      </p:graphicFrame>
      <p:sp>
        <p:nvSpPr>
          <p:cNvPr id="476" name="Google Shape;476;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30.12.2025</a:t>
            </a:r>
            <a:endParaRPr/>
          </a:p>
        </p:txBody>
      </p:sp>
      <p:sp>
        <p:nvSpPr>
          <p:cNvPr id="477" name="Google Shape;477;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45</a:t>
            </a:fld>
            <a:endParaRPr/>
          </a:p>
        </p:txBody>
      </p:sp>
      <p:sp>
        <p:nvSpPr>
          <p:cNvPr id="478" name="Google Shape;478;p44"/>
          <p:cNvSpPr txBox="1"/>
          <p:nvPr/>
        </p:nvSpPr>
        <p:spPr>
          <a:xfrm>
            <a:off x="703385" y="5998286"/>
            <a:ext cx="45720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200" b="1" i="1">
                <a:solidFill>
                  <a:srgbClr val="C00000"/>
                </a:solidFill>
                <a:latin typeface="Calibri"/>
                <a:ea typeface="Calibri"/>
                <a:cs typeface="Calibri"/>
                <a:sym typeface="Calibri"/>
              </a:rPr>
              <a:t>*Bu cihazların dışında varsa lütfen tabloya ekleyiniz. </a:t>
            </a:r>
            <a:endParaRPr sz="1200" b="1" i="1">
              <a:solidFill>
                <a:srgbClr val="C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25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45"/>
          <p:cNvSpPr txBox="1">
            <a:spLocks noGrp="1"/>
          </p:cNvSpPr>
          <p:nvPr>
            <p:ph type="subTitle" idx="1"/>
          </p:nvPr>
        </p:nvSpPr>
        <p:spPr>
          <a:xfrm>
            <a:off x="951345" y="2521383"/>
            <a:ext cx="10402455" cy="3177453"/>
          </a:xfrm>
          <a:prstGeom prst="rect">
            <a:avLst/>
          </a:prstGeom>
          <a:noFill/>
          <a:ln>
            <a:noFill/>
          </a:ln>
        </p:spPr>
        <p:txBody>
          <a:bodyPr spcFirstLastPara="1" wrap="square" lIns="91425" tIns="45700" rIns="91425" bIns="45700" anchor="t" anchorCtr="0">
            <a:normAutofit fontScale="40000" lnSpcReduction="20000"/>
          </a:bodyPr>
          <a:lstStyle/>
          <a:p>
            <a:pPr marL="0" lvl="0" indent="0" algn="ctr" rtl="0">
              <a:lnSpc>
                <a:spcPct val="90000"/>
              </a:lnSpc>
              <a:spcBef>
                <a:spcPts val="0"/>
              </a:spcBef>
              <a:spcAft>
                <a:spcPts val="0"/>
              </a:spcAft>
              <a:buClr>
                <a:srgbClr val="3333FF"/>
              </a:buClr>
              <a:buSzPct val="100000"/>
              <a:buNone/>
            </a:pPr>
            <a:r>
              <a:rPr lang="tr-TR" sz="18500" b="1">
                <a:solidFill>
                  <a:srgbClr val="3333FF"/>
                </a:solidFill>
              </a:rPr>
              <a:t>Araştırma ve Geliştirme</a:t>
            </a:r>
            <a:endParaRPr/>
          </a:p>
          <a:p>
            <a:pPr marL="0" lvl="0" indent="0" algn="ctr" rtl="0">
              <a:lnSpc>
                <a:spcPct val="90000"/>
              </a:lnSpc>
              <a:spcBef>
                <a:spcPts val="1000"/>
              </a:spcBef>
              <a:spcAft>
                <a:spcPts val="0"/>
              </a:spcAft>
              <a:buClr>
                <a:schemeClr val="dk1"/>
              </a:buClr>
              <a:buSzPct val="100000"/>
              <a:buNone/>
            </a:pPr>
            <a:endParaRPr sz="9600" b="1">
              <a:solidFill>
                <a:srgbClr val="FF0000"/>
              </a:solidFill>
            </a:endParaRPr>
          </a:p>
          <a:p>
            <a:pPr marL="0" lvl="0" indent="0" algn="ctr" rtl="0">
              <a:lnSpc>
                <a:spcPct val="90000"/>
              </a:lnSpc>
              <a:spcBef>
                <a:spcPts val="1000"/>
              </a:spcBef>
              <a:spcAft>
                <a:spcPts val="0"/>
              </a:spcAft>
              <a:buClr>
                <a:schemeClr val="dk1"/>
              </a:buClr>
              <a:buSzPct val="100000"/>
              <a:buNone/>
            </a:pPr>
            <a:endParaRPr sz="9600" b="1">
              <a:solidFill>
                <a:srgbClr val="FF0000"/>
              </a:solidFill>
            </a:endParaRPr>
          </a:p>
          <a:p>
            <a:pPr marL="0" lvl="0" indent="0" algn="ctr" rtl="0">
              <a:lnSpc>
                <a:spcPct val="90000"/>
              </a:lnSpc>
              <a:spcBef>
                <a:spcPts val="1000"/>
              </a:spcBef>
              <a:spcAft>
                <a:spcPts val="0"/>
              </a:spcAft>
              <a:buClr>
                <a:srgbClr val="FF0000"/>
              </a:buClr>
              <a:buSzPct val="100000"/>
              <a:buNone/>
            </a:pPr>
            <a:r>
              <a:rPr lang="tr-TR" sz="9600" b="1">
                <a:solidFill>
                  <a:srgbClr val="FF0000"/>
                </a:solidFill>
              </a:rPr>
              <a:t>Bilimsel, Sosyal, Kültürel ve Sportif Faaliyetler</a:t>
            </a:r>
            <a:endParaRPr sz="6000" b="1">
              <a:solidFill>
                <a:srgbClr val="FF0000"/>
              </a:solidFill>
            </a:endParaRPr>
          </a:p>
        </p:txBody>
      </p:sp>
      <p:sp>
        <p:nvSpPr>
          <p:cNvPr id="484" name="Google Shape;484;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30.12.2025</a:t>
            </a:r>
            <a:endParaRPr/>
          </a:p>
        </p:txBody>
      </p:sp>
      <p:sp>
        <p:nvSpPr>
          <p:cNvPr id="485" name="Google Shape;485;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46</a:t>
            </a:fld>
            <a:endParaRPr/>
          </a:p>
        </p:txBody>
      </p:sp>
    </p:spTree>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Shape 489"/>
        <p:cNvGrpSpPr/>
        <p:nvPr/>
      </p:nvGrpSpPr>
      <p:grpSpPr>
        <a:xfrm>
          <a:off x="0" y="0"/>
          <a:ext cx="0" cy="0"/>
          <a:chOff x="0" y="0"/>
          <a:chExt cx="0" cy="0"/>
        </a:xfrm>
      </p:grpSpPr>
      <p:sp>
        <p:nvSpPr>
          <p:cNvPr id="490" name="Google Shape;490;p46"/>
          <p:cNvSpPr txBox="1">
            <a:spLocks noGrp="1"/>
          </p:cNvSpPr>
          <p:nvPr>
            <p:ph type="title"/>
          </p:nvPr>
        </p:nvSpPr>
        <p:spPr>
          <a:xfrm>
            <a:off x="241378" y="822035"/>
            <a:ext cx="10352730" cy="58702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2400"/>
              <a:buFont typeface="Calibri"/>
              <a:buNone/>
            </a:pPr>
            <a:r>
              <a:rPr lang="tr-TR" sz="2400" b="1">
                <a:solidFill>
                  <a:srgbClr val="FF0000"/>
                </a:solidFill>
              </a:rPr>
              <a:t>Araştırma ve Geliştirme Faaliyetleri: </a:t>
            </a:r>
            <a:r>
              <a:rPr lang="tr-TR" sz="2400" b="1">
                <a:solidFill>
                  <a:srgbClr val="3333FF"/>
                </a:solidFill>
              </a:rPr>
              <a:t>Yıllara Göre Makale  Bilgileri</a:t>
            </a:r>
            <a:endParaRPr sz="2400">
              <a:solidFill>
                <a:srgbClr val="3333FF"/>
              </a:solidFill>
            </a:endParaRPr>
          </a:p>
        </p:txBody>
      </p:sp>
      <p:sp>
        <p:nvSpPr>
          <p:cNvPr id="491" name="Google Shape;491;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30.12.2025</a:t>
            </a:r>
            <a:endParaRPr/>
          </a:p>
        </p:txBody>
      </p:sp>
      <p:sp>
        <p:nvSpPr>
          <p:cNvPr id="492" name="Google Shape;492;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47</a:t>
            </a:fld>
            <a:endParaRPr/>
          </a:p>
        </p:txBody>
      </p:sp>
      <p:graphicFrame>
        <p:nvGraphicFramePr>
          <p:cNvPr id="493" name="Google Shape;493;p46"/>
          <p:cNvGraphicFramePr/>
          <p:nvPr>
            <p:extLst>
              <p:ext uri="{D42A27DB-BD31-4B8C-83A1-F6EECF244321}">
                <p14:modId xmlns:p14="http://schemas.microsoft.com/office/powerpoint/2010/main" val="191550825"/>
              </p:ext>
            </p:extLst>
          </p:nvPr>
        </p:nvGraphicFramePr>
        <p:xfrm>
          <a:off x="241378" y="1968423"/>
          <a:ext cx="11466925" cy="4020277"/>
        </p:xfrm>
        <a:graphic>
          <a:graphicData uri="http://schemas.openxmlformats.org/drawingml/2006/table">
            <a:tbl>
              <a:tblPr firstRow="1" firstCol="1" lastRow="1" lastCol="1" bandRow="1" bandCol="1">
                <a:noFill/>
                <a:tableStyleId>{71F7B38A-2533-437F-8BA0-C45511DF4930}</a:tableStyleId>
              </a:tblPr>
              <a:tblGrid>
                <a:gridCol w="9886600">
                  <a:extLst>
                    <a:ext uri="{9D8B030D-6E8A-4147-A177-3AD203B41FA5}">
                      <a16:colId xmlns:a16="http://schemas.microsoft.com/office/drawing/2014/main" val="20000"/>
                    </a:ext>
                  </a:extLst>
                </a:gridCol>
                <a:gridCol w="884575">
                  <a:extLst>
                    <a:ext uri="{9D8B030D-6E8A-4147-A177-3AD203B41FA5}">
                      <a16:colId xmlns:a16="http://schemas.microsoft.com/office/drawing/2014/main" val="20001"/>
                    </a:ext>
                  </a:extLst>
                </a:gridCol>
                <a:gridCol w="695750">
                  <a:extLst>
                    <a:ext uri="{9D8B030D-6E8A-4147-A177-3AD203B41FA5}">
                      <a16:colId xmlns:a16="http://schemas.microsoft.com/office/drawing/2014/main" val="20002"/>
                    </a:ext>
                  </a:extLst>
                </a:gridCol>
              </a:tblGrid>
              <a:tr h="257950">
                <a:tc>
                  <a:txBody>
                    <a:bodyPr/>
                    <a:lstStyle/>
                    <a:p>
                      <a:pPr marL="0" marR="0" lvl="0" indent="0" algn="ctr" rtl="0">
                        <a:lnSpc>
                          <a:spcPct val="107000"/>
                        </a:lnSpc>
                        <a:spcBef>
                          <a:spcPts val="0"/>
                        </a:spcBef>
                        <a:spcAft>
                          <a:spcPts val="0"/>
                        </a:spcAft>
                        <a:buNone/>
                      </a:pPr>
                      <a:r>
                        <a:rPr lang="tr-TR" sz="1600" b="1">
                          <a:solidFill>
                            <a:srgbClr val="FF0000"/>
                          </a:solidFill>
                        </a:rPr>
                        <a:t>MAKALELER</a:t>
                      </a:r>
                      <a:endParaRPr sz="1600" b="1">
                        <a:solidFill>
                          <a:srgbClr val="FF0000"/>
                        </a:solidFill>
                        <a:latin typeface="Calibri"/>
                        <a:ea typeface="Calibri"/>
                        <a:cs typeface="Calibri"/>
                        <a:sym typeface="Calibri"/>
                      </a:endParaRPr>
                    </a:p>
                  </a:txBody>
                  <a:tcPr marL="68575" marR="68575" marT="0" marB="0" anchor="ctr"/>
                </a:tc>
                <a:tc>
                  <a:txBody>
                    <a:bodyPr/>
                    <a:lstStyle/>
                    <a:p>
                      <a:pPr marL="0" marR="0" lvl="0" indent="0" algn="ctr" rtl="0">
                        <a:lnSpc>
                          <a:spcPct val="107000"/>
                        </a:lnSpc>
                        <a:spcBef>
                          <a:spcPts val="0"/>
                        </a:spcBef>
                        <a:spcAft>
                          <a:spcPts val="0"/>
                        </a:spcAft>
                        <a:buNone/>
                      </a:pPr>
                      <a:r>
                        <a:rPr lang="tr-TR" sz="1600" b="1">
                          <a:solidFill>
                            <a:srgbClr val="FF0000"/>
                          </a:solidFill>
                        </a:rPr>
                        <a:t>2024</a:t>
                      </a:r>
                      <a:endParaRPr sz="1600" b="1">
                        <a:solidFill>
                          <a:srgbClr val="FF0000"/>
                        </a:solidFill>
                        <a:latin typeface="Calibri"/>
                        <a:ea typeface="Calibri"/>
                        <a:cs typeface="Calibri"/>
                        <a:sym typeface="Calibri"/>
                      </a:endParaRPr>
                    </a:p>
                  </a:txBody>
                  <a:tcPr marL="68575" marR="68575" marT="0" marB="0" anchor="ctr"/>
                </a:tc>
                <a:tc>
                  <a:txBody>
                    <a:bodyPr/>
                    <a:lstStyle/>
                    <a:p>
                      <a:pPr marL="0" marR="0" lvl="0" indent="0" algn="ctr" rtl="0">
                        <a:lnSpc>
                          <a:spcPct val="107000"/>
                        </a:lnSpc>
                        <a:spcBef>
                          <a:spcPts val="0"/>
                        </a:spcBef>
                        <a:spcAft>
                          <a:spcPts val="0"/>
                        </a:spcAft>
                        <a:buNone/>
                      </a:pPr>
                      <a:r>
                        <a:rPr lang="tr-TR" sz="1600" b="1">
                          <a:solidFill>
                            <a:srgbClr val="FF0000"/>
                          </a:solidFill>
                        </a:rPr>
                        <a:t>2025</a:t>
                      </a:r>
                      <a:endParaRPr sz="1600" b="1">
                        <a:solidFill>
                          <a:srgbClr val="FF0000"/>
                        </a:solidFill>
                        <a:latin typeface="Calibri"/>
                        <a:ea typeface="Calibri"/>
                        <a:cs typeface="Calibri"/>
                        <a:sym typeface="Calibri"/>
                      </a:endParaRPr>
                    </a:p>
                  </a:txBody>
                  <a:tcPr marL="68575" marR="68575" marT="0" marB="0" anchor="ctr"/>
                </a:tc>
                <a:extLst>
                  <a:ext uri="{0D108BD9-81ED-4DB2-BD59-A6C34878D82A}">
                    <a16:rowId xmlns:a16="http://schemas.microsoft.com/office/drawing/2014/main" val="10000"/>
                  </a:ext>
                </a:extLst>
              </a:tr>
              <a:tr h="387450">
                <a:tc>
                  <a:txBody>
                    <a:bodyPr/>
                    <a:lstStyle/>
                    <a:p>
                      <a:pPr marL="36195" marR="36195" lvl="0" indent="0" algn="l" rtl="0">
                        <a:spcBef>
                          <a:spcPts val="0"/>
                        </a:spcBef>
                        <a:spcAft>
                          <a:spcPts val="0"/>
                        </a:spcAft>
                        <a:buNone/>
                      </a:pPr>
                      <a:r>
                        <a:rPr lang="tr-TR" sz="1400" b="1">
                          <a:solidFill>
                            <a:srgbClr val="FF0000"/>
                          </a:solidFill>
                        </a:rPr>
                        <a:t>SCI, SCI-E, SSCI veya AHCI </a:t>
                      </a:r>
                      <a:r>
                        <a:rPr lang="tr-TR" sz="1400"/>
                        <a:t>kapsamındaki dergilerde yayımlanmış makale (Q1 olarak taranan dergide)</a:t>
                      </a:r>
                      <a:endParaRPr sz="1400">
                        <a:latin typeface="Times New Roman"/>
                        <a:ea typeface="Times New Roman"/>
                        <a:cs typeface="Times New Roman"/>
                        <a:sym typeface="Times New Roman"/>
                      </a:endParaRPr>
                    </a:p>
                  </a:txBody>
                  <a:tcPr marL="68575" marR="68575" marT="0" marB="0" anchor="ctr"/>
                </a:tc>
                <a:tc>
                  <a:txBody>
                    <a:bodyPr/>
                    <a:lstStyle/>
                    <a:p>
                      <a:pPr marL="0" marR="0" lvl="0" indent="0" algn="l" rtl="0">
                        <a:lnSpc>
                          <a:spcPct val="107000"/>
                        </a:lnSpc>
                        <a:spcBef>
                          <a:spcPts val="0"/>
                        </a:spcBef>
                        <a:spcAft>
                          <a:spcPts val="0"/>
                        </a:spcAft>
                        <a:buNone/>
                      </a:pPr>
                      <a:r>
                        <a:rPr lang="tr-TR" sz="1100" dirty="0"/>
                        <a:t> </a:t>
                      </a:r>
                      <a:endParaRPr sz="1100" dirty="0">
                        <a:latin typeface="Calibri"/>
                        <a:ea typeface="Calibri"/>
                        <a:cs typeface="Calibri"/>
                        <a:sym typeface="Calibri"/>
                      </a:endParaRPr>
                    </a:p>
                  </a:txBody>
                  <a:tcPr marL="68575" marR="68575" marT="0" marB="0" anchor="ctr"/>
                </a:tc>
                <a:tc rowSpan="4">
                  <a:txBody>
                    <a:bodyPr/>
                    <a:lstStyle/>
                    <a:p>
                      <a:pPr marL="0" marR="0" lvl="0" indent="0" algn="l" rtl="0">
                        <a:lnSpc>
                          <a:spcPct val="107000"/>
                        </a:lnSpc>
                        <a:spcBef>
                          <a:spcPts val="0"/>
                        </a:spcBef>
                        <a:spcAft>
                          <a:spcPts val="0"/>
                        </a:spcAft>
                        <a:buNone/>
                      </a:pPr>
                      <a:r>
                        <a:rPr lang="tr-TR" sz="1400" dirty="0"/>
                        <a:t> </a:t>
                      </a:r>
                    </a:p>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lang="tr-TR" sz="1400" dirty="0"/>
                        <a:t> </a:t>
                      </a:r>
                    </a:p>
                    <a:p>
                      <a:pPr marL="0" marR="0" lvl="0" indent="0" algn="l" rtl="0">
                        <a:lnSpc>
                          <a:spcPct val="107000"/>
                        </a:lnSpc>
                        <a:spcBef>
                          <a:spcPts val="0"/>
                        </a:spcBef>
                        <a:spcAft>
                          <a:spcPts val="0"/>
                        </a:spcAft>
                        <a:buNone/>
                      </a:pPr>
                      <a:r>
                        <a:rPr lang="tr-TR" sz="1600" dirty="0"/>
                        <a:t> 3</a:t>
                      </a:r>
                      <a:endParaRPr sz="1600" dirty="0">
                        <a:latin typeface="Calibri"/>
                        <a:ea typeface="Calibri"/>
                        <a:cs typeface="Calibri"/>
                        <a:sym typeface="Calibri"/>
                      </a:endParaRPr>
                    </a:p>
                  </a:txBody>
                  <a:tcPr marL="68575" marR="68575" marT="0" marB="0" anchor="ctr"/>
                </a:tc>
                <a:extLst>
                  <a:ext uri="{0D108BD9-81ED-4DB2-BD59-A6C34878D82A}">
                    <a16:rowId xmlns:a16="http://schemas.microsoft.com/office/drawing/2014/main" val="10001"/>
                  </a:ext>
                </a:extLst>
              </a:tr>
              <a:tr h="387450">
                <a:tc>
                  <a:txBody>
                    <a:bodyPr/>
                    <a:lstStyle/>
                    <a:p>
                      <a:pPr marL="36195" marR="36195" lvl="0" indent="0" algn="l" rtl="0">
                        <a:spcBef>
                          <a:spcPts val="0"/>
                        </a:spcBef>
                        <a:spcAft>
                          <a:spcPts val="0"/>
                        </a:spcAft>
                        <a:buNone/>
                      </a:pPr>
                      <a:r>
                        <a:rPr lang="tr-TR" sz="1400" b="1">
                          <a:solidFill>
                            <a:srgbClr val="FF0000"/>
                          </a:solidFill>
                        </a:rPr>
                        <a:t>SCI, SCI-E, SSCI veya AHCI </a:t>
                      </a:r>
                      <a:r>
                        <a:rPr lang="tr-TR" sz="1400"/>
                        <a:t>kapsamındaki dergilerde yayımlanmış makale (Q2 olarak taranan dergide)</a:t>
                      </a:r>
                      <a:endParaRPr sz="1400">
                        <a:latin typeface="Times New Roman"/>
                        <a:ea typeface="Times New Roman"/>
                        <a:cs typeface="Times New Roman"/>
                        <a:sym typeface="Times New Roman"/>
                      </a:endParaRPr>
                    </a:p>
                  </a:txBody>
                  <a:tcPr marL="68575" marR="68575"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68575" marR="68575" marT="0" marB="0" anchor="ctr"/>
                </a:tc>
                <a:tc vMerge="1">
                  <a:txBody>
                    <a:bodyPr/>
                    <a:lstStyle/>
                    <a:p>
                      <a:endParaRPr/>
                    </a:p>
                  </a:txBody>
                  <a:tcPr marL="68575" marR="68575" marT="0" marB="0" anchor="ctr"/>
                </a:tc>
                <a:extLst>
                  <a:ext uri="{0D108BD9-81ED-4DB2-BD59-A6C34878D82A}">
                    <a16:rowId xmlns:a16="http://schemas.microsoft.com/office/drawing/2014/main" val="10002"/>
                  </a:ext>
                </a:extLst>
              </a:tr>
              <a:tr h="387450">
                <a:tc>
                  <a:txBody>
                    <a:bodyPr/>
                    <a:lstStyle/>
                    <a:p>
                      <a:pPr marL="36195" marR="36195" lvl="0" indent="0" algn="l" rtl="0">
                        <a:spcBef>
                          <a:spcPts val="0"/>
                        </a:spcBef>
                        <a:spcAft>
                          <a:spcPts val="0"/>
                        </a:spcAft>
                        <a:buNone/>
                      </a:pPr>
                      <a:r>
                        <a:rPr lang="tr-TR" sz="1400" b="1">
                          <a:solidFill>
                            <a:srgbClr val="FF0000"/>
                          </a:solidFill>
                        </a:rPr>
                        <a:t>SCI, SCI-E, SSCI veya AHCI </a:t>
                      </a:r>
                      <a:r>
                        <a:rPr lang="tr-TR" sz="1400"/>
                        <a:t>kapsamındaki dergilerde yayımlanmış makale (Q3  olarak taranan dergide)</a:t>
                      </a:r>
                      <a:endParaRPr sz="1400">
                        <a:latin typeface="Times New Roman"/>
                        <a:ea typeface="Times New Roman"/>
                        <a:cs typeface="Times New Roman"/>
                        <a:sym typeface="Times New Roman"/>
                      </a:endParaRPr>
                    </a:p>
                  </a:txBody>
                  <a:tcPr marL="68575" marR="68575"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68575" marR="68575" marT="0" marB="0" anchor="ctr"/>
                </a:tc>
                <a:tc vMerge="1">
                  <a:txBody>
                    <a:bodyPr/>
                    <a:lstStyle/>
                    <a:p>
                      <a:endParaRPr/>
                    </a:p>
                  </a:txBody>
                  <a:tcPr marL="68575" marR="68575" marT="0" marB="0" anchor="ctr"/>
                </a:tc>
                <a:extLst>
                  <a:ext uri="{0D108BD9-81ED-4DB2-BD59-A6C34878D82A}">
                    <a16:rowId xmlns:a16="http://schemas.microsoft.com/office/drawing/2014/main" val="10003"/>
                  </a:ext>
                </a:extLst>
              </a:tr>
              <a:tr h="387450">
                <a:tc>
                  <a:txBody>
                    <a:bodyPr/>
                    <a:lstStyle/>
                    <a:p>
                      <a:pPr marL="36195" marR="36195" lvl="0" indent="0" algn="l" rtl="0">
                        <a:spcBef>
                          <a:spcPts val="0"/>
                        </a:spcBef>
                        <a:spcAft>
                          <a:spcPts val="0"/>
                        </a:spcAft>
                        <a:buNone/>
                      </a:pPr>
                      <a:r>
                        <a:rPr lang="tr-TR" sz="1400" b="1">
                          <a:solidFill>
                            <a:srgbClr val="FF0000"/>
                          </a:solidFill>
                        </a:rPr>
                        <a:t>ESCI, SCI-E, SSCI veya AHCI </a:t>
                      </a:r>
                      <a:r>
                        <a:rPr lang="tr-TR" sz="1400"/>
                        <a:t>kapsamındaki dergilerde yayımlanmış makale (Q4* olarak taranan dergide)</a:t>
                      </a:r>
                      <a:endParaRPr sz="1400">
                        <a:latin typeface="Times New Roman"/>
                        <a:ea typeface="Times New Roman"/>
                        <a:cs typeface="Times New Roman"/>
                        <a:sym typeface="Times New Roman"/>
                      </a:endParaRPr>
                    </a:p>
                  </a:txBody>
                  <a:tcPr marL="68575" marR="68575"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68575" marR="68575" marT="0" marB="0" anchor="ctr"/>
                </a:tc>
                <a:tc vMerge="1">
                  <a:txBody>
                    <a:bodyPr/>
                    <a:lstStyle/>
                    <a:p>
                      <a:endParaRPr dirty="0"/>
                    </a:p>
                  </a:txBody>
                  <a:tcPr marL="68575" marR="68575" marT="0" marB="0" anchor="ctr"/>
                </a:tc>
                <a:extLst>
                  <a:ext uri="{0D108BD9-81ED-4DB2-BD59-A6C34878D82A}">
                    <a16:rowId xmlns:a16="http://schemas.microsoft.com/office/drawing/2014/main" val="10004"/>
                  </a:ext>
                </a:extLst>
              </a:tr>
              <a:tr h="453350">
                <a:tc>
                  <a:txBody>
                    <a:bodyPr/>
                    <a:lstStyle/>
                    <a:p>
                      <a:pPr marL="36195" marR="36195" lvl="0" indent="0" algn="l" rtl="0">
                        <a:spcBef>
                          <a:spcPts val="0"/>
                        </a:spcBef>
                        <a:spcAft>
                          <a:spcPts val="0"/>
                        </a:spcAft>
                        <a:buNone/>
                      </a:pPr>
                      <a:r>
                        <a:rPr lang="tr-TR" sz="1400" b="1" dirty="0">
                          <a:solidFill>
                            <a:srgbClr val="FF0000"/>
                          </a:solidFill>
                        </a:rPr>
                        <a:t>ÜAK ve Trabzon Üniversitesi senatosu </a:t>
                      </a:r>
                      <a:r>
                        <a:rPr lang="tr-TR" sz="1400" dirty="0"/>
                        <a:t>tarafından belirlenen uluslararası alan endekslerinde taranan dergilerde yayımlanmış makale</a:t>
                      </a:r>
                      <a:endParaRPr sz="1400" dirty="0">
                        <a:latin typeface="Times New Roman"/>
                        <a:ea typeface="Times New Roman"/>
                        <a:cs typeface="Times New Roman"/>
                        <a:sym typeface="Times New Roman"/>
                      </a:endParaRPr>
                    </a:p>
                  </a:txBody>
                  <a:tcPr marL="68575" marR="68575"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68575" marR="68575" marT="0" marB="0" anchor="ctr"/>
                </a:tc>
                <a:extLst>
                  <a:ext uri="{0D108BD9-81ED-4DB2-BD59-A6C34878D82A}">
                    <a16:rowId xmlns:a16="http://schemas.microsoft.com/office/drawing/2014/main" val="10005"/>
                  </a:ext>
                </a:extLst>
              </a:tr>
              <a:tr h="204275">
                <a:tc>
                  <a:txBody>
                    <a:bodyPr/>
                    <a:lstStyle/>
                    <a:p>
                      <a:pPr marL="36195" marR="36195" lvl="0" indent="0" algn="l" rtl="0">
                        <a:spcBef>
                          <a:spcPts val="0"/>
                        </a:spcBef>
                        <a:spcAft>
                          <a:spcPts val="0"/>
                        </a:spcAft>
                        <a:buNone/>
                      </a:pPr>
                      <a:r>
                        <a:rPr lang="tr-TR" sz="1400"/>
                        <a:t>Diğer uluslararası hakemli dergilerde yayınlanmış araştırma makalesi</a:t>
                      </a:r>
                      <a:endParaRPr sz="1400">
                        <a:latin typeface="Times New Roman"/>
                        <a:ea typeface="Times New Roman"/>
                        <a:cs typeface="Times New Roman"/>
                        <a:sym typeface="Times New Roman"/>
                      </a:endParaRPr>
                    </a:p>
                  </a:txBody>
                  <a:tcPr marL="68575" marR="68575" marT="0" marB="0" anchor="ctr"/>
                </a:tc>
                <a:tc>
                  <a:txBody>
                    <a:bodyPr/>
                    <a:lstStyle/>
                    <a:p>
                      <a:pPr marL="0" marR="0" lvl="0" indent="0" algn="l" rtl="0">
                        <a:lnSpc>
                          <a:spcPct val="107000"/>
                        </a:lnSpc>
                        <a:spcBef>
                          <a:spcPts val="0"/>
                        </a:spcBef>
                        <a:spcAft>
                          <a:spcPts val="0"/>
                        </a:spcAft>
                        <a:buNone/>
                      </a:pPr>
                      <a:r>
                        <a:rPr lang="tr-TR" sz="1800" dirty="0"/>
                        <a:t> 4</a:t>
                      </a:r>
                      <a:endParaRPr sz="1800" dirty="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tr-TR" sz="1600" dirty="0"/>
                        <a:t> 5</a:t>
                      </a:r>
                      <a:endParaRPr sz="1600" dirty="0">
                        <a:latin typeface="Calibri"/>
                        <a:ea typeface="Calibri"/>
                        <a:cs typeface="Calibri"/>
                        <a:sym typeface="Calibri"/>
                      </a:endParaRPr>
                    </a:p>
                  </a:txBody>
                  <a:tcPr marL="68575" marR="68575" marT="0" marB="0" anchor="ctr"/>
                </a:tc>
                <a:extLst>
                  <a:ext uri="{0D108BD9-81ED-4DB2-BD59-A6C34878D82A}">
                    <a16:rowId xmlns:a16="http://schemas.microsoft.com/office/drawing/2014/main" val="10006"/>
                  </a:ext>
                </a:extLst>
              </a:tr>
              <a:tr h="387450">
                <a:tc>
                  <a:txBody>
                    <a:bodyPr/>
                    <a:lstStyle/>
                    <a:p>
                      <a:pPr marL="36195" marR="36195" lvl="0" indent="0" algn="l" rtl="0">
                        <a:spcBef>
                          <a:spcPts val="0"/>
                        </a:spcBef>
                        <a:spcAft>
                          <a:spcPts val="0"/>
                        </a:spcAft>
                        <a:buNone/>
                      </a:pPr>
                      <a:r>
                        <a:rPr lang="tr-TR" sz="1400" b="1" dirty="0">
                          <a:solidFill>
                            <a:srgbClr val="FF0000"/>
                          </a:solidFill>
                        </a:rPr>
                        <a:t>TR Dizin tarafından taranan </a:t>
                      </a:r>
                      <a:r>
                        <a:rPr lang="tr-TR" sz="1400" dirty="0"/>
                        <a:t>ulusal hakemli dergilerde yayınlanmış makale </a:t>
                      </a:r>
                      <a:endParaRPr sz="1400" dirty="0">
                        <a:latin typeface="Times New Roman"/>
                        <a:ea typeface="Times New Roman"/>
                        <a:cs typeface="Times New Roman"/>
                        <a:sym typeface="Times New Roman"/>
                      </a:endParaRPr>
                    </a:p>
                  </a:txBody>
                  <a:tcPr marL="68575" marR="68575"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tr-TR" sz="1600" dirty="0"/>
                        <a:t> 4</a:t>
                      </a:r>
                      <a:endParaRPr sz="1600" dirty="0">
                        <a:latin typeface="Calibri"/>
                        <a:ea typeface="Calibri"/>
                        <a:cs typeface="Calibri"/>
                        <a:sym typeface="Calibri"/>
                      </a:endParaRPr>
                    </a:p>
                  </a:txBody>
                  <a:tcPr marL="68575" marR="68575" marT="0" marB="0" anchor="ctr"/>
                </a:tc>
                <a:extLst>
                  <a:ext uri="{0D108BD9-81ED-4DB2-BD59-A6C34878D82A}">
                    <a16:rowId xmlns:a16="http://schemas.microsoft.com/office/drawing/2014/main" val="10007"/>
                  </a:ext>
                </a:extLst>
              </a:tr>
              <a:tr h="432425">
                <a:tc>
                  <a:txBody>
                    <a:bodyPr/>
                    <a:lstStyle/>
                    <a:p>
                      <a:pPr marL="36195" marR="36195" lvl="0" indent="0" algn="l" rtl="0">
                        <a:lnSpc>
                          <a:spcPct val="107000"/>
                        </a:lnSpc>
                        <a:spcBef>
                          <a:spcPts val="0"/>
                        </a:spcBef>
                        <a:spcAft>
                          <a:spcPts val="0"/>
                        </a:spcAft>
                        <a:buNone/>
                      </a:pPr>
                      <a:r>
                        <a:rPr lang="tr-TR" sz="1400"/>
                        <a:t>TR Dizin tarafından taranan ulusal hakemli dergiler dışındaki ulusal hakemli dergilerde yayımlanmış makale</a:t>
                      </a:r>
                      <a:endParaRPr sz="140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68575" marR="68575" marT="0" marB="0" anchor="ctr"/>
                </a:tc>
                <a:extLst>
                  <a:ext uri="{0D108BD9-81ED-4DB2-BD59-A6C34878D82A}">
                    <a16:rowId xmlns:a16="http://schemas.microsoft.com/office/drawing/2014/main" val="10008"/>
                  </a:ext>
                </a:extLst>
              </a:tr>
              <a:tr h="414550">
                <a:tc>
                  <a:txBody>
                    <a:bodyPr/>
                    <a:lstStyle/>
                    <a:p>
                      <a:pPr marL="36195" marR="36195" lvl="0" indent="0" algn="l" rtl="0">
                        <a:lnSpc>
                          <a:spcPct val="107000"/>
                        </a:lnSpc>
                        <a:spcBef>
                          <a:spcPts val="0"/>
                        </a:spcBef>
                        <a:spcAft>
                          <a:spcPts val="0"/>
                        </a:spcAft>
                        <a:buNone/>
                      </a:pPr>
                      <a:r>
                        <a:rPr lang="tr-TR" sz="1400" dirty="0"/>
                        <a:t>Diğer hakemli dergide yayımlanmış editöre mektup, araştırma notu, özet veya kitap kritiği</a:t>
                      </a:r>
                      <a:endParaRPr sz="1400" dirty="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tr-TR" sz="1100" dirty="0"/>
                        <a:t> </a:t>
                      </a:r>
                      <a:endParaRPr sz="1100" dirty="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tr-TR" sz="1100" dirty="0"/>
                        <a:t> </a:t>
                      </a:r>
                      <a:endParaRPr sz="1100" dirty="0">
                        <a:latin typeface="Calibri"/>
                        <a:ea typeface="Calibri"/>
                        <a:cs typeface="Calibri"/>
                        <a:sym typeface="Calibri"/>
                      </a:endParaRPr>
                    </a:p>
                  </a:txBody>
                  <a:tcPr marL="68575" marR="68575" marT="0" marB="0" anchor="ctr"/>
                </a:tc>
                <a:extLst>
                  <a:ext uri="{0D108BD9-81ED-4DB2-BD59-A6C34878D82A}">
                    <a16:rowId xmlns:a16="http://schemas.microsoft.com/office/drawing/2014/main" val="10009"/>
                  </a:ext>
                </a:extLst>
              </a:tr>
              <a:tr h="109343">
                <a:tc>
                  <a:txBody>
                    <a:bodyPr/>
                    <a:lstStyle/>
                    <a:p>
                      <a:pPr marL="0" marR="0" lvl="0" indent="0" algn="r" rtl="0">
                        <a:lnSpc>
                          <a:spcPct val="107000"/>
                        </a:lnSpc>
                        <a:spcBef>
                          <a:spcPts val="0"/>
                        </a:spcBef>
                        <a:spcAft>
                          <a:spcPts val="0"/>
                        </a:spcAft>
                        <a:buNone/>
                      </a:pPr>
                      <a:r>
                        <a:rPr lang="tr-TR" sz="1400" b="1">
                          <a:solidFill>
                            <a:srgbClr val="FF0000"/>
                          </a:solidFill>
                        </a:rPr>
                        <a:t>TOPLAM</a:t>
                      </a:r>
                      <a:endParaRPr sz="1400" b="1">
                        <a:solidFill>
                          <a:srgbClr val="FF0000"/>
                        </a:solidFill>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tr-TR" sz="1100" dirty="0"/>
                        <a:t> 4</a:t>
                      </a:r>
                      <a:endParaRPr sz="1100" dirty="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tr-TR" sz="1100" dirty="0"/>
                        <a:t> 12</a:t>
                      </a:r>
                      <a:endParaRPr sz="1100" dirty="0">
                        <a:latin typeface="Calibri"/>
                        <a:ea typeface="Calibri"/>
                        <a:cs typeface="Calibri"/>
                        <a:sym typeface="Calibri"/>
                      </a:endParaRPr>
                    </a:p>
                  </a:txBody>
                  <a:tcPr marL="68575" marR="68575" marT="0" marB="0" anchor="ctr"/>
                </a:tc>
                <a:extLst>
                  <a:ext uri="{0D108BD9-81ED-4DB2-BD59-A6C34878D82A}">
                    <a16:rowId xmlns:a16="http://schemas.microsoft.com/office/drawing/2014/main" val="10010"/>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sp>
        <p:nvSpPr>
          <p:cNvPr id="498" name="Google Shape;498;p47"/>
          <p:cNvSpPr txBox="1">
            <a:spLocks noGrp="1"/>
          </p:cNvSpPr>
          <p:nvPr>
            <p:ph type="title"/>
          </p:nvPr>
        </p:nvSpPr>
        <p:spPr>
          <a:xfrm>
            <a:off x="241378" y="822035"/>
            <a:ext cx="10352730" cy="45258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2400"/>
              <a:buFont typeface="Calibri"/>
              <a:buNone/>
            </a:pPr>
            <a:r>
              <a:rPr lang="tr-TR" sz="2400" b="1">
                <a:solidFill>
                  <a:srgbClr val="FF0000"/>
                </a:solidFill>
              </a:rPr>
              <a:t>Araştırma ve Geliştirme Faaliyetleri : </a:t>
            </a:r>
            <a:r>
              <a:rPr lang="tr-TR" sz="2400" b="1">
                <a:solidFill>
                  <a:srgbClr val="3333FF"/>
                </a:solidFill>
              </a:rPr>
              <a:t>Yıllara Göre Makale  Bilgileri</a:t>
            </a:r>
            <a:endParaRPr sz="2400">
              <a:solidFill>
                <a:srgbClr val="3333FF"/>
              </a:solidFill>
            </a:endParaRPr>
          </a:p>
        </p:txBody>
      </p:sp>
      <p:sp>
        <p:nvSpPr>
          <p:cNvPr id="499" name="Google Shape;499;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30.12.2025</a:t>
            </a:r>
            <a:endParaRPr/>
          </a:p>
        </p:txBody>
      </p:sp>
      <p:sp>
        <p:nvSpPr>
          <p:cNvPr id="500" name="Google Shape;500;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48</a:t>
            </a:fld>
            <a:endParaRPr/>
          </a:p>
        </p:txBody>
      </p:sp>
      <p:graphicFrame>
        <p:nvGraphicFramePr>
          <p:cNvPr id="501" name="Google Shape;501;p47"/>
          <p:cNvGraphicFramePr/>
          <p:nvPr>
            <p:extLst>
              <p:ext uri="{D42A27DB-BD31-4B8C-83A1-F6EECF244321}">
                <p14:modId xmlns:p14="http://schemas.microsoft.com/office/powerpoint/2010/main" val="41452924"/>
              </p:ext>
            </p:extLst>
          </p:nvPr>
        </p:nvGraphicFramePr>
        <p:xfrm>
          <a:off x="361450" y="2051551"/>
          <a:ext cx="11466925" cy="3403987"/>
        </p:xfrm>
        <a:graphic>
          <a:graphicData uri="http://schemas.openxmlformats.org/drawingml/2006/table">
            <a:tbl>
              <a:tblPr firstRow="1" firstCol="1" lastRow="1" lastCol="1" bandRow="1" bandCol="1">
                <a:noFill/>
                <a:tableStyleId>{71F7B38A-2533-437F-8BA0-C45511DF4930}</a:tableStyleId>
              </a:tblPr>
              <a:tblGrid>
                <a:gridCol w="9886600">
                  <a:extLst>
                    <a:ext uri="{9D8B030D-6E8A-4147-A177-3AD203B41FA5}">
                      <a16:colId xmlns:a16="http://schemas.microsoft.com/office/drawing/2014/main" val="20000"/>
                    </a:ext>
                  </a:extLst>
                </a:gridCol>
                <a:gridCol w="884575">
                  <a:extLst>
                    <a:ext uri="{9D8B030D-6E8A-4147-A177-3AD203B41FA5}">
                      <a16:colId xmlns:a16="http://schemas.microsoft.com/office/drawing/2014/main" val="20001"/>
                    </a:ext>
                  </a:extLst>
                </a:gridCol>
                <a:gridCol w="695750">
                  <a:extLst>
                    <a:ext uri="{9D8B030D-6E8A-4147-A177-3AD203B41FA5}">
                      <a16:colId xmlns:a16="http://schemas.microsoft.com/office/drawing/2014/main" val="20002"/>
                    </a:ext>
                  </a:extLst>
                </a:gridCol>
              </a:tblGrid>
              <a:tr h="257950">
                <a:tc>
                  <a:txBody>
                    <a:bodyPr/>
                    <a:lstStyle/>
                    <a:p>
                      <a:pPr marL="0" marR="0" lvl="0" indent="0" algn="ctr" rtl="0">
                        <a:lnSpc>
                          <a:spcPct val="107000"/>
                        </a:lnSpc>
                        <a:spcBef>
                          <a:spcPts val="0"/>
                        </a:spcBef>
                        <a:spcAft>
                          <a:spcPts val="0"/>
                        </a:spcAft>
                        <a:buNone/>
                      </a:pPr>
                      <a:r>
                        <a:rPr lang="tr-TR" sz="1600" b="1">
                          <a:solidFill>
                            <a:srgbClr val="FF0000"/>
                          </a:solidFill>
                        </a:rPr>
                        <a:t>MAKALELER</a:t>
                      </a:r>
                      <a:endParaRPr sz="1600" b="1">
                        <a:solidFill>
                          <a:srgbClr val="FF0000"/>
                        </a:solidFill>
                        <a:latin typeface="Calibri"/>
                        <a:ea typeface="Calibri"/>
                        <a:cs typeface="Calibri"/>
                        <a:sym typeface="Calibri"/>
                      </a:endParaRPr>
                    </a:p>
                  </a:txBody>
                  <a:tcPr marL="68575" marR="68575" marT="0" marB="0" anchor="ctr"/>
                </a:tc>
                <a:tc>
                  <a:txBody>
                    <a:bodyPr/>
                    <a:lstStyle/>
                    <a:p>
                      <a:pPr marL="0" marR="0" lvl="0" indent="0" algn="ctr" rtl="0">
                        <a:lnSpc>
                          <a:spcPct val="107000"/>
                        </a:lnSpc>
                        <a:spcBef>
                          <a:spcPts val="0"/>
                        </a:spcBef>
                        <a:spcAft>
                          <a:spcPts val="0"/>
                        </a:spcAft>
                        <a:buNone/>
                      </a:pPr>
                      <a:r>
                        <a:rPr lang="tr-TR" sz="1600" b="1">
                          <a:solidFill>
                            <a:srgbClr val="FF0000"/>
                          </a:solidFill>
                        </a:rPr>
                        <a:t>2024</a:t>
                      </a:r>
                      <a:endParaRPr sz="1600" b="1">
                        <a:solidFill>
                          <a:srgbClr val="FF0000"/>
                        </a:solidFill>
                        <a:latin typeface="Calibri"/>
                        <a:ea typeface="Calibri"/>
                        <a:cs typeface="Calibri"/>
                        <a:sym typeface="Calibri"/>
                      </a:endParaRPr>
                    </a:p>
                  </a:txBody>
                  <a:tcPr marL="68575" marR="68575" marT="0" marB="0" anchor="ctr"/>
                </a:tc>
                <a:tc>
                  <a:txBody>
                    <a:bodyPr/>
                    <a:lstStyle/>
                    <a:p>
                      <a:pPr marL="0" marR="0" lvl="0" indent="0" algn="ctr" rtl="0">
                        <a:lnSpc>
                          <a:spcPct val="107000"/>
                        </a:lnSpc>
                        <a:spcBef>
                          <a:spcPts val="0"/>
                        </a:spcBef>
                        <a:spcAft>
                          <a:spcPts val="0"/>
                        </a:spcAft>
                        <a:buNone/>
                      </a:pPr>
                      <a:r>
                        <a:rPr lang="tr-TR" sz="1600" b="1">
                          <a:solidFill>
                            <a:srgbClr val="FF0000"/>
                          </a:solidFill>
                        </a:rPr>
                        <a:t>2025</a:t>
                      </a:r>
                      <a:endParaRPr sz="1600" b="1">
                        <a:solidFill>
                          <a:srgbClr val="FF0000"/>
                        </a:solidFill>
                        <a:latin typeface="Calibri"/>
                        <a:ea typeface="Calibri"/>
                        <a:cs typeface="Calibri"/>
                        <a:sym typeface="Calibri"/>
                      </a:endParaRPr>
                    </a:p>
                  </a:txBody>
                  <a:tcPr marL="68575" marR="68575" marT="0" marB="0" anchor="ctr"/>
                </a:tc>
                <a:extLst>
                  <a:ext uri="{0D108BD9-81ED-4DB2-BD59-A6C34878D82A}">
                    <a16:rowId xmlns:a16="http://schemas.microsoft.com/office/drawing/2014/main" val="10000"/>
                  </a:ext>
                </a:extLst>
              </a:tr>
              <a:tr h="387450">
                <a:tc>
                  <a:txBody>
                    <a:bodyPr/>
                    <a:lstStyle/>
                    <a:p>
                      <a:pPr marL="36195" marR="36195" lvl="0" indent="0" algn="l" rtl="0">
                        <a:lnSpc>
                          <a:spcPct val="150000"/>
                        </a:lnSpc>
                        <a:spcBef>
                          <a:spcPts val="0"/>
                        </a:spcBef>
                        <a:spcAft>
                          <a:spcPts val="0"/>
                        </a:spcAft>
                        <a:buClr>
                          <a:srgbClr val="FF0000"/>
                        </a:buClr>
                        <a:buSzPts val="1400"/>
                        <a:buFont typeface="Calibri"/>
                        <a:buNone/>
                      </a:pPr>
                      <a:r>
                        <a:rPr lang="tr-TR" sz="1400" b="1">
                          <a:solidFill>
                            <a:srgbClr val="FF0000"/>
                          </a:solidFill>
                        </a:rPr>
                        <a:t>SCI, SCI-E, SSCI veya AHCI </a:t>
                      </a:r>
                      <a:r>
                        <a:rPr lang="tr-TR" sz="1400"/>
                        <a:t>kapsamındaki dergilerde </a:t>
                      </a:r>
                      <a:r>
                        <a:rPr lang="tr-TR" sz="1400">
                          <a:solidFill>
                            <a:srgbClr val="3333FF"/>
                          </a:solidFill>
                        </a:rPr>
                        <a:t>(Q1 olarak taranan dergide</a:t>
                      </a:r>
                      <a:r>
                        <a:rPr lang="tr-TR" sz="1400"/>
                        <a:t>)</a:t>
                      </a:r>
                      <a:r>
                        <a:rPr lang="tr-TR" sz="1400">
                          <a:latin typeface="Calibri"/>
                          <a:ea typeface="Calibri"/>
                          <a:cs typeface="Calibri"/>
                          <a:sym typeface="Calibri"/>
                        </a:rPr>
                        <a:t> </a:t>
                      </a:r>
                      <a:r>
                        <a:rPr lang="tr-TR" sz="1400" u="sng">
                          <a:latin typeface="Calibri"/>
                          <a:ea typeface="Calibri"/>
                          <a:cs typeface="Calibri"/>
                          <a:sym typeface="Calibri"/>
                        </a:rPr>
                        <a:t>öğretim üyesi </a:t>
                      </a:r>
                      <a:r>
                        <a:rPr lang="tr-TR" sz="1400">
                          <a:latin typeface="Calibri"/>
                          <a:ea typeface="Calibri"/>
                          <a:cs typeface="Calibri"/>
                          <a:sym typeface="Calibri"/>
                        </a:rPr>
                        <a:t>başına düşen yayın sayısı</a:t>
                      </a:r>
                      <a:endParaRPr/>
                    </a:p>
                  </a:txBody>
                  <a:tcPr marL="68575" marR="68575" marT="0" marB="0" anchor="ctr"/>
                </a:tc>
                <a:tc>
                  <a:txBody>
                    <a:bodyPr/>
                    <a:lstStyle/>
                    <a:p>
                      <a:pPr marL="0" marR="0" lvl="0" indent="0" algn="l" rtl="0">
                        <a:lnSpc>
                          <a:spcPct val="150000"/>
                        </a:lnSpc>
                        <a:spcBef>
                          <a:spcPts val="0"/>
                        </a:spcBef>
                        <a:spcAft>
                          <a:spcPts val="0"/>
                        </a:spcAft>
                        <a:buNone/>
                      </a:pPr>
                      <a:r>
                        <a:rPr lang="tr-TR" sz="1100"/>
                        <a:t> </a:t>
                      </a:r>
                      <a:endParaRPr sz="1100">
                        <a:latin typeface="Calibri"/>
                        <a:ea typeface="Calibri"/>
                        <a:cs typeface="Calibri"/>
                        <a:sym typeface="Calibri"/>
                      </a:endParaRPr>
                    </a:p>
                  </a:txBody>
                  <a:tcPr marL="68575" marR="68575" marT="0" marB="0" anchor="ctr"/>
                </a:tc>
                <a:tc>
                  <a:txBody>
                    <a:bodyPr/>
                    <a:lstStyle/>
                    <a:p>
                      <a:pPr marL="0" marR="0" lvl="0" indent="0" algn="l" rtl="0">
                        <a:lnSpc>
                          <a:spcPct val="150000"/>
                        </a:lnSpc>
                        <a:spcBef>
                          <a:spcPts val="0"/>
                        </a:spcBef>
                        <a:spcAft>
                          <a:spcPts val="0"/>
                        </a:spcAft>
                        <a:buNone/>
                      </a:pPr>
                      <a:r>
                        <a:rPr lang="tr-TR" sz="1100"/>
                        <a:t> </a:t>
                      </a:r>
                      <a:endParaRPr sz="1100">
                        <a:latin typeface="Calibri"/>
                        <a:ea typeface="Calibri"/>
                        <a:cs typeface="Calibri"/>
                        <a:sym typeface="Calibri"/>
                      </a:endParaRPr>
                    </a:p>
                  </a:txBody>
                  <a:tcPr marL="68575" marR="68575" marT="0" marB="0" anchor="ctr"/>
                </a:tc>
                <a:extLst>
                  <a:ext uri="{0D108BD9-81ED-4DB2-BD59-A6C34878D82A}">
                    <a16:rowId xmlns:a16="http://schemas.microsoft.com/office/drawing/2014/main" val="10001"/>
                  </a:ext>
                </a:extLst>
              </a:tr>
              <a:tr h="387450">
                <a:tc>
                  <a:txBody>
                    <a:bodyPr/>
                    <a:lstStyle/>
                    <a:p>
                      <a:pPr marL="36195" marR="36195" lvl="0" indent="0" algn="l" rtl="0">
                        <a:lnSpc>
                          <a:spcPct val="150000"/>
                        </a:lnSpc>
                        <a:spcBef>
                          <a:spcPts val="0"/>
                        </a:spcBef>
                        <a:spcAft>
                          <a:spcPts val="0"/>
                        </a:spcAft>
                        <a:buClr>
                          <a:srgbClr val="FF0000"/>
                        </a:buClr>
                        <a:buSzPts val="1400"/>
                        <a:buFont typeface="Calibri"/>
                        <a:buNone/>
                      </a:pPr>
                      <a:r>
                        <a:rPr lang="tr-TR" sz="1400" b="1">
                          <a:solidFill>
                            <a:srgbClr val="FF0000"/>
                          </a:solidFill>
                        </a:rPr>
                        <a:t>SCI, SCI-E, SSCI veya AHCI </a:t>
                      </a:r>
                      <a:r>
                        <a:rPr lang="tr-TR" sz="1400"/>
                        <a:t>kapsamındaki dergilerde </a:t>
                      </a:r>
                      <a:r>
                        <a:rPr lang="tr-TR" sz="1400">
                          <a:solidFill>
                            <a:srgbClr val="3333FF"/>
                          </a:solidFill>
                        </a:rPr>
                        <a:t>(Q1 olarak taranan dergide</a:t>
                      </a:r>
                      <a:r>
                        <a:rPr lang="tr-TR" sz="1400"/>
                        <a:t>)</a:t>
                      </a:r>
                      <a:r>
                        <a:rPr lang="tr-TR" sz="1400">
                          <a:latin typeface="Calibri"/>
                          <a:ea typeface="Calibri"/>
                          <a:cs typeface="Calibri"/>
                          <a:sym typeface="Calibri"/>
                        </a:rPr>
                        <a:t> </a:t>
                      </a:r>
                      <a:r>
                        <a:rPr lang="tr-TR" sz="1400" u="sng">
                          <a:latin typeface="Calibri"/>
                          <a:ea typeface="Calibri"/>
                          <a:cs typeface="Calibri"/>
                          <a:sym typeface="Calibri"/>
                        </a:rPr>
                        <a:t>öğretim elemanı </a:t>
                      </a:r>
                      <a:r>
                        <a:rPr lang="tr-TR" sz="1400">
                          <a:latin typeface="Calibri"/>
                          <a:ea typeface="Calibri"/>
                          <a:cs typeface="Calibri"/>
                          <a:sym typeface="Calibri"/>
                        </a:rPr>
                        <a:t>başına düşen yayın sayısı</a:t>
                      </a:r>
                      <a:endParaRPr/>
                    </a:p>
                  </a:txBody>
                  <a:tcPr marL="68575" marR="68575" marT="0" marB="0" anchor="ctr"/>
                </a:tc>
                <a:tc>
                  <a:txBody>
                    <a:bodyPr/>
                    <a:lstStyle/>
                    <a:p>
                      <a:pPr marL="0" marR="0" lvl="0" indent="0" algn="l" rtl="0">
                        <a:lnSpc>
                          <a:spcPct val="150000"/>
                        </a:lnSpc>
                        <a:spcBef>
                          <a:spcPts val="0"/>
                        </a:spcBef>
                        <a:spcAft>
                          <a:spcPts val="0"/>
                        </a:spcAft>
                        <a:buNone/>
                      </a:pPr>
                      <a:r>
                        <a:rPr lang="tr-TR" sz="1400" dirty="0"/>
                        <a:t> 0</a:t>
                      </a:r>
                      <a:endParaRPr sz="1400" dirty="0">
                        <a:latin typeface="Calibri"/>
                        <a:ea typeface="Calibri"/>
                        <a:cs typeface="Calibri"/>
                        <a:sym typeface="Calibri"/>
                      </a:endParaRPr>
                    </a:p>
                  </a:txBody>
                  <a:tcPr marL="68575" marR="68575" marT="0" marB="0" anchor="ctr"/>
                </a:tc>
                <a:tc>
                  <a:txBody>
                    <a:bodyPr/>
                    <a:lstStyle/>
                    <a:p>
                      <a:pPr marL="0" marR="0" lvl="0" indent="0" algn="l" rtl="0">
                        <a:lnSpc>
                          <a:spcPct val="150000"/>
                        </a:lnSpc>
                        <a:spcBef>
                          <a:spcPts val="0"/>
                        </a:spcBef>
                        <a:spcAft>
                          <a:spcPts val="0"/>
                        </a:spcAft>
                        <a:buNone/>
                      </a:pPr>
                      <a:r>
                        <a:rPr lang="tr-TR" sz="1400" dirty="0"/>
                        <a:t> 0,23</a:t>
                      </a:r>
                      <a:endParaRPr sz="1400" dirty="0">
                        <a:latin typeface="Calibri"/>
                        <a:ea typeface="Calibri"/>
                        <a:cs typeface="Calibri"/>
                        <a:sym typeface="Calibri"/>
                      </a:endParaRPr>
                    </a:p>
                  </a:txBody>
                  <a:tcPr marL="68575" marR="68575" marT="0" marB="0" anchor="ctr"/>
                </a:tc>
                <a:extLst>
                  <a:ext uri="{0D108BD9-81ED-4DB2-BD59-A6C34878D82A}">
                    <a16:rowId xmlns:a16="http://schemas.microsoft.com/office/drawing/2014/main" val="10002"/>
                  </a:ext>
                </a:extLst>
              </a:tr>
              <a:tr h="387450">
                <a:tc>
                  <a:txBody>
                    <a:bodyPr/>
                    <a:lstStyle/>
                    <a:p>
                      <a:pPr marL="36195" marR="36195" lvl="0" indent="0" algn="l" rtl="0">
                        <a:lnSpc>
                          <a:spcPct val="150000"/>
                        </a:lnSpc>
                        <a:spcBef>
                          <a:spcPts val="0"/>
                        </a:spcBef>
                        <a:spcAft>
                          <a:spcPts val="0"/>
                        </a:spcAft>
                        <a:buClr>
                          <a:srgbClr val="FF0000"/>
                        </a:buClr>
                        <a:buSzPts val="1400"/>
                        <a:buFont typeface="Calibri"/>
                        <a:buNone/>
                      </a:pPr>
                      <a:r>
                        <a:rPr lang="tr-TR" sz="1400" b="1">
                          <a:solidFill>
                            <a:srgbClr val="FF0000"/>
                          </a:solidFill>
                        </a:rPr>
                        <a:t>SCI, SCI-E, SSCI veya AHCI </a:t>
                      </a:r>
                      <a:r>
                        <a:rPr lang="tr-TR" sz="1400"/>
                        <a:t>kapsamındaki dergilerde </a:t>
                      </a:r>
                      <a:r>
                        <a:rPr lang="tr-TR" sz="1400">
                          <a:solidFill>
                            <a:srgbClr val="3333FF"/>
                          </a:solidFill>
                        </a:rPr>
                        <a:t>(Q2 olarak taranan dergide</a:t>
                      </a:r>
                      <a:r>
                        <a:rPr lang="tr-TR" sz="1400"/>
                        <a:t>)</a:t>
                      </a:r>
                      <a:r>
                        <a:rPr lang="tr-TR" sz="1400">
                          <a:latin typeface="Calibri"/>
                          <a:ea typeface="Calibri"/>
                          <a:cs typeface="Calibri"/>
                          <a:sym typeface="Calibri"/>
                        </a:rPr>
                        <a:t> </a:t>
                      </a:r>
                      <a:r>
                        <a:rPr lang="tr-TR" sz="1400" u="sng">
                          <a:latin typeface="Calibri"/>
                          <a:ea typeface="Calibri"/>
                          <a:cs typeface="Calibri"/>
                          <a:sym typeface="Calibri"/>
                        </a:rPr>
                        <a:t>öğretim üyesi </a:t>
                      </a:r>
                      <a:r>
                        <a:rPr lang="tr-TR" sz="1400">
                          <a:latin typeface="Calibri"/>
                          <a:ea typeface="Calibri"/>
                          <a:cs typeface="Calibri"/>
                          <a:sym typeface="Calibri"/>
                        </a:rPr>
                        <a:t>başına düşen yayın sayısı</a:t>
                      </a:r>
                      <a:endParaRPr/>
                    </a:p>
                  </a:txBody>
                  <a:tcPr marL="68575" marR="68575" marT="0" marB="0" anchor="ctr"/>
                </a:tc>
                <a:tc>
                  <a:txBody>
                    <a:bodyPr/>
                    <a:lstStyle/>
                    <a:p>
                      <a:pPr marL="0" marR="0" lvl="0" indent="0" algn="l" rtl="0">
                        <a:lnSpc>
                          <a:spcPct val="150000"/>
                        </a:lnSpc>
                        <a:spcBef>
                          <a:spcPts val="0"/>
                        </a:spcBef>
                        <a:spcAft>
                          <a:spcPts val="0"/>
                        </a:spcAft>
                        <a:buNone/>
                      </a:pPr>
                      <a:r>
                        <a:rPr lang="tr-TR" sz="1400"/>
                        <a:t> </a:t>
                      </a:r>
                      <a:endParaRPr sz="1400">
                        <a:latin typeface="Calibri"/>
                        <a:ea typeface="Calibri"/>
                        <a:cs typeface="Calibri"/>
                        <a:sym typeface="Calibri"/>
                      </a:endParaRPr>
                    </a:p>
                  </a:txBody>
                  <a:tcPr marL="68575" marR="68575" marT="0" marB="0" anchor="ctr"/>
                </a:tc>
                <a:tc>
                  <a:txBody>
                    <a:bodyPr/>
                    <a:lstStyle/>
                    <a:p>
                      <a:pPr marL="0" marR="0" lvl="0" indent="0" algn="l" rtl="0">
                        <a:lnSpc>
                          <a:spcPct val="150000"/>
                        </a:lnSpc>
                        <a:spcBef>
                          <a:spcPts val="0"/>
                        </a:spcBef>
                        <a:spcAft>
                          <a:spcPts val="0"/>
                        </a:spcAft>
                        <a:buNone/>
                      </a:pPr>
                      <a:r>
                        <a:rPr lang="tr-TR" sz="1100"/>
                        <a:t> </a:t>
                      </a:r>
                      <a:endParaRPr sz="1100">
                        <a:latin typeface="Calibri"/>
                        <a:ea typeface="Calibri"/>
                        <a:cs typeface="Calibri"/>
                        <a:sym typeface="Calibri"/>
                      </a:endParaRPr>
                    </a:p>
                  </a:txBody>
                  <a:tcPr marL="68575" marR="68575" marT="0" marB="0" anchor="ctr"/>
                </a:tc>
                <a:extLst>
                  <a:ext uri="{0D108BD9-81ED-4DB2-BD59-A6C34878D82A}">
                    <a16:rowId xmlns:a16="http://schemas.microsoft.com/office/drawing/2014/main" val="10003"/>
                  </a:ext>
                </a:extLst>
              </a:tr>
              <a:tr h="387450">
                <a:tc>
                  <a:txBody>
                    <a:bodyPr/>
                    <a:lstStyle/>
                    <a:p>
                      <a:pPr marL="36195" marR="36195" lvl="0" indent="0" algn="l" rtl="0">
                        <a:lnSpc>
                          <a:spcPct val="150000"/>
                        </a:lnSpc>
                        <a:spcBef>
                          <a:spcPts val="0"/>
                        </a:spcBef>
                        <a:spcAft>
                          <a:spcPts val="0"/>
                        </a:spcAft>
                        <a:buClr>
                          <a:srgbClr val="FF0000"/>
                        </a:buClr>
                        <a:buSzPts val="1400"/>
                        <a:buFont typeface="Calibri"/>
                        <a:buNone/>
                      </a:pPr>
                      <a:r>
                        <a:rPr lang="tr-TR" sz="1400" b="1">
                          <a:solidFill>
                            <a:srgbClr val="FF0000"/>
                          </a:solidFill>
                        </a:rPr>
                        <a:t>SCI, SCI-E, SSCI veya AHCI </a:t>
                      </a:r>
                      <a:r>
                        <a:rPr lang="tr-TR" sz="1400"/>
                        <a:t>kapsamındaki dergilerde (</a:t>
                      </a:r>
                      <a:r>
                        <a:rPr lang="tr-TR" sz="1400">
                          <a:solidFill>
                            <a:srgbClr val="3333FF"/>
                          </a:solidFill>
                        </a:rPr>
                        <a:t>Q2 olarak taranan dergide</a:t>
                      </a:r>
                      <a:r>
                        <a:rPr lang="tr-TR" sz="1400"/>
                        <a:t>)</a:t>
                      </a:r>
                      <a:r>
                        <a:rPr lang="tr-TR" sz="1400">
                          <a:latin typeface="Calibri"/>
                          <a:ea typeface="Calibri"/>
                          <a:cs typeface="Calibri"/>
                          <a:sym typeface="Calibri"/>
                        </a:rPr>
                        <a:t> </a:t>
                      </a:r>
                      <a:r>
                        <a:rPr lang="tr-TR" sz="1400" u="sng">
                          <a:latin typeface="Calibri"/>
                          <a:ea typeface="Calibri"/>
                          <a:cs typeface="Calibri"/>
                          <a:sym typeface="Calibri"/>
                        </a:rPr>
                        <a:t>öğretim elemanı </a:t>
                      </a:r>
                      <a:r>
                        <a:rPr lang="tr-TR" sz="1400">
                          <a:latin typeface="Calibri"/>
                          <a:ea typeface="Calibri"/>
                          <a:cs typeface="Calibri"/>
                          <a:sym typeface="Calibri"/>
                        </a:rPr>
                        <a:t>başına düşen yayın sayısı</a:t>
                      </a:r>
                      <a:endParaRPr/>
                    </a:p>
                  </a:txBody>
                  <a:tcPr marL="68575" marR="68575" marT="0" marB="0" anchor="ctr"/>
                </a:tc>
                <a:tc>
                  <a:txBody>
                    <a:bodyPr/>
                    <a:lstStyle/>
                    <a:p>
                      <a:pPr marL="0" marR="0" lvl="0" indent="0" algn="l" rtl="0">
                        <a:lnSpc>
                          <a:spcPct val="150000"/>
                        </a:lnSpc>
                        <a:spcBef>
                          <a:spcPts val="0"/>
                        </a:spcBef>
                        <a:spcAft>
                          <a:spcPts val="0"/>
                        </a:spcAft>
                        <a:buNone/>
                      </a:pPr>
                      <a:r>
                        <a:rPr lang="tr-TR" sz="1400" dirty="0"/>
                        <a:t> 0</a:t>
                      </a:r>
                      <a:endParaRPr sz="1400" dirty="0">
                        <a:latin typeface="Calibri"/>
                        <a:ea typeface="Calibri"/>
                        <a:cs typeface="Calibri"/>
                        <a:sym typeface="Calibri"/>
                      </a:endParaRPr>
                    </a:p>
                  </a:txBody>
                  <a:tcPr marL="68575" marR="68575" marT="0" marB="0" anchor="ctr"/>
                </a:tc>
                <a:tc>
                  <a:txBody>
                    <a:bodyPr/>
                    <a:lstStyle/>
                    <a:p>
                      <a:pPr marL="0" marR="0" lvl="0" indent="0" algn="l" rtl="0">
                        <a:lnSpc>
                          <a:spcPct val="150000"/>
                        </a:lnSpc>
                        <a:spcBef>
                          <a:spcPts val="0"/>
                        </a:spcBef>
                        <a:spcAft>
                          <a:spcPts val="0"/>
                        </a:spcAft>
                        <a:buNone/>
                      </a:pPr>
                      <a:r>
                        <a:rPr lang="tr-TR" sz="1100"/>
                        <a:t> </a:t>
                      </a:r>
                      <a:endParaRPr sz="1100">
                        <a:latin typeface="Calibri"/>
                        <a:ea typeface="Calibri"/>
                        <a:cs typeface="Calibri"/>
                        <a:sym typeface="Calibri"/>
                      </a:endParaRPr>
                    </a:p>
                  </a:txBody>
                  <a:tcPr marL="68575" marR="68575" marT="0" marB="0" anchor="ctr"/>
                </a:tc>
                <a:extLst>
                  <a:ext uri="{0D108BD9-81ED-4DB2-BD59-A6C34878D82A}">
                    <a16:rowId xmlns:a16="http://schemas.microsoft.com/office/drawing/2014/main" val="10004"/>
                  </a:ext>
                </a:extLst>
              </a:tr>
              <a:tr h="453350">
                <a:tc>
                  <a:txBody>
                    <a:bodyPr/>
                    <a:lstStyle/>
                    <a:p>
                      <a:pPr marL="0" marR="0" lvl="0" indent="0" algn="l" rtl="0">
                        <a:lnSpc>
                          <a:spcPct val="150000"/>
                        </a:lnSpc>
                        <a:spcBef>
                          <a:spcPts val="0"/>
                        </a:spcBef>
                        <a:spcAft>
                          <a:spcPts val="0"/>
                        </a:spcAft>
                        <a:buClr>
                          <a:srgbClr val="FF0000"/>
                        </a:buClr>
                        <a:buSzPts val="1400"/>
                        <a:buFont typeface="Calibri"/>
                        <a:buNone/>
                      </a:pPr>
                      <a:r>
                        <a:rPr lang="tr-TR" sz="1400" b="1">
                          <a:solidFill>
                            <a:srgbClr val="FF0000"/>
                          </a:solidFill>
                        </a:rPr>
                        <a:t>SCI, SCI-E, SSCI veya AHCI </a:t>
                      </a:r>
                      <a:r>
                        <a:rPr lang="tr-TR" sz="1400"/>
                        <a:t>kapsamındaki dergilerde </a:t>
                      </a:r>
                      <a:r>
                        <a:rPr lang="tr-TR" sz="1400">
                          <a:solidFill>
                            <a:srgbClr val="3333FF"/>
                          </a:solidFill>
                        </a:rPr>
                        <a:t>(Q3  olarak taranan dergide</a:t>
                      </a:r>
                      <a:r>
                        <a:rPr lang="tr-TR" sz="1400"/>
                        <a:t>)</a:t>
                      </a:r>
                      <a:r>
                        <a:rPr lang="tr-TR" sz="1400">
                          <a:latin typeface="Calibri"/>
                          <a:ea typeface="Calibri"/>
                          <a:cs typeface="Calibri"/>
                          <a:sym typeface="Calibri"/>
                        </a:rPr>
                        <a:t> </a:t>
                      </a:r>
                      <a:r>
                        <a:rPr lang="tr-TR" sz="1400" u="sng">
                          <a:latin typeface="Calibri"/>
                          <a:ea typeface="Calibri"/>
                          <a:cs typeface="Calibri"/>
                          <a:sym typeface="Calibri"/>
                        </a:rPr>
                        <a:t>öğretim üyesi </a:t>
                      </a:r>
                      <a:r>
                        <a:rPr lang="tr-TR" sz="1400">
                          <a:latin typeface="Calibri"/>
                          <a:ea typeface="Calibri"/>
                          <a:cs typeface="Calibri"/>
                          <a:sym typeface="Calibri"/>
                        </a:rPr>
                        <a:t>başına düşen yayın sayısı</a:t>
                      </a:r>
                      <a:endParaRPr/>
                    </a:p>
                  </a:txBody>
                  <a:tcPr marL="68575" marR="68575" marT="0" marB="0" anchor="ctr"/>
                </a:tc>
                <a:tc>
                  <a:txBody>
                    <a:bodyPr/>
                    <a:lstStyle/>
                    <a:p>
                      <a:pPr marL="0" marR="0" lvl="0" indent="0" algn="l" rtl="0">
                        <a:lnSpc>
                          <a:spcPct val="150000"/>
                        </a:lnSpc>
                        <a:spcBef>
                          <a:spcPts val="0"/>
                        </a:spcBef>
                        <a:spcAft>
                          <a:spcPts val="0"/>
                        </a:spcAft>
                        <a:buNone/>
                      </a:pPr>
                      <a:r>
                        <a:rPr lang="tr-TR" sz="1400"/>
                        <a:t> </a:t>
                      </a:r>
                      <a:endParaRPr sz="1400">
                        <a:latin typeface="Calibri"/>
                        <a:ea typeface="Calibri"/>
                        <a:cs typeface="Calibri"/>
                        <a:sym typeface="Calibri"/>
                      </a:endParaRPr>
                    </a:p>
                  </a:txBody>
                  <a:tcPr marL="68575" marR="68575" marT="0" marB="0" anchor="ctr"/>
                </a:tc>
                <a:tc>
                  <a:txBody>
                    <a:bodyPr/>
                    <a:lstStyle/>
                    <a:p>
                      <a:pPr marL="0" marR="0" lvl="0" indent="0" algn="l" rtl="0">
                        <a:lnSpc>
                          <a:spcPct val="150000"/>
                        </a:lnSpc>
                        <a:spcBef>
                          <a:spcPts val="0"/>
                        </a:spcBef>
                        <a:spcAft>
                          <a:spcPts val="0"/>
                        </a:spcAft>
                        <a:buNone/>
                      </a:pPr>
                      <a:r>
                        <a:rPr lang="tr-TR" sz="1100"/>
                        <a:t> </a:t>
                      </a:r>
                      <a:endParaRPr sz="1100">
                        <a:latin typeface="Calibri"/>
                        <a:ea typeface="Calibri"/>
                        <a:cs typeface="Calibri"/>
                        <a:sym typeface="Calibri"/>
                      </a:endParaRPr>
                    </a:p>
                  </a:txBody>
                  <a:tcPr marL="68575" marR="68575" marT="0" marB="0" anchor="ctr"/>
                </a:tc>
                <a:extLst>
                  <a:ext uri="{0D108BD9-81ED-4DB2-BD59-A6C34878D82A}">
                    <a16:rowId xmlns:a16="http://schemas.microsoft.com/office/drawing/2014/main" val="10005"/>
                  </a:ext>
                </a:extLst>
              </a:tr>
              <a:tr h="204275">
                <a:tc>
                  <a:txBody>
                    <a:bodyPr/>
                    <a:lstStyle/>
                    <a:p>
                      <a:pPr marL="0" marR="0" lvl="0" indent="0" algn="l" rtl="0">
                        <a:lnSpc>
                          <a:spcPct val="150000"/>
                        </a:lnSpc>
                        <a:spcBef>
                          <a:spcPts val="0"/>
                        </a:spcBef>
                        <a:spcAft>
                          <a:spcPts val="0"/>
                        </a:spcAft>
                        <a:buClr>
                          <a:srgbClr val="FF0000"/>
                        </a:buClr>
                        <a:buSzPts val="1400"/>
                        <a:buFont typeface="Calibri"/>
                        <a:buNone/>
                      </a:pPr>
                      <a:r>
                        <a:rPr lang="tr-TR" sz="1400" b="1">
                          <a:solidFill>
                            <a:srgbClr val="FF0000"/>
                          </a:solidFill>
                        </a:rPr>
                        <a:t>SCI, SCI-E, SSCI veya AHCI </a:t>
                      </a:r>
                      <a:r>
                        <a:rPr lang="tr-TR" sz="1400"/>
                        <a:t>kapsamındaki dergilerde (</a:t>
                      </a:r>
                      <a:r>
                        <a:rPr lang="tr-TR" sz="1400">
                          <a:solidFill>
                            <a:srgbClr val="3333FF"/>
                          </a:solidFill>
                        </a:rPr>
                        <a:t>Q3  olarak taranan dergide</a:t>
                      </a:r>
                      <a:r>
                        <a:rPr lang="tr-TR" sz="1400"/>
                        <a:t>)</a:t>
                      </a:r>
                      <a:r>
                        <a:rPr lang="tr-TR" sz="1400">
                          <a:latin typeface="Calibri"/>
                          <a:ea typeface="Calibri"/>
                          <a:cs typeface="Calibri"/>
                          <a:sym typeface="Calibri"/>
                        </a:rPr>
                        <a:t> </a:t>
                      </a:r>
                      <a:r>
                        <a:rPr lang="tr-TR" sz="1400" u="sng">
                          <a:latin typeface="Calibri"/>
                          <a:ea typeface="Calibri"/>
                          <a:cs typeface="Calibri"/>
                          <a:sym typeface="Calibri"/>
                        </a:rPr>
                        <a:t>öğretim elemanı </a:t>
                      </a:r>
                      <a:r>
                        <a:rPr lang="tr-TR" sz="1400">
                          <a:latin typeface="Calibri"/>
                          <a:ea typeface="Calibri"/>
                          <a:cs typeface="Calibri"/>
                          <a:sym typeface="Calibri"/>
                        </a:rPr>
                        <a:t>başına düşen yayın sayısı</a:t>
                      </a:r>
                      <a:endParaRPr/>
                    </a:p>
                  </a:txBody>
                  <a:tcPr marL="68575" marR="68575" marT="0" marB="0" anchor="ctr"/>
                </a:tc>
                <a:tc>
                  <a:txBody>
                    <a:bodyPr/>
                    <a:lstStyle/>
                    <a:p>
                      <a:pPr marL="0" marR="0" lvl="0" indent="0" algn="l" rtl="0">
                        <a:lnSpc>
                          <a:spcPct val="150000"/>
                        </a:lnSpc>
                        <a:spcBef>
                          <a:spcPts val="0"/>
                        </a:spcBef>
                        <a:spcAft>
                          <a:spcPts val="0"/>
                        </a:spcAft>
                        <a:buNone/>
                      </a:pPr>
                      <a:r>
                        <a:rPr lang="tr-TR" sz="1400"/>
                        <a:t> </a:t>
                      </a:r>
                      <a:endParaRPr sz="1400">
                        <a:latin typeface="Calibri"/>
                        <a:ea typeface="Calibri"/>
                        <a:cs typeface="Calibri"/>
                        <a:sym typeface="Calibri"/>
                      </a:endParaRPr>
                    </a:p>
                  </a:txBody>
                  <a:tcPr marL="68575" marR="68575" marT="0" marB="0" anchor="ctr"/>
                </a:tc>
                <a:tc>
                  <a:txBody>
                    <a:bodyPr/>
                    <a:lstStyle/>
                    <a:p>
                      <a:pPr marL="0" marR="0" lvl="0" indent="0" algn="l" rtl="0">
                        <a:lnSpc>
                          <a:spcPct val="150000"/>
                        </a:lnSpc>
                        <a:spcBef>
                          <a:spcPts val="0"/>
                        </a:spcBef>
                        <a:spcAft>
                          <a:spcPts val="0"/>
                        </a:spcAft>
                        <a:buNone/>
                      </a:pPr>
                      <a:r>
                        <a:rPr lang="tr-TR" sz="1100"/>
                        <a:t> </a:t>
                      </a:r>
                      <a:endParaRPr sz="1100">
                        <a:latin typeface="Calibri"/>
                        <a:ea typeface="Calibri"/>
                        <a:cs typeface="Calibri"/>
                        <a:sym typeface="Calibri"/>
                      </a:endParaRPr>
                    </a:p>
                  </a:txBody>
                  <a:tcPr marL="68575" marR="68575" marT="0" marB="0" anchor="ctr"/>
                </a:tc>
                <a:extLst>
                  <a:ext uri="{0D108BD9-81ED-4DB2-BD59-A6C34878D82A}">
                    <a16:rowId xmlns:a16="http://schemas.microsoft.com/office/drawing/2014/main" val="10006"/>
                  </a:ext>
                </a:extLst>
              </a:tr>
              <a:tr h="387450">
                <a:tc>
                  <a:txBody>
                    <a:bodyPr/>
                    <a:lstStyle/>
                    <a:p>
                      <a:pPr marL="36195" marR="36195" lvl="0" indent="0" algn="l" rtl="0">
                        <a:lnSpc>
                          <a:spcPct val="150000"/>
                        </a:lnSpc>
                        <a:spcBef>
                          <a:spcPts val="0"/>
                        </a:spcBef>
                        <a:spcAft>
                          <a:spcPts val="0"/>
                        </a:spcAft>
                        <a:buClr>
                          <a:srgbClr val="FF0000"/>
                        </a:buClr>
                        <a:buSzPts val="1400"/>
                        <a:buFont typeface="Calibri"/>
                        <a:buNone/>
                      </a:pPr>
                      <a:r>
                        <a:rPr lang="tr-TR" sz="1400" b="1">
                          <a:solidFill>
                            <a:srgbClr val="FF0000"/>
                          </a:solidFill>
                        </a:rPr>
                        <a:t>ESCI, SCI-E, SSCI veya AHCI </a:t>
                      </a:r>
                      <a:r>
                        <a:rPr lang="tr-TR" sz="1400"/>
                        <a:t>kapsamındaki dergilerde (</a:t>
                      </a:r>
                      <a:r>
                        <a:rPr lang="tr-TR" sz="1400">
                          <a:solidFill>
                            <a:srgbClr val="3333FF"/>
                          </a:solidFill>
                        </a:rPr>
                        <a:t>Q4* olarak taranan dergide</a:t>
                      </a:r>
                      <a:r>
                        <a:rPr lang="tr-TR" sz="1400"/>
                        <a:t>)</a:t>
                      </a:r>
                      <a:r>
                        <a:rPr lang="tr-TR" sz="1400">
                          <a:latin typeface="Calibri"/>
                          <a:ea typeface="Calibri"/>
                          <a:cs typeface="Calibri"/>
                          <a:sym typeface="Calibri"/>
                        </a:rPr>
                        <a:t> </a:t>
                      </a:r>
                      <a:r>
                        <a:rPr lang="tr-TR" sz="1400" u="sng">
                          <a:latin typeface="Calibri"/>
                          <a:ea typeface="Calibri"/>
                          <a:cs typeface="Calibri"/>
                          <a:sym typeface="Calibri"/>
                        </a:rPr>
                        <a:t>öğretim üyesi </a:t>
                      </a:r>
                      <a:r>
                        <a:rPr lang="tr-TR" sz="1400">
                          <a:latin typeface="Calibri"/>
                          <a:ea typeface="Calibri"/>
                          <a:cs typeface="Calibri"/>
                          <a:sym typeface="Calibri"/>
                        </a:rPr>
                        <a:t>başına düşen yayın sayısı</a:t>
                      </a:r>
                      <a:endParaRPr/>
                    </a:p>
                  </a:txBody>
                  <a:tcPr marL="68575" marR="68575" marT="0" marB="0" anchor="ctr"/>
                </a:tc>
                <a:tc>
                  <a:txBody>
                    <a:bodyPr/>
                    <a:lstStyle/>
                    <a:p>
                      <a:pPr marL="0" marR="0" lvl="0" indent="0" algn="l" rtl="0">
                        <a:lnSpc>
                          <a:spcPct val="150000"/>
                        </a:lnSpc>
                        <a:spcBef>
                          <a:spcPts val="0"/>
                        </a:spcBef>
                        <a:spcAft>
                          <a:spcPts val="0"/>
                        </a:spcAft>
                        <a:buNone/>
                      </a:pPr>
                      <a:r>
                        <a:rPr lang="tr-TR" sz="1400"/>
                        <a:t> </a:t>
                      </a:r>
                      <a:endParaRPr sz="1400">
                        <a:latin typeface="Calibri"/>
                        <a:ea typeface="Calibri"/>
                        <a:cs typeface="Calibri"/>
                        <a:sym typeface="Calibri"/>
                      </a:endParaRPr>
                    </a:p>
                  </a:txBody>
                  <a:tcPr marL="68575" marR="68575" marT="0" marB="0" anchor="ctr"/>
                </a:tc>
                <a:tc>
                  <a:txBody>
                    <a:bodyPr/>
                    <a:lstStyle/>
                    <a:p>
                      <a:pPr marL="0" marR="0" lvl="0" indent="0" algn="l" rtl="0">
                        <a:lnSpc>
                          <a:spcPct val="150000"/>
                        </a:lnSpc>
                        <a:spcBef>
                          <a:spcPts val="0"/>
                        </a:spcBef>
                        <a:spcAft>
                          <a:spcPts val="0"/>
                        </a:spcAft>
                        <a:buNone/>
                      </a:pPr>
                      <a:r>
                        <a:rPr lang="tr-TR" sz="1100"/>
                        <a:t> </a:t>
                      </a:r>
                      <a:endParaRPr sz="1100">
                        <a:latin typeface="Calibri"/>
                        <a:ea typeface="Calibri"/>
                        <a:cs typeface="Calibri"/>
                        <a:sym typeface="Calibri"/>
                      </a:endParaRPr>
                    </a:p>
                  </a:txBody>
                  <a:tcPr marL="68575" marR="68575" marT="0" marB="0" anchor="ctr"/>
                </a:tc>
                <a:extLst>
                  <a:ext uri="{0D108BD9-81ED-4DB2-BD59-A6C34878D82A}">
                    <a16:rowId xmlns:a16="http://schemas.microsoft.com/office/drawing/2014/main" val="10007"/>
                  </a:ext>
                </a:extLst>
              </a:tr>
              <a:tr h="432425">
                <a:tc>
                  <a:txBody>
                    <a:bodyPr/>
                    <a:lstStyle/>
                    <a:p>
                      <a:pPr marL="36195" marR="36195" lvl="0" indent="0" algn="l" rtl="0">
                        <a:lnSpc>
                          <a:spcPct val="150000"/>
                        </a:lnSpc>
                        <a:spcBef>
                          <a:spcPts val="0"/>
                        </a:spcBef>
                        <a:spcAft>
                          <a:spcPts val="0"/>
                        </a:spcAft>
                        <a:buClr>
                          <a:srgbClr val="FF0000"/>
                        </a:buClr>
                        <a:buSzPts val="1400"/>
                        <a:buFont typeface="Calibri"/>
                        <a:buNone/>
                      </a:pPr>
                      <a:r>
                        <a:rPr lang="tr-TR" sz="1400" b="1">
                          <a:solidFill>
                            <a:srgbClr val="FF0000"/>
                          </a:solidFill>
                        </a:rPr>
                        <a:t>ESCI, SCI-E, SSCI veya AHCI </a:t>
                      </a:r>
                      <a:r>
                        <a:rPr lang="tr-TR" sz="1400"/>
                        <a:t>kapsamındaki dergilerde (</a:t>
                      </a:r>
                      <a:r>
                        <a:rPr lang="tr-TR" sz="1400">
                          <a:solidFill>
                            <a:srgbClr val="3333FF"/>
                          </a:solidFill>
                        </a:rPr>
                        <a:t>Q4* olarak taranan dergide</a:t>
                      </a:r>
                      <a:r>
                        <a:rPr lang="tr-TR" sz="1400"/>
                        <a:t>)</a:t>
                      </a:r>
                      <a:r>
                        <a:rPr lang="tr-TR" sz="1400">
                          <a:latin typeface="Calibri"/>
                          <a:ea typeface="Calibri"/>
                          <a:cs typeface="Calibri"/>
                          <a:sym typeface="Calibri"/>
                        </a:rPr>
                        <a:t> </a:t>
                      </a:r>
                      <a:r>
                        <a:rPr lang="tr-TR" sz="1400" u="sng">
                          <a:latin typeface="Calibri"/>
                          <a:ea typeface="Calibri"/>
                          <a:cs typeface="Calibri"/>
                          <a:sym typeface="Calibri"/>
                        </a:rPr>
                        <a:t>öğretim elemanı </a:t>
                      </a:r>
                      <a:r>
                        <a:rPr lang="tr-TR" sz="1400">
                          <a:latin typeface="Calibri"/>
                          <a:ea typeface="Calibri"/>
                          <a:cs typeface="Calibri"/>
                          <a:sym typeface="Calibri"/>
                        </a:rPr>
                        <a:t>başına düşen yayın sayısı</a:t>
                      </a:r>
                      <a:endParaRPr/>
                    </a:p>
                  </a:txBody>
                  <a:tcPr marL="68575" marR="68575" marT="0" marB="0" anchor="ctr"/>
                </a:tc>
                <a:tc>
                  <a:txBody>
                    <a:bodyPr/>
                    <a:lstStyle/>
                    <a:p>
                      <a:pPr marL="0" marR="0" lvl="0" indent="0" algn="l" rtl="0">
                        <a:lnSpc>
                          <a:spcPct val="150000"/>
                        </a:lnSpc>
                        <a:spcBef>
                          <a:spcPts val="0"/>
                        </a:spcBef>
                        <a:spcAft>
                          <a:spcPts val="0"/>
                        </a:spcAft>
                        <a:buNone/>
                      </a:pPr>
                      <a:r>
                        <a:rPr lang="tr-TR" sz="1400" dirty="0"/>
                        <a:t> 0</a:t>
                      </a:r>
                      <a:endParaRPr sz="1400" dirty="0">
                        <a:latin typeface="Calibri"/>
                        <a:ea typeface="Calibri"/>
                        <a:cs typeface="Calibri"/>
                        <a:sym typeface="Calibri"/>
                      </a:endParaRPr>
                    </a:p>
                  </a:txBody>
                  <a:tcPr marL="68575" marR="68575" marT="0" marB="0" anchor="ctr"/>
                </a:tc>
                <a:tc>
                  <a:txBody>
                    <a:bodyPr/>
                    <a:lstStyle/>
                    <a:p>
                      <a:pPr marL="0" marR="0" lvl="0" indent="0" algn="l" rtl="0">
                        <a:lnSpc>
                          <a:spcPct val="150000"/>
                        </a:lnSpc>
                        <a:spcBef>
                          <a:spcPts val="0"/>
                        </a:spcBef>
                        <a:spcAft>
                          <a:spcPts val="0"/>
                        </a:spcAft>
                        <a:buNone/>
                      </a:pPr>
                      <a:r>
                        <a:rPr lang="tr-TR" sz="1100" dirty="0"/>
                        <a:t> </a:t>
                      </a:r>
                      <a:endParaRPr sz="1100" dirty="0">
                        <a:latin typeface="Calibri"/>
                        <a:ea typeface="Calibri"/>
                        <a:cs typeface="Calibri"/>
                        <a:sym typeface="Calibri"/>
                      </a:endParaRPr>
                    </a:p>
                  </a:txBody>
                  <a:tcPr marL="68575" marR="68575" marT="0" marB="0" anchor="ctr"/>
                </a:tc>
                <a:extLst>
                  <a:ext uri="{0D108BD9-81ED-4DB2-BD59-A6C34878D82A}">
                    <a16:rowId xmlns:a16="http://schemas.microsoft.com/office/drawing/2014/main" val="10008"/>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Shape 505"/>
        <p:cNvGrpSpPr/>
        <p:nvPr/>
      </p:nvGrpSpPr>
      <p:grpSpPr>
        <a:xfrm>
          <a:off x="0" y="0"/>
          <a:ext cx="0" cy="0"/>
          <a:chOff x="0" y="0"/>
          <a:chExt cx="0" cy="0"/>
        </a:xfrm>
      </p:grpSpPr>
      <p:sp>
        <p:nvSpPr>
          <p:cNvPr id="506" name="Google Shape;506;p48"/>
          <p:cNvSpPr txBox="1">
            <a:spLocks noGrp="1"/>
          </p:cNvSpPr>
          <p:nvPr>
            <p:ph type="title"/>
          </p:nvPr>
        </p:nvSpPr>
        <p:spPr>
          <a:xfrm>
            <a:off x="258418" y="820987"/>
            <a:ext cx="10446528" cy="60089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2400"/>
              <a:buFont typeface="Calibri"/>
              <a:buNone/>
            </a:pPr>
            <a:r>
              <a:rPr lang="tr-TR" sz="2400" b="1">
                <a:solidFill>
                  <a:srgbClr val="FF0000"/>
                </a:solidFill>
              </a:rPr>
              <a:t>Araştırma ve Geliştirme Faaliyetleri : </a:t>
            </a:r>
            <a:r>
              <a:rPr lang="tr-TR" sz="2400" b="1">
                <a:solidFill>
                  <a:srgbClr val="3333FF"/>
                </a:solidFill>
              </a:rPr>
              <a:t>Yıllara Göre Kitap Bilgileri</a:t>
            </a:r>
            <a:endParaRPr sz="2400">
              <a:solidFill>
                <a:srgbClr val="3333FF"/>
              </a:solidFill>
            </a:endParaRPr>
          </a:p>
        </p:txBody>
      </p:sp>
      <p:sp>
        <p:nvSpPr>
          <p:cNvPr id="507" name="Google Shape;507;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30.12.2025</a:t>
            </a:r>
            <a:endParaRPr/>
          </a:p>
        </p:txBody>
      </p:sp>
      <p:sp>
        <p:nvSpPr>
          <p:cNvPr id="508" name="Google Shape;508;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49</a:t>
            </a:fld>
            <a:endParaRPr/>
          </a:p>
        </p:txBody>
      </p:sp>
      <p:graphicFrame>
        <p:nvGraphicFramePr>
          <p:cNvPr id="509" name="Google Shape;509;p48"/>
          <p:cNvGraphicFramePr/>
          <p:nvPr>
            <p:extLst>
              <p:ext uri="{D42A27DB-BD31-4B8C-83A1-F6EECF244321}">
                <p14:modId xmlns:p14="http://schemas.microsoft.com/office/powerpoint/2010/main" val="1423861852"/>
              </p:ext>
            </p:extLst>
          </p:nvPr>
        </p:nvGraphicFramePr>
        <p:xfrm>
          <a:off x="457201" y="1992512"/>
          <a:ext cx="11374575" cy="3795225"/>
        </p:xfrm>
        <a:graphic>
          <a:graphicData uri="http://schemas.openxmlformats.org/drawingml/2006/table">
            <a:tbl>
              <a:tblPr firstRow="1" firstCol="1" lastRow="1" lastCol="1" bandRow="1" bandCol="1">
                <a:noFill/>
                <a:tableStyleId>{71F7B38A-2533-437F-8BA0-C45511DF4930}</a:tableStyleId>
              </a:tblPr>
              <a:tblGrid>
                <a:gridCol w="9789275">
                  <a:extLst>
                    <a:ext uri="{9D8B030D-6E8A-4147-A177-3AD203B41FA5}">
                      <a16:colId xmlns:a16="http://schemas.microsoft.com/office/drawing/2014/main" val="20000"/>
                    </a:ext>
                  </a:extLst>
                </a:gridCol>
                <a:gridCol w="790975">
                  <a:extLst>
                    <a:ext uri="{9D8B030D-6E8A-4147-A177-3AD203B41FA5}">
                      <a16:colId xmlns:a16="http://schemas.microsoft.com/office/drawing/2014/main" val="20001"/>
                    </a:ext>
                  </a:extLst>
                </a:gridCol>
                <a:gridCol w="794325">
                  <a:extLst>
                    <a:ext uri="{9D8B030D-6E8A-4147-A177-3AD203B41FA5}">
                      <a16:colId xmlns:a16="http://schemas.microsoft.com/office/drawing/2014/main" val="20002"/>
                    </a:ext>
                  </a:extLst>
                </a:gridCol>
              </a:tblGrid>
              <a:tr h="335050">
                <a:tc>
                  <a:txBody>
                    <a:bodyPr/>
                    <a:lstStyle/>
                    <a:p>
                      <a:pPr marL="36000" marR="0" lvl="0" indent="0" algn="ctr" rtl="0">
                        <a:lnSpc>
                          <a:spcPct val="100000"/>
                        </a:lnSpc>
                        <a:spcBef>
                          <a:spcPts val="0"/>
                        </a:spcBef>
                        <a:spcAft>
                          <a:spcPts val="0"/>
                        </a:spcAft>
                        <a:buNone/>
                      </a:pPr>
                      <a:r>
                        <a:rPr lang="tr-TR" sz="1600" b="1">
                          <a:solidFill>
                            <a:srgbClr val="FF0000"/>
                          </a:solidFill>
                        </a:rPr>
                        <a:t>KİTAPLAR</a:t>
                      </a:r>
                      <a:endParaRPr sz="1600" b="1">
                        <a:solidFill>
                          <a:srgbClr val="FF0000"/>
                        </a:solidFill>
                        <a:latin typeface="Calibri"/>
                        <a:ea typeface="Calibri"/>
                        <a:cs typeface="Calibri"/>
                        <a:sym typeface="Calibri"/>
                      </a:endParaRPr>
                    </a:p>
                  </a:txBody>
                  <a:tcPr marL="68575" marR="68575" marT="0" marB="0" anchor="ctr"/>
                </a:tc>
                <a:tc>
                  <a:txBody>
                    <a:bodyPr/>
                    <a:lstStyle/>
                    <a:p>
                      <a:pPr marL="36000" marR="0" lvl="0" indent="0" algn="ctr" rtl="0">
                        <a:lnSpc>
                          <a:spcPct val="100000"/>
                        </a:lnSpc>
                        <a:spcBef>
                          <a:spcPts val="0"/>
                        </a:spcBef>
                        <a:spcAft>
                          <a:spcPts val="0"/>
                        </a:spcAft>
                        <a:buNone/>
                      </a:pPr>
                      <a:r>
                        <a:rPr lang="tr-TR" sz="1600" b="1">
                          <a:solidFill>
                            <a:srgbClr val="FF0000"/>
                          </a:solidFill>
                        </a:rPr>
                        <a:t>2024</a:t>
                      </a:r>
                      <a:endParaRPr sz="1600" b="1">
                        <a:solidFill>
                          <a:srgbClr val="FF0000"/>
                        </a:solidFill>
                        <a:latin typeface="Calibri"/>
                        <a:ea typeface="Calibri"/>
                        <a:cs typeface="Calibri"/>
                        <a:sym typeface="Calibri"/>
                      </a:endParaRPr>
                    </a:p>
                  </a:txBody>
                  <a:tcPr marL="68575" marR="68575" marT="0" marB="0" anchor="ctr"/>
                </a:tc>
                <a:tc>
                  <a:txBody>
                    <a:bodyPr/>
                    <a:lstStyle/>
                    <a:p>
                      <a:pPr marL="36000" marR="0" lvl="0" indent="0" algn="ctr" rtl="0">
                        <a:lnSpc>
                          <a:spcPct val="100000"/>
                        </a:lnSpc>
                        <a:spcBef>
                          <a:spcPts val="0"/>
                        </a:spcBef>
                        <a:spcAft>
                          <a:spcPts val="0"/>
                        </a:spcAft>
                        <a:buNone/>
                      </a:pPr>
                      <a:r>
                        <a:rPr lang="tr-TR" sz="1600" b="1">
                          <a:solidFill>
                            <a:srgbClr val="FF0000"/>
                          </a:solidFill>
                        </a:rPr>
                        <a:t>2025</a:t>
                      </a:r>
                      <a:endParaRPr sz="1600" b="1">
                        <a:solidFill>
                          <a:srgbClr val="FF0000"/>
                        </a:solidFill>
                        <a:latin typeface="Calibri"/>
                        <a:ea typeface="Calibri"/>
                        <a:cs typeface="Calibri"/>
                        <a:sym typeface="Calibri"/>
                      </a:endParaRPr>
                    </a:p>
                  </a:txBody>
                  <a:tcPr marL="68575" marR="68575" marT="0" marB="0" anchor="ctr"/>
                </a:tc>
                <a:extLst>
                  <a:ext uri="{0D108BD9-81ED-4DB2-BD59-A6C34878D82A}">
                    <a16:rowId xmlns:a16="http://schemas.microsoft.com/office/drawing/2014/main" val="10000"/>
                  </a:ext>
                </a:extLst>
              </a:tr>
              <a:tr h="283775">
                <a:tc>
                  <a:txBody>
                    <a:bodyPr/>
                    <a:lstStyle/>
                    <a:p>
                      <a:pPr marL="36000" marR="36195" lvl="0" indent="0" algn="l" rtl="0">
                        <a:lnSpc>
                          <a:spcPct val="100000"/>
                        </a:lnSpc>
                        <a:spcBef>
                          <a:spcPts val="0"/>
                        </a:spcBef>
                        <a:spcAft>
                          <a:spcPts val="0"/>
                        </a:spcAft>
                        <a:buNone/>
                      </a:pPr>
                      <a:r>
                        <a:rPr lang="tr-TR" sz="1600" b="1" dirty="0"/>
                        <a:t>Tanınmış </a:t>
                      </a:r>
                      <a:r>
                        <a:rPr lang="tr-TR" sz="1600" b="1" dirty="0">
                          <a:solidFill>
                            <a:srgbClr val="FF0000"/>
                          </a:solidFill>
                        </a:rPr>
                        <a:t>uluslararası </a:t>
                      </a:r>
                      <a:r>
                        <a:rPr lang="tr-TR" sz="1600" b="1" dirty="0"/>
                        <a:t>yayınevleri tarafından yayınlanmış özgün bilimsel kitap</a:t>
                      </a:r>
                      <a:endParaRPr sz="1600" b="1" dirty="0">
                        <a:latin typeface="Times New Roman"/>
                        <a:ea typeface="Times New Roman"/>
                        <a:cs typeface="Times New Roman"/>
                        <a:sym typeface="Times New Roman"/>
                      </a:endParaRPr>
                    </a:p>
                  </a:txBody>
                  <a:tcPr marL="68575" marR="68575" marT="0" marB="0" anchor="ctr"/>
                </a:tc>
                <a:tc>
                  <a:txBody>
                    <a:bodyPr/>
                    <a:lstStyle/>
                    <a:p>
                      <a:pPr marL="36000" marR="0" lvl="0" indent="0" algn="l" rtl="0">
                        <a:lnSpc>
                          <a:spcPct val="100000"/>
                        </a:lnSpc>
                        <a:spcBef>
                          <a:spcPts val="0"/>
                        </a:spcBef>
                        <a:spcAft>
                          <a:spcPts val="0"/>
                        </a:spcAft>
                        <a:buNone/>
                      </a:pPr>
                      <a:r>
                        <a:rPr lang="tr-TR" sz="1600"/>
                        <a:t> </a:t>
                      </a:r>
                      <a:endParaRPr sz="1600">
                        <a:latin typeface="Calibri"/>
                        <a:ea typeface="Calibri"/>
                        <a:cs typeface="Calibri"/>
                        <a:sym typeface="Calibri"/>
                      </a:endParaRPr>
                    </a:p>
                  </a:txBody>
                  <a:tcPr marL="68575" marR="68575" marT="0" marB="0" anchor="ctr"/>
                </a:tc>
                <a:tc>
                  <a:txBody>
                    <a:bodyPr/>
                    <a:lstStyle/>
                    <a:p>
                      <a:pPr marL="36000" marR="0" lvl="0" indent="0" algn="l" rtl="0">
                        <a:lnSpc>
                          <a:spcPct val="100000"/>
                        </a:lnSpc>
                        <a:spcBef>
                          <a:spcPts val="0"/>
                        </a:spcBef>
                        <a:spcAft>
                          <a:spcPts val="0"/>
                        </a:spcAft>
                        <a:buNone/>
                      </a:pPr>
                      <a:r>
                        <a:rPr lang="tr-TR" sz="1600"/>
                        <a:t> </a:t>
                      </a:r>
                      <a:endParaRPr sz="1600">
                        <a:latin typeface="Calibri"/>
                        <a:ea typeface="Calibri"/>
                        <a:cs typeface="Calibri"/>
                        <a:sym typeface="Calibri"/>
                      </a:endParaRPr>
                    </a:p>
                  </a:txBody>
                  <a:tcPr marL="68575" marR="68575" marT="0" marB="0" anchor="ctr"/>
                </a:tc>
                <a:extLst>
                  <a:ext uri="{0D108BD9-81ED-4DB2-BD59-A6C34878D82A}">
                    <a16:rowId xmlns:a16="http://schemas.microsoft.com/office/drawing/2014/main" val="10001"/>
                  </a:ext>
                </a:extLst>
              </a:tr>
              <a:tr h="251075">
                <a:tc>
                  <a:txBody>
                    <a:bodyPr/>
                    <a:lstStyle/>
                    <a:p>
                      <a:pPr marL="36000" marR="36195" lvl="0" indent="0" algn="l" rtl="0">
                        <a:lnSpc>
                          <a:spcPct val="100000"/>
                        </a:lnSpc>
                        <a:spcBef>
                          <a:spcPts val="0"/>
                        </a:spcBef>
                        <a:spcAft>
                          <a:spcPts val="0"/>
                        </a:spcAft>
                        <a:buNone/>
                      </a:pPr>
                      <a:r>
                        <a:rPr lang="tr-TR" sz="1600" b="1" dirty="0"/>
                        <a:t>Tanınmış </a:t>
                      </a:r>
                      <a:r>
                        <a:rPr lang="tr-TR" sz="1600" b="1" dirty="0">
                          <a:solidFill>
                            <a:srgbClr val="FF0000"/>
                          </a:solidFill>
                        </a:rPr>
                        <a:t>uluslararası</a:t>
                      </a:r>
                      <a:r>
                        <a:rPr lang="tr-TR" sz="1600" b="1" dirty="0"/>
                        <a:t> yayınevleri tarafından yayınlanmış özgün bilimsel kitap editörlüğü, bölüm yazarlığı </a:t>
                      </a:r>
                      <a:endParaRPr sz="1600" b="1" dirty="0">
                        <a:latin typeface="Times New Roman"/>
                        <a:ea typeface="Times New Roman"/>
                        <a:cs typeface="Times New Roman"/>
                        <a:sym typeface="Times New Roman"/>
                      </a:endParaRPr>
                    </a:p>
                  </a:txBody>
                  <a:tcPr marL="68575" marR="68575" marT="0" marB="0" anchor="ctr"/>
                </a:tc>
                <a:tc>
                  <a:txBody>
                    <a:bodyPr/>
                    <a:lstStyle/>
                    <a:p>
                      <a:pPr marL="36000" marR="0" lvl="0" indent="0" algn="l" rtl="0">
                        <a:lnSpc>
                          <a:spcPct val="100000"/>
                        </a:lnSpc>
                        <a:spcBef>
                          <a:spcPts val="0"/>
                        </a:spcBef>
                        <a:spcAft>
                          <a:spcPts val="0"/>
                        </a:spcAft>
                        <a:buNone/>
                      </a:pPr>
                      <a:r>
                        <a:rPr lang="tr-TR" sz="1600" dirty="0"/>
                        <a:t> 5</a:t>
                      </a:r>
                      <a:endParaRPr sz="1600" dirty="0">
                        <a:latin typeface="Calibri"/>
                        <a:ea typeface="Calibri"/>
                        <a:cs typeface="Calibri"/>
                        <a:sym typeface="Calibri"/>
                      </a:endParaRPr>
                    </a:p>
                  </a:txBody>
                  <a:tcPr marL="68575" marR="68575" marT="0" marB="0" anchor="ctr"/>
                </a:tc>
                <a:tc>
                  <a:txBody>
                    <a:bodyPr/>
                    <a:lstStyle/>
                    <a:p>
                      <a:pPr marL="36000" marR="0" lvl="0" indent="0" algn="l" rtl="0">
                        <a:lnSpc>
                          <a:spcPct val="100000"/>
                        </a:lnSpc>
                        <a:spcBef>
                          <a:spcPts val="0"/>
                        </a:spcBef>
                        <a:spcAft>
                          <a:spcPts val="0"/>
                        </a:spcAft>
                        <a:buNone/>
                      </a:pPr>
                      <a:r>
                        <a:rPr lang="tr-TR" sz="1600" dirty="0"/>
                        <a:t> 1</a:t>
                      </a:r>
                      <a:endParaRPr sz="1600" dirty="0">
                        <a:latin typeface="Calibri"/>
                        <a:ea typeface="Calibri"/>
                        <a:cs typeface="Calibri"/>
                        <a:sym typeface="Calibri"/>
                      </a:endParaRPr>
                    </a:p>
                  </a:txBody>
                  <a:tcPr marL="68575" marR="68575" marT="0" marB="0" anchor="ctr"/>
                </a:tc>
                <a:extLst>
                  <a:ext uri="{0D108BD9-81ED-4DB2-BD59-A6C34878D82A}">
                    <a16:rowId xmlns:a16="http://schemas.microsoft.com/office/drawing/2014/main" val="10002"/>
                  </a:ext>
                </a:extLst>
              </a:tr>
              <a:tr h="283775">
                <a:tc>
                  <a:txBody>
                    <a:bodyPr/>
                    <a:lstStyle/>
                    <a:p>
                      <a:pPr marL="36000" marR="36195" lvl="0" indent="0" algn="l" rtl="0">
                        <a:lnSpc>
                          <a:spcPct val="100000"/>
                        </a:lnSpc>
                        <a:spcBef>
                          <a:spcPts val="0"/>
                        </a:spcBef>
                        <a:spcAft>
                          <a:spcPts val="0"/>
                        </a:spcAft>
                        <a:buNone/>
                      </a:pPr>
                      <a:r>
                        <a:rPr lang="tr-TR" sz="1600" b="1"/>
                        <a:t>Tanınmış </a:t>
                      </a:r>
                      <a:r>
                        <a:rPr lang="tr-TR" sz="1600" b="1">
                          <a:solidFill>
                            <a:srgbClr val="FF0000"/>
                          </a:solidFill>
                        </a:rPr>
                        <a:t>ulusal</a:t>
                      </a:r>
                      <a:r>
                        <a:rPr lang="tr-TR" sz="1600" b="1"/>
                        <a:t> yayınevleri tarafından yayınlanmış özgün bilimsel kitap</a:t>
                      </a:r>
                      <a:endParaRPr sz="1600" b="1">
                        <a:latin typeface="Times New Roman"/>
                        <a:ea typeface="Times New Roman"/>
                        <a:cs typeface="Times New Roman"/>
                        <a:sym typeface="Times New Roman"/>
                      </a:endParaRPr>
                    </a:p>
                  </a:txBody>
                  <a:tcPr marL="68575" marR="68575" marT="0" marB="0" anchor="ctr"/>
                </a:tc>
                <a:tc>
                  <a:txBody>
                    <a:bodyPr/>
                    <a:lstStyle/>
                    <a:p>
                      <a:pPr marL="36000" marR="0" lvl="0" indent="0" algn="l" rtl="0">
                        <a:lnSpc>
                          <a:spcPct val="100000"/>
                        </a:lnSpc>
                        <a:spcBef>
                          <a:spcPts val="0"/>
                        </a:spcBef>
                        <a:spcAft>
                          <a:spcPts val="0"/>
                        </a:spcAft>
                        <a:buNone/>
                      </a:pPr>
                      <a:r>
                        <a:rPr lang="tr-TR" sz="1600"/>
                        <a:t> </a:t>
                      </a:r>
                      <a:endParaRPr sz="1600">
                        <a:latin typeface="Calibri"/>
                        <a:ea typeface="Calibri"/>
                        <a:cs typeface="Calibri"/>
                        <a:sym typeface="Calibri"/>
                      </a:endParaRPr>
                    </a:p>
                  </a:txBody>
                  <a:tcPr marL="68575" marR="68575" marT="0" marB="0" anchor="ctr"/>
                </a:tc>
                <a:tc>
                  <a:txBody>
                    <a:bodyPr/>
                    <a:lstStyle/>
                    <a:p>
                      <a:pPr marL="36000" marR="0" lvl="0" indent="0" algn="l" rtl="0">
                        <a:lnSpc>
                          <a:spcPct val="100000"/>
                        </a:lnSpc>
                        <a:spcBef>
                          <a:spcPts val="0"/>
                        </a:spcBef>
                        <a:spcAft>
                          <a:spcPts val="0"/>
                        </a:spcAft>
                        <a:buNone/>
                      </a:pPr>
                      <a:r>
                        <a:rPr lang="tr-TR" sz="1600"/>
                        <a:t> </a:t>
                      </a:r>
                      <a:endParaRPr sz="1600">
                        <a:latin typeface="Calibri"/>
                        <a:ea typeface="Calibri"/>
                        <a:cs typeface="Calibri"/>
                        <a:sym typeface="Calibri"/>
                      </a:endParaRPr>
                    </a:p>
                  </a:txBody>
                  <a:tcPr marL="68575" marR="68575" marT="0" marB="0" anchor="ctr"/>
                </a:tc>
                <a:extLst>
                  <a:ext uri="{0D108BD9-81ED-4DB2-BD59-A6C34878D82A}">
                    <a16:rowId xmlns:a16="http://schemas.microsoft.com/office/drawing/2014/main" val="10003"/>
                  </a:ext>
                </a:extLst>
              </a:tr>
              <a:tr h="251075">
                <a:tc>
                  <a:txBody>
                    <a:bodyPr/>
                    <a:lstStyle/>
                    <a:p>
                      <a:pPr marL="36000" marR="36195" lvl="0" indent="0" algn="l" rtl="0">
                        <a:lnSpc>
                          <a:spcPct val="100000"/>
                        </a:lnSpc>
                        <a:spcBef>
                          <a:spcPts val="0"/>
                        </a:spcBef>
                        <a:spcAft>
                          <a:spcPts val="0"/>
                        </a:spcAft>
                        <a:buNone/>
                      </a:pPr>
                      <a:r>
                        <a:rPr lang="tr-TR" sz="1600" b="1"/>
                        <a:t>Tanınmış </a:t>
                      </a:r>
                      <a:r>
                        <a:rPr lang="tr-TR" sz="1600" b="1">
                          <a:solidFill>
                            <a:srgbClr val="FF0000"/>
                          </a:solidFill>
                        </a:rPr>
                        <a:t>ulusal</a:t>
                      </a:r>
                      <a:r>
                        <a:rPr lang="tr-TR" sz="1600" b="1"/>
                        <a:t> yayınevleri tarafından yayınlanmış özgün bilimsel kitap editörlüğü, bölüm yazarlığı </a:t>
                      </a:r>
                      <a:endParaRPr sz="1600" b="1">
                        <a:latin typeface="Times New Roman"/>
                        <a:ea typeface="Times New Roman"/>
                        <a:cs typeface="Times New Roman"/>
                        <a:sym typeface="Times New Roman"/>
                      </a:endParaRPr>
                    </a:p>
                  </a:txBody>
                  <a:tcPr marL="68575" marR="68575" marT="0" marB="0" anchor="ctr"/>
                </a:tc>
                <a:tc>
                  <a:txBody>
                    <a:bodyPr/>
                    <a:lstStyle/>
                    <a:p>
                      <a:pPr marL="36000" marR="0" lvl="0" indent="0" algn="l" rtl="0">
                        <a:lnSpc>
                          <a:spcPct val="100000"/>
                        </a:lnSpc>
                        <a:spcBef>
                          <a:spcPts val="0"/>
                        </a:spcBef>
                        <a:spcAft>
                          <a:spcPts val="0"/>
                        </a:spcAft>
                        <a:buNone/>
                      </a:pPr>
                      <a:r>
                        <a:rPr lang="tr-TR" sz="1600"/>
                        <a:t> </a:t>
                      </a:r>
                      <a:endParaRPr sz="1600">
                        <a:latin typeface="Calibri"/>
                        <a:ea typeface="Calibri"/>
                        <a:cs typeface="Calibri"/>
                        <a:sym typeface="Calibri"/>
                      </a:endParaRPr>
                    </a:p>
                  </a:txBody>
                  <a:tcPr marL="68575" marR="68575" marT="0" marB="0" anchor="ctr"/>
                </a:tc>
                <a:tc>
                  <a:txBody>
                    <a:bodyPr/>
                    <a:lstStyle/>
                    <a:p>
                      <a:pPr marL="36000" marR="0" lvl="0" indent="0" algn="l" rtl="0">
                        <a:lnSpc>
                          <a:spcPct val="100000"/>
                        </a:lnSpc>
                        <a:spcBef>
                          <a:spcPts val="0"/>
                        </a:spcBef>
                        <a:spcAft>
                          <a:spcPts val="0"/>
                        </a:spcAft>
                        <a:buNone/>
                      </a:pPr>
                      <a:r>
                        <a:rPr lang="tr-TR" sz="1600"/>
                        <a:t> </a:t>
                      </a:r>
                      <a:endParaRPr sz="1600">
                        <a:latin typeface="Calibri"/>
                        <a:ea typeface="Calibri"/>
                        <a:cs typeface="Calibri"/>
                        <a:sym typeface="Calibri"/>
                      </a:endParaRPr>
                    </a:p>
                  </a:txBody>
                  <a:tcPr marL="68575" marR="68575" marT="0" marB="0" anchor="ctr"/>
                </a:tc>
                <a:extLst>
                  <a:ext uri="{0D108BD9-81ED-4DB2-BD59-A6C34878D82A}">
                    <a16:rowId xmlns:a16="http://schemas.microsoft.com/office/drawing/2014/main" val="10004"/>
                  </a:ext>
                </a:extLst>
              </a:tr>
              <a:tr h="504850">
                <a:tc>
                  <a:txBody>
                    <a:bodyPr/>
                    <a:lstStyle/>
                    <a:p>
                      <a:pPr marL="36000" marR="36195" lvl="0" indent="0" algn="l" rtl="0">
                        <a:lnSpc>
                          <a:spcPct val="100000"/>
                        </a:lnSpc>
                        <a:spcBef>
                          <a:spcPts val="0"/>
                        </a:spcBef>
                        <a:spcAft>
                          <a:spcPts val="0"/>
                        </a:spcAft>
                        <a:buNone/>
                      </a:pPr>
                      <a:r>
                        <a:rPr lang="tr-TR" sz="1600" b="1"/>
                        <a:t>Alanında çeviri kitap editörlüğü, kitap bölümü çevirisi, tam kitap çevirisi (Yabancı dil alanındaki adaylar kendi dil alanlarında çeviri yaparsa, puanın yarısı)</a:t>
                      </a:r>
                      <a:endParaRPr sz="1600" b="1">
                        <a:latin typeface="Calibri"/>
                        <a:ea typeface="Calibri"/>
                        <a:cs typeface="Calibri"/>
                        <a:sym typeface="Calibri"/>
                      </a:endParaRPr>
                    </a:p>
                  </a:txBody>
                  <a:tcPr marL="68575" marR="68575" marT="0" marB="0" anchor="ctr"/>
                </a:tc>
                <a:tc>
                  <a:txBody>
                    <a:bodyPr/>
                    <a:lstStyle/>
                    <a:p>
                      <a:pPr marL="36000" marR="0" lvl="0" indent="0" algn="l" rtl="0">
                        <a:lnSpc>
                          <a:spcPct val="100000"/>
                        </a:lnSpc>
                        <a:spcBef>
                          <a:spcPts val="0"/>
                        </a:spcBef>
                        <a:spcAft>
                          <a:spcPts val="0"/>
                        </a:spcAft>
                        <a:buNone/>
                      </a:pPr>
                      <a:r>
                        <a:rPr lang="tr-TR" sz="1600"/>
                        <a:t> </a:t>
                      </a:r>
                      <a:endParaRPr sz="1600">
                        <a:latin typeface="Calibri"/>
                        <a:ea typeface="Calibri"/>
                        <a:cs typeface="Calibri"/>
                        <a:sym typeface="Calibri"/>
                      </a:endParaRPr>
                    </a:p>
                  </a:txBody>
                  <a:tcPr marL="68575" marR="68575" marT="0" marB="0" anchor="ctr"/>
                </a:tc>
                <a:tc>
                  <a:txBody>
                    <a:bodyPr/>
                    <a:lstStyle/>
                    <a:p>
                      <a:pPr marL="36000" marR="0" lvl="0" indent="0" algn="l" rtl="0">
                        <a:lnSpc>
                          <a:spcPct val="100000"/>
                        </a:lnSpc>
                        <a:spcBef>
                          <a:spcPts val="0"/>
                        </a:spcBef>
                        <a:spcAft>
                          <a:spcPts val="0"/>
                        </a:spcAft>
                        <a:buNone/>
                      </a:pPr>
                      <a:r>
                        <a:rPr lang="tr-TR" sz="1600"/>
                        <a:t> </a:t>
                      </a:r>
                      <a:endParaRPr sz="1600">
                        <a:latin typeface="Calibri"/>
                        <a:ea typeface="Calibri"/>
                        <a:cs typeface="Calibri"/>
                        <a:sym typeface="Calibri"/>
                      </a:endParaRPr>
                    </a:p>
                  </a:txBody>
                  <a:tcPr marL="68575" marR="68575" marT="0" marB="0" anchor="ctr"/>
                </a:tc>
                <a:extLst>
                  <a:ext uri="{0D108BD9-81ED-4DB2-BD59-A6C34878D82A}">
                    <a16:rowId xmlns:a16="http://schemas.microsoft.com/office/drawing/2014/main" val="10005"/>
                  </a:ext>
                </a:extLst>
              </a:tr>
              <a:tr h="504500">
                <a:tc>
                  <a:txBody>
                    <a:bodyPr/>
                    <a:lstStyle/>
                    <a:p>
                      <a:pPr marL="36000" marR="36195" lvl="0" indent="0" algn="l" rtl="0">
                        <a:lnSpc>
                          <a:spcPct val="100000"/>
                        </a:lnSpc>
                        <a:spcBef>
                          <a:spcPts val="0"/>
                        </a:spcBef>
                        <a:spcAft>
                          <a:spcPts val="0"/>
                        </a:spcAft>
                        <a:buNone/>
                      </a:pPr>
                      <a:r>
                        <a:rPr lang="tr-TR" sz="1600" b="1"/>
                        <a:t>Üniversite tarafından hakem incelemesi yaptırıldıktan sonra yayınlanan ders kitabı (Hakemsiz ders kitapları puanlandırmaya tabi tutulmaz)</a:t>
                      </a:r>
                      <a:endParaRPr sz="1600" b="1">
                        <a:latin typeface="Times New Roman"/>
                        <a:ea typeface="Times New Roman"/>
                        <a:cs typeface="Times New Roman"/>
                        <a:sym typeface="Times New Roman"/>
                      </a:endParaRPr>
                    </a:p>
                  </a:txBody>
                  <a:tcPr marL="68575" marR="68575" marT="0" marB="0" anchor="ctr"/>
                </a:tc>
                <a:tc>
                  <a:txBody>
                    <a:bodyPr/>
                    <a:lstStyle/>
                    <a:p>
                      <a:pPr marL="36000" marR="0" lvl="0" indent="0" algn="l" rtl="0">
                        <a:lnSpc>
                          <a:spcPct val="100000"/>
                        </a:lnSpc>
                        <a:spcBef>
                          <a:spcPts val="0"/>
                        </a:spcBef>
                        <a:spcAft>
                          <a:spcPts val="0"/>
                        </a:spcAft>
                        <a:buNone/>
                      </a:pPr>
                      <a:r>
                        <a:rPr lang="tr-TR" sz="1600"/>
                        <a:t> </a:t>
                      </a:r>
                      <a:endParaRPr sz="1600">
                        <a:latin typeface="Calibri"/>
                        <a:ea typeface="Calibri"/>
                        <a:cs typeface="Calibri"/>
                        <a:sym typeface="Calibri"/>
                      </a:endParaRPr>
                    </a:p>
                  </a:txBody>
                  <a:tcPr marL="68575" marR="68575" marT="0" marB="0" anchor="ctr"/>
                </a:tc>
                <a:tc>
                  <a:txBody>
                    <a:bodyPr/>
                    <a:lstStyle/>
                    <a:p>
                      <a:pPr marL="36000" marR="0" lvl="0" indent="0" algn="l" rtl="0">
                        <a:lnSpc>
                          <a:spcPct val="100000"/>
                        </a:lnSpc>
                        <a:spcBef>
                          <a:spcPts val="0"/>
                        </a:spcBef>
                        <a:spcAft>
                          <a:spcPts val="0"/>
                        </a:spcAft>
                        <a:buNone/>
                      </a:pPr>
                      <a:r>
                        <a:rPr lang="tr-TR" sz="1600"/>
                        <a:t> </a:t>
                      </a:r>
                      <a:endParaRPr sz="1600">
                        <a:latin typeface="Calibri"/>
                        <a:ea typeface="Calibri"/>
                        <a:cs typeface="Calibri"/>
                        <a:sym typeface="Calibri"/>
                      </a:endParaRPr>
                    </a:p>
                  </a:txBody>
                  <a:tcPr marL="68575" marR="68575" marT="0" marB="0" anchor="ctr"/>
                </a:tc>
                <a:extLst>
                  <a:ext uri="{0D108BD9-81ED-4DB2-BD59-A6C34878D82A}">
                    <a16:rowId xmlns:a16="http://schemas.microsoft.com/office/drawing/2014/main" val="10006"/>
                  </a:ext>
                </a:extLst>
              </a:tr>
              <a:tr h="504500">
                <a:tc>
                  <a:txBody>
                    <a:bodyPr/>
                    <a:lstStyle/>
                    <a:p>
                      <a:pPr marL="36000" marR="36195" lvl="0" indent="0" algn="l" rtl="0">
                        <a:lnSpc>
                          <a:spcPct val="100000"/>
                        </a:lnSpc>
                        <a:spcBef>
                          <a:spcPts val="0"/>
                        </a:spcBef>
                        <a:spcAft>
                          <a:spcPts val="0"/>
                        </a:spcAft>
                        <a:buNone/>
                      </a:pPr>
                      <a:r>
                        <a:rPr lang="tr-TR" sz="1600" b="1">
                          <a:solidFill>
                            <a:srgbClr val="FF0000"/>
                          </a:solidFill>
                        </a:rPr>
                        <a:t>Uluslararası</a:t>
                      </a:r>
                      <a:r>
                        <a:rPr lang="tr-TR" sz="1600" b="1"/>
                        <a:t> yayınevleri tarafından yayınlanan ansiklopedilerde madde (en fazla dört madde hesaplamada dikkate alınır)</a:t>
                      </a:r>
                      <a:endParaRPr sz="1600" b="1">
                        <a:latin typeface="Times New Roman"/>
                        <a:ea typeface="Times New Roman"/>
                        <a:cs typeface="Times New Roman"/>
                        <a:sym typeface="Times New Roman"/>
                      </a:endParaRPr>
                    </a:p>
                  </a:txBody>
                  <a:tcPr marL="68575" marR="68575" marT="0" marB="0" anchor="ctr"/>
                </a:tc>
                <a:tc>
                  <a:txBody>
                    <a:bodyPr/>
                    <a:lstStyle/>
                    <a:p>
                      <a:pPr marL="36000" marR="0" lvl="0" indent="0" algn="l" rtl="0">
                        <a:lnSpc>
                          <a:spcPct val="100000"/>
                        </a:lnSpc>
                        <a:spcBef>
                          <a:spcPts val="0"/>
                        </a:spcBef>
                        <a:spcAft>
                          <a:spcPts val="0"/>
                        </a:spcAft>
                        <a:buNone/>
                      </a:pPr>
                      <a:r>
                        <a:rPr lang="tr-TR" sz="1600"/>
                        <a:t> </a:t>
                      </a:r>
                      <a:endParaRPr sz="1600">
                        <a:latin typeface="Calibri"/>
                        <a:ea typeface="Calibri"/>
                        <a:cs typeface="Calibri"/>
                        <a:sym typeface="Calibri"/>
                      </a:endParaRPr>
                    </a:p>
                  </a:txBody>
                  <a:tcPr marL="68575" marR="68575" marT="0" marB="0" anchor="ctr"/>
                </a:tc>
                <a:tc>
                  <a:txBody>
                    <a:bodyPr/>
                    <a:lstStyle/>
                    <a:p>
                      <a:pPr marL="36000" marR="0" lvl="0" indent="0" algn="l" rtl="0">
                        <a:lnSpc>
                          <a:spcPct val="100000"/>
                        </a:lnSpc>
                        <a:spcBef>
                          <a:spcPts val="0"/>
                        </a:spcBef>
                        <a:spcAft>
                          <a:spcPts val="0"/>
                        </a:spcAft>
                        <a:buNone/>
                      </a:pPr>
                      <a:r>
                        <a:rPr lang="tr-TR" sz="1600"/>
                        <a:t> </a:t>
                      </a:r>
                      <a:endParaRPr sz="1600">
                        <a:latin typeface="Calibri"/>
                        <a:ea typeface="Calibri"/>
                        <a:cs typeface="Calibri"/>
                        <a:sym typeface="Calibri"/>
                      </a:endParaRPr>
                    </a:p>
                  </a:txBody>
                  <a:tcPr marL="68575" marR="68575" marT="0" marB="0" anchor="ctr"/>
                </a:tc>
                <a:extLst>
                  <a:ext uri="{0D108BD9-81ED-4DB2-BD59-A6C34878D82A}">
                    <a16:rowId xmlns:a16="http://schemas.microsoft.com/office/drawing/2014/main" val="10007"/>
                  </a:ext>
                </a:extLst>
              </a:tr>
              <a:tr h="504500">
                <a:tc>
                  <a:txBody>
                    <a:bodyPr/>
                    <a:lstStyle/>
                    <a:p>
                      <a:pPr marL="36000" marR="36195" lvl="0" indent="0" algn="l" rtl="0">
                        <a:lnSpc>
                          <a:spcPct val="100000"/>
                        </a:lnSpc>
                        <a:spcBef>
                          <a:spcPts val="0"/>
                        </a:spcBef>
                        <a:spcAft>
                          <a:spcPts val="0"/>
                        </a:spcAft>
                        <a:buNone/>
                      </a:pPr>
                      <a:r>
                        <a:rPr lang="tr-TR" sz="1600" b="1">
                          <a:solidFill>
                            <a:srgbClr val="FF0000"/>
                          </a:solidFill>
                        </a:rPr>
                        <a:t>Ulusal</a:t>
                      </a:r>
                      <a:r>
                        <a:rPr lang="tr-TR" sz="1600" b="1"/>
                        <a:t> yayınevleri tarafından yayınlanan ansiklopedilerde madde (en fazla dört madde hesaplamada dikkate alınır)</a:t>
                      </a:r>
                      <a:endParaRPr sz="1600" b="1">
                        <a:latin typeface="Times New Roman"/>
                        <a:ea typeface="Times New Roman"/>
                        <a:cs typeface="Times New Roman"/>
                        <a:sym typeface="Times New Roman"/>
                      </a:endParaRPr>
                    </a:p>
                  </a:txBody>
                  <a:tcPr marL="68575" marR="68575" marT="0" marB="0" anchor="ctr"/>
                </a:tc>
                <a:tc>
                  <a:txBody>
                    <a:bodyPr/>
                    <a:lstStyle/>
                    <a:p>
                      <a:pPr marL="36000" marR="0" lvl="0" indent="0" algn="l" rtl="0">
                        <a:lnSpc>
                          <a:spcPct val="100000"/>
                        </a:lnSpc>
                        <a:spcBef>
                          <a:spcPts val="0"/>
                        </a:spcBef>
                        <a:spcAft>
                          <a:spcPts val="0"/>
                        </a:spcAft>
                        <a:buNone/>
                      </a:pPr>
                      <a:r>
                        <a:rPr lang="tr-TR" sz="1600"/>
                        <a:t> </a:t>
                      </a:r>
                      <a:endParaRPr sz="1600">
                        <a:latin typeface="Calibri"/>
                        <a:ea typeface="Calibri"/>
                        <a:cs typeface="Calibri"/>
                        <a:sym typeface="Calibri"/>
                      </a:endParaRPr>
                    </a:p>
                  </a:txBody>
                  <a:tcPr marL="68575" marR="68575" marT="0" marB="0" anchor="ctr"/>
                </a:tc>
                <a:tc>
                  <a:txBody>
                    <a:bodyPr/>
                    <a:lstStyle/>
                    <a:p>
                      <a:pPr marL="36000" marR="0" lvl="0" indent="0" algn="l" rtl="0">
                        <a:lnSpc>
                          <a:spcPct val="100000"/>
                        </a:lnSpc>
                        <a:spcBef>
                          <a:spcPts val="0"/>
                        </a:spcBef>
                        <a:spcAft>
                          <a:spcPts val="0"/>
                        </a:spcAft>
                        <a:buNone/>
                      </a:pPr>
                      <a:r>
                        <a:rPr lang="tr-TR" sz="1600"/>
                        <a:t> </a:t>
                      </a:r>
                      <a:endParaRPr sz="1600">
                        <a:latin typeface="Calibri"/>
                        <a:ea typeface="Calibri"/>
                        <a:cs typeface="Calibri"/>
                        <a:sym typeface="Calibri"/>
                      </a:endParaRPr>
                    </a:p>
                  </a:txBody>
                  <a:tcPr marL="68575" marR="68575" marT="0" marB="0" anchor="ctr"/>
                </a:tc>
                <a:extLst>
                  <a:ext uri="{0D108BD9-81ED-4DB2-BD59-A6C34878D82A}">
                    <a16:rowId xmlns:a16="http://schemas.microsoft.com/office/drawing/2014/main" val="10008"/>
                  </a:ext>
                </a:extLst>
              </a:tr>
              <a:tr h="372125">
                <a:tc>
                  <a:txBody>
                    <a:bodyPr/>
                    <a:lstStyle/>
                    <a:p>
                      <a:pPr marL="36000" marR="0" lvl="0" indent="0" algn="r" rtl="0">
                        <a:lnSpc>
                          <a:spcPct val="100000"/>
                        </a:lnSpc>
                        <a:spcBef>
                          <a:spcPts val="0"/>
                        </a:spcBef>
                        <a:spcAft>
                          <a:spcPts val="0"/>
                        </a:spcAft>
                        <a:buNone/>
                      </a:pPr>
                      <a:r>
                        <a:rPr lang="tr-TR" sz="1600" b="1">
                          <a:solidFill>
                            <a:srgbClr val="FF0000"/>
                          </a:solidFill>
                        </a:rPr>
                        <a:t>TOPLAM</a:t>
                      </a:r>
                      <a:endParaRPr sz="1600" b="1">
                        <a:solidFill>
                          <a:srgbClr val="FF0000"/>
                        </a:solidFill>
                        <a:latin typeface="Calibri"/>
                        <a:ea typeface="Calibri"/>
                        <a:cs typeface="Calibri"/>
                        <a:sym typeface="Calibri"/>
                      </a:endParaRPr>
                    </a:p>
                  </a:txBody>
                  <a:tcPr marL="68575" marR="68575" marT="0" marB="0" anchor="ctr"/>
                </a:tc>
                <a:tc>
                  <a:txBody>
                    <a:bodyPr/>
                    <a:lstStyle/>
                    <a:p>
                      <a:pPr marL="36000" marR="0" lvl="0" indent="0" algn="l" rtl="0">
                        <a:lnSpc>
                          <a:spcPct val="100000"/>
                        </a:lnSpc>
                        <a:spcBef>
                          <a:spcPts val="0"/>
                        </a:spcBef>
                        <a:spcAft>
                          <a:spcPts val="0"/>
                        </a:spcAft>
                        <a:buNone/>
                      </a:pPr>
                      <a:r>
                        <a:rPr lang="tr-TR" sz="1600" dirty="0"/>
                        <a:t> 5</a:t>
                      </a:r>
                      <a:endParaRPr sz="1600" dirty="0">
                        <a:latin typeface="Calibri"/>
                        <a:ea typeface="Calibri"/>
                        <a:cs typeface="Calibri"/>
                        <a:sym typeface="Calibri"/>
                      </a:endParaRPr>
                    </a:p>
                  </a:txBody>
                  <a:tcPr marL="68575" marR="68575" marT="0" marB="0" anchor="ctr"/>
                </a:tc>
                <a:tc>
                  <a:txBody>
                    <a:bodyPr/>
                    <a:lstStyle/>
                    <a:p>
                      <a:pPr marL="36000" marR="0" lvl="0" indent="0" algn="l" rtl="0">
                        <a:lnSpc>
                          <a:spcPct val="100000"/>
                        </a:lnSpc>
                        <a:spcBef>
                          <a:spcPts val="0"/>
                        </a:spcBef>
                        <a:spcAft>
                          <a:spcPts val="0"/>
                        </a:spcAft>
                        <a:buNone/>
                      </a:pPr>
                      <a:r>
                        <a:rPr lang="tr-TR" sz="1600" dirty="0"/>
                        <a:t> 1</a:t>
                      </a:r>
                      <a:endParaRPr sz="1600" dirty="0">
                        <a:latin typeface="Calibri"/>
                        <a:ea typeface="Calibri"/>
                        <a:cs typeface="Calibri"/>
                        <a:sym typeface="Calibri"/>
                      </a:endParaRPr>
                    </a:p>
                  </a:txBody>
                  <a:tcPr marL="68575" marR="68575" marT="0" marB="0" anchor="ctr"/>
                </a:tc>
                <a:extLst>
                  <a:ext uri="{0D108BD9-81ED-4DB2-BD59-A6C34878D82A}">
                    <a16:rowId xmlns:a16="http://schemas.microsoft.com/office/drawing/2014/main"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25"/>
        <p:cNvGrpSpPr/>
        <p:nvPr/>
      </p:nvGrpSpPr>
      <p:grpSpPr>
        <a:xfrm>
          <a:off x="0" y="0"/>
          <a:ext cx="0" cy="0"/>
          <a:chOff x="0" y="0"/>
          <a:chExt cx="0" cy="0"/>
        </a:xfrm>
      </p:grpSpPr>
      <p:sp>
        <p:nvSpPr>
          <p:cNvPr id="126" name="Google Shape;126;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30.12.2025</a:t>
            </a:r>
            <a:endParaRPr/>
          </a:p>
        </p:txBody>
      </p:sp>
      <p:sp>
        <p:nvSpPr>
          <p:cNvPr id="127" name="Google Shape;127;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5</a:t>
            </a:fld>
            <a:endParaRPr/>
          </a:p>
        </p:txBody>
      </p:sp>
      <p:sp>
        <p:nvSpPr>
          <p:cNvPr id="128" name="Google Shape;128;p5"/>
          <p:cNvSpPr txBox="1"/>
          <p:nvPr/>
        </p:nvSpPr>
        <p:spPr>
          <a:xfrm>
            <a:off x="-1" y="797551"/>
            <a:ext cx="10741891" cy="690319"/>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FF0000"/>
              </a:buClr>
              <a:buSzPts val="3200"/>
              <a:buFont typeface="Calibri"/>
              <a:buNone/>
            </a:pPr>
            <a:r>
              <a:rPr lang="tr-TR" sz="3200" b="1" i="0" u="none" strike="noStrike" cap="none">
                <a:solidFill>
                  <a:srgbClr val="FF0000"/>
                </a:solidFill>
                <a:latin typeface="Calibri"/>
                <a:ea typeface="Calibri"/>
                <a:cs typeface="Calibri"/>
                <a:sym typeface="Calibri"/>
              </a:rPr>
              <a:t>YÖNETİM: </a:t>
            </a:r>
            <a:r>
              <a:rPr lang="tr-TR" sz="3200" b="1" i="0" u="none" strike="noStrike" cap="none">
                <a:solidFill>
                  <a:srgbClr val="3333FF"/>
                </a:solidFill>
                <a:latin typeface="Calibri"/>
                <a:ea typeface="Calibri"/>
                <a:cs typeface="Calibri"/>
                <a:sym typeface="Calibri"/>
              </a:rPr>
              <a:t>Bölüm Başkanlıkları</a:t>
            </a:r>
            <a:endParaRPr sz="3200" b="0" i="0" u="none" strike="noStrike" cap="none">
              <a:solidFill>
                <a:srgbClr val="3333FF"/>
              </a:solidFill>
              <a:latin typeface="Calibri"/>
              <a:ea typeface="Calibri"/>
              <a:cs typeface="Calibri"/>
              <a:sym typeface="Calibri"/>
            </a:endParaRPr>
          </a:p>
        </p:txBody>
      </p:sp>
      <p:graphicFrame>
        <p:nvGraphicFramePr>
          <p:cNvPr id="129" name="Google Shape;129;p5"/>
          <p:cNvGraphicFramePr/>
          <p:nvPr>
            <p:extLst>
              <p:ext uri="{D42A27DB-BD31-4B8C-83A1-F6EECF244321}">
                <p14:modId xmlns:p14="http://schemas.microsoft.com/office/powerpoint/2010/main" val="4257562052"/>
              </p:ext>
            </p:extLst>
          </p:nvPr>
        </p:nvGraphicFramePr>
        <p:xfrm>
          <a:off x="496390" y="1782621"/>
          <a:ext cx="11372325" cy="3842550"/>
        </p:xfrm>
        <a:graphic>
          <a:graphicData uri="http://schemas.openxmlformats.org/drawingml/2006/table">
            <a:tbl>
              <a:tblPr firstRow="1" firstCol="1" bandRow="1">
                <a:noFill/>
                <a:tableStyleId>{9EE9E55A-6353-4820-B1A0-A50A31D110FF}</a:tableStyleId>
              </a:tblPr>
              <a:tblGrid>
                <a:gridCol w="2902600">
                  <a:extLst>
                    <a:ext uri="{9D8B030D-6E8A-4147-A177-3AD203B41FA5}">
                      <a16:colId xmlns:a16="http://schemas.microsoft.com/office/drawing/2014/main" val="20000"/>
                    </a:ext>
                  </a:extLst>
                </a:gridCol>
                <a:gridCol w="3001500">
                  <a:extLst>
                    <a:ext uri="{9D8B030D-6E8A-4147-A177-3AD203B41FA5}">
                      <a16:colId xmlns:a16="http://schemas.microsoft.com/office/drawing/2014/main" val="20001"/>
                    </a:ext>
                  </a:extLst>
                </a:gridCol>
                <a:gridCol w="2733650">
                  <a:extLst>
                    <a:ext uri="{9D8B030D-6E8A-4147-A177-3AD203B41FA5}">
                      <a16:colId xmlns:a16="http://schemas.microsoft.com/office/drawing/2014/main" val="20002"/>
                    </a:ext>
                  </a:extLst>
                </a:gridCol>
                <a:gridCol w="2734575">
                  <a:extLst>
                    <a:ext uri="{9D8B030D-6E8A-4147-A177-3AD203B41FA5}">
                      <a16:colId xmlns:a16="http://schemas.microsoft.com/office/drawing/2014/main" val="20003"/>
                    </a:ext>
                  </a:extLst>
                </a:gridCol>
              </a:tblGrid>
              <a:tr h="559050">
                <a:tc>
                  <a:txBody>
                    <a:bodyPr/>
                    <a:lstStyle/>
                    <a:p>
                      <a:pPr marL="0" marR="0" lvl="0" indent="0" algn="ctr" rtl="0">
                        <a:lnSpc>
                          <a:spcPct val="100000"/>
                        </a:lnSpc>
                        <a:spcBef>
                          <a:spcPts val="0"/>
                        </a:spcBef>
                        <a:spcAft>
                          <a:spcPts val="0"/>
                        </a:spcAft>
                        <a:buNone/>
                      </a:pPr>
                      <a:r>
                        <a:rPr lang="tr-TR" sz="1800" u="none" strike="noStrike" cap="none">
                          <a:solidFill>
                            <a:srgbClr val="FF0000"/>
                          </a:solidFill>
                          <a:latin typeface="Calibri"/>
                          <a:ea typeface="Calibri"/>
                          <a:cs typeface="Calibri"/>
                          <a:sym typeface="Calibri"/>
                        </a:rPr>
                        <a:t>BÖLÜM ADI*</a:t>
                      </a:r>
                      <a:endParaRPr sz="1800" u="none" strike="noStrike" cap="none">
                        <a:solidFill>
                          <a:srgbClr val="FF0000"/>
                        </a:solidFill>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None/>
                      </a:pPr>
                      <a:r>
                        <a:rPr lang="tr-TR" sz="1800" u="none" strike="noStrike" cap="none">
                          <a:solidFill>
                            <a:srgbClr val="FF0000"/>
                          </a:solidFill>
                          <a:latin typeface="Calibri"/>
                          <a:ea typeface="Calibri"/>
                          <a:cs typeface="Calibri"/>
                          <a:sym typeface="Calibri"/>
                        </a:rPr>
                        <a:t>Bölüm Başkanı </a:t>
                      </a:r>
                      <a:endParaRPr sz="1800" u="none" strike="noStrike" cap="none">
                        <a:solidFill>
                          <a:srgbClr val="FF0000"/>
                        </a:solidFill>
                        <a:latin typeface="Calibri"/>
                        <a:ea typeface="Calibri"/>
                        <a:cs typeface="Calibri"/>
                        <a:sym typeface="Calibri"/>
                      </a:endParaRPr>
                    </a:p>
                    <a:p>
                      <a:pPr marL="0" marR="0" lvl="0" indent="0" algn="ctr" rtl="0">
                        <a:lnSpc>
                          <a:spcPct val="100000"/>
                        </a:lnSpc>
                        <a:spcBef>
                          <a:spcPts val="0"/>
                        </a:spcBef>
                        <a:spcAft>
                          <a:spcPts val="0"/>
                        </a:spcAft>
                        <a:buNone/>
                      </a:pPr>
                      <a:r>
                        <a:rPr lang="tr-TR" sz="1800" u="none" strike="noStrike" cap="none">
                          <a:solidFill>
                            <a:srgbClr val="FF0000"/>
                          </a:solidFill>
                          <a:latin typeface="Calibri"/>
                          <a:ea typeface="Calibri"/>
                          <a:cs typeface="Calibri"/>
                          <a:sym typeface="Calibri"/>
                        </a:rPr>
                        <a:t>Ünvanı Adı Soyadı</a:t>
                      </a:r>
                      <a:endParaRPr sz="1800" u="none" strike="noStrike" cap="none">
                        <a:solidFill>
                          <a:srgbClr val="FF0000"/>
                        </a:solidFill>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None/>
                      </a:pPr>
                      <a:r>
                        <a:rPr lang="tr-TR" sz="1800" u="none" strike="noStrike" cap="none">
                          <a:solidFill>
                            <a:srgbClr val="FF0000"/>
                          </a:solidFill>
                          <a:latin typeface="Calibri"/>
                          <a:ea typeface="Calibri"/>
                          <a:cs typeface="Calibri"/>
                          <a:sym typeface="Calibri"/>
                        </a:rPr>
                        <a:t>Bölüm Başkan Yardımcısı Ünvanı Adı Soyadı</a:t>
                      </a:r>
                      <a:endParaRPr sz="1800" u="none" strike="noStrike" cap="none">
                        <a:solidFill>
                          <a:srgbClr val="FF0000"/>
                        </a:solidFill>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None/>
                      </a:pPr>
                      <a:r>
                        <a:rPr lang="tr-TR" sz="1800" u="none" strike="noStrike" cap="none">
                          <a:solidFill>
                            <a:srgbClr val="FF0000"/>
                          </a:solidFill>
                          <a:latin typeface="Calibri"/>
                          <a:ea typeface="Calibri"/>
                          <a:cs typeface="Calibri"/>
                          <a:sym typeface="Calibri"/>
                        </a:rPr>
                        <a:t>Bölüm Başkan Yardımcısı Ünvanı Adı Soyadı</a:t>
                      </a:r>
                      <a:endParaRPr sz="1800" u="none" strike="noStrike" cap="none">
                        <a:solidFill>
                          <a:srgbClr val="FF0000"/>
                        </a:solidFill>
                        <a:latin typeface="Calibri"/>
                        <a:ea typeface="Calibri"/>
                        <a:cs typeface="Calibri"/>
                        <a:sym typeface="Calibri"/>
                      </a:endParaRPr>
                    </a:p>
                  </a:txBody>
                  <a:tcPr marL="68575" marR="68575" marT="0" marB="0" anchor="ctr"/>
                </a:tc>
                <a:extLst>
                  <a:ext uri="{0D108BD9-81ED-4DB2-BD59-A6C34878D82A}">
                    <a16:rowId xmlns:a16="http://schemas.microsoft.com/office/drawing/2014/main" val="10000"/>
                  </a:ext>
                </a:extLst>
              </a:tr>
              <a:tr h="447500">
                <a:tc>
                  <a:txBody>
                    <a:bodyPr/>
                    <a:lstStyle/>
                    <a:p>
                      <a:pPr marL="0" marR="0" lvl="0" indent="0" algn="l" rtl="0">
                        <a:spcBef>
                          <a:spcPts val="0"/>
                        </a:spcBef>
                        <a:spcAft>
                          <a:spcPts val="0"/>
                        </a:spcAft>
                        <a:buNone/>
                      </a:pPr>
                      <a:r>
                        <a:rPr lang="tr-TR" sz="1800"/>
                        <a:t>Yabancı Diller Bölümü</a:t>
                      </a:r>
                      <a:endParaRPr sz="1800">
                        <a:latin typeface="Calibri"/>
                        <a:ea typeface="Calibri"/>
                        <a:cs typeface="Calibri"/>
                        <a:sym typeface="Calibri"/>
                      </a:endParaRPr>
                    </a:p>
                  </a:txBody>
                  <a:tcPr marL="68575" marR="68575" marT="0" marB="0" anchor="ctr"/>
                </a:tc>
                <a:tc>
                  <a:txBody>
                    <a:bodyPr/>
                    <a:lstStyle/>
                    <a:p>
                      <a:pPr marL="0" marR="0" lvl="0" indent="0" algn="l" rtl="0">
                        <a:spcBef>
                          <a:spcPts val="0"/>
                        </a:spcBef>
                        <a:spcAft>
                          <a:spcPts val="0"/>
                        </a:spcAft>
                        <a:buNone/>
                      </a:pPr>
                      <a:r>
                        <a:rPr lang="tr-TR" sz="1800"/>
                        <a:t>Öğr. Gör. Dr. Yıldıray KURNAZ</a:t>
                      </a:r>
                      <a:endParaRPr sz="1800">
                        <a:latin typeface="Calibri"/>
                        <a:ea typeface="Calibri"/>
                        <a:cs typeface="Calibri"/>
                        <a:sym typeface="Calibri"/>
                      </a:endParaRPr>
                    </a:p>
                  </a:txBody>
                  <a:tcPr marL="68575" marR="68575" marT="0" marB="0" anchor="ctr"/>
                </a:tc>
                <a:tc>
                  <a:txBody>
                    <a:bodyPr/>
                    <a:lstStyle/>
                    <a:p>
                      <a:pPr marL="0" marR="0" lvl="0" indent="0" algn="l" rtl="0">
                        <a:spcBef>
                          <a:spcPts val="0"/>
                        </a:spcBef>
                        <a:spcAft>
                          <a:spcPts val="0"/>
                        </a:spcAft>
                        <a:buNone/>
                      </a:pPr>
                      <a:r>
                        <a:rPr lang="tr-TR" sz="1800" dirty="0" err="1" smtClean="0">
                          <a:latin typeface="Calibri"/>
                          <a:ea typeface="Calibri"/>
                          <a:cs typeface="Calibri"/>
                          <a:sym typeface="Calibri"/>
                        </a:rPr>
                        <a:t>Öğr</a:t>
                      </a:r>
                      <a:r>
                        <a:rPr lang="tr-TR" sz="1800" dirty="0" smtClean="0">
                          <a:latin typeface="Calibri"/>
                          <a:ea typeface="Calibri"/>
                          <a:cs typeface="Calibri"/>
                          <a:sym typeface="Calibri"/>
                        </a:rPr>
                        <a:t>. Gör. Damla KATLAN</a:t>
                      </a:r>
                      <a:endParaRPr sz="1800" dirty="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tr-TR" sz="1800">
                          <a:latin typeface="Calibri"/>
                          <a:ea typeface="Calibri"/>
                          <a:cs typeface="Calibri"/>
                          <a:sym typeface="Calibri"/>
                        </a:rPr>
                        <a:t> </a:t>
                      </a:r>
                      <a:endParaRPr sz="1800">
                        <a:latin typeface="Calibri"/>
                        <a:ea typeface="Calibri"/>
                        <a:cs typeface="Calibri"/>
                        <a:sym typeface="Calibri"/>
                      </a:endParaRPr>
                    </a:p>
                  </a:txBody>
                  <a:tcPr marL="68575" marR="68575" marT="0" marB="0" anchor="ctr"/>
                </a:tc>
                <a:extLst>
                  <a:ext uri="{0D108BD9-81ED-4DB2-BD59-A6C34878D82A}">
                    <a16:rowId xmlns:a16="http://schemas.microsoft.com/office/drawing/2014/main" val="10001"/>
                  </a:ext>
                </a:extLst>
              </a:tr>
              <a:tr h="447500">
                <a:tc>
                  <a:txBody>
                    <a:bodyPr/>
                    <a:lstStyle/>
                    <a:p>
                      <a:pPr marL="0" marR="0" lvl="0" indent="0" algn="l" rtl="0">
                        <a:spcBef>
                          <a:spcPts val="0"/>
                        </a:spcBef>
                        <a:spcAft>
                          <a:spcPts val="0"/>
                        </a:spcAft>
                        <a:buNone/>
                      </a:pPr>
                      <a:endParaRPr sz="1800">
                        <a:latin typeface="Calibri"/>
                        <a:ea typeface="Calibri"/>
                        <a:cs typeface="Calibri"/>
                        <a:sym typeface="Calibri"/>
                      </a:endParaRPr>
                    </a:p>
                  </a:txBody>
                  <a:tcPr marL="68575" marR="68575" marT="0" marB="0" anchor="ctr"/>
                </a:tc>
                <a:tc>
                  <a:txBody>
                    <a:bodyPr/>
                    <a:lstStyle/>
                    <a:p>
                      <a:pPr marL="0" marR="0" lvl="0" indent="0" algn="l" rtl="0">
                        <a:spcBef>
                          <a:spcPts val="0"/>
                        </a:spcBef>
                        <a:spcAft>
                          <a:spcPts val="0"/>
                        </a:spcAft>
                        <a:buNone/>
                      </a:pPr>
                      <a:endParaRPr sz="1800">
                        <a:latin typeface="Calibri"/>
                        <a:ea typeface="Calibri"/>
                        <a:cs typeface="Calibri"/>
                        <a:sym typeface="Calibri"/>
                      </a:endParaRPr>
                    </a:p>
                  </a:txBody>
                  <a:tcPr marL="68575" marR="68575" marT="0" marB="0" anchor="ctr"/>
                </a:tc>
                <a:tc>
                  <a:txBody>
                    <a:bodyPr/>
                    <a:lstStyle/>
                    <a:p>
                      <a:pPr marL="0" marR="0" lvl="0" indent="0" algn="l" rtl="0">
                        <a:spcBef>
                          <a:spcPts val="0"/>
                        </a:spcBef>
                        <a:spcAft>
                          <a:spcPts val="0"/>
                        </a:spcAft>
                        <a:buNone/>
                      </a:pPr>
                      <a:endParaRPr sz="180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tr-TR" sz="1800">
                          <a:latin typeface="Calibri"/>
                          <a:ea typeface="Calibri"/>
                          <a:cs typeface="Calibri"/>
                          <a:sym typeface="Calibri"/>
                        </a:rPr>
                        <a:t> </a:t>
                      </a:r>
                      <a:endParaRPr sz="1800">
                        <a:latin typeface="Calibri"/>
                        <a:ea typeface="Calibri"/>
                        <a:cs typeface="Calibri"/>
                        <a:sym typeface="Calibri"/>
                      </a:endParaRPr>
                    </a:p>
                  </a:txBody>
                  <a:tcPr marL="68575" marR="68575" marT="0" marB="0" anchor="ctr"/>
                </a:tc>
                <a:extLst>
                  <a:ext uri="{0D108BD9-81ED-4DB2-BD59-A6C34878D82A}">
                    <a16:rowId xmlns:a16="http://schemas.microsoft.com/office/drawing/2014/main" val="10002"/>
                  </a:ext>
                </a:extLst>
              </a:tr>
              <a:tr h="447500">
                <a:tc>
                  <a:txBody>
                    <a:bodyPr/>
                    <a:lstStyle/>
                    <a:p>
                      <a:pPr marL="0" marR="0" lvl="0" indent="0" algn="l" rtl="0">
                        <a:lnSpc>
                          <a:spcPct val="107000"/>
                        </a:lnSpc>
                        <a:spcBef>
                          <a:spcPts val="0"/>
                        </a:spcBef>
                        <a:spcAft>
                          <a:spcPts val="0"/>
                        </a:spcAft>
                        <a:buNone/>
                      </a:pPr>
                      <a:r>
                        <a:rPr lang="tr-TR" sz="1800">
                          <a:latin typeface="Calibri"/>
                          <a:ea typeface="Calibri"/>
                          <a:cs typeface="Calibri"/>
                          <a:sym typeface="Calibri"/>
                        </a:rPr>
                        <a:t> </a:t>
                      </a:r>
                      <a:endParaRPr sz="180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tr-TR" sz="1800">
                          <a:latin typeface="Calibri"/>
                          <a:ea typeface="Calibri"/>
                          <a:cs typeface="Calibri"/>
                          <a:sym typeface="Calibri"/>
                        </a:rPr>
                        <a:t> </a:t>
                      </a:r>
                      <a:endParaRPr sz="180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tr-TR" sz="1800">
                          <a:latin typeface="Calibri"/>
                          <a:ea typeface="Calibri"/>
                          <a:cs typeface="Calibri"/>
                          <a:sym typeface="Calibri"/>
                        </a:rPr>
                        <a:t> </a:t>
                      </a:r>
                      <a:endParaRPr sz="180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tr-TR" sz="1800">
                          <a:latin typeface="Calibri"/>
                          <a:ea typeface="Calibri"/>
                          <a:cs typeface="Calibri"/>
                          <a:sym typeface="Calibri"/>
                        </a:rPr>
                        <a:t> </a:t>
                      </a:r>
                      <a:endParaRPr sz="1800">
                        <a:latin typeface="Calibri"/>
                        <a:ea typeface="Calibri"/>
                        <a:cs typeface="Calibri"/>
                        <a:sym typeface="Calibri"/>
                      </a:endParaRPr>
                    </a:p>
                  </a:txBody>
                  <a:tcPr marL="68575" marR="68575" marT="0" marB="0" anchor="ctr"/>
                </a:tc>
                <a:extLst>
                  <a:ext uri="{0D108BD9-81ED-4DB2-BD59-A6C34878D82A}">
                    <a16:rowId xmlns:a16="http://schemas.microsoft.com/office/drawing/2014/main" val="10003"/>
                  </a:ext>
                </a:extLst>
              </a:tr>
              <a:tr h="447500">
                <a:tc>
                  <a:txBody>
                    <a:bodyPr/>
                    <a:lstStyle/>
                    <a:p>
                      <a:pPr marL="0" marR="0" lvl="0" indent="0" algn="l" rtl="0">
                        <a:lnSpc>
                          <a:spcPct val="107000"/>
                        </a:lnSpc>
                        <a:spcBef>
                          <a:spcPts val="0"/>
                        </a:spcBef>
                        <a:spcAft>
                          <a:spcPts val="0"/>
                        </a:spcAft>
                        <a:buNone/>
                      </a:pPr>
                      <a:r>
                        <a:rPr lang="tr-TR" sz="1800">
                          <a:latin typeface="Calibri"/>
                          <a:ea typeface="Calibri"/>
                          <a:cs typeface="Calibri"/>
                          <a:sym typeface="Calibri"/>
                        </a:rPr>
                        <a:t> </a:t>
                      </a:r>
                      <a:endParaRPr sz="180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tr-TR" sz="1800">
                          <a:latin typeface="Calibri"/>
                          <a:ea typeface="Calibri"/>
                          <a:cs typeface="Calibri"/>
                          <a:sym typeface="Calibri"/>
                        </a:rPr>
                        <a:t> </a:t>
                      </a:r>
                      <a:endParaRPr sz="180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tr-TR" sz="1800">
                          <a:latin typeface="Calibri"/>
                          <a:ea typeface="Calibri"/>
                          <a:cs typeface="Calibri"/>
                          <a:sym typeface="Calibri"/>
                        </a:rPr>
                        <a:t> </a:t>
                      </a:r>
                      <a:endParaRPr sz="180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tr-TR" sz="1800">
                          <a:latin typeface="Calibri"/>
                          <a:ea typeface="Calibri"/>
                          <a:cs typeface="Calibri"/>
                          <a:sym typeface="Calibri"/>
                        </a:rPr>
                        <a:t> </a:t>
                      </a:r>
                      <a:endParaRPr sz="1800">
                        <a:latin typeface="Calibri"/>
                        <a:ea typeface="Calibri"/>
                        <a:cs typeface="Calibri"/>
                        <a:sym typeface="Calibri"/>
                      </a:endParaRPr>
                    </a:p>
                  </a:txBody>
                  <a:tcPr marL="68575" marR="68575" marT="0" marB="0" anchor="ctr"/>
                </a:tc>
                <a:extLst>
                  <a:ext uri="{0D108BD9-81ED-4DB2-BD59-A6C34878D82A}">
                    <a16:rowId xmlns:a16="http://schemas.microsoft.com/office/drawing/2014/main" val="10004"/>
                  </a:ext>
                </a:extLst>
              </a:tr>
              <a:tr h="447500">
                <a:tc>
                  <a:txBody>
                    <a:bodyPr/>
                    <a:lstStyle/>
                    <a:p>
                      <a:pPr marL="0" marR="0" lvl="0" indent="0" algn="l" rtl="0">
                        <a:lnSpc>
                          <a:spcPct val="107000"/>
                        </a:lnSpc>
                        <a:spcBef>
                          <a:spcPts val="0"/>
                        </a:spcBef>
                        <a:spcAft>
                          <a:spcPts val="0"/>
                        </a:spcAft>
                        <a:buNone/>
                      </a:pPr>
                      <a:r>
                        <a:rPr lang="tr-TR" sz="1800">
                          <a:latin typeface="Calibri"/>
                          <a:ea typeface="Calibri"/>
                          <a:cs typeface="Calibri"/>
                          <a:sym typeface="Calibri"/>
                        </a:rPr>
                        <a:t> </a:t>
                      </a:r>
                      <a:endParaRPr sz="180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tr-TR" sz="1800">
                          <a:latin typeface="Calibri"/>
                          <a:ea typeface="Calibri"/>
                          <a:cs typeface="Calibri"/>
                          <a:sym typeface="Calibri"/>
                        </a:rPr>
                        <a:t> </a:t>
                      </a:r>
                      <a:endParaRPr sz="180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tr-TR" sz="1800">
                          <a:latin typeface="Calibri"/>
                          <a:ea typeface="Calibri"/>
                          <a:cs typeface="Calibri"/>
                          <a:sym typeface="Calibri"/>
                        </a:rPr>
                        <a:t> </a:t>
                      </a:r>
                      <a:endParaRPr sz="180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tr-TR" sz="1800">
                          <a:latin typeface="Calibri"/>
                          <a:ea typeface="Calibri"/>
                          <a:cs typeface="Calibri"/>
                          <a:sym typeface="Calibri"/>
                        </a:rPr>
                        <a:t> </a:t>
                      </a:r>
                      <a:endParaRPr sz="1800">
                        <a:latin typeface="Calibri"/>
                        <a:ea typeface="Calibri"/>
                        <a:cs typeface="Calibri"/>
                        <a:sym typeface="Calibri"/>
                      </a:endParaRPr>
                    </a:p>
                  </a:txBody>
                  <a:tcPr marL="68575" marR="68575" marT="0" marB="0" anchor="ctr"/>
                </a:tc>
                <a:extLst>
                  <a:ext uri="{0D108BD9-81ED-4DB2-BD59-A6C34878D82A}">
                    <a16:rowId xmlns:a16="http://schemas.microsoft.com/office/drawing/2014/main" val="10005"/>
                  </a:ext>
                </a:extLst>
              </a:tr>
              <a:tr h="447500">
                <a:tc>
                  <a:txBody>
                    <a:bodyPr/>
                    <a:lstStyle/>
                    <a:p>
                      <a:pPr marL="0" marR="0" lvl="0" indent="0" algn="l" rtl="0">
                        <a:spcBef>
                          <a:spcPts val="0"/>
                        </a:spcBef>
                        <a:spcAft>
                          <a:spcPts val="0"/>
                        </a:spcAft>
                        <a:buNone/>
                      </a:pPr>
                      <a:endParaRPr sz="1800">
                        <a:latin typeface="Calibri"/>
                        <a:ea typeface="Calibri"/>
                        <a:cs typeface="Calibri"/>
                        <a:sym typeface="Calibri"/>
                      </a:endParaRPr>
                    </a:p>
                  </a:txBody>
                  <a:tcPr marL="68575" marR="68575" marT="0" marB="0" anchor="ctr"/>
                </a:tc>
                <a:tc>
                  <a:txBody>
                    <a:bodyPr/>
                    <a:lstStyle/>
                    <a:p>
                      <a:pPr marL="0" marR="0" lvl="0" indent="0" algn="l" rtl="0">
                        <a:spcBef>
                          <a:spcPts val="0"/>
                        </a:spcBef>
                        <a:spcAft>
                          <a:spcPts val="0"/>
                        </a:spcAft>
                        <a:buNone/>
                      </a:pPr>
                      <a:endParaRPr sz="1800">
                        <a:latin typeface="Calibri"/>
                        <a:ea typeface="Calibri"/>
                        <a:cs typeface="Calibri"/>
                        <a:sym typeface="Calibri"/>
                      </a:endParaRPr>
                    </a:p>
                  </a:txBody>
                  <a:tcPr marL="68575" marR="68575" marT="0" marB="0" anchor="ctr"/>
                </a:tc>
                <a:tc>
                  <a:txBody>
                    <a:bodyPr/>
                    <a:lstStyle/>
                    <a:p>
                      <a:pPr marL="0" marR="0" lvl="0" indent="0" algn="l" rtl="0">
                        <a:spcBef>
                          <a:spcPts val="0"/>
                        </a:spcBef>
                        <a:spcAft>
                          <a:spcPts val="0"/>
                        </a:spcAft>
                        <a:buNone/>
                      </a:pPr>
                      <a:endParaRPr sz="180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tr-TR" sz="1800">
                          <a:latin typeface="Calibri"/>
                          <a:ea typeface="Calibri"/>
                          <a:cs typeface="Calibri"/>
                          <a:sym typeface="Calibri"/>
                        </a:rPr>
                        <a:t> </a:t>
                      </a:r>
                      <a:endParaRPr sz="1800">
                        <a:latin typeface="Calibri"/>
                        <a:ea typeface="Calibri"/>
                        <a:cs typeface="Calibri"/>
                        <a:sym typeface="Calibri"/>
                      </a:endParaRPr>
                    </a:p>
                  </a:txBody>
                  <a:tcPr marL="68575" marR="68575" marT="0" marB="0" anchor="ctr"/>
                </a:tc>
                <a:extLst>
                  <a:ext uri="{0D108BD9-81ED-4DB2-BD59-A6C34878D82A}">
                    <a16:rowId xmlns:a16="http://schemas.microsoft.com/office/drawing/2014/main" val="10006"/>
                  </a:ext>
                </a:extLst>
              </a:tr>
              <a:tr h="299250">
                <a:tc>
                  <a:txBody>
                    <a:bodyPr/>
                    <a:lstStyle/>
                    <a:p>
                      <a:pPr marL="0" marR="0" lvl="0" indent="0" algn="l" rtl="0">
                        <a:spcBef>
                          <a:spcPts val="0"/>
                        </a:spcBef>
                        <a:spcAft>
                          <a:spcPts val="0"/>
                        </a:spcAft>
                        <a:buNone/>
                      </a:pPr>
                      <a:endParaRPr sz="1800">
                        <a:latin typeface="Calibri"/>
                        <a:ea typeface="Calibri"/>
                        <a:cs typeface="Calibri"/>
                        <a:sym typeface="Calibri"/>
                      </a:endParaRPr>
                    </a:p>
                  </a:txBody>
                  <a:tcPr marL="68575" marR="68575" marT="0" marB="0" anchor="ctr"/>
                </a:tc>
                <a:tc>
                  <a:txBody>
                    <a:bodyPr/>
                    <a:lstStyle/>
                    <a:p>
                      <a:pPr marL="0" marR="0" lvl="0" indent="0" algn="l" rtl="0">
                        <a:spcBef>
                          <a:spcPts val="0"/>
                        </a:spcBef>
                        <a:spcAft>
                          <a:spcPts val="0"/>
                        </a:spcAft>
                        <a:buNone/>
                      </a:pPr>
                      <a:endParaRPr sz="1800">
                        <a:latin typeface="Calibri"/>
                        <a:ea typeface="Calibri"/>
                        <a:cs typeface="Calibri"/>
                        <a:sym typeface="Calibri"/>
                      </a:endParaRPr>
                    </a:p>
                  </a:txBody>
                  <a:tcPr marL="68575" marR="68575" marT="0" marB="0" anchor="ctr"/>
                </a:tc>
                <a:tc>
                  <a:txBody>
                    <a:bodyPr/>
                    <a:lstStyle/>
                    <a:p>
                      <a:pPr marL="0" marR="0" lvl="0" indent="0" algn="l" rtl="0">
                        <a:spcBef>
                          <a:spcPts val="0"/>
                        </a:spcBef>
                        <a:spcAft>
                          <a:spcPts val="0"/>
                        </a:spcAft>
                        <a:buNone/>
                      </a:pPr>
                      <a:endParaRPr sz="180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tr-TR" sz="1800">
                          <a:latin typeface="Calibri"/>
                          <a:ea typeface="Calibri"/>
                          <a:cs typeface="Calibri"/>
                          <a:sym typeface="Calibri"/>
                        </a:rPr>
                        <a:t> </a:t>
                      </a:r>
                      <a:endParaRPr sz="1800">
                        <a:latin typeface="Calibri"/>
                        <a:ea typeface="Calibri"/>
                        <a:cs typeface="Calibri"/>
                        <a:sym typeface="Calibri"/>
                      </a:endParaRPr>
                    </a:p>
                  </a:txBody>
                  <a:tcPr marL="68575" marR="68575" marT="0" marB="0" anchor="ctr"/>
                </a:tc>
                <a:extLst>
                  <a:ext uri="{0D108BD9-81ED-4DB2-BD59-A6C34878D82A}">
                    <a16:rowId xmlns:a16="http://schemas.microsoft.com/office/drawing/2014/main" val="10007"/>
                  </a:ext>
                </a:extLst>
              </a:tr>
              <a:tr h="299250">
                <a:tc>
                  <a:txBody>
                    <a:bodyPr/>
                    <a:lstStyle/>
                    <a:p>
                      <a:pPr marL="0" marR="0" lvl="0" indent="0" algn="l" rtl="0">
                        <a:spcBef>
                          <a:spcPts val="0"/>
                        </a:spcBef>
                        <a:spcAft>
                          <a:spcPts val="0"/>
                        </a:spcAft>
                        <a:buNone/>
                      </a:pPr>
                      <a:endParaRPr sz="1800">
                        <a:latin typeface="Calibri"/>
                        <a:ea typeface="Calibri"/>
                        <a:cs typeface="Calibri"/>
                        <a:sym typeface="Calibri"/>
                      </a:endParaRPr>
                    </a:p>
                  </a:txBody>
                  <a:tcPr marL="68575" marR="68575" marT="0" marB="0" anchor="ctr"/>
                </a:tc>
                <a:tc>
                  <a:txBody>
                    <a:bodyPr/>
                    <a:lstStyle/>
                    <a:p>
                      <a:pPr marL="0" marR="0" lvl="0" indent="0" algn="l" rtl="0">
                        <a:spcBef>
                          <a:spcPts val="0"/>
                        </a:spcBef>
                        <a:spcAft>
                          <a:spcPts val="0"/>
                        </a:spcAft>
                        <a:buNone/>
                      </a:pPr>
                      <a:endParaRPr sz="1800">
                        <a:latin typeface="Calibri"/>
                        <a:ea typeface="Calibri"/>
                        <a:cs typeface="Calibri"/>
                        <a:sym typeface="Calibri"/>
                      </a:endParaRPr>
                    </a:p>
                  </a:txBody>
                  <a:tcPr marL="68575" marR="68575" marT="0" marB="0" anchor="ctr"/>
                </a:tc>
                <a:tc>
                  <a:txBody>
                    <a:bodyPr/>
                    <a:lstStyle/>
                    <a:p>
                      <a:pPr marL="0" marR="0" lvl="0" indent="0" algn="l" rtl="0">
                        <a:spcBef>
                          <a:spcPts val="0"/>
                        </a:spcBef>
                        <a:spcAft>
                          <a:spcPts val="0"/>
                        </a:spcAft>
                        <a:buNone/>
                      </a:pPr>
                      <a:endParaRPr sz="180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endParaRPr sz="1800" dirty="0">
                        <a:latin typeface="Calibri"/>
                        <a:ea typeface="Calibri"/>
                        <a:cs typeface="Calibri"/>
                        <a:sym typeface="Calibri"/>
                      </a:endParaRPr>
                    </a:p>
                  </a:txBody>
                  <a:tcPr marL="68575" marR="68575" marT="0" marB="0" anchor="ctr"/>
                </a:tc>
                <a:extLst>
                  <a:ext uri="{0D108BD9-81ED-4DB2-BD59-A6C34878D82A}">
                    <a16:rowId xmlns:a16="http://schemas.microsoft.com/office/drawing/2014/main" val="10008"/>
                  </a:ext>
                </a:extLst>
              </a:tr>
            </a:tbl>
          </a:graphicData>
        </a:graphic>
      </p:graphicFrame>
      <p:sp>
        <p:nvSpPr>
          <p:cNvPr id="130" name="Google Shape;130;p5"/>
          <p:cNvSpPr txBox="1"/>
          <p:nvPr/>
        </p:nvSpPr>
        <p:spPr>
          <a:xfrm>
            <a:off x="496389" y="5806068"/>
            <a:ext cx="469622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800" b="1" i="1" u="none" strike="noStrike" cap="none">
                <a:solidFill>
                  <a:srgbClr val="FF0000"/>
                </a:solidFill>
                <a:latin typeface="Calibri"/>
                <a:ea typeface="Calibri"/>
                <a:cs typeface="Calibri"/>
                <a:sym typeface="Calibri"/>
              </a:rPr>
              <a:t>*Bölüm Sayısına göre satır ekleyiniz veya siliniz</a:t>
            </a:r>
            <a:endParaRPr sz="1800" b="1" i="1">
              <a:solidFill>
                <a:srgbClr val="FF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250">
        <p14:pan dir="u"/>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Shape 513"/>
        <p:cNvGrpSpPr/>
        <p:nvPr/>
      </p:nvGrpSpPr>
      <p:grpSpPr>
        <a:xfrm>
          <a:off x="0" y="0"/>
          <a:ext cx="0" cy="0"/>
          <a:chOff x="0" y="0"/>
          <a:chExt cx="0" cy="0"/>
        </a:xfrm>
      </p:grpSpPr>
      <p:sp>
        <p:nvSpPr>
          <p:cNvPr id="514" name="Google Shape;514;p49"/>
          <p:cNvSpPr txBox="1">
            <a:spLocks noGrp="1"/>
          </p:cNvSpPr>
          <p:nvPr>
            <p:ph type="title"/>
          </p:nvPr>
        </p:nvSpPr>
        <p:spPr>
          <a:xfrm>
            <a:off x="369455" y="810763"/>
            <a:ext cx="10381672" cy="583928"/>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2400"/>
              <a:buFont typeface="Calibri"/>
              <a:buNone/>
            </a:pPr>
            <a:r>
              <a:rPr lang="tr-TR" sz="2400" b="1">
                <a:solidFill>
                  <a:srgbClr val="FF0000"/>
                </a:solidFill>
              </a:rPr>
              <a:t>Araştırma ve Geliştirme Faaliyetleri </a:t>
            </a:r>
            <a:r>
              <a:rPr lang="tr-TR" sz="2400" b="1">
                <a:solidFill>
                  <a:srgbClr val="962E2E"/>
                </a:solidFill>
                <a:latin typeface="Calibri"/>
                <a:ea typeface="Calibri"/>
                <a:cs typeface="Calibri"/>
                <a:sym typeface="Calibri"/>
              </a:rPr>
              <a:t>: </a:t>
            </a:r>
            <a:r>
              <a:rPr lang="tr-TR" sz="2400" b="1">
                <a:solidFill>
                  <a:srgbClr val="3333FF"/>
                </a:solidFill>
                <a:latin typeface="Calibri"/>
                <a:ea typeface="Calibri"/>
                <a:cs typeface="Calibri"/>
                <a:sym typeface="Calibri"/>
              </a:rPr>
              <a:t>Yıllara Göre Proje Bilgileri</a:t>
            </a:r>
            <a:endParaRPr sz="2400" b="1">
              <a:solidFill>
                <a:srgbClr val="3333FF"/>
              </a:solidFill>
            </a:endParaRPr>
          </a:p>
        </p:txBody>
      </p:sp>
      <p:sp>
        <p:nvSpPr>
          <p:cNvPr id="515" name="Google Shape;515;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30.12.2025</a:t>
            </a:r>
            <a:endParaRPr/>
          </a:p>
        </p:txBody>
      </p:sp>
      <p:sp>
        <p:nvSpPr>
          <p:cNvPr id="516" name="Google Shape;516;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50</a:t>
            </a:fld>
            <a:endParaRPr/>
          </a:p>
        </p:txBody>
      </p:sp>
      <p:graphicFrame>
        <p:nvGraphicFramePr>
          <p:cNvPr id="517" name="Google Shape;517;p49"/>
          <p:cNvGraphicFramePr/>
          <p:nvPr>
            <p:extLst>
              <p:ext uri="{D42A27DB-BD31-4B8C-83A1-F6EECF244321}">
                <p14:modId xmlns:p14="http://schemas.microsoft.com/office/powerpoint/2010/main" val="3479858449"/>
              </p:ext>
            </p:extLst>
          </p:nvPr>
        </p:nvGraphicFramePr>
        <p:xfrm>
          <a:off x="274321" y="1820174"/>
          <a:ext cx="11575950" cy="4212545"/>
        </p:xfrm>
        <a:graphic>
          <a:graphicData uri="http://schemas.openxmlformats.org/drawingml/2006/table">
            <a:tbl>
              <a:tblPr firstRow="1" firstCol="1" lastRow="1" lastCol="1" bandRow="1" bandCol="1">
                <a:noFill/>
                <a:tableStyleId>{71F7B38A-2533-437F-8BA0-C45511DF4930}</a:tableStyleId>
              </a:tblPr>
              <a:tblGrid>
                <a:gridCol w="10187300">
                  <a:extLst>
                    <a:ext uri="{9D8B030D-6E8A-4147-A177-3AD203B41FA5}">
                      <a16:colId xmlns:a16="http://schemas.microsoft.com/office/drawing/2014/main" val="20000"/>
                    </a:ext>
                  </a:extLst>
                </a:gridCol>
                <a:gridCol w="754700">
                  <a:extLst>
                    <a:ext uri="{9D8B030D-6E8A-4147-A177-3AD203B41FA5}">
                      <a16:colId xmlns:a16="http://schemas.microsoft.com/office/drawing/2014/main" val="20001"/>
                    </a:ext>
                  </a:extLst>
                </a:gridCol>
                <a:gridCol w="633950">
                  <a:extLst>
                    <a:ext uri="{9D8B030D-6E8A-4147-A177-3AD203B41FA5}">
                      <a16:colId xmlns:a16="http://schemas.microsoft.com/office/drawing/2014/main" val="20002"/>
                    </a:ext>
                  </a:extLst>
                </a:gridCol>
              </a:tblGrid>
              <a:tr h="486425">
                <a:tc>
                  <a:txBody>
                    <a:bodyPr/>
                    <a:lstStyle/>
                    <a:p>
                      <a:pPr marL="0" marR="0" lvl="0" indent="0" algn="ctr" rtl="0">
                        <a:lnSpc>
                          <a:spcPct val="100000"/>
                        </a:lnSpc>
                        <a:spcBef>
                          <a:spcPts val="0"/>
                        </a:spcBef>
                        <a:spcAft>
                          <a:spcPts val="0"/>
                        </a:spcAft>
                        <a:buNone/>
                      </a:pPr>
                      <a:r>
                        <a:rPr lang="tr-TR" sz="1600" b="1">
                          <a:solidFill>
                            <a:srgbClr val="FF0000"/>
                          </a:solidFill>
                        </a:rPr>
                        <a:t>ARAŞTIRMA PROJELERİ</a:t>
                      </a:r>
                      <a:endParaRPr sz="1600" b="1">
                        <a:solidFill>
                          <a:srgbClr val="FF0000"/>
                        </a:solidFill>
                        <a:latin typeface="Calibri"/>
                        <a:ea typeface="Calibri"/>
                        <a:cs typeface="Calibri"/>
                        <a:sym typeface="Calibri"/>
                      </a:endParaRPr>
                    </a:p>
                  </a:txBody>
                  <a:tcPr marL="9075" marR="9075" marT="9075" marB="0" anchor="ctr"/>
                </a:tc>
                <a:tc>
                  <a:txBody>
                    <a:bodyPr/>
                    <a:lstStyle/>
                    <a:p>
                      <a:pPr marL="0" marR="0" lvl="0" indent="0" algn="ctr" rtl="0">
                        <a:lnSpc>
                          <a:spcPct val="100000"/>
                        </a:lnSpc>
                        <a:spcBef>
                          <a:spcPts val="0"/>
                        </a:spcBef>
                        <a:spcAft>
                          <a:spcPts val="0"/>
                        </a:spcAft>
                        <a:buNone/>
                      </a:pPr>
                      <a:r>
                        <a:rPr lang="tr-TR" sz="1600" b="1">
                          <a:solidFill>
                            <a:srgbClr val="FF0000"/>
                          </a:solidFill>
                        </a:rPr>
                        <a:t>2024</a:t>
                      </a:r>
                      <a:endParaRPr sz="1600" b="1">
                        <a:solidFill>
                          <a:srgbClr val="FF0000"/>
                        </a:solidFill>
                        <a:latin typeface="Calibri"/>
                        <a:ea typeface="Calibri"/>
                        <a:cs typeface="Calibri"/>
                        <a:sym typeface="Calibri"/>
                      </a:endParaRPr>
                    </a:p>
                  </a:txBody>
                  <a:tcPr marL="9075" marR="9075" marT="9075" marB="0" anchor="ctr"/>
                </a:tc>
                <a:tc>
                  <a:txBody>
                    <a:bodyPr/>
                    <a:lstStyle/>
                    <a:p>
                      <a:pPr marL="0" marR="0" lvl="0" indent="0" algn="ctr" rtl="0">
                        <a:lnSpc>
                          <a:spcPct val="100000"/>
                        </a:lnSpc>
                        <a:spcBef>
                          <a:spcPts val="0"/>
                        </a:spcBef>
                        <a:spcAft>
                          <a:spcPts val="0"/>
                        </a:spcAft>
                        <a:buNone/>
                      </a:pPr>
                      <a:r>
                        <a:rPr lang="tr-TR" sz="1600" b="1">
                          <a:solidFill>
                            <a:srgbClr val="FF0000"/>
                          </a:solidFill>
                        </a:rPr>
                        <a:t>2025</a:t>
                      </a:r>
                      <a:endParaRPr sz="1600" b="1">
                        <a:solidFill>
                          <a:srgbClr val="FF0000"/>
                        </a:solidFill>
                        <a:latin typeface="Calibri"/>
                        <a:ea typeface="Calibri"/>
                        <a:cs typeface="Calibri"/>
                        <a:sym typeface="Calibri"/>
                      </a:endParaRPr>
                    </a:p>
                  </a:txBody>
                  <a:tcPr marL="9075" marR="9075" marT="9075" marB="0" anchor="ctr"/>
                </a:tc>
                <a:extLst>
                  <a:ext uri="{0D108BD9-81ED-4DB2-BD59-A6C34878D82A}">
                    <a16:rowId xmlns:a16="http://schemas.microsoft.com/office/drawing/2014/main" val="10000"/>
                  </a:ext>
                </a:extLst>
              </a:tr>
              <a:tr h="477500">
                <a:tc>
                  <a:txBody>
                    <a:bodyPr/>
                    <a:lstStyle/>
                    <a:p>
                      <a:pPr marL="0" marR="0" lvl="0" indent="0" algn="l" rtl="0">
                        <a:lnSpc>
                          <a:spcPct val="100000"/>
                        </a:lnSpc>
                        <a:spcBef>
                          <a:spcPts val="0"/>
                        </a:spcBef>
                        <a:spcAft>
                          <a:spcPts val="0"/>
                        </a:spcAft>
                        <a:buNone/>
                      </a:pPr>
                      <a:r>
                        <a:rPr lang="tr-TR" sz="1600"/>
                        <a:t>(1) Başarı ile tamamlanmış AB çerçeve programı bilimsel araştırma proje sayısı (Koordinatör/ alt koordinatör/yürütücü olmak)</a:t>
                      </a:r>
                      <a:endParaRPr sz="1600">
                        <a:latin typeface="Calibri"/>
                        <a:ea typeface="Calibri"/>
                        <a:cs typeface="Calibri"/>
                        <a:sym typeface="Calibri"/>
                      </a:endParaRPr>
                    </a:p>
                  </a:txBody>
                  <a:tcPr marL="9075" marR="9075" marT="9075" marB="0" anchor="ctr"/>
                </a:tc>
                <a:tc>
                  <a:txBody>
                    <a:bodyPr/>
                    <a:lstStyle/>
                    <a:p>
                      <a:pPr marL="0" marR="0" lvl="0" indent="0" algn="l" rtl="0">
                        <a:lnSpc>
                          <a:spcPct val="100000"/>
                        </a:lnSpc>
                        <a:spcBef>
                          <a:spcPts val="0"/>
                        </a:spcBef>
                        <a:spcAft>
                          <a:spcPts val="0"/>
                        </a:spcAft>
                        <a:buNone/>
                      </a:pPr>
                      <a:r>
                        <a:rPr lang="tr-TR" sz="1600"/>
                        <a:t> </a:t>
                      </a:r>
                      <a:endParaRPr sz="1600">
                        <a:latin typeface="Calibri"/>
                        <a:ea typeface="Calibri"/>
                        <a:cs typeface="Calibri"/>
                        <a:sym typeface="Calibri"/>
                      </a:endParaRPr>
                    </a:p>
                  </a:txBody>
                  <a:tcPr marL="9075" marR="9075" marT="9075" marB="0" anchor="ctr"/>
                </a:tc>
                <a:tc>
                  <a:txBody>
                    <a:bodyPr/>
                    <a:lstStyle/>
                    <a:p>
                      <a:pPr marL="0" marR="0" lvl="0" indent="0" algn="l" rtl="0">
                        <a:lnSpc>
                          <a:spcPct val="100000"/>
                        </a:lnSpc>
                        <a:spcBef>
                          <a:spcPts val="0"/>
                        </a:spcBef>
                        <a:spcAft>
                          <a:spcPts val="0"/>
                        </a:spcAft>
                        <a:buNone/>
                      </a:pPr>
                      <a:r>
                        <a:rPr lang="tr-TR" sz="1600"/>
                        <a:t> </a:t>
                      </a:r>
                      <a:endParaRPr sz="1600">
                        <a:latin typeface="Calibri"/>
                        <a:ea typeface="Calibri"/>
                        <a:cs typeface="Calibri"/>
                        <a:sym typeface="Calibri"/>
                      </a:endParaRPr>
                    </a:p>
                  </a:txBody>
                  <a:tcPr marL="9075" marR="9075" marT="9075" marB="0" anchor="ctr"/>
                </a:tc>
                <a:extLst>
                  <a:ext uri="{0D108BD9-81ED-4DB2-BD59-A6C34878D82A}">
                    <a16:rowId xmlns:a16="http://schemas.microsoft.com/office/drawing/2014/main" val="10001"/>
                  </a:ext>
                </a:extLst>
              </a:tr>
              <a:tr h="635775">
                <a:tc>
                  <a:txBody>
                    <a:bodyPr/>
                    <a:lstStyle/>
                    <a:p>
                      <a:pPr marL="0" marR="0" lvl="0" indent="0" algn="l" rtl="0">
                        <a:lnSpc>
                          <a:spcPct val="100000"/>
                        </a:lnSpc>
                        <a:spcBef>
                          <a:spcPts val="0"/>
                        </a:spcBef>
                        <a:spcAft>
                          <a:spcPts val="0"/>
                        </a:spcAft>
                        <a:buNone/>
                      </a:pPr>
                      <a:r>
                        <a:rPr lang="tr-TR" sz="1600"/>
                        <a:t>Başarı ile tamamlanmış 1. Madde dışındaki uluslararası destekli bilimsel araştırma proje (Derleme ve rapor hazırlama çalışmaları hariç) sayısı  (Yürütücü olmak)</a:t>
                      </a:r>
                      <a:endParaRPr sz="1600">
                        <a:latin typeface="Calibri"/>
                        <a:ea typeface="Calibri"/>
                        <a:cs typeface="Calibri"/>
                        <a:sym typeface="Calibri"/>
                      </a:endParaRPr>
                    </a:p>
                  </a:txBody>
                  <a:tcPr marL="9075" marR="9075" marT="9075" marB="0" anchor="ctr"/>
                </a:tc>
                <a:tc>
                  <a:txBody>
                    <a:bodyPr/>
                    <a:lstStyle/>
                    <a:p>
                      <a:pPr marL="0" marR="0" lvl="0" indent="0" algn="l" rtl="0">
                        <a:lnSpc>
                          <a:spcPct val="100000"/>
                        </a:lnSpc>
                        <a:spcBef>
                          <a:spcPts val="0"/>
                        </a:spcBef>
                        <a:spcAft>
                          <a:spcPts val="0"/>
                        </a:spcAft>
                        <a:buNone/>
                      </a:pPr>
                      <a:r>
                        <a:rPr lang="tr-TR" sz="1600"/>
                        <a:t> </a:t>
                      </a:r>
                      <a:endParaRPr sz="1600">
                        <a:latin typeface="Calibri"/>
                        <a:ea typeface="Calibri"/>
                        <a:cs typeface="Calibri"/>
                        <a:sym typeface="Calibri"/>
                      </a:endParaRPr>
                    </a:p>
                  </a:txBody>
                  <a:tcPr marL="9075" marR="9075" marT="9075" marB="0" anchor="ctr"/>
                </a:tc>
                <a:tc>
                  <a:txBody>
                    <a:bodyPr/>
                    <a:lstStyle/>
                    <a:p>
                      <a:pPr marL="0" marR="0" lvl="0" indent="0" algn="l" rtl="0">
                        <a:lnSpc>
                          <a:spcPct val="100000"/>
                        </a:lnSpc>
                        <a:spcBef>
                          <a:spcPts val="0"/>
                        </a:spcBef>
                        <a:spcAft>
                          <a:spcPts val="0"/>
                        </a:spcAft>
                        <a:buNone/>
                      </a:pPr>
                      <a:r>
                        <a:rPr lang="tr-TR" sz="1600"/>
                        <a:t> </a:t>
                      </a:r>
                      <a:endParaRPr sz="1600">
                        <a:latin typeface="Calibri"/>
                        <a:ea typeface="Calibri"/>
                        <a:cs typeface="Calibri"/>
                        <a:sym typeface="Calibri"/>
                      </a:endParaRPr>
                    </a:p>
                  </a:txBody>
                  <a:tcPr marL="9075" marR="9075" marT="9075" marB="0" anchor="ctr"/>
                </a:tc>
                <a:extLst>
                  <a:ext uri="{0D108BD9-81ED-4DB2-BD59-A6C34878D82A}">
                    <a16:rowId xmlns:a16="http://schemas.microsoft.com/office/drawing/2014/main" val="10002"/>
                  </a:ext>
                </a:extLst>
              </a:tr>
              <a:tr h="335375">
                <a:tc>
                  <a:txBody>
                    <a:bodyPr/>
                    <a:lstStyle/>
                    <a:p>
                      <a:pPr marL="0" marR="0" lvl="0" indent="0" algn="l" rtl="0">
                        <a:lnSpc>
                          <a:spcPct val="100000"/>
                        </a:lnSpc>
                        <a:spcBef>
                          <a:spcPts val="0"/>
                        </a:spcBef>
                        <a:spcAft>
                          <a:spcPts val="0"/>
                        </a:spcAft>
                        <a:buNone/>
                      </a:pPr>
                      <a:r>
                        <a:rPr lang="tr-TR" sz="1600"/>
                        <a:t>TÜBİTAK Ar-Ge proje (ARDEB, TEYDEB, KAMAG, vb.) sayısı (Yürütücü olmak)</a:t>
                      </a:r>
                      <a:endParaRPr sz="1600">
                        <a:latin typeface="Calibri"/>
                        <a:ea typeface="Calibri"/>
                        <a:cs typeface="Calibri"/>
                        <a:sym typeface="Calibri"/>
                      </a:endParaRPr>
                    </a:p>
                  </a:txBody>
                  <a:tcPr marL="9075" marR="9075" marT="9075" marB="0" anchor="ctr"/>
                </a:tc>
                <a:tc>
                  <a:txBody>
                    <a:bodyPr/>
                    <a:lstStyle/>
                    <a:p>
                      <a:pPr marL="0" marR="0" lvl="0" indent="0" algn="l" rtl="0">
                        <a:lnSpc>
                          <a:spcPct val="100000"/>
                        </a:lnSpc>
                        <a:spcBef>
                          <a:spcPts val="0"/>
                        </a:spcBef>
                        <a:spcAft>
                          <a:spcPts val="0"/>
                        </a:spcAft>
                        <a:buNone/>
                      </a:pPr>
                      <a:r>
                        <a:rPr lang="tr-TR" sz="1600" dirty="0"/>
                        <a:t> </a:t>
                      </a:r>
                      <a:endParaRPr sz="1600" dirty="0">
                        <a:latin typeface="Calibri"/>
                        <a:ea typeface="Calibri"/>
                        <a:cs typeface="Calibri"/>
                        <a:sym typeface="Calibri"/>
                      </a:endParaRPr>
                    </a:p>
                  </a:txBody>
                  <a:tcPr marL="9075" marR="9075" marT="9075" marB="0" anchor="ctr"/>
                </a:tc>
                <a:tc>
                  <a:txBody>
                    <a:bodyPr/>
                    <a:lstStyle/>
                    <a:p>
                      <a:pPr marL="0" marR="0" lvl="0" indent="0" algn="l" rtl="0">
                        <a:lnSpc>
                          <a:spcPct val="100000"/>
                        </a:lnSpc>
                        <a:spcBef>
                          <a:spcPts val="0"/>
                        </a:spcBef>
                        <a:spcAft>
                          <a:spcPts val="0"/>
                        </a:spcAft>
                        <a:buNone/>
                      </a:pPr>
                      <a:r>
                        <a:rPr lang="tr-TR" sz="1600"/>
                        <a:t> </a:t>
                      </a:r>
                      <a:endParaRPr sz="1600">
                        <a:latin typeface="Calibri"/>
                        <a:ea typeface="Calibri"/>
                        <a:cs typeface="Calibri"/>
                        <a:sym typeface="Calibri"/>
                      </a:endParaRPr>
                    </a:p>
                  </a:txBody>
                  <a:tcPr marL="9075" marR="9075" marT="9075" marB="0" anchor="ctr"/>
                </a:tc>
                <a:extLst>
                  <a:ext uri="{0D108BD9-81ED-4DB2-BD59-A6C34878D82A}">
                    <a16:rowId xmlns:a16="http://schemas.microsoft.com/office/drawing/2014/main" val="10003"/>
                  </a:ext>
                </a:extLst>
              </a:tr>
              <a:tr h="243100">
                <a:tc>
                  <a:txBody>
                    <a:bodyPr/>
                    <a:lstStyle/>
                    <a:p>
                      <a:pPr marL="0" marR="0" lvl="0" indent="0" algn="l" rtl="0">
                        <a:lnSpc>
                          <a:spcPct val="100000"/>
                        </a:lnSpc>
                        <a:spcBef>
                          <a:spcPts val="0"/>
                        </a:spcBef>
                        <a:spcAft>
                          <a:spcPts val="0"/>
                        </a:spcAft>
                        <a:buNone/>
                      </a:pPr>
                      <a:r>
                        <a:rPr lang="tr-TR" sz="1600"/>
                        <a:t>Diğer TÜBİTAK proje sayısı (Yürütücü olmak)</a:t>
                      </a:r>
                      <a:endParaRPr sz="1600">
                        <a:latin typeface="Calibri"/>
                        <a:ea typeface="Calibri"/>
                        <a:cs typeface="Calibri"/>
                        <a:sym typeface="Calibri"/>
                      </a:endParaRPr>
                    </a:p>
                  </a:txBody>
                  <a:tcPr marL="9075" marR="9075" marT="9075" marB="0" anchor="ctr"/>
                </a:tc>
                <a:tc>
                  <a:txBody>
                    <a:bodyPr/>
                    <a:lstStyle/>
                    <a:p>
                      <a:pPr marL="0" marR="0" lvl="0" indent="0" algn="l" rtl="0">
                        <a:lnSpc>
                          <a:spcPct val="100000"/>
                        </a:lnSpc>
                        <a:spcBef>
                          <a:spcPts val="0"/>
                        </a:spcBef>
                        <a:spcAft>
                          <a:spcPts val="0"/>
                        </a:spcAft>
                        <a:buNone/>
                      </a:pPr>
                      <a:r>
                        <a:rPr lang="tr-TR" sz="1600"/>
                        <a:t> </a:t>
                      </a:r>
                      <a:endParaRPr sz="1600">
                        <a:latin typeface="Calibri"/>
                        <a:ea typeface="Calibri"/>
                        <a:cs typeface="Calibri"/>
                        <a:sym typeface="Calibri"/>
                      </a:endParaRPr>
                    </a:p>
                  </a:txBody>
                  <a:tcPr marL="9075" marR="9075" marT="9075" marB="0" anchor="ctr"/>
                </a:tc>
                <a:tc>
                  <a:txBody>
                    <a:bodyPr/>
                    <a:lstStyle/>
                    <a:p>
                      <a:pPr marL="0" marR="0" lvl="0" indent="0" algn="l" rtl="0">
                        <a:lnSpc>
                          <a:spcPct val="100000"/>
                        </a:lnSpc>
                        <a:spcBef>
                          <a:spcPts val="0"/>
                        </a:spcBef>
                        <a:spcAft>
                          <a:spcPts val="0"/>
                        </a:spcAft>
                        <a:buNone/>
                      </a:pPr>
                      <a:r>
                        <a:rPr lang="tr-TR" sz="1600"/>
                        <a:t> </a:t>
                      </a:r>
                      <a:endParaRPr sz="1600">
                        <a:latin typeface="Calibri"/>
                        <a:ea typeface="Calibri"/>
                        <a:cs typeface="Calibri"/>
                        <a:sym typeface="Calibri"/>
                      </a:endParaRPr>
                    </a:p>
                  </a:txBody>
                  <a:tcPr marL="9075" marR="9075" marT="9075" marB="0" anchor="ctr"/>
                </a:tc>
                <a:extLst>
                  <a:ext uri="{0D108BD9-81ED-4DB2-BD59-A6C34878D82A}">
                    <a16:rowId xmlns:a16="http://schemas.microsoft.com/office/drawing/2014/main" val="10004"/>
                  </a:ext>
                </a:extLst>
              </a:tr>
              <a:tr h="426625">
                <a:tc>
                  <a:txBody>
                    <a:bodyPr/>
                    <a:lstStyle/>
                    <a:p>
                      <a:pPr marL="0" marR="0" lvl="0" indent="0" algn="l" rtl="0">
                        <a:lnSpc>
                          <a:spcPct val="100000"/>
                        </a:lnSpc>
                        <a:spcBef>
                          <a:spcPts val="0"/>
                        </a:spcBef>
                        <a:spcAft>
                          <a:spcPts val="0"/>
                        </a:spcAft>
                        <a:buNone/>
                      </a:pPr>
                      <a:r>
                        <a:rPr lang="tr-TR" sz="1600"/>
                        <a:t>Üniversite dışındaki kamu kurumlarıyla yapılan başarıyla tamamlanmış bilimsel araştırma proje sayısı (Yürütücü olmak)</a:t>
                      </a:r>
                      <a:endParaRPr sz="1600">
                        <a:latin typeface="Calibri"/>
                        <a:ea typeface="Calibri"/>
                        <a:cs typeface="Calibri"/>
                        <a:sym typeface="Calibri"/>
                      </a:endParaRPr>
                    </a:p>
                  </a:txBody>
                  <a:tcPr marL="9075" marR="9075" marT="9075" marB="0" anchor="ctr"/>
                </a:tc>
                <a:tc>
                  <a:txBody>
                    <a:bodyPr/>
                    <a:lstStyle/>
                    <a:p>
                      <a:pPr marL="0" marR="0" lvl="0" indent="0" algn="l" rtl="0">
                        <a:lnSpc>
                          <a:spcPct val="100000"/>
                        </a:lnSpc>
                        <a:spcBef>
                          <a:spcPts val="0"/>
                        </a:spcBef>
                        <a:spcAft>
                          <a:spcPts val="0"/>
                        </a:spcAft>
                        <a:buNone/>
                      </a:pPr>
                      <a:r>
                        <a:rPr lang="tr-TR" sz="1600"/>
                        <a:t> </a:t>
                      </a:r>
                      <a:endParaRPr sz="1600">
                        <a:latin typeface="Calibri"/>
                        <a:ea typeface="Calibri"/>
                        <a:cs typeface="Calibri"/>
                        <a:sym typeface="Calibri"/>
                      </a:endParaRPr>
                    </a:p>
                  </a:txBody>
                  <a:tcPr marL="9075" marR="9075" marT="9075" marB="0" anchor="ctr"/>
                </a:tc>
                <a:tc>
                  <a:txBody>
                    <a:bodyPr/>
                    <a:lstStyle/>
                    <a:p>
                      <a:pPr marL="0" marR="0" lvl="0" indent="0" algn="l" rtl="0">
                        <a:lnSpc>
                          <a:spcPct val="100000"/>
                        </a:lnSpc>
                        <a:spcBef>
                          <a:spcPts val="0"/>
                        </a:spcBef>
                        <a:spcAft>
                          <a:spcPts val="0"/>
                        </a:spcAft>
                        <a:buNone/>
                      </a:pPr>
                      <a:r>
                        <a:rPr lang="tr-TR" sz="1600"/>
                        <a:t> </a:t>
                      </a:r>
                      <a:endParaRPr sz="1600">
                        <a:latin typeface="Calibri"/>
                        <a:ea typeface="Calibri"/>
                        <a:cs typeface="Calibri"/>
                        <a:sym typeface="Calibri"/>
                      </a:endParaRPr>
                    </a:p>
                  </a:txBody>
                  <a:tcPr marL="9075" marR="9075" marT="9075" marB="0" anchor="ctr"/>
                </a:tc>
                <a:extLst>
                  <a:ext uri="{0D108BD9-81ED-4DB2-BD59-A6C34878D82A}">
                    <a16:rowId xmlns:a16="http://schemas.microsoft.com/office/drawing/2014/main" val="10005"/>
                  </a:ext>
                </a:extLst>
              </a:tr>
              <a:tr h="635775">
                <a:tc>
                  <a:txBody>
                    <a:bodyPr/>
                    <a:lstStyle/>
                    <a:p>
                      <a:pPr marL="0" marR="0" lvl="0" indent="0" algn="l" rtl="0">
                        <a:lnSpc>
                          <a:spcPct val="100000"/>
                        </a:lnSpc>
                        <a:spcBef>
                          <a:spcPts val="0"/>
                        </a:spcBef>
                        <a:spcAft>
                          <a:spcPts val="0"/>
                        </a:spcAft>
                        <a:buNone/>
                      </a:pPr>
                      <a:r>
                        <a:rPr lang="tr-TR" sz="1600"/>
                        <a:t>Başarıyla tamamlanmış Üniversite Bilimsel Araştırma Projeleri (BAP) Koordinatörlüğü destekli araştırma projesi (derleme ve rapor hazırlama çalışmaları hariç) sayısı (Yürütücü olmak)</a:t>
                      </a:r>
                      <a:endParaRPr sz="1600">
                        <a:latin typeface="Calibri"/>
                        <a:ea typeface="Calibri"/>
                        <a:cs typeface="Calibri"/>
                        <a:sym typeface="Calibri"/>
                      </a:endParaRPr>
                    </a:p>
                  </a:txBody>
                  <a:tcPr marL="9075" marR="9075" marT="9075" marB="0" anchor="ctr"/>
                </a:tc>
                <a:tc>
                  <a:txBody>
                    <a:bodyPr/>
                    <a:lstStyle/>
                    <a:p>
                      <a:pPr marL="0" marR="0" lvl="0" indent="0" algn="l" rtl="0">
                        <a:lnSpc>
                          <a:spcPct val="100000"/>
                        </a:lnSpc>
                        <a:spcBef>
                          <a:spcPts val="0"/>
                        </a:spcBef>
                        <a:spcAft>
                          <a:spcPts val="0"/>
                        </a:spcAft>
                        <a:buNone/>
                      </a:pPr>
                      <a:r>
                        <a:rPr lang="tr-TR" sz="1600"/>
                        <a:t> </a:t>
                      </a:r>
                      <a:endParaRPr sz="1600">
                        <a:latin typeface="Calibri"/>
                        <a:ea typeface="Calibri"/>
                        <a:cs typeface="Calibri"/>
                        <a:sym typeface="Calibri"/>
                      </a:endParaRPr>
                    </a:p>
                  </a:txBody>
                  <a:tcPr marL="9075" marR="9075" marT="9075" marB="0" anchor="ctr"/>
                </a:tc>
                <a:tc>
                  <a:txBody>
                    <a:bodyPr/>
                    <a:lstStyle/>
                    <a:p>
                      <a:pPr marL="0" marR="0" lvl="0" indent="0" algn="l" rtl="0">
                        <a:lnSpc>
                          <a:spcPct val="100000"/>
                        </a:lnSpc>
                        <a:spcBef>
                          <a:spcPts val="0"/>
                        </a:spcBef>
                        <a:spcAft>
                          <a:spcPts val="0"/>
                        </a:spcAft>
                        <a:buNone/>
                      </a:pPr>
                      <a:r>
                        <a:rPr lang="tr-TR" sz="1600"/>
                        <a:t> </a:t>
                      </a:r>
                      <a:endParaRPr sz="1600">
                        <a:latin typeface="Calibri"/>
                        <a:ea typeface="Calibri"/>
                        <a:cs typeface="Calibri"/>
                        <a:sym typeface="Calibri"/>
                      </a:endParaRPr>
                    </a:p>
                  </a:txBody>
                  <a:tcPr marL="9075" marR="9075" marT="9075" marB="0" anchor="ctr"/>
                </a:tc>
                <a:extLst>
                  <a:ext uri="{0D108BD9-81ED-4DB2-BD59-A6C34878D82A}">
                    <a16:rowId xmlns:a16="http://schemas.microsoft.com/office/drawing/2014/main" val="10006"/>
                  </a:ext>
                </a:extLst>
              </a:tr>
              <a:tr h="635775">
                <a:tc>
                  <a:txBody>
                    <a:bodyPr/>
                    <a:lstStyle/>
                    <a:p>
                      <a:pPr marL="0" marR="0" lvl="0" indent="0" algn="l" rtl="0">
                        <a:lnSpc>
                          <a:spcPct val="100000"/>
                        </a:lnSpc>
                        <a:spcBef>
                          <a:spcPts val="0"/>
                        </a:spcBef>
                        <a:spcAft>
                          <a:spcPts val="0"/>
                        </a:spcAft>
                        <a:buNone/>
                      </a:pPr>
                      <a:r>
                        <a:rPr lang="tr-TR" sz="1600"/>
                        <a:t>Başarıyla tamamlanmış diğer ulusal bilimsel araştırma projesi (TTO ve sanayi kuruluşları ile yapılan Ar-Ge projeleri, vb.) (derleme ve rapor hazırlama çalışmaları hariç) sayısı (Yürütücü olmak)</a:t>
                      </a:r>
                      <a:endParaRPr sz="1600">
                        <a:latin typeface="Calibri"/>
                        <a:ea typeface="Calibri"/>
                        <a:cs typeface="Calibri"/>
                        <a:sym typeface="Calibri"/>
                      </a:endParaRPr>
                    </a:p>
                  </a:txBody>
                  <a:tcPr marL="9075" marR="9075" marT="9075" marB="0" anchor="ctr"/>
                </a:tc>
                <a:tc>
                  <a:txBody>
                    <a:bodyPr/>
                    <a:lstStyle/>
                    <a:p>
                      <a:pPr marL="0" marR="0" lvl="0" indent="0" algn="l" rtl="0">
                        <a:lnSpc>
                          <a:spcPct val="100000"/>
                        </a:lnSpc>
                        <a:spcBef>
                          <a:spcPts val="0"/>
                        </a:spcBef>
                        <a:spcAft>
                          <a:spcPts val="0"/>
                        </a:spcAft>
                        <a:buNone/>
                      </a:pPr>
                      <a:r>
                        <a:rPr lang="tr-TR" sz="1600"/>
                        <a:t> </a:t>
                      </a:r>
                      <a:endParaRPr sz="1600">
                        <a:latin typeface="Calibri"/>
                        <a:ea typeface="Calibri"/>
                        <a:cs typeface="Calibri"/>
                        <a:sym typeface="Calibri"/>
                      </a:endParaRPr>
                    </a:p>
                  </a:txBody>
                  <a:tcPr marL="9075" marR="9075" marT="9075" marB="0" anchor="ctr"/>
                </a:tc>
                <a:tc>
                  <a:txBody>
                    <a:bodyPr/>
                    <a:lstStyle/>
                    <a:p>
                      <a:pPr marL="0" marR="0" lvl="0" indent="0" algn="l" rtl="0">
                        <a:lnSpc>
                          <a:spcPct val="100000"/>
                        </a:lnSpc>
                        <a:spcBef>
                          <a:spcPts val="0"/>
                        </a:spcBef>
                        <a:spcAft>
                          <a:spcPts val="0"/>
                        </a:spcAft>
                        <a:buNone/>
                      </a:pPr>
                      <a:r>
                        <a:rPr lang="tr-TR" sz="1600"/>
                        <a:t> </a:t>
                      </a:r>
                      <a:endParaRPr sz="1600">
                        <a:latin typeface="Calibri"/>
                        <a:ea typeface="Calibri"/>
                        <a:cs typeface="Calibri"/>
                        <a:sym typeface="Calibri"/>
                      </a:endParaRPr>
                    </a:p>
                  </a:txBody>
                  <a:tcPr marL="9075" marR="9075" marT="9075" marB="0" anchor="ctr"/>
                </a:tc>
                <a:extLst>
                  <a:ext uri="{0D108BD9-81ED-4DB2-BD59-A6C34878D82A}">
                    <a16:rowId xmlns:a16="http://schemas.microsoft.com/office/drawing/2014/main" val="10007"/>
                  </a:ext>
                </a:extLst>
              </a:tr>
              <a:tr h="307125">
                <a:tc>
                  <a:txBody>
                    <a:bodyPr/>
                    <a:lstStyle/>
                    <a:p>
                      <a:pPr marL="0" marR="0" lvl="0" indent="0" algn="r" rtl="0">
                        <a:lnSpc>
                          <a:spcPct val="100000"/>
                        </a:lnSpc>
                        <a:spcBef>
                          <a:spcPts val="0"/>
                        </a:spcBef>
                        <a:spcAft>
                          <a:spcPts val="0"/>
                        </a:spcAft>
                        <a:buNone/>
                      </a:pPr>
                      <a:r>
                        <a:rPr lang="tr-TR" sz="1600" b="1">
                          <a:solidFill>
                            <a:srgbClr val="FF0000"/>
                          </a:solidFill>
                        </a:rPr>
                        <a:t>TOPLAM</a:t>
                      </a:r>
                      <a:endParaRPr sz="1600" b="1">
                        <a:solidFill>
                          <a:srgbClr val="FF0000"/>
                        </a:solidFill>
                        <a:latin typeface="Calibri"/>
                        <a:ea typeface="Calibri"/>
                        <a:cs typeface="Calibri"/>
                        <a:sym typeface="Calibri"/>
                      </a:endParaRPr>
                    </a:p>
                  </a:txBody>
                  <a:tcPr marL="9075" marR="9075" marT="9075" marB="0" anchor="ctr"/>
                </a:tc>
                <a:tc>
                  <a:txBody>
                    <a:bodyPr/>
                    <a:lstStyle/>
                    <a:p>
                      <a:pPr marL="0" marR="0" lvl="0" indent="0" algn="l" rtl="0">
                        <a:lnSpc>
                          <a:spcPct val="100000"/>
                        </a:lnSpc>
                        <a:spcBef>
                          <a:spcPts val="0"/>
                        </a:spcBef>
                        <a:spcAft>
                          <a:spcPts val="0"/>
                        </a:spcAft>
                        <a:buNone/>
                      </a:pPr>
                      <a:r>
                        <a:rPr lang="tr-TR" sz="1600" dirty="0"/>
                        <a:t> 0</a:t>
                      </a:r>
                      <a:endParaRPr sz="1600" dirty="0">
                        <a:latin typeface="Calibri"/>
                        <a:ea typeface="Calibri"/>
                        <a:cs typeface="Calibri"/>
                        <a:sym typeface="Calibri"/>
                      </a:endParaRPr>
                    </a:p>
                  </a:txBody>
                  <a:tcPr marL="9075" marR="9075" marT="9075" marB="0" anchor="ctr"/>
                </a:tc>
                <a:tc>
                  <a:txBody>
                    <a:bodyPr/>
                    <a:lstStyle/>
                    <a:p>
                      <a:pPr marL="0" marR="0" lvl="0" indent="0" algn="l" rtl="0">
                        <a:lnSpc>
                          <a:spcPct val="100000"/>
                        </a:lnSpc>
                        <a:spcBef>
                          <a:spcPts val="0"/>
                        </a:spcBef>
                        <a:spcAft>
                          <a:spcPts val="0"/>
                        </a:spcAft>
                        <a:buNone/>
                      </a:pPr>
                      <a:r>
                        <a:rPr lang="tr-TR" sz="1600" dirty="0"/>
                        <a:t> 0</a:t>
                      </a:r>
                      <a:endParaRPr sz="1600" dirty="0">
                        <a:latin typeface="Calibri"/>
                        <a:ea typeface="Calibri"/>
                        <a:cs typeface="Calibri"/>
                        <a:sym typeface="Calibri"/>
                      </a:endParaRPr>
                    </a:p>
                  </a:txBody>
                  <a:tcPr marL="9075" marR="9075" marT="9075" marB="0" anchor="ctr"/>
                </a:tc>
                <a:extLst>
                  <a:ext uri="{0D108BD9-81ED-4DB2-BD59-A6C34878D82A}">
                    <a16:rowId xmlns:a16="http://schemas.microsoft.com/office/drawing/2014/main" val="10008"/>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Shape 521"/>
        <p:cNvGrpSpPr/>
        <p:nvPr/>
      </p:nvGrpSpPr>
      <p:grpSpPr>
        <a:xfrm>
          <a:off x="0" y="0"/>
          <a:ext cx="0" cy="0"/>
          <a:chOff x="0" y="0"/>
          <a:chExt cx="0" cy="0"/>
        </a:xfrm>
      </p:grpSpPr>
      <p:sp>
        <p:nvSpPr>
          <p:cNvPr id="522" name="Google Shape;522;p50"/>
          <p:cNvSpPr txBox="1">
            <a:spLocks noGrp="1"/>
          </p:cNvSpPr>
          <p:nvPr>
            <p:ph type="title"/>
          </p:nvPr>
        </p:nvSpPr>
        <p:spPr>
          <a:xfrm>
            <a:off x="228600" y="752656"/>
            <a:ext cx="10457873" cy="62356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2800"/>
              <a:buFont typeface="Calibri"/>
              <a:buNone/>
            </a:pPr>
            <a:r>
              <a:rPr lang="tr-TR" sz="2800" b="1">
                <a:solidFill>
                  <a:srgbClr val="FF0000"/>
                </a:solidFill>
              </a:rPr>
              <a:t>Araştırma ve Geliştirme Faaliyetleri </a:t>
            </a:r>
            <a:r>
              <a:rPr lang="tr-TR" sz="2800" b="1">
                <a:solidFill>
                  <a:srgbClr val="962E2E"/>
                </a:solidFill>
              </a:rPr>
              <a:t>: </a:t>
            </a:r>
            <a:r>
              <a:rPr lang="tr-TR" sz="1800" b="1">
                <a:solidFill>
                  <a:srgbClr val="0000CC"/>
                </a:solidFill>
              </a:rPr>
              <a:t>Yıllara Göre Bilimsel Toplantı Faaliyetleri </a:t>
            </a:r>
            <a:endParaRPr sz="1800" b="1">
              <a:solidFill>
                <a:srgbClr val="0000CC"/>
              </a:solidFill>
            </a:endParaRPr>
          </a:p>
        </p:txBody>
      </p:sp>
      <p:sp>
        <p:nvSpPr>
          <p:cNvPr id="523" name="Google Shape;523;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30.12.2025</a:t>
            </a:r>
            <a:endParaRPr/>
          </a:p>
        </p:txBody>
      </p:sp>
      <p:sp>
        <p:nvSpPr>
          <p:cNvPr id="524" name="Google Shape;524;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51</a:t>
            </a:fld>
            <a:endParaRPr/>
          </a:p>
        </p:txBody>
      </p:sp>
      <p:graphicFrame>
        <p:nvGraphicFramePr>
          <p:cNvPr id="525" name="Google Shape;525;p50"/>
          <p:cNvGraphicFramePr/>
          <p:nvPr>
            <p:extLst>
              <p:ext uri="{D42A27DB-BD31-4B8C-83A1-F6EECF244321}">
                <p14:modId xmlns:p14="http://schemas.microsoft.com/office/powerpoint/2010/main" val="1931270351"/>
              </p:ext>
            </p:extLst>
          </p:nvPr>
        </p:nvGraphicFramePr>
        <p:xfrm>
          <a:off x="553164" y="1834962"/>
          <a:ext cx="11161675" cy="4134750"/>
        </p:xfrm>
        <a:graphic>
          <a:graphicData uri="http://schemas.openxmlformats.org/drawingml/2006/table">
            <a:tbl>
              <a:tblPr firstRow="1" firstCol="1" lastRow="1" lastCol="1" bandRow="1" bandCol="1">
                <a:noFill/>
                <a:tableStyleId>{71F7B38A-2533-437F-8BA0-C45511DF4930}</a:tableStyleId>
              </a:tblPr>
              <a:tblGrid>
                <a:gridCol w="9708825">
                  <a:extLst>
                    <a:ext uri="{9D8B030D-6E8A-4147-A177-3AD203B41FA5}">
                      <a16:colId xmlns:a16="http://schemas.microsoft.com/office/drawing/2014/main" val="20000"/>
                    </a:ext>
                  </a:extLst>
                </a:gridCol>
                <a:gridCol w="778650">
                  <a:extLst>
                    <a:ext uri="{9D8B030D-6E8A-4147-A177-3AD203B41FA5}">
                      <a16:colId xmlns:a16="http://schemas.microsoft.com/office/drawing/2014/main" val="20001"/>
                    </a:ext>
                  </a:extLst>
                </a:gridCol>
                <a:gridCol w="674200">
                  <a:extLst>
                    <a:ext uri="{9D8B030D-6E8A-4147-A177-3AD203B41FA5}">
                      <a16:colId xmlns:a16="http://schemas.microsoft.com/office/drawing/2014/main" val="20002"/>
                    </a:ext>
                  </a:extLst>
                </a:gridCol>
              </a:tblGrid>
              <a:tr h="442025">
                <a:tc>
                  <a:txBody>
                    <a:bodyPr/>
                    <a:lstStyle/>
                    <a:p>
                      <a:pPr marL="72000" marR="0" lvl="0" indent="0" algn="ctr" rtl="0">
                        <a:lnSpc>
                          <a:spcPct val="100000"/>
                        </a:lnSpc>
                        <a:spcBef>
                          <a:spcPts val="0"/>
                        </a:spcBef>
                        <a:spcAft>
                          <a:spcPts val="0"/>
                        </a:spcAft>
                        <a:buNone/>
                      </a:pPr>
                      <a:r>
                        <a:rPr lang="tr-TR" sz="1600" b="1">
                          <a:solidFill>
                            <a:srgbClr val="FF0000"/>
                          </a:solidFill>
                        </a:rPr>
                        <a:t>BİLİMSEL TOPLANTI FAALİYETLERİ</a:t>
                      </a:r>
                      <a:endParaRPr sz="1600" b="1">
                        <a:solidFill>
                          <a:srgbClr val="FF0000"/>
                        </a:solidFill>
                        <a:latin typeface="Calibri"/>
                        <a:ea typeface="Calibri"/>
                        <a:cs typeface="Calibri"/>
                        <a:sym typeface="Calibri"/>
                      </a:endParaRPr>
                    </a:p>
                  </a:txBody>
                  <a:tcPr marL="7575" marR="7575" marT="7575" marB="0" anchor="ctr"/>
                </a:tc>
                <a:tc>
                  <a:txBody>
                    <a:bodyPr/>
                    <a:lstStyle/>
                    <a:p>
                      <a:pPr marL="72000" marR="0" lvl="0" indent="0" algn="ctr" rtl="0">
                        <a:lnSpc>
                          <a:spcPct val="100000"/>
                        </a:lnSpc>
                        <a:spcBef>
                          <a:spcPts val="0"/>
                        </a:spcBef>
                        <a:spcAft>
                          <a:spcPts val="0"/>
                        </a:spcAft>
                        <a:buNone/>
                      </a:pPr>
                      <a:r>
                        <a:rPr lang="tr-TR" sz="1600" b="1">
                          <a:solidFill>
                            <a:srgbClr val="FF0000"/>
                          </a:solidFill>
                        </a:rPr>
                        <a:t>2024</a:t>
                      </a:r>
                      <a:endParaRPr sz="1600" b="1">
                        <a:solidFill>
                          <a:srgbClr val="FF0000"/>
                        </a:solidFill>
                        <a:latin typeface="Calibri"/>
                        <a:ea typeface="Calibri"/>
                        <a:cs typeface="Calibri"/>
                        <a:sym typeface="Calibri"/>
                      </a:endParaRPr>
                    </a:p>
                  </a:txBody>
                  <a:tcPr marL="7575" marR="7575" marT="7575" marB="0" anchor="ctr"/>
                </a:tc>
                <a:tc>
                  <a:txBody>
                    <a:bodyPr/>
                    <a:lstStyle/>
                    <a:p>
                      <a:pPr marL="72000" marR="0" lvl="0" indent="0" algn="ctr" rtl="0">
                        <a:lnSpc>
                          <a:spcPct val="100000"/>
                        </a:lnSpc>
                        <a:spcBef>
                          <a:spcPts val="0"/>
                        </a:spcBef>
                        <a:spcAft>
                          <a:spcPts val="0"/>
                        </a:spcAft>
                        <a:buNone/>
                      </a:pPr>
                      <a:r>
                        <a:rPr lang="tr-TR" sz="1600" b="1">
                          <a:solidFill>
                            <a:srgbClr val="FF0000"/>
                          </a:solidFill>
                        </a:rPr>
                        <a:t>2025</a:t>
                      </a:r>
                      <a:endParaRPr sz="1600" b="1">
                        <a:solidFill>
                          <a:srgbClr val="FF0000"/>
                        </a:solidFill>
                        <a:latin typeface="Calibri"/>
                        <a:ea typeface="Calibri"/>
                        <a:cs typeface="Calibri"/>
                        <a:sym typeface="Calibri"/>
                      </a:endParaRPr>
                    </a:p>
                  </a:txBody>
                  <a:tcPr marL="7575" marR="7575" marT="7575" marB="0" anchor="ctr"/>
                </a:tc>
                <a:extLst>
                  <a:ext uri="{0D108BD9-81ED-4DB2-BD59-A6C34878D82A}">
                    <a16:rowId xmlns:a16="http://schemas.microsoft.com/office/drawing/2014/main" val="10000"/>
                  </a:ext>
                </a:extLst>
              </a:tr>
              <a:tr h="741475">
                <a:tc>
                  <a:txBody>
                    <a:bodyPr/>
                    <a:lstStyle/>
                    <a:p>
                      <a:pPr marL="72000" marR="0" lvl="0" indent="0" algn="l" rtl="0">
                        <a:lnSpc>
                          <a:spcPct val="100000"/>
                        </a:lnSpc>
                        <a:spcBef>
                          <a:spcPts val="0"/>
                        </a:spcBef>
                        <a:spcAft>
                          <a:spcPts val="0"/>
                        </a:spcAft>
                        <a:buNone/>
                      </a:pPr>
                      <a:r>
                        <a:rPr lang="tr-TR" sz="1800">
                          <a:solidFill>
                            <a:schemeClr val="dk1"/>
                          </a:solidFill>
                        </a:rPr>
                        <a:t>Uluslararası bilimsel toplantılarda sunulan, tam metni matbu veya elektronik olarak bildiri kitapçığında yayımlanmış çalışma sayısı </a:t>
                      </a:r>
                      <a:endParaRPr sz="1800">
                        <a:solidFill>
                          <a:schemeClr val="dk1"/>
                        </a:solidFill>
                        <a:latin typeface="Calibri"/>
                        <a:ea typeface="Calibri"/>
                        <a:cs typeface="Calibri"/>
                        <a:sym typeface="Calibri"/>
                      </a:endParaRPr>
                    </a:p>
                  </a:txBody>
                  <a:tcPr marL="7575" marR="7575" marT="7575" marB="0" anchor="ctr"/>
                </a:tc>
                <a:tc>
                  <a:txBody>
                    <a:bodyPr/>
                    <a:lstStyle/>
                    <a:p>
                      <a:pPr marL="72000" marR="0" lvl="0" indent="0" algn="l" rtl="0">
                        <a:lnSpc>
                          <a:spcPct val="100000"/>
                        </a:lnSpc>
                        <a:spcBef>
                          <a:spcPts val="0"/>
                        </a:spcBef>
                        <a:spcAft>
                          <a:spcPts val="0"/>
                        </a:spcAft>
                        <a:buNone/>
                      </a:pPr>
                      <a:r>
                        <a:rPr lang="tr-TR" sz="1800" dirty="0"/>
                        <a:t> 12</a:t>
                      </a:r>
                      <a:endParaRPr sz="1800" dirty="0">
                        <a:latin typeface="Calibri"/>
                        <a:ea typeface="Calibri"/>
                        <a:cs typeface="Calibri"/>
                        <a:sym typeface="Calibri"/>
                      </a:endParaRPr>
                    </a:p>
                  </a:txBody>
                  <a:tcPr marL="7575" marR="7575" marT="7575" marB="0"/>
                </a:tc>
                <a:tc>
                  <a:txBody>
                    <a:bodyPr/>
                    <a:lstStyle/>
                    <a:p>
                      <a:pPr marL="72000" marR="0" lvl="0" indent="0" algn="l" rtl="0">
                        <a:lnSpc>
                          <a:spcPct val="100000"/>
                        </a:lnSpc>
                        <a:spcBef>
                          <a:spcPts val="0"/>
                        </a:spcBef>
                        <a:spcAft>
                          <a:spcPts val="0"/>
                        </a:spcAft>
                        <a:buNone/>
                      </a:pPr>
                      <a:r>
                        <a:rPr lang="tr-TR" sz="1800" dirty="0"/>
                        <a:t> 8</a:t>
                      </a:r>
                      <a:endParaRPr sz="1800" dirty="0">
                        <a:latin typeface="Calibri"/>
                        <a:ea typeface="Calibri"/>
                        <a:cs typeface="Calibri"/>
                        <a:sym typeface="Calibri"/>
                      </a:endParaRPr>
                    </a:p>
                  </a:txBody>
                  <a:tcPr marL="7575" marR="7575" marT="7575" marB="0"/>
                </a:tc>
                <a:extLst>
                  <a:ext uri="{0D108BD9-81ED-4DB2-BD59-A6C34878D82A}">
                    <a16:rowId xmlns:a16="http://schemas.microsoft.com/office/drawing/2014/main" val="10001"/>
                  </a:ext>
                </a:extLst>
              </a:tr>
              <a:tr h="741475">
                <a:tc>
                  <a:txBody>
                    <a:bodyPr/>
                    <a:lstStyle/>
                    <a:p>
                      <a:pPr marL="72000" marR="0" lvl="0" indent="0" algn="l" rtl="0">
                        <a:lnSpc>
                          <a:spcPct val="100000"/>
                        </a:lnSpc>
                        <a:spcBef>
                          <a:spcPts val="0"/>
                        </a:spcBef>
                        <a:spcAft>
                          <a:spcPts val="0"/>
                        </a:spcAft>
                        <a:buNone/>
                      </a:pPr>
                      <a:r>
                        <a:rPr lang="tr-TR" sz="1800">
                          <a:solidFill>
                            <a:schemeClr val="dk1"/>
                          </a:solidFill>
                        </a:rPr>
                        <a:t>Uluslararası bilimsel toplantılarda sunulan, özet metni matbu veya elektronik olarak bildiri kitapçığında yayımlanmış çalışma sayısı </a:t>
                      </a:r>
                      <a:endParaRPr sz="1800">
                        <a:solidFill>
                          <a:schemeClr val="dk1"/>
                        </a:solidFill>
                        <a:latin typeface="Calibri"/>
                        <a:ea typeface="Calibri"/>
                        <a:cs typeface="Calibri"/>
                        <a:sym typeface="Calibri"/>
                      </a:endParaRPr>
                    </a:p>
                  </a:txBody>
                  <a:tcPr marL="7575" marR="7575" marT="7575" marB="0" anchor="ctr"/>
                </a:tc>
                <a:tc>
                  <a:txBody>
                    <a:bodyPr/>
                    <a:lstStyle/>
                    <a:p>
                      <a:pPr marL="72000" marR="0" lvl="0" indent="0" algn="l" rtl="0">
                        <a:lnSpc>
                          <a:spcPct val="100000"/>
                        </a:lnSpc>
                        <a:spcBef>
                          <a:spcPts val="0"/>
                        </a:spcBef>
                        <a:spcAft>
                          <a:spcPts val="0"/>
                        </a:spcAft>
                        <a:buNone/>
                      </a:pPr>
                      <a:r>
                        <a:rPr lang="tr-TR" sz="1800" dirty="0"/>
                        <a:t> 8</a:t>
                      </a:r>
                      <a:endParaRPr sz="1800" dirty="0">
                        <a:latin typeface="Calibri"/>
                        <a:ea typeface="Calibri"/>
                        <a:cs typeface="Calibri"/>
                        <a:sym typeface="Calibri"/>
                      </a:endParaRPr>
                    </a:p>
                  </a:txBody>
                  <a:tcPr marL="7575" marR="7575" marT="7575" marB="0"/>
                </a:tc>
                <a:tc>
                  <a:txBody>
                    <a:bodyPr/>
                    <a:lstStyle/>
                    <a:p>
                      <a:pPr marL="72000" marR="0" lvl="0" indent="0" algn="l" rtl="0">
                        <a:lnSpc>
                          <a:spcPct val="100000"/>
                        </a:lnSpc>
                        <a:spcBef>
                          <a:spcPts val="0"/>
                        </a:spcBef>
                        <a:spcAft>
                          <a:spcPts val="0"/>
                        </a:spcAft>
                        <a:buNone/>
                      </a:pPr>
                      <a:r>
                        <a:rPr lang="tr-TR" sz="1800" dirty="0"/>
                        <a:t> 3</a:t>
                      </a:r>
                      <a:endParaRPr sz="1800" dirty="0">
                        <a:latin typeface="Calibri"/>
                        <a:ea typeface="Calibri"/>
                        <a:cs typeface="Calibri"/>
                        <a:sym typeface="Calibri"/>
                      </a:endParaRPr>
                    </a:p>
                  </a:txBody>
                  <a:tcPr marL="7575" marR="7575" marT="7575" marB="0"/>
                </a:tc>
                <a:extLst>
                  <a:ext uri="{0D108BD9-81ED-4DB2-BD59-A6C34878D82A}">
                    <a16:rowId xmlns:a16="http://schemas.microsoft.com/office/drawing/2014/main" val="10002"/>
                  </a:ext>
                </a:extLst>
              </a:tr>
              <a:tr h="496425">
                <a:tc>
                  <a:txBody>
                    <a:bodyPr/>
                    <a:lstStyle/>
                    <a:p>
                      <a:pPr marL="72000" marR="0" lvl="0" indent="0" algn="l" rtl="0">
                        <a:lnSpc>
                          <a:spcPct val="100000"/>
                        </a:lnSpc>
                        <a:spcBef>
                          <a:spcPts val="0"/>
                        </a:spcBef>
                        <a:spcAft>
                          <a:spcPts val="0"/>
                        </a:spcAft>
                        <a:buNone/>
                      </a:pPr>
                      <a:r>
                        <a:rPr lang="tr-TR" sz="1800">
                          <a:solidFill>
                            <a:schemeClr val="dk1"/>
                          </a:solidFill>
                        </a:rPr>
                        <a:t>Uluslararası bilimsel toplantılarda poster olarak sunulan çalışma sayısı </a:t>
                      </a:r>
                      <a:endParaRPr sz="1800">
                        <a:solidFill>
                          <a:schemeClr val="dk1"/>
                        </a:solidFill>
                        <a:latin typeface="Calibri"/>
                        <a:ea typeface="Calibri"/>
                        <a:cs typeface="Calibri"/>
                        <a:sym typeface="Calibri"/>
                      </a:endParaRPr>
                    </a:p>
                  </a:txBody>
                  <a:tcPr marL="7575" marR="7575" marT="7575" marB="0" anchor="ctr"/>
                </a:tc>
                <a:tc>
                  <a:txBody>
                    <a:bodyPr/>
                    <a:lstStyle/>
                    <a:p>
                      <a:pPr marL="72000" marR="0" lvl="0" indent="0" algn="l" rtl="0">
                        <a:lnSpc>
                          <a:spcPct val="100000"/>
                        </a:lnSpc>
                        <a:spcBef>
                          <a:spcPts val="0"/>
                        </a:spcBef>
                        <a:spcAft>
                          <a:spcPts val="0"/>
                        </a:spcAft>
                        <a:buNone/>
                      </a:pPr>
                      <a:r>
                        <a:rPr lang="tr-TR" sz="900"/>
                        <a:t> </a:t>
                      </a:r>
                      <a:endParaRPr sz="900">
                        <a:latin typeface="Calibri"/>
                        <a:ea typeface="Calibri"/>
                        <a:cs typeface="Calibri"/>
                        <a:sym typeface="Calibri"/>
                      </a:endParaRPr>
                    </a:p>
                  </a:txBody>
                  <a:tcPr marL="7575" marR="7575" marT="7575" marB="0"/>
                </a:tc>
                <a:tc>
                  <a:txBody>
                    <a:bodyPr/>
                    <a:lstStyle/>
                    <a:p>
                      <a:pPr marL="72000" marR="0" lvl="0" indent="0" algn="l" rtl="0">
                        <a:lnSpc>
                          <a:spcPct val="100000"/>
                        </a:lnSpc>
                        <a:spcBef>
                          <a:spcPts val="0"/>
                        </a:spcBef>
                        <a:spcAft>
                          <a:spcPts val="0"/>
                        </a:spcAft>
                        <a:buNone/>
                      </a:pPr>
                      <a:r>
                        <a:rPr lang="tr-TR" sz="900"/>
                        <a:t> </a:t>
                      </a:r>
                      <a:endParaRPr sz="900">
                        <a:latin typeface="Calibri"/>
                        <a:ea typeface="Calibri"/>
                        <a:cs typeface="Calibri"/>
                        <a:sym typeface="Calibri"/>
                      </a:endParaRPr>
                    </a:p>
                  </a:txBody>
                  <a:tcPr marL="7575" marR="7575" marT="7575" marB="0"/>
                </a:tc>
                <a:extLst>
                  <a:ext uri="{0D108BD9-81ED-4DB2-BD59-A6C34878D82A}">
                    <a16:rowId xmlns:a16="http://schemas.microsoft.com/office/drawing/2014/main" val="10003"/>
                  </a:ext>
                </a:extLst>
              </a:tr>
              <a:tr h="568700">
                <a:tc>
                  <a:txBody>
                    <a:bodyPr/>
                    <a:lstStyle/>
                    <a:p>
                      <a:pPr marL="72000" marR="0" lvl="0" indent="0" algn="l" rtl="0">
                        <a:lnSpc>
                          <a:spcPct val="100000"/>
                        </a:lnSpc>
                        <a:spcBef>
                          <a:spcPts val="0"/>
                        </a:spcBef>
                        <a:spcAft>
                          <a:spcPts val="0"/>
                        </a:spcAft>
                        <a:buClr>
                          <a:schemeClr val="dk1"/>
                        </a:buClr>
                        <a:buSzPts val="1800"/>
                        <a:buFont typeface="Calibri"/>
                        <a:buNone/>
                      </a:pPr>
                      <a:r>
                        <a:rPr lang="tr-TR" sz="1800">
                          <a:solidFill>
                            <a:schemeClr val="dk1"/>
                          </a:solidFill>
                        </a:rPr>
                        <a:t>Ulusal bilimsel toplantılarda sunulan tam metni matbu veya elektronik olarak bildiri kitapçığında yayımlanmış çalışma sayısı </a:t>
                      </a:r>
                      <a:endParaRPr sz="1800">
                        <a:solidFill>
                          <a:schemeClr val="dk1"/>
                        </a:solidFill>
                        <a:latin typeface="Calibri"/>
                        <a:ea typeface="Calibri"/>
                        <a:cs typeface="Calibri"/>
                        <a:sym typeface="Calibri"/>
                      </a:endParaRPr>
                    </a:p>
                  </a:txBody>
                  <a:tcPr marL="7575" marR="7575" marT="7575" marB="0" anchor="ctr"/>
                </a:tc>
                <a:tc>
                  <a:txBody>
                    <a:bodyPr/>
                    <a:lstStyle/>
                    <a:p>
                      <a:pPr marL="72000" marR="0" lvl="0" indent="0" algn="l" rtl="0">
                        <a:lnSpc>
                          <a:spcPct val="100000"/>
                        </a:lnSpc>
                        <a:spcBef>
                          <a:spcPts val="0"/>
                        </a:spcBef>
                        <a:spcAft>
                          <a:spcPts val="0"/>
                        </a:spcAft>
                        <a:buNone/>
                      </a:pPr>
                      <a:r>
                        <a:rPr lang="tr-TR" sz="900"/>
                        <a:t> </a:t>
                      </a:r>
                      <a:endParaRPr sz="900">
                        <a:latin typeface="Calibri"/>
                        <a:ea typeface="Calibri"/>
                        <a:cs typeface="Calibri"/>
                        <a:sym typeface="Calibri"/>
                      </a:endParaRPr>
                    </a:p>
                  </a:txBody>
                  <a:tcPr marL="7575" marR="7575" marT="7575" marB="0"/>
                </a:tc>
                <a:tc>
                  <a:txBody>
                    <a:bodyPr/>
                    <a:lstStyle/>
                    <a:p>
                      <a:pPr marL="72000" marR="0" lvl="0" indent="0" algn="l" rtl="0">
                        <a:lnSpc>
                          <a:spcPct val="100000"/>
                        </a:lnSpc>
                        <a:spcBef>
                          <a:spcPts val="0"/>
                        </a:spcBef>
                        <a:spcAft>
                          <a:spcPts val="0"/>
                        </a:spcAft>
                        <a:buNone/>
                      </a:pPr>
                      <a:r>
                        <a:rPr lang="tr-TR" sz="900"/>
                        <a:t> </a:t>
                      </a:r>
                      <a:endParaRPr sz="900">
                        <a:latin typeface="Calibri"/>
                        <a:ea typeface="Calibri"/>
                        <a:cs typeface="Calibri"/>
                        <a:sym typeface="Calibri"/>
                      </a:endParaRPr>
                    </a:p>
                  </a:txBody>
                  <a:tcPr marL="7575" marR="7575" marT="7575" marB="0"/>
                </a:tc>
                <a:extLst>
                  <a:ext uri="{0D108BD9-81ED-4DB2-BD59-A6C34878D82A}">
                    <a16:rowId xmlns:a16="http://schemas.microsoft.com/office/drawing/2014/main" val="10004"/>
                  </a:ext>
                </a:extLst>
              </a:tr>
              <a:tr h="568700">
                <a:tc>
                  <a:txBody>
                    <a:bodyPr/>
                    <a:lstStyle/>
                    <a:p>
                      <a:pPr marL="72000" marR="0" lvl="0" indent="0" algn="l" rtl="0">
                        <a:lnSpc>
                          <a:spcPct val="100000"/>
                        </a:lnSpc>
                        <a:spcBef>
                          <a:spcPts val="0"/>
                        </a:spcBef>
                        <a:spcAft>
                          <a:spcPts val="0"/>
                        </a:spcAft>
                        <a:buNone/>
                      </a:pPr>
                      <a:r>
                        <a:rPr lang="tr-TR" sz="1800" dirty="0">
                          <a:solidFill>
                            <a:schemeClr val="dk1"/>
                          </a:solidFill>
                        </a:rPr>
                        <a:t>Ulusal bilimsel toplantılarda sunulan, özet metni matbu veya elektronik olarak bildiri kitapçığında yayımlanmış çalışma sayısı </a:t>
                      </a:r>
                      <a:endParaRPr sz="1800" dirty="0">
                        <a:solidFill>
                          <a:schemeClr val="dk1"/>
                        </a:solidFill>
                        <a:latin typeface="Calibri"/>
                        <a:ea typeface="Calibri"/>
                        <a:cs typeface="Calibri"/>
                        <a:sym typeface="Calibri"/>
                      </a:endParaRPr>
                    </a:p>
                  </a:txBody>
                  <a:tcPr marL="7575" marR="7575" marT="7575" marB="0" anchor="ctr"/>
                </a:tc>
                <a:tc>
                  <a:txBody>
                    <a:bodyPr/>
                    <a:lstStyle/>
                    <a:p>
                      <a:pPr marL="72000" marR="0" lvl="0" indent="0" algn="l" rtl="0">
                        <a:lnSpc>
                          <a:spcPct val="100000"/>
                        </a:lnSpc>
                        <a:spcBef>
                          <a:spcPts val="0"/>
                        </a:spcBef>
                        <a:spcAft>
                          <a:spcPts val="0"/>
                        </a:spcAft>
                        <a:buNone/>
                      </a:pPr>
                      <a:r>
                        <a:rPr lang="tr-TR" sz="900" dirty="0"/>
                        <a:t> </a:t>
                      </a:r>
                      <a:endParaRPr sz="900" dirty="0">
                        <a:latin typeface="Calibri"/>
                        <a:ea typeface="Calibri"/>
                        <a:cs typeface="Calibri"/>
                        <a:sym typeface="Calibri"/>
                      </a:endParaRPr>
                    </a:p>
                  </a:txBody>
                  <a:tcPr marL="7575" marR="7575" marT="7575" marB="0"/>
                </a:tc>
                <a:tc>
                  <a:txBody>
                    <a:bodyPr/>
                    <a:lstStyle/>
                    <a:p>
                      <a:pPr marL="72000" marR="0" lvl="0" indent="0" algn="l" rtl="0">
                        <a:lnSpc>
                          <a:spcPct val="100000"/>
                        </a:lnSpc>
                        <a:spcBef>
                          <a:spcPts val="0"/>
                        </a:spcBef>
                        <a:spcAft>
                          <a:spcPts val="0"/>
                        </a:spcAft>
                        <a:buNone/>
                      </a:pPr>
                      <a:r>
                        <a:rPr lang="tr-TR" sz="900"/>
                        <a:t> </a:t>
                      </a:r>
                      <a:endParaRPr sz="900">
                        <a:latin typeface="Calibri"/>
                        <a:ea typeface="Calibri"/>
                        <a:cs typeface="Calibri"/>
                        <a:sym typeface="Calibri"/>
                      </a:endParaRPr>
                    </a:p>
                  </a:txBody>
                  <a:tcPr marL="7575" marR="7575" marT="7575" marB="0"/>
                </a:tc>
                <a:extLst>
                  <a:ext uri="{0D108BD9-81ED-4DB2-BD59-A6C34878D82A}">
                    <a16:rowId xmlns:a16="http://schemas.microsoft.com/office/drawing/2014/main" val="10005"/>
                  </a:ext>
                </a:extLst>
              </a:tr>
              <a:tr h="287975">
                <a:tc>
                  <a:txBody>
                    <a:bodyPr/>
                    <a:lstStyle/>
                    <a:p>
                      <a:pPr marL="72000" marR="0" lvl="0" indent="0" algn="l" rtl="0">
                        <a:lnSpc>
                          <a:spcPct val="100000"/>
                        </a:lnSpc>
                        <a:spcBef>
                          <a:spcPts val="0"/>
                        </a:spcBef>
                        <a:spcAft>
                          <a:spcPts val="0"/>
                        </a:spcAft>
                        <a:buNone/>
                      </a:pPr>
                      <a:r>
                        <a:rPr lang="tr-TR" sz="1800">
                          <a:solidFill>
                            <a:schemeClr val="dk1"/>
                          </a:solidFill>
                        </a:rPr>
                        <a:t>Ulusal bilimsel toplantılarda poster olarak sunulan çalışma sayısı </a:t>
                      </a:r>
                      <a:endParaRPr sz="1800">
                        <a:solidFill>
                          <a:schemeClr val="dk1"/>
                        </a:solidFill>
                        <a:latin typeface="Calibri"/>
                        <a:ea typeface="Calibri"/>
                        <a:cs typeface="Calibri"/>
                        <a:sym typeface="Calibri"/>
                      </a:endParaRPr>
                    </a:p>
                  </a:txBody>
                  <a:tcPr marL="7575" marR="7575" marT="7575" marB="0" anchor="ctr"/>
                </a:tc>
                <a:tc>
                  <a:txBody>
                    <a:bodyPr/>
                    <a:lstStyle/>
                    <a:p>
                      <a:pPr marL="72000" marR="0" lvl="0" indent="0" algn="l" rtl="0">
                        <a:lnSpc>
                          <a:spcPct val="100000"/>
                        </a:lnSpc>
                        <a:spcBef>
                          <a:spcPts val="0"/>
                        </a:spcBef>
                        <a:spcAft>
                          <a:spcPts val="0"/>
                        </a:spcAft>
                        <a:buNone/>
                      </a:pPr>
                      <a:r>
                        <a:rPr lang="tr-TR" sz="900" dirty="0"/>
                        <a:t> </a:t>
                      </a:r>
                      <a:endParaRPr sz="900" dirty="0">
                        <a:latin typeface="Calibri"/>
                        <a:ea typeface="Calibri"/>
                        <a:cs typeface="Calibri"/>
                        <a:sym typeface="Calibri"/>
                      </a:endParaRPr>
                    </a:p>
                  </a:txBody>
                  <a:tcPr marL="7575" marR="7575" marT="7575" marB="0"/>
                </a:tc>
                <a:tc>
                  <a:txBody>
                    <a:bodyPr/>
                    <a:lstStyle/>
                    <a:p>
                      <a:pPr marL="72000" marR="0" lvl="0" indent="0" algn="l" rtl="0">
                        <a:lnSpc>
                          <a:spcPct val="100000"/>
                        </a:lnSpc>
                        <a:spcBef>
                          <a:spcPts val="0"/>
                        </a:spcBef>
                        <a:spcAft>
                          <a:spcPts val="0"/>
                        </a:spcAft>
                        <a:buNone/>
                      </a:pPr>
                      <a:r>
                        <a:rPr lang="tr-TR" sz="900"/>
                        <a:t> </a:t>
                      </a:r>
                      <a:endParaRPr sz="900">
                        <a:latin typeface="Calibri"/>
                        <a:ea typeface="Calibri"/>
                        <a:cs typeface="Calibri"/>
                        <a:sym typeface="Calibri"/>
                      </a:endParaRPr>
                    </a:p>
                  </a:txBody>
                  <a:tcPr marL="7575" marR="7575" marT="7575" marB="0"/>
                </a:tc>
                <a:extLst>
                  <a:ext uri="{0D108BD9-81ED-4DB2-BD59-A6C34878D82A}">
                    <a16:rowId xmlns:a16="http://schemas.microsoft.com/office/drawing/2014/main" val="10006"/>
                  </a:ext>
                </a:extLst>
              </a:tr>
              <a:tr h="287975">
                <a:tc>
                  <a:txBody>
                    <a:bodyPr/>
                    <a:lstStyle/>
                    <a:p>
                      <a:pPr marL="72000" marR="0" lvl="0" indent="0" algn="r" rtl="0">
                        <a:lnSpc>
                          <a:spcPct val="100000"/>
                        </a:lnSpc>
                        <a:spcBef>
                          <a:spcPts val="0"/>
                        </a:spcBef>
                        <a:spcAft>
                          <a:spcPts val="0"/>
                        </a:spcAft>
                        <a:buNone/>
                      </a:pPr>
                      <a:r>
                        <a:rPr lang="tr-TR" sz="1800" b="1">
                          <a:solidFill>
                            <a:srgbClr val="FF0000"/>
                          </a:solidFill>
                        </a:rPr>
                        <a:t>TOPLAM</a:t>
                      </a:r>
                      <a:endParaRPr sz="1800" b="1">
                        <a:solidFill>
                          <a:srgbClr val="FF0000"/>
                        </a:solidFill>
                        <a:latin typeface="Calibri"/>
                        <a:ea typeface="Calibri"/>
                        <a:cs typeface="Calibri"/>
                        <a:sym typeface="Calibri"/>
                      </a:endParaRPr>
                    </a:p>
                  </a:txBody>
                  <a:tcPr marL="7575" marR="7575" marT="7575" marB="0" anchor="ctr"/>
                </a:tc>
                <a:tc>
                  <a:txBody>
                    <a:bodyPr/>
                    <a:lstStyle/>
                    <a:p>
                      <a:pPr marL="72000" marR="0" lvl="0" indent="0" algn="l" rtl="0">
                        <a:lnSpc>
                          <a:spcPct val="100000"/>
                        </a:lnSpc>
                        <a:spcBef>
                          <a:spcPts val="0"/>
                        </a:spcBef>
                        <a:spcAft>
                          <a:spcPts val="0"/>
                        </a:spcAft>
                        <a:buNone/>
                      </a:pPr>
                      <a:r>
                        <a:rPr lang="tr-TR" sz="1400" dirty="0"/>
                        <a:t> 20</a:t>
                      </a:r>
                      <a:endParaRPr sz="1400" dirty="0">
                        <a:latin typeface="Calibri"/>
                        <a:ea typeface="Calibri"/>
                        <a:cs typeface="Calibri"/>
                        <a:sym typeface="Calibri"/>
                      </a:endParaRPr>
                    </a:p>
                  </a:txBody>
                  <a:tcPr marL="7575" marR="7575" marT="7575" marB="0"/>
                </a:tc>
                <a:tc>
                  <a:txBody>
                    <a:bodyPr/>
                    <a:lstStyle/>
                    <a:p>
                      <a:pPr marL="72000" marR="0" lvl="0" indent="0" algn="l" rtl="0">
                        <a:lnSpc>
                          <a:spcPct val="100000"/>
                        </a:lnSpc>
                        <a:spcBef>
                          <a:spcPts val="0"/>
                        </a:spcBef>
                        <a:spcAft>
                          <a:spcPts val="0"/>
                        </a:spcAft>
                        <a:buNone/>
                      </a:pPr>
                      <a:r>
                        <a:rPr lang="tr-TR" sz="1400" dirty="0"/>
                        <a:t> 11</a:t>
                      </a:r>
                      <a:endParaRPr sz="1400" dirty="0">
                        <a:latin typeface="Calibri"/>
                        <a:ea typeface="Calibri"/>
                        <a:cs typeface="Calibri"/>
                        <a:sym typeface="Calibri"/>
                      </a:endParaRPr>
                    </a:p>
                  </a:txBody>
                  <a:tcPr marL="7575" marR="7575" marT="7575" marB="0"/>
                </a:tc>
                <a:extLst>
                  <a:ext uri="{0D108BD9-81ED-4DB2-BD59-A6C34878D82A}">
                    <a16:rowId xmlns:a16="http://schemas.microsoft.com/office/drawing/2014/main" val="10007"/>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Shape 529"/>
        <p:cNvGrpSpPr/>
        <p:nvPr/>
      </p:nvGrpSpPr>
      <p:grpSpPr>
        <a:xfrm>
          <a:off x="0" y="0"/>
          <a:ext cx="0" cy="0"/>
          <a:chOff x="0" y="0"/>
          <a:chExt cx="0" cy="0"/>
        </a:xfrm>
      </p:grpSpPr>
      <p:sp>
        <p:nvSpPr>
          <p:cNvPr id="530" name="Google Shape;530;p51"/>
          <p:cNvSpPr txBox="1">
            <a:spLocks noGrp="1"/>
          </p:cNvSpPr>
          <p:nvPr>
            <p:ph type="title"/>
          </p:nvPr>
        </p:nvSpPr>
        <p:spPr>
          <a:xfrm>
            <a:off x="461819" y="705017"/>
            <a:ext cx="10279506" cy="74458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2800"/>
              <a:buFont typeface="Calibri"/>
              <a:buNone/>
            </a:pPr>
            <a:r>
              <a:rPr lang="tr-TR" sz="2800" b="1">
                <a:solidFill>
                  <a:srgbClr val="FF0000"/>
                </a:solidFill>
              </a:rPr>
              <a:t>Araştırma ve Geliştirme Faaliyetleri </a:t>
            </a:r>
            <a:r>
              <a:rPr lang="tr-TR" sz="2800" b="1">
                <a:solidFill>
                  <a:srgbClr val="962E2E"/>
                </a:solidFill>
              </a:rPr>
              <a:t>: </a:t>
            </a:r>
            <a:r>
              <a:rPr lang="tr-TR" sz="1800" b="1">
                <a:solidFill>
                  <a:srgbClr val="0000CC"/>
                </a:solidFill>
              </a:rPr>
              <a:t>Yıllara Göre Editörlük ve Hakemlik Faaliyetleri</a:t>
            </a:r>
            <a:endParaRPr sz="1800">
              <a:solidFill>
                <a:srgbClr val="0000CC"/>
              </a:solidFill>
            </a:endParaRPr>
          </a:p>
        </p:txBody>
      </p:sp>
      <p:sp>
        <p:nvSpPr>
          <p:cNvPr id="531" name="Google Shape;531;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30.12.2025</a:t>
            </a:r>
            <a:endParaRPr/>
          </a:p>
        </p:txBody>
      </p:sp>
      <p:sp>
        <p:nvSpPr>
          <p:cNvPr id="532" name="Google Shape;532;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52</a:t>
            </a:fld>
            <a:endParaRPr/>
          </a:p>
        </p:txBody>
      </p:sp>
      <p:graphicFrame>
        <p:nvGraphicFramePr>
          <p:cNvPr id="533" name="Google Shape;533;p51"/>
          <p:cNvGraphicFramePr/>
          <p:nvPr>
            <p:extLst>
              <p:ext uri="{D42A27DB-BD31-4B8C-83A1-F6EECF244321}">
                <p14:modId xmlns:p14="http://schemas.microsoft.com/office/powerpoint/2010/main" val="746065550"/>
              </p:ext>
            </p:extLst>
          </p:nvPr>
        </p:nvGraphicFramePr>
        <p:xfrm>
          <a:off x="365757" y="1870989"/>
          <a:ext cx="11342525" cy="3943400"/>
        </p:xfrm>
        <a:graphic>
          <a:graphicData uri="http://schemas.openxmlformats.org/drawingml/2006/table">
            <a:tbl>
              <a:tblPr firstRow="1" firstCol="1" lastRow="1" lastCol="1" bandRow="1" bandCol="1">
                <a:noFill/>
                <a:tableStyleId>{71F7B38A-2533-437F-8BA0-C45511DF4930}</a:tableStyleId>
              </a:tblPr>
              <a:tblGrid>
                <a:gridCol w="8990675">
                  <a:extLst>
                    <a:ext uri="{9D8B030D-6E8A-4147-A177-3AD203B41FA5}">
                      <a16:colId xmlns:a16="http://schemas.microsoft.com/office/drawing/2014/main" val="20000"/>
                    </a:ext>
                  </a:extLst>
                </a:gridCol>
                <a:gridCol w="1182250">
                  <a:extLst>
                    <a:ext uri="{9D8B030D-6E8A-4147-A177-3AD203B41FA5}">
                      <a16:colId xmlns:a16="http://schemas.microsoft.com/office/drawing/2014/main" val="20001"/>
                    </a:ext>
                  </a:extLst>
                </a:gridCol>
                <a:gridCol w="1169600">
                  <a:extLst>
                    <a:ext uri="{9D8B030D-6E8A-4147-A177-3AD203B41FA5}">
                      <a16:colId xmlns:a16="http://schemas.microsoft.com/office/drawing/2014/main" val="20002"/>
                    </a:ext>
                  </a:extLst>
                </a:gridCol>
              </a:tblGrid>
              <a:tr h="692075">
                <a:tc>
                  <a:txBody>
                    <a:bodyPr/>
                    <a:lstStyle/>
                    <a:p>
                      <a:pPr marL="36195" marR="36195" lvl="0" indent="0" algn="ctr" rtl="0">
                        <a:lnSpc>
                          <a:spcPct val="100000"/>
                        </a:lnSpc>
                        <a:spcBef>
                          <a:spcPts val="0"/>
                        </a:spcBef>
                        <a:spcAft>
                          <a:spcPts val="0"/>
                        </a:spcAft>
                        <a:buNone/>
                      </a:pPr>
                      <a:r>
                        <a:rPr lang="tr-TR" sz="1600" b="1">
                          <a:solidFill>
                            <a:srgbClr val="FF0000"/>
                          </a:solidFill>
                        </a:rPr>
                        <a:t>EDİTÖRLÜK ve HAKEMLİK FAALİYETLERİ</a:t>
                      </a:r>
                      <a:endParaRPr sz="1600" b="1">
                        <a:solidFill>
                          <a:srgbClr val="FF0000"/>
                        </a:solidFill>
                        <a:latin typeface="Times New Roman"/>
                        <a:ea typeface="Times New Roman"/>
                        <a:cs typeface="Times New Roman"/>
                        <a:sym typeface="Times New Roman"/>
                      </a:endParaRPr>
                    </a:p>
                  </a:txBody>
                  <a:tcPr marL="68575" marR="68575" marT="0" marB="0" anchor="ctr"/>
                </a:tc>
                <a:tc>
                  <a:txBody>
                    <a:bodyPr/>
                    <a:lstStyle/>
                    <a:p>
                      <a:pPr marL="0" marR="0" lvl="0" indent="0" algn="ctr" rtl="0">
                        <a:lnSpc>
                          <a:spcPct val="100000"/>
                        </a:lnSpc>
                        <a:spcBef>
                          <a:spcPts val="0"/>
                        </a:spcBef>
                        <a:spcAft>
                          <a:spcPts val="0"/>
                        </a:spcAft>
                        <a:buNone/>
                      </a:pPr>
                      <a:r>
                        <a:rPr lang="tr-TR" sz="1600" b="1">
                          <a:solidFill>
                            <a:srgbClr val="FF0000"/>
                          </a:solidFill>
                        </a:rPr>
                        <a:t>2024</a:t>
                      </a:r>
                      <a:endParaRPr sz="1600" b="1">
                        <a:solidFill>
                          <a:srgbClr val="FF0000"/>
                        </a:solidFill>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None/>
                      </a:pPr>
                      <a:r>
                        <a:rPr lang="tr-TR" sz="1600" b="1">
                          <a:solidFill>
                            <a:srgbClr val="FF0000"/>
                          </a:solidFill>
                        </a:rPr>
                        <a:t>2025</a:t>
                      </a:r>
                      <a:endParaRPr sz="1600" b="1">
                        <a:solidFill>
                          <a:srgbClr val="FF0000"/>
                        </a:solidFill>
                        <a:latin typeface="Calibri"/>
                        <a:ea typeface="Calibri"/>
                        <a:cs typeface="Calibri"/>
                        <a:sym typeface="Calibri"/>
                      </a:endParaRPr>
                    </a:p>
                  </a:txBody>
                  <a:tcPr marL="68575" marR="68575" marT="0" marB="0" anchor="ctr"/>
                </a:tc>
                <a:extLst>
                  <a:ext uri="{0D108BD9-81ED-4DB2-BD59-A6C34878D82A}">
                    <a16:rowId xmlns:a16="http://schemas.microsoft.com/office/drawing/2014/main" val="10000"/>
                  </a:ext>
                </a:extLst>
              </a:tr>
              <a:tr h="527925">
                <a:tc>
                  <a:txBody>
                    <a:bodyPr/>
                    <a:lstStyle/>
                    <a:p>
                      <a:pPr marL="36195" marR="36195" lvl="0" indent="0" algn="l" rtl="0">
                        <a:lnSpc>
                          <a:spcPct val="100000"/>
                        </a:lnSpc>
                        <a:spcBef>
                          <a:spcPts val="0"/>
                        </a:spcBef>
                        <a:spcAft>
                          <a:spcPts val="0"/>
                        </a:spcAft>
                        <a:buNone/>
                      </a:pPr>
                      <a:r>
                        <a:rPr lang="tr-TR" sz="1600"/>
                        <a:t>SCI, SCI-E, SSCI veya AHCI kapsamındaki dergilerde baş editörlük görevi</a:t>
                      </a:r>
                      <a:endParaRPr sz="1600">
                        <a:latin typeface="Calibri"/>
                        <a:ea typeface="Calibri"/>
                        <a:cs typeface="Calibri"/>
                        <a:sym typeface="Calibri"/>
                      </a:endParaRPr>
                    </a:p>
                  </a:txBody>
                  <a:tcPr marL="68575" marR="68575" marT="0" marB="0" anchor="ctr"/>
                </a:tc>
                <a:tc>
                  <a:txBody>
                    <a:bodyPr/>
                    <a:lstStyle/>
                    <a:p>
                      <a:pPr marL="0" marR="0" lvl="0" indent="0" algn="l" rtl="0">
                        <a:lnSpc>
                          <a:spcPct val="100000"/>
                        </a:lnSpc>
                        <a:spcBef>
                          <a:spcPts val="0"/>
                        </a:spcBef>
                        <a:spcAft>
                          <a:spcPts val="0"/>
                        </a:spcAft>
                        <a:buNone/>
                      </a:pPr>
                      <a:r>
                        <a:rPr lang="tr-TR" sz="1600"/>
                        <a:t> </a:t>
                      </a:r>
                      <a:endParaRPr sz="1600">
                        <a:latin typeface="Calibri"/>
                        <a:ea typeface="Calibri"/>
                        <a:cs typeface="Calibri"/>
                        <a:sym typeface="Calibri"/>
                      </a:endParaRPr>
                    </a:p>
                  </a:txBody>
                  <a:tcPr marL="68575" marR="68575" marT="0" marB="0" anchor="ctr"/>
                </a:tc>
                <a:tc>
                  <a:txBody>
                    <a:bodyPr/>
                    <a:lstStyle/>
                    <a:p>
                      <a:pPr marL="0" marR="0" lvl="0" indent="0" algn="l" rtl="0">
                        <a:lnSpc>
                          <a:spcPct val="100000"/>
                        </a:lnSpc>
                        <a:spcBef>
                          <a:spcPts val="0"/>
                        </a:spcBef>
                        <a:spcAft>
                          <a:spcPts val="0"/>
                        </a:spcAft>
                        <a:buNone/>
                      </a:pPr>
                      <a:r>
                        <a:rPr lang="tr-TR" sz="1600"/>
                        <a:t> </a:t>
                      </a:r>
                      <a:endParaRPr sz="1600">
                        <a:latin typeface="Calibri"/>
                        <a:ea typeface="Calibri"/>
                        <a:cs typeface="Calibri"/>
                        <a:sym typeface="Calibri"/>
                      </a:endParaRPr>
                    </a:p>
                  </a:txBody>
                  <a:tcPr marL="68575" marR="68575" marT="0" marB="0" anchor="ctr"/>
                </a:tc>
                <a:extLst>
                  <a:ext uri="{0D108BD9-81ED-4DB2-BD59-A6C34878D82A}">
                    <a16:rowId xmlns:a16="http://schemas.microsoft.com/office/drawing/2014/main" val="10001"/>
                  </a:ext>
                </a:extLst>
              </a:tr>
              <a:tr h="309350">
                <a:tc>
                  <a:txBody>
                    <a:bodyPr/>
                    <a:lstStyle/>
                    <a:p>
                      <a:pPr marL="36195" marR="36195" lvl="0" indent="0" algn="l" rtl="0">
                        <a:lnSpc>
                          <a:spcPct val="100000"/>
                        </a:lnSpc>
                        <a:spcBef>
                          <a:spcPts val="0"/>
                        </a:spcBef>
                        <a:spcAft>
                          <a:spcPts val="0"/>
                        </a:spcAft>
                        <a:buNone/>
                      </a:pPr>
                      <a:r>
                        <a:rPr lang="tr-TR" sz="1600"/>
                        <a:t>SCI, SCI-E, SSCI veya AHCI kapsamındaki dergilerde associate editörlük görevi</a:t>
                      </a:r>
                      <a:endParaRPr sz="1600">
                        <a:latin typeface="Calibri"/>
                        <a:ea typeface="Calibri"/>
                        <a:cs typeface="Calibri"/>
                        <a:sym typeface="Calibri"/>
                      </a:endParaRPr>
                    </a:p>
                  </a:txBody>
                  <a:tcPr marL="68575" marR="68575" marT="0" marB="0" anchor="ctr"/>
                </a:tc>
                <a:tc>
                  <a:txBody>
                    <a:bodyPr/>
                    <a:lstStyle/>
                    <a:p>
                      <a:pPr marL="0" marR="0" lvl="0" indent="0" algn="l" rtl="0">
                        <a:lnSpc>
                          <a:spcPct val="100000"/>
                        </a:lnSpc>
                        <a:spcBef>
                          <a:spcPts val="0"/>
                        </a:spcBef>
                        <a:spcAft>
                          <a:spcPts val="0"/>
                        </a:spcAft>
                        <a:buNone/>
                      </a:pPr>
                      <a:r>
                        <a:rPr lang="tr-TR" sz="1600"/>
                        <a:t> </a:t>
                      </a:r>
                      <a:endParaRPr sz="1600">
                        <a:latin typeface="Calibri"/>
                        <a:ea typeface="Calibri"/>
                        <a:cs typeface="Calibri"/>
                        <a:sym typeface="Calibri"/>
                      </a:endParaRPr>
                    </a:p>
                  </a:txBody>
                  <a:tcPr marL="68575" marR="68575" marT="0" marB="0" anchor="ctr"/>
                </a:tc>
                <a:tc>
                  <a:txBody>
                    <a:bodyPr/>
                    <a:lstStyle/>
                    <a:p>
                      <a:pPr marL="0" marR="0" lvl="0" indent="0" algn="l" rtl="0">
                        <a:lnSpc>
                          <a:spcPct val="100000"/>
                        </a:lnSpc>
                        <a:spcBef>
                          <a:spcPts val="0"/>
                        </a:spcBef>
                        <a:spcAft>
                          <a:spcPts val="0"/>
                        </a:spcAft>
                        <a:buNone/>
                      </a:pPr>
                      <a:r>
                        <a:rPr lang="tr-TR" sz="1600"/>
                        <a:t> </a:t>
                      </a:r>
                      <a:endParaRPr sz="1600">
                        <a:latin typeface="Calibri"/>
                        <a:ea typeface="Calibri"/>
                        <a:cs typeface="Calibri"/>
                        <a:sym typeface="Calibri"/>
                      </a:endParaRPr>
                    </a:p>
                  </a:txBody>
                  <a:tcPr marL="68575" marR="68575" marT="0" marB="0" anchor="ctr"/>
                </a:tc>
                <a:extLst>
                  <a:ext uri="{0D108BD9-81ED-4DB2-BD59-A6C34878D82A}">
                    <a16:rowId xmlns:a16="http://schemas.microsoft.com/office/drawing/2014/main" val="10002"/>
                  </a:ext>
                </a:extLst>
              </a:tr>
              <a:tr h="346325">
                <a:tc>
                  <a:txBody>
                    <a:bodyPr/>
                    <a:lstStyle/>
                    <a:p>
                      <a:pPr marL="36195" marR="36195" lvl="0" indent="0" algn="l" rtl="0">
                        <a:lnSpc>
                          <a:spcPct val="100000"/>
                        </a:lnSpc>
                        <a:spcBef>
                          <a:spcPts val="0"/>
                        </a:spcBef>
                        <a:spcAft>
                          <a:spcPts val="0"/>
                        </a:spcAft>
                        <a:buNone/>
                      </a:pPr>
                      <a:r>
                        <a:rPr lang="tr-TR" sz="1600"/>
                        <a:t>SCI, SCI-E, SSCI veya AHCI kapsamındaki dergilerde asistan editörlük görevi</a:t>
                      </a:r>
                      <a:endParaRPr sz="1600">
                        <a:latin typeface="Calibri"/>
                        <a:ea typeface="Calibri"/>
                        <a:cs typeface="Calibri"/>
                        <a:sym typeface="Calibri"/>
                      </a:endParaRPr>
                    </a:p>
                  </a:txBody>
                  <a:tcPr marL="68575" marR="68575" marT="0" marB="0" anchor="ctr"/>
                </a:tc>
                <a:tc>
                  <a:txBody>
                    <a:bodyPr/>
                    <a:lstStyle/>
                    <a:p>
                      <a:pPr marL="0" marR="0" lvl="0" indent="0" algn="l" rtl="0">
                        <a:lnSpc>
                          <a:spcPct val="100000"/>
                        </a:lnSpc>
                        <a:spcBef>
                          <a:spcPts val="0"/>
                        </a:spcBef>
                        <a:spcAft>
                          <a:spcPts val="0"/>
                        </a:spcAft>
                        <a:buNone/>
                      </a:pPr>
                      <a:r>
                        <a:rPr lang="tr-TR" sz="1600"/>
                        <a:t> </a:t>
                      </a:r>
                      <a:endParaRPr sz="1600">
                        <a:latin typeface="Calibri"/>
                        <a:ea typeface="Calibri"/>
                        <a:cs typeface="Calibri"/>
                        <a:sym typeface="Calibri"/>
                      </a:endParaRPr>
                    </a:p>
                  </a:txBody>
                  <a:tcPr marL="68575" marR="68575" marT="0" marB="0" anchor="ctr"/>
                </a:tc>
                <a:tc>
                  <a:txBody>
                    <a:bodyPr/>
                    <a:lstStyle/>
                    <a:p>
                      <a:pPr marL="0" marR="0" lvl="0" indent="0" algn="l" rtl="0">
                        <a:lnSpc>
                          <a:spcPct val="100000"/>
                        </a:lnSpc>
                        <a:spcBef>
                          <a:spcPts val="0"/>
                        </a:spcBef>
                        <a:spcAft>
                          <a:spcPts val="0"/>
                        </a:spcAft>
                        <a:buNone/>
                      </a:pPr>
                      <a:r>
                        <a:rPr lang="tr-TR" sz="1600"/>
                        <a:t> </a:t>
                      </a:r>
                      <a:endParaRPr sz="1600">
                        <a:latin typeface="Calibri"/>
                        <a:ea typeface="Calibri"/>
                        <a:cs typeface="Calibri"/>
                        <a:sym typeface="Calibri"/>
                      </a:endParaRPr>
                    </a:p>
                  </a:txBody>
                  <a:tcPr marL="68575" marR="68575" marT="0" marB="0" anchor="ctr"/>
                </a:tc>
                <a:extLst>
                  <a:ext uri="{0D108BD9-81ED-4DB2-BD59-A6C34878D82A}">
                    <a16:rowId xmlns:a16="http://schemas.microsoft.com/office/drawing/2014/main" val="10003"/>
                  </a:ext>
                </a:extLst>
              </a:tr>
              <a:tr h="309350">
                <a:tc>
                  <a:txBody>
                    <a:bodyPr/>
                    <a:lstStyle/>
                    <a:p>
                      <a:pPr marL="36195" marR="36195" lvl="0" indent="0" algn="l" rtl="0">
                        <a:lnSpc>
                          <a:spcPct val="100000"/>
                        </a:lnSpc>
                        <a:spcBef>
                          <a:spcPts val="0"/>
                        </a:spcBef>
                        <a:spcAft>
                          <a:spcPts val="0"/>
                        </a:spcAft>
                        <a:buNone/>
                      </a:pPr>
                      <a:r>
                        <a:rPr lang="tr-TR" sz="1600"/>
                        <a:t>SCI, SCI-E, SSCI veya AHCI kapsamındaki dergilerde yayın kurulu üyeliği </a:t>
                      </a:r>
                      <a:endParaRPr sz="1600">
                        <a:latin typeface="Calibri"/>
                        <a:ea typeface="Calibri"/>
                        <a:cs typeface="Calibri"/>
                        <a:sym typeface="Calibri"/>
                      </a:endParaRPr>
                    </a:p>
                  </a:txBody>
                  <a:tcPr marL="68575" marR="68575" marT="0" marB="0" anchor="ctr"/>
                </a:tc>
                <a:tc>
                  <a:txBody>
                    <a:bodyPr/>
                    <a:lstStyle/>
                    <a:p>
                      <a:pPr marL="0" marR="0" lvl="0" indent="0" algn="l" rtl="0">
                        <a:lnSpc>
                          <a:spcPct val="100000"/>
                        </a:lnSpc>
                        <a:spcBef>
                          <a:spcPts val="0"/>
                        </a:spcBef>
                        <a:spcAft>
                          <a:spcPts val="0"/>
                        </a:spcAft>
                        <a:buNone/>
                      </a:pPr>
                      <a:r>
                        <a:rPr lang="tr-TR" sz="1600"/>
                        <a:t> </a:t>
                      </a:r>
                      <a:endParaRPr sz="1600">
                        <a:latin typeface="Calibri"/>
                        <a:ea typeface="Calibri"/>
                        <a:cs typeface="Calibri"/>
                        <a:sym typeface="Calibri"/>
                      </a:endParaRPr>
                    </a:p>
                  </a:txBody>
                  <a:tcPr marL="68575" marR="68575" marT="0" marB="0" anchor="ctr"/>
                </a:tc>
                <a:tc>
                  <a:txBody>
                    <a:bodyPr/>
                    <a:lstStyle/>
                    <a:p>
                      <a:pPr marL="0" marR="0" lvl="0" indent="0" algn="l" rtl="0">
                        <a:lnSpc>
                          <a:spcPct val="100000"/>
                        </a:lnSpc>
                        <a:spcBef>
                          <a:spcPts val="0"/>
                        </a:spcBef>
                        <a:spcAft>
                          <a:spcPts val="0"/>
                        </a:spcAft>
                        <a:buNone/>
                      </a:pPr>
                      <a:r>
                        <a:rPr lang="tr-TR" sz="1600"/>
                        <a:t> </a:t>
                      </a:r>
                      <a:endParaRPr sz="1600">
                        <a:latin typeface="Calibri"/>
                        <a:ea typeface="Calibri"/>
                        <a:cs typeface="Calibri"/>
                        <a:sym typeface="Calibri"/>
                      </a:endParaRPr>
                    </a:p>
                  </a:txBody>
                  <a:tcPr marL="68575" marR="68575" marT="0" marB="0" anchor="ctr"/>
                </a:tc>
                <a:extLst>
                  <a:ext uri="{0D108BD9-81ED-4DB2-BD59-A6C34878D82A}">
                    <a16:rowId xmlns:a16="http://schemas.microsoft.com/office/drawing/2014/main" val="10004"/>
                  </a:ext>
                </a:extLst>
              </a:tr>
              <a:tr h="351675">
                <a:tc>
                  <a:txBody>
                    <a:bodyPr/>
                    <a:lstStyle/>
                    <a:p>
                      <a:pPr marL="36195" marR="36195" lvl="0" indent="0" algn="l" rtl="0">
                        <a:lnSpc>
                          <a:spcPct val="100000"/>
                        </a:lnSpc>
                        <a:spcBef>
                          <a:spcPts val="0"/>
                        </a:spcBef>
                        <a:spcAft>
                          <a:spcPts val="0"/>
                        </a:spcAft>
                        <a:buNone/>
                      </a:pPr>
                      <a:r>
                        <a:rPr lang="tr-TR" sz="1600"/>
                        <a:t>TR Dizin kapsamındaki dergilerde baş editörlük görevi</a:t>
                      </a:r>
                      <a:endParaRPr sz="1600">
                        <a:latin typeface="Calibri"/>
                        <a:ea typeface="Calibri"/>
                        <a:cs typeface="Calibri"/>
                        <a:sym typeface="Calibri"/>
                      </a:endParaRPr>
                    </a:p>
                  </a:txBody>
                  <a:tcPr marL="68575" marR="68575" marT="0" marB="0" anchor="ctr"/>
                </a:tc>
                <a:tc>
                  <a:txBody>
                    <a:bodyPr/>
                    <a:lstStyle/>
                    <a:p>
                      <a:pPr marL="0" marR="0" lvl="0" indent="0" algn="l" rtl="0">
                        <a:lnSpc>
                          <a:spcPct val="100000"/>
                        </a:lnSpc>
                        <a:spcBef>
                          <a:spcPts val="0"/>
                        </a:spcBef>
                        <a:spcAft>
                          <a:spcPts val="0"/>
                        </a:spcAft>
                        <a:buNone/>
                      </a:pPr>
                      <a:r>
                        <a:rPr lang="tr-TR" sz="1600"/>
                        <a:t> </a:t>
                      </a:r>
                      <a:endParaRPr sz="1600">
                        <a:latin typeface="Calibri"/>
                        <a:ea typeface="Calibri"/>
                        <a:cs typeface="Calibri"/>
                        <a:sym typeface="Calibri"/>
                      </a:endParaRPr>
                    </a:p>
                  </a:txBody>
                  <a:tcPr marL="68575" marR="68575" marT="0" marB="0" anchor="ctr"/>
                </a:tc>
                <a:tc>
                  <a:txBody>
                    <a:bodyPr/>
                    <a:lstStyle/>
                    <a:p>
                      <a:pPr marL="0" marR="0" lvl="0" indent="0" algn="l" rtl="0">
                        <a:lnSpc>
                          <a:spcPct val="100000"/>
                        </a:lnSpc>
                        <a:spcBef>
                          <a:spcPts val="0"/>
                        </a:spcBef>
                        <a:spcAft>
                          <a:spcPts val="0"/>
                        </a:spcAft>
                        <a:buNone/>
                      </a:pPr>
                      <a:r>
                        <a:rPr lang="tr-TR" sz="1600"/>
                        <a:t> </a:t>
                      </a:r>
                      <a:endParaRPr sz="1600">
                        <a:latin typeface="Calibri"/>
                        <a:ea typeface="Calibri"/>
                        <a:cs typeface="Calibri"/>
                        <a:sym typeface="Calibri"/>
                      </a:endParaRPr>
                    </a:p>
                  </a:txBody>
                  <a:tcPr marL="68575" marR="68575" marT="0" marB="0" anchor="ctr"/>
                </a:tc>
                <a:extLst>
                  <a:ext uri="{0D108BD9-81ED-4DB2-BD59-A6C34878D82A}">
                    <a16:rowId xmlns:a16="http://schemas.microsoft.com/office/drawing/2014/main" val="10005"/>
                  </a:ext>
                </a:extLst>
              </a:tr>
              <a:tr h="351675">
                <a:tc>
                  <a:txBody>
                    <a:bodyPr/>
                    <a:lstStyle/>
                    <a:p>
                      <a:pPr marL="36195" marR="36195" lvl="0" indent="0" algn="l" rtl="0">
                        <a:lnSpc>
                          <a:spcPct val="100000"/>
                        </a:lnSpc>
                        <a:spcBef>
                          <a:spcPts val="0"/>
                        </a:spcBef>
                        <a:spcAft>
                          <a:spcPts val="0"/>
                        </a:spcAft>
                        <a:buNone/>
                      </a:pPr>
                      <a:r>
                        <a:rPr lang="tr-TR" sz="1600"/>
                        <a:t>TR Dizin kapsamındaki dergilerde yayın kurulu üyeliği </a:t>
                      </a:r>
                      <a:endParaRPr sz="1600">
                        <a:latin typeface="Calibri"/>
                        <a:ea typeface="Calibri"/>
                        <a:cs typeface="Calibri"/>
                        <a:sym typeface="Calibri"/>
                      </a:endParaRPr>
                    </a:p>
                  </a:txBody>
                  <a:tcPr marL="68575" marR="68575" marT="0" marB="0" anchor="ctr"/>
                </a:tc>
                <a:tc>
                  <a:txBody>
                    <a:bodyPr/>
                    <a:lstStyle/>
                    <a:p>
                      <a:pPr marL="0" marR="0" lvl="0" indent="0" algn="l" rtl="0">
                        <a:lnSpc>
                          <a:spcPct val="100000"/>
                        </a:lnSpc>
                        <a:spcBef>
                          <a:spcPts val="0"/>
                        </a:spcBef>
                        <a:spcAft>
                          <a:spcPts val="0"/>
                        </a:spcAft>
                        <a:buNone/>
                      </a:pPr>
                      <a:r>
                        <a:rPr lang="tr-TR" sz="1600"/>
                        <a:t> </a:t>
                      </a:r>
                      <a:endParaRPr sz="1600">
                        <a:latin typeface="Calibri"/>
                        <a:ea typeface="Calibri"/>
                        <a:cs typeface="Calibri"/>
                        <a:sym typeface="Calibri"/>
                      </a:endParaRPr>
                    </a:p>
                  </a:txBody>
                  <a:tcPr marL="68575" marR="68575" marT="0" marB="0" anchor="ctr"/>
                </a:tc>
                <a:tc>
                  <a:txBody>
                    <a:bodyPr/>
                    <a:lstStyle/>
                    <a:p>
                      <a:pPr marL="0" marR="0" lvl="0" indent="0" algn="l" rtl="0">
                        <a:lnSpc>
                          <a:spcPct val="100000"/>
                        </a:lnSpc>
                        <a:spcBef>
                          <a:spcPts val="0"/>
                        </a:spcBef>
                        <a:spcAft>
                          <a:spcPts val="0"/>
                        </a:spcAft>
                        <a:buNone/>
                      </a:pPr>
                      <a:r>
                        <a:rPr lang="tr-TR" sz="1600"/>
                        <a:t> </a:t>
                      </a:r>
                      <a:endParaRPr sz="1600">
                        <a:latin typeface="Calibri"/>
                        <a:ea typeface="Calibri"/>
                        <a:cs typeface="Calibri"/>
                        <a:sym typeface="Calibri"/>
                      </a:endParaRPr>
                    </a:p>
                  </a:txBody>
                  <a:tcPr marL="68575" marR="68575" marT="0" marB="0" anchor="ctr"/>
                </a:tc>
                <a:extLst>
                  <a:ext uri="{0D108BD9-81ED-4DB2-BD59-A6C34878D82A}">
                    <a16:rowId xmlns:a16="http://schemas.microsoft.com/office/drawing/2014/main" val="10006"/>
                  </a:ext>
                </a:extLst>
              </a:tr>
              <a:tr h="351675">
                <a:tc>
                  <a:txBody>
                    <a:bodyPr/>
                    <a:lstStyle/>
                    <a:p>
                      <a:pPr marL="36195" marR="36195" lvl="0" indent="0" algn="l" rtl="0">
                        <a:lnSpc>
                          <a:spcPct val="100000"/>
                        </a:lnSpc>
                        <a:spcBef>
                          <a:spcPts val="0"/>
                        </a:spcBef>
                        <a:spcAft>
                          <a:spcPts val="0"/>
                        </a:spcAft>
                        <a:buNone/>
                      </a:pPr>
                      <a:r>
                        <a:rPr lang="tr-TR" sz="1600"/>
                        <a:t>SCI, SCI-E, SSCI veya AHCI kapsamındaki dergilerde hakemlik </a:t>
                      </a:r>
                      <a:endParaRPr sz="1600">
                        <a:latin typeface="Calibri"/>
                        <a:ea typeface="Calibri"/>
                        <a:cs typeface="Calibri"/>
                        <a:sym typeface="Calibri"/>
                      </a:endParaRPr>
                    </a:p>
                  </a:txBody>
                  <a:tcPr marL="68575" marR="68575" marT="0" marB="0" anchor="ctr"/>
                </a:tc>
                <a:tc>
                  <a:txBody>
                    <a:bodyPr/>
                    <a:lstStyle/>
                    <a:p>
                      <a:pPr marL="0" marR="0" lvl="0" indent="0" algn="l" rtl="0">
                        <a:lnSpc>
                          <a:spcPct val="100000"/>
                        </a:lnSpc>
                        <a:spcBef>
                          <a:spcPts val="0"/>
                        </a:spcBef>
                        <a:spcAft>
                          <a:spcPts val="0"/>
                        </a:spcAft>
                        <a:buNone/>
                      </a:pPr>
                      <a:r>
                        <a:rPr lang="tr-TR" sz="1600"/>
                        <a:t> </a:t>
                      </a:r>
                      <a:endParaRPr sz="1600">
                        <a:latin typeface="Calibri"/>
                        <a:ea typeface="Calibri"/>
                        <a:cs typeface="Calibri"/>
                        <a:sym typeface="Calibri"/>
                      </a:endParaRPr>
                    </a:p>
                  </a:txBody>
                  <a:tcPr marL="68575" marR="68575" marT="0" marB="0" anchor="ctr"/>
                </a:tc>
                <a:tc>
                  <a:txBody>
                    <a:bodyPr/>
                    <a:lstStyle/>
                    <a:p>
                      <a:pPr marL="0" marR="0" lvl="0" indent="0" algn="l" rtl="0">
                        <a:lnSpc>
                          <a:spcPct val="100000"/>
                        </a:lnSpc>
                        <a:spcBef>
                          <a:spcPts val="0"/>
                        </a:spcBef>
                        <a:spcAft>
                          <a:spcPts val="0"/>
                        </a:spcAft>
                        <a:buNone/>
                      </a:pPr>
                      <a:r>
                        <a:rPr lang="tr-TR" sz="1600"/>
                        <a:t> </a:t>
                      </a:r>
                      <a:endParaRPr sz="1600">
                        <a:latin typeface="Calibri"/>
                        <a:ea typeface="Calibri"/>
                        <a:cs typeface="Calibri"/>
                        <a:sym typeface="Calibri"/>
                      </a:endParaRPr>
                    </a:p>
                  </a:txBody>
                  <a:tcPr marL="68575" marR="68575" marT="0" marB="0" anchor="ctr"/>
                </a:tc>
                <a:extLst>
                  <a:ext uri="{0D108BD9-81ED-4DB2-BD59-A6C34878D82A}">
                    <a16:rowId xmlns:a16="http://schemas.microsoft.com/office/drawing/2014/main" val="10007"/>
                  </a:ext>
                </a:extLst>
              </a:tr>
              <a:tr h="351675">
                <a:tc>
                  <a:txBody>
                    <a:bodyPr/>
                    <a:lstStyle/>
                    <a:p>
                      <a:pPr marL="36195" marR="36195" lvl="0" indent="0" algn="l" rtl="0">
                        <a:lnSpc>
                          <a:spcPct val="100000"/>
                        </a:lnSpc>
                        <a:spcBef>
                          <a:spcPts val="0"/>
                        </a:spcBef>
                        <a:spcAft>
                          <a:spcPts val="0"/>
                        </a:spcAft>
                        <a:buNone/>
                      </a:pPr>
                      <a:r>
                        <a:rPr lang="tr-TR" sz="1600" dirty="0"/>
                        <a:t>TR Dizin kapsamındaki dergilerde hakemlik </a:t>
                      </a:r>
                      <a:endParaRPr sz="1600" dirty="0">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None/>
                      </a:pPr>
                      <a:r>
                        <a:rPr lang="tr-TR" sz="1600"/>
                        <a:t> </a:t>
                      </a:r>
                      <a:endParaRPr sz="1600">
                        <a:latin typeface="Calibri"/>
                        <a:ea typeface="Calibri"/>
                        <a:cs typeface="Calibri"/>
                        <a:sym typeface="Calibri"/>
                      </a:endParaRPr>
                    </a:p>
                  </a:txBody>
                  <a:tcPr marL="68575" marR="68575" marT="0" marB="0" anchor="ctr"/>
                </a:tc>
                <a:tc>
                  <a:txBody>
                    <a:bodyPr/>
                    <a:lstStyle/>
                    <a:p>
                      <a:pPr marL="0" marR="0" lvl="0" indent="0" algn="ctr" rtl="0">
                        <a:lnSpc>
                          <a:spcPct val="100000"/>
                        </a:lnSpc>
                        <a:spcBef>
                          <a:spcPts val="0"/>
                        </a:spcBef>
                        <a:spcAft>
                          <a:spcPts val="0"/>
                        </a:spcAft>
                        <a:buNone/>
                      </a:pPr>
                      <a:r>
                        <a:rPr lang="tr-TR" sz="1600" dirty="0"/>
                        <a:t> </a:t>
                      </a:r>
                      <a:r>
                        <a:rPr lang="tr-TR" sz="1600" dirty="0" smtClean="0"/>
                        <a:t>1</a:t>
                      </a:r>
                      <a:endParaRPr sz="1600" dirty="0">
                        <a:latin typeface="Calibri"/>
                        <a:ea typeface="Calibri"/>
                        <a:cs typeface="Calibri"/>
                        <a:sym typeface="Calibri"/>
                      </a:endParaRPr>
                    </a:p>
                  </a:txBody>
                  <a:tcPr marL="68575" marR="68575" marT="0" marB="0" anchor="ctr"/>
                </a:tc>
                <a:extLst>
                  <a:ext uri="{0D108BD9-81ED-4DB2-BD59-A6C34878D82A}">
                    <a16:rowId xmlns:a16="http://schemas.microsoft.com/office/drawing/2014/main" val="10008"/>
                  </a:ext>
                </a:extLst>
              </a:tr>
              <a:tr h="351675">
                <a:tc>
                  <a:txBody>
                    <a:bodyPr/>
                    <a:lstStyle/>
                    <a:p>
                      <a:pPr marL="0" marR="0" lvl="0" indent="0" algn="r" rtl="0">
                        <a:lnSpc>
                          <a:spcPct val="100000"/>
                        </a:lnSpc>
                        <a:spcBef>
                          <a:spcPts val="0"/>
                        </a:spcBef>
                        <a:spcAft>
                          <a:spcPts val="0"/>
                        </a:spcAft>
                        <a:buNone/>
                      </a:pPr>
                      <a:r>
                        <a:rPr lang="tr-TR" sz="1600" b="1">
                          <a:solidFill>
                            <a:srgbClr val="FF0000"/>
                          </a:solidFill>
                        </a:rPr>
                        <a:t>TOPLAM</a:t>
                      </a:r>
                      <a:endParaRPr sz="1600" b="1">
                        <a:solidFill>
                          <a:srgbClr val="FF0000"/>
                        </a:solidFill>
                        <a:latin typeface="Calibri"/>
                        <a:ea typeface="Calibri"/>
                        <a:cs typeface="Calibri"/>
                        <a:sym typeface="Calibri"/>
                      </a:endParaRPr>
                    </a:p>
                  </a:txBody>
                  <a:tcPr marL="68575" marR="68575" marT="0" marB="0" anchor="ctr"/>
                </a:tc>
                <a:tc>
                  <a:txBody>
                    <a:bodyPr/>
                    <a:lstStyle/>
                    <a:p>
                      <a:pPr marL="0" marR="0" lvl="0" indent="0" algn="l" rtl="0">
                        <a:lnSpc>
                          <a:spcPct val="100000"/>
                        </a:lnSpc>
                        <a:spcBef>
                          <a:spcPts val="0"/>
                        </a:spcBef>
                        <a:spcAft>
                          <a:spcPts val="0"/>
                        </a:spcAft>
                        <a:buNone/>
                      </a:pPr>
                      <a:r>
                        <a:rPr lang="tr-TR" sz="1600" dirty="0"/>
                        <a:t> 0</a:t>
                      </a:r>
                      <a:endParaRPr sz="1600" dirty="0">
                        <a:latin typeface="Calibri"/>
                        <a:ea typeface="Calibri"/>
                        <a:cs typeface="Calibri"/>
                        <a:sym typeface="Calibri"/>
                      </a:endParaRPr>
                    </a:p>
                  </a:txBody>
                  <a:tcPr marL="68575" marR="68575" marT="0" marB="0" anchor="ctr"/>
                </a:tc>
                <a:tc>
                  <a:txBody>
                    <a:bodyPr/>
                    <a:lstStyle/>
                    <a:p>
                      <a:pPr marL="0" marR="0" lvl="0" indent="0" algn="l" rtl="0">
                        <a:lnSpc>
                          <a:spcPct val="100000"/>
                        </a:lnSpc>
                        <a:spcBef>
                          <a:spcPts val="0"/>
                        </a:spcBef>
                        <a:spcAft>
                          <a:spcPts val="0"/>
                        </a:spcAft>
                        <a:buNone/>
                      </a:pPr>
                      <a:r>
                        <a:rPr lang="tr-TR" sz="1600" dirty="0"/>
                        <a:t> </a:t>
                      </a:r>
                      <a:endParaRPr sz="1600" dirty="0">
                        <a:latin typeface="Calibri"/>
                        <a:ea typeface="Calibri"/>
                        <a:cs typeface="Calibri"/>
                        <a:sym typeface="Calibri"/>
                      </a:endParaRPr>
                    </a:p>
                  </a:txBody>
                  <a:tcPr marL="68575" marR="68575" marT="0" marB="0" anchor="ctr"/>
                </a:tc>
                <a:extLst>
                  <a:ext uri="{0D108BD9-81ED-4DB2-BD59-A6C34878D82A}">
                    <a16:rowId xmlns:a16="http://schemas.microsoft.com/office/drawing/2014/main"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Shape 537"/>
        <p:cNvGrpSpPr/>
        <p:nvPr/>
      </p:nvGrpSpPr>
      <p:grpSpPr>
        <a:xfrm>
          <a:off x="0" y="0"/>
          <a:ext cx="0" cy="0"/>
          <a:chOff x="0" y="0"/>
          <a:chExt cx="0" cy="0"/>
        </a:xfrm>
      </p:grpSpPr>
      <p:sp>
        <p:nvSpPr>
          <p:cNvPr id="538" name="Google Shape;538;p52"/>
          <p:cNvSpPr txBox="1">
            <a:spLocks noGrp="1"/>
          </p:cNvSpPr>
          <p:nvPr>
            <p:ph type="title"/>
          </p:nvPr>
        </p:nvSpPr>
        <p:spPr>
          <a:xfrm>
            <a:off x="175491" y="811869"/>
            <a:ext cx="10566400" cy="600891"/>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2800"/>
              <a:buFont typeface="Calibri"/>
              <a:buNone/>
            </a:pPr>
            <a:r>
              <a:rPr lang="tr-TR" sz="2800" b="1">
                <a:solidFill>
                  <a:srgbClr val="FF0000"/>
                </a:solidFill>
              </a:rPr>
              <a:t>Araştırma ve Geliştirme Faaliyetleri : </a:t>
            </a:r>
            <a:r>
              <a:rPr lang="tr-TR" sz="2400" b="1">
                <a:solidFill>
                  <a:srgbClr val="3333FF"/>
                </a:solidFill>
              </a:rPr>
              <a:t>Atıflar</a:t>
            </a:r>
            <a:r>
              <a:rPr lang="tr-TR" sz="2400" b="1">
                <a:solidFill>
                  <a:srgbClr val="FF0000"/>
                </a:solidFill>
              </a:rPr>
              <a:t> </a:t>
            </a:r>
            <a:r>
              <a:rPr lang="tr-TR" sz="1200" b="1" i="1">
                <a:solidFill>
                  <a:srgbClr val="0000CC"/>
                </a:solidFill>
              </a:rPr>
              <a:t>(Yazarın kendi yayınlarına yaptığı atıflar hariç)</a:t>
            </a:r>
            <a:endParaRPr sz="1200" b="1" i="1">
              <a:solidFill>
                <a:srgbClr val="0000CC"/>
              </a:solidFill>
            </a:endParaRPr>
          </a:p>
        </p:txBody>
      </p:sp>
      <p:sp>
        <p:nvSpPr>
          <p:cNvPr id="539" name="Google Shape;539;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30.12.2025</a:t>
            </a:r>
            <a:endParaRPr/>
          </a:p>
        </p:txBody>
      </p:sp>
      <p:sp>
        <p:nvSpPr>
          <p:cNvPr id="540" name="Google Shape;540;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53</a:t>
            </a:fld>
            <a:endParaRPr/>
          </a:p>
        </p:txBody>
      </p:sp>
      <p:graphicFrame>
        <p:nvGraphicFramePr>
          <p:cNvPr id="541" name="Google Shape;541;p52"/>
          <p:cNvGraphicFramePr/>
          <p:nvPr>
            <p:extLst>
              <p:ext uri="{D42A27DB-BD31-4B8C-83A1-F6EECF244321}">
                <p14:modId xmlns:p14="http://schemas.microsoft.com/office/powerpoint/2010/main" val="1074779625"/>
              </p:ext>
            </p:extLst>
          </p:nvPr>
        </p:nvGraphicFramePr>
        <p:xfrm>
          <a:off x="470263" y="1943069"/>
          <a:ext cx="11208225" cy="4163947"/>
        </p:xfrm>
        <a:graphic>
          <a:graphicData uri="http://schemas.openxmlformats.org/drawingml/2006/table">
            <a:tbl>
              <a:tblPr firstRow="1" firstCol="1" lastRow="1" lastCol="1" bandRow="1" bandCol="1">
                <a:noFill/>
                <a:tableStyleId>{71F7B38A-2533-437F-8BA0-C45511DF4930}</a:tableStyleId>
              </a:tblPr>
              <a:tblGrid>
                <a:gridCol w="9767050">
                  <a:extLst>
                    <a:ext uri="{9D8B030D-6E8A-4147-A177-3AD203B41FA5}">
                      <a16:colId xmlns:a16="http://schemas.microsoft.com/office/drawing/2014/main" val="20000"/>
                    </a:ext>
                  </a:extLst>
                </a:gridCol>
                <a:gridCol w="805075">
                  <a:extLst>
                    <a:ext uri="{9D8B030D-6E8A-4147-A177-3AD203B41FA5}">
                      <a16:colId xmlns:a16="http://schemas.microsoft.com/office/drawing/2014/main" val="20001"/>
                    </a:ext>
                  </a:extLst>
                </a:gridCol>
                <a:gridCol w="636100">
                  <a:extLst>
                    <a:ext uri="{9D8B030D-6E8A-4147-A177-3AD203B41FA5}">
                      <a16:colId xmlns:a16="http://schemas.microsoft.com/office/drawing/2014/main" val="20002"/>
                    </a:ext>
                  </a:extLst>
                </a:gridCol>
              </a:tblGrid>
              <a:tr h="553725">
                <a:tc>
                  <a:txBody>
                    <a:bodyPr/>
                    <a:lstStyle/>
                    <a:p>
                      <a:pPr marL="0" marR="0" lvl="0" indent="0" algn="ctr" rtl="0">
                        <a:lnSpc>
                          <a:spcPct val="107000"/>
                        </a:lnSpc>
                        <a:spcBef>
                          <a:spcPts val="0"/>
                        </a:spcBef>
                        <a:spcAft>
                          <a:spcPts val="0"/>
                        </a:spcAft>
                        <a:buNone/>
                      </a:pPr>
                      <a:r>
                        <a:rPr lang="tr-TR" sz="2000" b="1">
                          <a:solidFill>
                            <a:srgbClr val="FF0000"/>
                          </a:solidFill>
                        </a:rPr>
                        <a:t>ATIFLAR  </a:t>
                      </a:r>
                      <a:r>
                        <a:rPr lang="tr-TR" sz="1400" b="1" i="1">
                          <a:solidFill>
                            <a:srgbClr val="0000CC"/>
                          </a:solidFill>
                        </a:rPr>
                        <a:t>(Yazarın kendi yayınlarına yaptığı atıflar hariç)</a:t>
                      </a:r>
                      <a:endParaRPr sz="1400" b="1" i="1">
                        <a:solidFill>
                          <a:srgbClr val="0000CC"/>
                        </a:solidFill>
                        <a:latin typeface="Calibri"/>
                        <a:ea typeface="Calibri"/>
                        <a:cs typeface="Calibri"/>
                        <a:sym typeface="Calibri"/>
                      </a:endParaRPr>
                    </a:p>
                  </a:txBody>
                  <a:tcPr marL="8450" marR="8450" marT="8450" marB="0" anchor="ctr"/>
                </a:tc>
                <a:tc>
                  <a:txBody>
                    <a:bodyPr/>
                    <a:lstStyle/>
                    <a:p>
                      <a:pPr marL="0" marR="0" lvl="0" indent="0" algn="ctr" rtl="0">
                        <a:lnSpc>
                          <a:spcPct val="107000"/>
                        </a:lnSpc>
                        <a:spcBef>
                          <a:spcPts val="0"/>
                        </a:spcBef>
                        <a:spcAft>
                          <a:spcPts val="0"/>
                        </a:spcAft>
                        <a:buNone/>
                      </a:pPr>
                      <a:r>
                        <a:rPr lang="tr-TR" sz="1400" b="1">
                          <a:solidFill>
                            <a:srgbClr val="FF0000"/>
                          </a:solidFill>
                        </a:rPr>
                        <a:t>2024</a:t>
                      </a:r>
                      <a:endParaRPr sz="1000" b="1">
                        <a:solidFill>
                          <a:srgbClr val="FF0000"/>
                        </a:solidFill>
                        <a:latin typeface="Calibri"/>
                        <a:ea typeface="Calibri"/>
                        <a:cs typeface="Calibri"/>
                        <a:sym typeface="Calibri"/>
                      </a:endParaRPr>
                    </a:p>
                  </a:txBody>
                  <a:tcPr marL="8450" marR="8450" marT="8450" marB="0" anchor="ctr"/>
                </a:tc>
                <a:tc>
                  <a:txBody>
                    <a:bodyPr/>
                    <a:lstStyle/>
                    <a:p>
                      <a:pPr marL="0" marR="0" lvl="0" indent="0" algn="ctr" rtl="0">
                        <a:lnSpc>
                          <a:spcPct val="107000"/>
                        </a:lnSpc>
                        <a:spcBef>
                          <a:spcPts val="0"/>
                        </a:spcBef>
                        <a:spcAft>
                          <a:spcPts val="0"/>
                        </a:spcAft>
                        <a:buNone/>
                      </a:pPr>
                      <a:r>
                        <a:rPr lang="tr-TR" sz="1400" b="1">
                          <a:solidFill>
                            <a:srgbClr val="FF0000"/>
                          </a:solidFill>
                        </a:rPr>
                        <a:t>2025</a:t>
                      </a:r>
                      <a:endParaRPr sz="1000" b="1">
                        <a:solidFill>
                          <a:srgbClr val="FF0000"/>
                        </a:solidFill>
                        <a:latin typeface="Calibri"/>
                        <a:ea typeface="Calibri"/>
                        <a:cs typeface="Calibri"/>
                        <a:sym typeface="Calibri"/>
                      </a:endParaRPr>
                    </a:p>
                  </a:txBody>
                  <a:tcPr marL="8450" marR="8450" marT="8450" marB="0" anchor="ctr"/>
                </a:tc>
                <a:extLst>
                  <a:ext uri="{0D108BD9-81ED-4DB2-BD59-A6C34878D82A}">
                    <a16:rowId xmlns:a16="http://schemas.microsoft.com/office/drawing/2014/main" val="10000"/>
                  </a:ext>
                </a:extLst>
              </a:tr>
              <a:tr h="702200">
                <a:tc>
                  <a:txBody>
                    <a:bodyPr/>
                    <a:lstStyle/>
                    <a:p>
                      <a:pPr marL="72000" marR="0" lvl="0" indent="0" algn="l" rtl="0">
                        <a:lnSpc>
                          <a:spcPct val="100000"/>
                        </a:lnSpc>
                        <a:spcBef>
                          <a:spcPts val="0"/>
                        </a:spcBef>
                        <a:spcAft>
                          <a:spcPts val="0"/>
                        </a:spcAft>
                        <a:buNone/>
                      </a:pPr>
                      <a:r>
                        <a:rPr lang="tr-TR" sz="1400" b="1" dirty="0">
                          <a:solidFill>
                            <a:srgbClr val="0000CC"/>
                          </a:solidFill>
                        </a:rPr>
                        <a:t>SCI, SCI-E, SSCI ve AHCI tarafından taranan dergilerde; (</a:t>
                      </a:r>
                      <a:r>
                        <a:rPr lang="tr-TR" sz="1400" b="0" dirty="0">
                          <a:solidFill>
                            <a:schemeClr val="dk1"/>
                          </a:solidFill>
                        </a:rPr>
                        <a:t>Uluslararası yayınevleri tarafından yayımlanmış kitaplarda yayımlanan ve adayın yazar olarak yer almadığı yayınlardan her birinde, metin içindeki atıf sayısına bakılmaksızın adayın atıf yapılan her eseri için bir atıf sayısı dikkate alınır)</a:t>
                      </a:r>
                      <a:endParaRPr sz="1400" b="0" dirty="0">
                        <a:solidFill>
                          <a:schemeClr val="dk1"/>
                        </a:solidFill>
                        <a:latin typeface="Calibri"/>
                        <a:ea typeface="Calibri"/>
                        <a:cs typeface="Calibri"/>
                        <a:sym typeface="Calibri"/>
                      </a:endParaRPr>
                    </a:p>
                  </a:txBody>
                  <a:tcPr marL="8450" marR="8450" marT="8450" marB="0" anchor="ctr"/>
                </a:tc>
                <a:tc>
                  <a:txBody>
                    <a:bodyPr/>
                    <a:lstStyle/>
                    <a:p>
                      <a:pPr marL="0" marR="0" lvl="0" indent="0" algn="l" rtl="0">
                        <a:lnSpc>
                          <a:spcPct val="107000"/>
                        </a:lnSpc>
                        <a:spcBef>
                          <a:spcPts val="0"/>
                        </a:spcBef>
                        <a:spcAft>
                          <a:spcPts val="0"/>
                        </a:spcAft>
                        <a:buNone/>
                      </a:pPr>
                      <a:r>
                        <a:rPr lang="tr-TR" sz="1000" dirty="0"/>
                        <a:t> </a:t>
                      </a:r>
                      <a:r>
                        <a:rPr lang="tr-TR" sz="1800" dirty="0"/>
                        <a:t>14</a:t>
                      </a:r>
                      <a:endParaRPr sz="1000" dirty="0">
                        <a:latin typeface="Calibri"/>
                        <a:ea typeface="Calibri"/>
                        <a:cs typeface="Calibri"/>
                        <a:sym typeface="Calibri"/>
                      </a:endParaRPr>
                    </a:p>
                  </a:txBody>
                  <a:tcPr marL="8450" marR="8450" marT="8450" marB="0" anchor="ctr"/>
                </a:tc>
                <a:tc>
                  <a:txBody>
                    <a:bodyPr/>
                    <a:lstStyle/>
                    <a:p>
                      <a:pPr marL="0" marR="0" lvl="0" indent="0" algn="l" rtl="0">
                        <a:lnSpc>
                          <a:spcPct val="107000"/>
                        </a:lnSpc>
                        <a:spcBef>
                          <a:spcPts val="0"/>
                        </a:spcBef>
                        <a:spcAft>
                          <a:spcPts val="0"/>
                        </a:spcAft>
                        <a:buNone/>
                      </a:pPr>
                      <a:r>
                        <a:rPr lang="tr-TR" sz="1800" dirty="0"/>
                        <a:t> 9</a:t>
                      </a:r>
                      <a:endParaRPr sz="1800" dirty="0">
                        <a:latin typeface="Calibri"/>
                        <a:ea typeface="Calibri"/>
                        <a:cs typeface="Calibri"/>
                        <a:sym typeface="Calibri"/>
                      </a:endParaRPr>
                    </a:p>
                  </a:txBody>
                  <a:tcPr marL="8450" marR="8450" marT="8450" marB="0" anchor="ctr"/>
                </a:tc>
                <a:extLst>
                  <a:ext uri="{0D108BD9-81ED-4DB2-BD59-A6C34878D82A}">
                    <a16:rowId xmlns:a16="http://schemas.microsoft.com/office/drawing/2014/main" val="10001"/>
                  </a:ext>
                </a:extLst>
              </a:tr>
              <a:tr h="778425">
                <a:tc>
                  <a:txBody>
                    <a:bodyPr/>
                    <a:lstStyle/>
                    <a:p>
                      <a:pPr marL="72000" marR="0" lvl="0" indent="0" algn="l" rtl="0">
                        <a:lnSpc>
                          <a:spcPct val="100000"/>
                        </a:lnSpc>
                        <a:spcBef>
                          <a:spcPts val="0"/>
                        </a:spcBef>
                        <a:spcAft>
                          <a:spcPts val="0"/>
                        </a:spcAft>
                        <a:buNone/>
                      </a:pPr>
                      <a:r>
                        <a:rPr lang="tr-TR" sz="1400" b="1" dirty="0">
                          <a:solidFill>
                            <a:srgbClr val="0000CC"/>
                          </a:solidFill>
                        </a:rPr>
                        <a:t>SCI, SCI-E, SSCI ve AHCI dışındaki endeksler tarafından taranan dergilerde; (</a:t>
                      </a:r>
                      <a:r>
                        <a:rPr lang="tr-TR" sz="1400" b="0" dirty="0">
                          <a:solidFill>
                            <a:schemeClr val="dk1"/>
                          </a:solidFill>
                        </a:rPr>
                        <a:t>Uluslararası yayınevleri tarafından yayımlanmış kitaplarda bölüm yazarı olarak yayımlanan ve adayın yazar olarak yer almadığı yayınlardan her birinde, metin içindeki atıf sayısına bakılmaksızın adayın atıf yapılan her eseri için bir atıf sayısı dikkate alınır)</a:t>
                      </a:r>
                      <a:endParaRPr sz="1400" b="0" dirty="0">
                        <a:solidFill>
                          <a:schemeClr val="dk1"/>
                        </a:solidFill>
                        <a:latin typeface="Calibri"/>
                        <a:ea typeface="Calibri"/>
                        <a:cs typeface="Calibri"/>
                        <a:sym typeface="Calibri"/>
                      </a:endParaRPr>
                    </a:p>
                  </a:txBody>
                  <a:tcPr marL="8450" marR="8450" marT="8450" marB="0" anchor="ctr"/>
                </a:tc>
                <a:tc>
                  <a:txBody>
                    <a:bodyPr/>
                    <a:lstStyle/>
                    <a:p>
                      <a:pPr marL="0" marR="0" lvl="0" indent="0" algn="l" rtl="0">
                        <a:lnSpc>
                          <a:spcPct val="107000"/>
                        </a:lnSpc>
                        <a:spcBef>
                          <a:spcPts val="0"/>
                        </a:spcBef>
                        <a:spcAft>
                          <a:spcPts val="0"/>
                        </a:spcAft>
                        <a:buNone/>
                      </a:pPr>
                      <a:r>
                        <a:rPr lang="tr-TR" sz="1000" dirty="0"/>
                        <a:t> </a:t>
                      </a:r>
                      <a:endParaRPr sz="1000" dirty="0">
                        <a:latin typeface="Calibri"/>
                        <a:ea typeface="Calibri"/>
                        <a:cs typeface="Calibri"/>
                        <a:sym typeface="Calibri"/>
                      </a:endParaRPr>
                    </a:p>
                  </a:txBody>
                  <a:tcPr marL="8450" marR="8450" marT="8450" marB="0" anchor="ctr"/>
                </a:tc>
                <a:tc>
                  <a:txBody>
                    <a:bodyPr/>
                    <a:lstStyle/>
                    <a:p>
                      <a:pPr marL="0" marR="0" lvl="0" indent="0" algn="l" rtl="0">
                        <a:lnSpc>
                          <a:spcPct val="107000"/>
                        </a:lnSpc>
                        <a:spcBef>
                          <a:spcPts val="0"/>
                        </a:spcBef>
                        <a:spcAft>
                          <a:spcPts val="0"/>
                        </a:spcAft>
                        <a:buNone/>
                      </a:pPr>
                      <a:r>
                        <a:rPr lang="tr-TR" sz="1800" dirty="0"/>
                        <a:t> 52</a:t>
                      </a:r>
                      <a:endParaRPr sz="1800" dirty="0">
                        <a:latin typeface="Calibri"/>
                        <a:ea typeface="Calibri"/>
                        <a:cs typeface="Calibri"/>
                        <a:sym typeface="Calibri"/>
                      </a:endParaRPr>
                    </a:p>
                  </a:txBody>
                  <a:tcPr marL="8450" marR="8450" marT="8450" marB="0" anchor="ctr"/>
                </a:tc>
                <a:extLst>
                  <a:ext uri="{0D108BD9-81ED-4DB2-BD59-A6C34878D82A}">
                    <a16:rowId xmlns:a16="http://schemas.microsoft.com/office/drawing/2014/main" val="10002"/>
                  </a:ext>
                </a:extLst>
              </a:tr>
              <a:tr h="585900">
                <a:tc>
                  <a:txBody>
                    <a:bodyPr/>
                    <a:lstStyle/>
                    <a:p>
                      <a:pPr marL="72000" marR="0" lvl="0" indent="0" algn="l" rtl="0">
                        <a:lnSpc>
                          <a:spcPct val="100000"/>
                        </a:lnSpc>
                        <a:spcBef>
                          <a:spcPts val="0"/>
                        </a:spcBef>
                        <a:spcAft>
                          <a:spcPts val="0"/>
                        </a:spcAft>
                        <a:buNone/>
                      </a:pPr>
                      <a:r>
                        <a:rPr lang="tr-TR" sz="1400" b="1">
                          <a:solidFill>
                            <a:srgbClr val="0000CC"/>
                          </a:solidFill>
                        </a:rPr>
                        <a:t>Ulusal hakemli dergilerde; (</a:t>
                      </a:r>
                      <a:r>
                        <a:rPr lang="tr-TR" sz="1400" b="0">
                          <a:solidFill>
                            <a:schemeClr val="dk1"/>
                          </a:solidFill>
                        </a:rPr>
                        <a:t>Ulusal yayınevleri tarafından yayımlanmış kitaplarda yayımlanan ve adayın yazar olarak yer almadığı yayınlardan her birinde, metin içindeki atıf sayısına bakılmaksızın adayın atıf yapılan her eseri için bir atıf sayısı dikkate alınır)</a:t>
                      </a:r>
                      <a:endParaRPr sz="1400" b="0">
                        <a:solidFill>
                          <a:schemeClr val="dk1"/>
                        </a:solidFill>
                        <a:latin typeface="Calibri"/>
                        <a:ea typeface="Calibri"/>
                        <a:cs typeface="Calibri"/>
                        <a:sym typeface="Calibri"/>
                      </a:endParaRPr>
                    </a:p>
                  </a:txBody>
                  <a:tcPr marL="8450" marR="8450" marT="8450" marB="0" anchor="ctr"/>
                </a:tc>
                <a:tc>
                  <a:txBody>
                    <a:bodyPr/>
                    <a:lstStyle/>
                    <a:p>
                      <a:pPr marL="0" marR="0" lvl="0" indent="0" algn="l" rtl="0">
                        <a:lnSpc>
                          <a:spcPct val="107000"/>
                        </a:lnSpc>
                        <a:spcBef>
                          <a:spcPts val="0"/>
                        </a:spcBef>
                        <a:spcAft>
                          <a:spcPts val="0"/>
                        </a:spcAft>
                        <a:buNone/>
                      </a:pPr>
                      <a:r>
                        <a:rPr lang="tr-TR" sz="2000" dirty="0"/>
                        <a:t>9 </a:t>
                      </a:r>
                      <a:endParaRPr sz="2000" dirty="0">
                        <a:latin typeface="Calibri"/>
                        <a:ea typeface="Calibri"/>
                        <a:cs typeface="Calibri"/>
                        <a:sym typeface="Calibri"/>
                      </a:endParaRPr>
                    </a:p>
                  </a:txBody>
                  <a:tcPr marL="8450" marR="8450" marT="8450" marB="0" anchor="ctr"/>
                </a:tc>
                <a:tc>
                  <a:txBody>
                    <a:bodyPr/>
                    <a:lstStyle/>
                    <a:p>
                      <a:pPr marL="0" marR="0" lvl="0" indent="0" algn="l" rtl="0">
                        <a:lnSpc>
                          <a:spcPct val="107000"/>
                        </a:lnSpc>
                        <a:spcBef>
                          <a:spcPts val="0"/>
                        </a:spcBef>
                        <a:spcAft>
                          <a:spcPts val="0"/>
                        </a:spcAft>
                        <a:buNone/>
                      </a:pPr>
                      <a:r>
                        <a:rPr lang="tr-TR" sz="1000"/>
                        <a:t> </a:t>
                      </a:r>
                      <a:endParaRPr sz="1000">
                        <a:latin typeface="Calibri"/>
                        <a:ea typeface="Calibri"/>
                        <a:cs typeface="Calibri"/>
                        <a:sym typeface="Calibri"/>
                      </a:endParaRPr>
                    </a:p>
                  </a:txBody>
                  <a:tcPr marL="8450" marR="8450" marT="8450" marB="0" anchor="ctr"/>
                </a:tc>
                <a:extLst>
                  <a:ext uri="{0D108BD9-81ED-4DB2-BD59-A6C34878D82A}">
                    <a16:rowId xmlns:a16="http://schemas.microsoft.com/office/drawing/2014/main" val="10003"/>
                  </a:ext>
                </a:extLst>
              </a:tr>
              <a:tr h="688425">
                <a:tc>
                  <a:txBody>
                    <a:bodyPr/>
                    <a:lstStyle/>
                    <a:p>
                      <a:pPr marL="72000" marR="0" lvl="0" indent="0" algn="l" rtl="0">
                        <a:lnSpc>
                          <a:spcPct val="100000"/>
                        </a:lnSpc>
                        <a:spcBef>
                          <a:spcPts val="0"/>
                        </a:spcBef>
                        <a:spcAft>
                          <a:spcPts val="0"/>
                        </a:spcAft>
                        <a:buNone/>
                      </a:pPr>
                      <a:r>
                        <a:rPr lang="tr-TR" sz="1400" b="1" dirty="0">
                          <a:solidFill>
                            <a:srgbClr val="0000CC"/>
                          </a:solidFill>
                        </a:rPr>
                        <a:t>Güzel Sanatlardaki </a:t>
                      </a:r>
                      <a:r>
                        <a:rPr lang="tr-TR" sz="1400" b="0" dirty="0">
                          <a:solidFill>
                            <a:schemeClr val="dk1"/>
                          </a:solidFill>
                        </a:rPr>
                        <a:t>eserlerin uluslararası kaynak veya yayın organlarında yer alması (kitap, ansiklopedi, katalog, periyodik sanat dergileri, belgesel nitelikli TV yayınları, film) veya gösterime ya da dinletime girmesi. (Ancak duyuru niteliğindeki yayınlar geçerli değildir.)</a:t>
                      </a:r>
                      <a:endParaRPr sz="1400" b="0" dirty="0">
                        <a:solidFill>
                          <a:schemeClr val="dk1"/>
                        </a:solidFill>
                        <a:latin typeface="Calibri"/>
                        <a:ea typeface="Calibri"/>
                        <a:cs typeface="Calibri"/>
                        <a:sym typeface="Calibri"/>
                      </a:endParaRPr>
                    </a:p>
                  </a:txBody>
                  <a:tcPr marL="8450" marR="8450" marT="8450" marB="0" anchor="ctr"/>
                </a:tc>
                <a:tc>
                  <a:txBody>
                    <a:bodyPr/>
                    <a:lstStyle/>
                    <a:p>
                      <a:pPr marL="0" marR="0" lvl="0" indent="0" algn="l" rtl="0">
                        <a:lnSpc>
                          <a:spcPct val="107000"/>
                        </a:lnSpc>
                        <a:spcBef>
                          <a:spcPts val="0"/>
                        </a:spcBef>
                        <a:spcAft>
                          <a:spcPts val="0"/>
                        </a:spcAft>
                        <a:buNone/>
                      </a:pPr>
                      <a:r>
                        <a:rPr lang="tr-TR" sz="1000" dirty="0"/>
                        <a:t> </a:t>
                      </a:r>
                      <a:endParaRPr sz="1000" dirty="0">
                        <a:latin typeface="Calibri"/>
                        <a:ea typeface="Calibri"/>
                        <a:cs typeface="Calibri"/>
                        <a:sym typeface="Calibri"/>
                      </a:endParaRPr>
                    </a:p>
                  </a:txBody>
                  <a:tcPr marL="8450" marR="8450" marT="8450" marB="0" anchor="ctr"/>
                </a:tc>
                <a:tc>
                  <a:txBody>
                    <a:bodyPr/>
                    <a:lstStyle/>
                    <a:p>
                      <a:pPr marL="0" marR="0" lvl="0" indent="0" algn="l" rtl="0">
                        <a:lnSpc>
                          <a:spcPct val="107000"/>
                        </a:lnSpc>
                        <a:spcBef>
                          <a:spcPts val="0"/>
                        </a:spcBef>
                        <a:spcAft>
                          <a:spcPts val="0"/>
                        </a:spcAft>
                        <a:buNone/>
                      </a:pPr>
                      <a:r>
                        <a:rPr lang="tr-TR" sz="1000"/>
                        <a:t> </a:t>
                      </a:r>
                      <a:endParaRPr sz="1000">
                        <a:latin typeface="Calibri"/>
                        <a:ea typeface="Calibri"/>
                        <a:cs typeface="Calibri"/>
                        <a:sym typeface="Calibri"/>
                      </a:endParaRPr>
                    </a:p>
                  </a:txBody>
                  <a:tcPr marL="8450" marR="8450" marT="8450" marB="0" anchor="ctr"/>
                </a:tc>
                <a:extLst>
                  <a:ext uri="{0D108BD9-81ED-4DB2-BD59-A6C34878D82A}">
                    <a16:rowId xmlns:a16="http://schemas.microsoft.com/office/drawing/2014/main" val="10004"/>
                  </a:ext>
                </a:extLst>
              </a:tr>
              <a:tr h="585900">
                <a:tc>
                  <a:txBody>
                    <a:bodyPr/>
                    <a:lstStyle/>
                    <a:p>
                      <a:pPr marL="72000" marR="0" lvl="0" indent="0" algn="l" rtl="0">
                        <a:lnSpc>
                          <a:spcPct val="100000"/>
                        </a:lnSpc>
                        <a:spcBef>
                          <a:spcPts val="0"/>
                        </a:spcBef>
                        <a:spcAft>
                          <a:spcPts val="0"/>
                        </a:spcAft>
                        <a:buNone/>
                      </a:pPr>
                      <a:r>
                        <a:rPr lang="tr-TR" sz="1400" b="1">
                          <a:solidFill>
                            <a:srgbClr val="0000CC"/>
                          </a:solidFill>
                        </a:rPr>
                        <a:t>Güzel Sanatlardaki </a:t>
                      </a:r>
                      <a:r>
                        <a:rPr lang="tr-TR" sz="1400" b="0">
                          <a:solidFill>
                            <a:schemeClr val="dk1"/>
                          </a:solidFill>
                        </a:rPr>
                        <a:t>eserlerin ulusal kaynak veya yayın organlarında yer alması (kitap, ansiklopedi, katalog, periyodik sanat dergileri, belgesel nitelikli TV yayınları, film) veya gösterime ya da dinletime girmesi. (Ancak duyuru niteliğindeki yayınlar geçerli değildir.)</a:t>
                      </a:r>
                      <a:endParaRPr sz="1400" b="0">
                        <a:solidFill>
                          <a:schemeClr val="dk1"/>
                        </a:solidFill>
                        <a:latin typeface="Calibri"/>
                        <a:ea typeface="Calibri"/>
                        <a:cs typeface="Calibri"/>
                        <a:sym typeface="Calibri"/>
                      </a:endParaRPr>
                    </a:p>
                  </a:txBody>
                  <a:tcPr marL="8450" marR="8450" marT="8450" marB="0" anchor="ctr"/>
                </a:tc>
                <a:tc>
                  <a:txBody>
                    <a:bodyPr/>
                    <a:lstStyle/>
                    <a:p>
                      <a:pPr marL="0" marR="0" lvl="0" indent="0" algn="l" rtl="0">
                        <a:lnSpc>
                          <a:spcPct val="107000"/>
                        </a:lnSpc>
                        <a:spcBef>
                          <a:spcPts val="0"/>
                        </a:spcBef>
                        <a:spcAft>
                          <a:spcPts val="0"/>
                        </a:spcAft>
                        <a:buNone/>
                      </a:pPr>
                      <a:r>
                        <a:rPr lang="tr-TR" sz="1000" dirty="0"/>
                        <a:t> </a:t>
                      </a:r>
                      <a:endParaRPr sz="1000" dirty="0">
                        <a:latin typeface="Calibri"/>
                        <a:ea typeface="Calibri"/>
                        <a:cs typeface="Calibri"/>
                        <a:sym typeface="Calibri"/>
                      </a:endParaRPr>
                    </a:p>
                  </a:txBody>
                  <a:tcPr marL="8450" marR="8450" marT="8450" marB="0" anchor="ctr"/>
                </a:tc>
                <a:tc>
                  <a:txBody>
                    <a:bodyPr/>
                    <a:lstStyle/>
                    <a:p>
                      <a:pPr marL="0" marR="0" lvl="0" indent="0" algn="l" rtl="0">
                        <a:lnSpc>
                          <a:spcPct val="107000"/>
                        </a:lnSpc>
                        <a:spcBef>
                          <a:spcPts val="0"/>
                        </a:spcBef>
                        <a:spcAft>
                          <a:spcPts val="0"/>
                        </a:spcAft>
                        <a:buNone/>
                      </a:pPr>
                      <a:r>
                        <a:rPr lang="tr-TR" sz="1000"/>
                        <a:t> </a:t>
                      </a:r>
                      <a:endParaRPr sz="1000">
                        <a:latin typeface="Calibri"/>
                        <a:ea typeface="Calibri"/>
                        <a:cs typeface="Calibri"/>
                        <a:sym typeface="Calibri"/>
                      </a:endParaRPr>
                    </a:p>
                  </a:txBody>
                  <a:tcPr marL="8450" marR="8450" marT="8450" marB="0" anchor="ctr"/>
                </a:tc>
                <a:extLst>
                  <a:ext uri="{0D108BD9-81ED-4DB2-BD59-A6C34878D82A}">
                    <a16:rowId xmlns:a16="http://schemas.microsoft.com/office/drawing/2014/main" val="10005"/>
                  </a:ext>
                </a:extLst>
              </a:tr>
              <a:tr h="265000">
                <a:tc>
                  <a:txBody>
                    <a:bodyPr/>
                    <a:lstStyle/>
                    <a:p>
                      <a:pPr marL="0" marR="0" lvl="0" indent="0" algn="r" rtl="0">
                        <a:lnSpc>
                          <a:spcPct val="107000"/>
                        </a:lnSpc>
                        <a:spcBef>
                          <a:spcPts val="0"/>
                        </a:spcBef>
                        <a:spcAft>
                          <a:spcPts val="0"/>
                        </a:spcAft>
                        <a:buNone/>
                      </a:pPr>
                      <a:r>
                        <a:rPr lang="tr-TR" sz="1600" b="1">
                          <a:solidFill>
                            <a:srgbClr val="FF0000"/>
                          </a:solidFill>
                        </a:rPr>
                        <a:t>TOPLAM</a:t>
                      </a:r>
                      <a:endParaRPr sz="1600" b="1">
                        <a:solidFill>
                          <a:srgbClr val="FF0000"/>
                        </a:solidFill>
                        <a:latin typeface="Calibri"/>
                        <a:ea typeface="Calibri"/>
                        <a:cs typeface="Calibri"/>
                        <a:sym typeface="Calibri"/>
                      </a:endParaRPr>
                    </a:p>
                  </a:txBody>
                  <a:tcPr marL="8450" marR="8450" marT="8450" marB="0" anchor="ctr"/>
                </a:tc>
                <a:tc>
                  <a:txBody>
                    <a:bodyPr/>
                    <a:lstStyle/>
                    <a:p>
                      <a:pPr marL="0" marR="0" lvl="0" indent="0" algn="l" rtl="0">
                        <a:lnSpc>
                          <a:spcPct val="107000"/>
                        </a:lnSpc>
                        <a:spcBef>
                          <a:spcPts val="0"/>
                        </a:spcBef>
                        <a:spcAft>
                          <a:spcPts val="0"/>
                        </a:spcAft>
                        <a:buNone/>
                      </a:pPr>
                      <a:r>
                        <a:rPr lang="tr-TR" sz="1400" dirty="0"/>
                        <a:t> 23</a:t>
                      </a:r>
                      <a:endParaRPr sz="1400" dirty="0">
                        <a:latin typeface="Calibri"/>
                        <a:ea typeface="Calibri"/>
                        <a:cs typeface="Calibri"/>
                        <a:sym typeface="Calibri"/>
                      </a:endParaRPr>
                    </a:p>
                  </a:txBody>
                  <a:tcPr marL="8450" marR="8450" marT="8450" marB="0" anchor="ctr"/>
                </a:tc>
                <a:tc>
                  <a:txBody>
                    <a:bodyPr/>
                    <a:lstStyle/>
                    <a:p>
                      <a:pPr marL="0" marR="0" lvl="0" indent="0" algn="l" rtl="0">
                        <a:lnSpc>
                          <a:spcPct val="107000"/>
                        </a:lnSpc>
                        <a:spcBef>
                          <a:spcPts val="0"/>
                        </a:spcBef>
                        <a:spcAft>
                          <a:spcPts val="0"/>
                        </a:spcAft>
                        <a:buNone/>
                      </a:pPr>
                      <a:r>
                        <a:rPr lang="tr-TR" sz="1400" dirty="0"/>
                        <a:t>61 </a:t>
                      </a:r>
                      <a:endParaRPr sz="1400" dirty="0">
                        <a:latin typeface="Calibri"/>
                        <a:ea typeface="Calibri"/>
                        <a:cs typeface="Calibri"/>
                        <a:sym typeface="Calibri"/>
                      </a:endParaRPr>
                    </a:p>
                  </a:txBody>
                  <a:tcPr marL="8450" marR="8450" marT="8450" marB="0" anchor="ctr"/>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p53"/>
          <p:cNvSpPr txBox="1">
            <a:spLocks noGrp="1"/>
          </p:cNvSpPr>
          <p:nvPr>
            <p:ph type="title"/>
          </p:nvPr>
        </p:nvSpPr>
        <p:spPr>
          <a:xfrm>
            <a:off x="325209" y="806758"/>
            <a:ext cx="9941769" cy="64435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2800"/>
              <a:buFont typeface="Calibri"/>
              <a:buNone/>
            </a:pPr>
            <a:r>
              <a:rPr lang="tr-TR" sz="2800" b="1">
                <a:solidFill>
                  <a:srgbClr val="FF0000"/>
                </a:solidFill>
                <a:latin typeface="Calibri"/>
                <a:ea typeface="Calibri"/>
                <a:cs typeface="Calibri"/>
                <a:sym typeface="Calibri"/>
              </a:rPr>
              <a:t>Bilimsel, Sosyal, Kültürel ve Sportif Faaliyetler</a:t>
            </a:r>
            <a:endParaRPr sz="2800">
              <a:solidFill>
                <a:srgbClr val="FF0000"/>
              </a:solidFill>
            </a:endParaRPr>
          </a:p>
        </p:txBody>
      </p:sp>
      <p:sp>
        <p:nvSpPr>
          <p:cNvPr id="547" name="Google Shape;547;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30.12.2025</a:t>
            </a:r>
            <a:endParaRPr/>
          </a:p>
        </p:txBody>
      </p:sp>
      <p:sp>
        <p:nvSpPr>
          <p:cNvPr id="548" name="Google Shape;548;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54</a:t>
            </a:fld>
            <a:endParaRPr/>
          </a:p>
        </p:txBody>
      </p:sp>
      <p:sp>
        <p:nvSpPr>
          <p:cNvPr id="549" name="Google Shape;549;p53"/>
          <p:cNvSpPr txBox="1"/>
          <p:nvPr/>
        </p:nvSpPr>
        <p:spPr>
          <a:xfrm>
            <a:off x="341075" y="6079351"/>
            <a:ext cx="45720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200" b="1" i="1">
                <a:solidFill>
                  <a:srgbClr val="C00000"/>
                </a:solidFill>
                <a:latin typeface="Calibri"/>
                <a:ea typeface="Calibri"/>
                <a:cs typeface="Calibri"/>
                <a:sym typeface="Calibri"/>
              </a:rPr>
              <a:t>*Bu etkinliklerin dışında varsa lütfen tabloya ekleyiniz. </a:t>
            </a:r>
            <a:endParaRPr sz="1200" b="1" i="1">
              <a:solidFill>
                <a:srgbClr val="C00000"/>
              </a:solidFill>
              <a:latin typeface="Calibri"/>
              <a:ea typeface="Calibri"/>
              <a:cs typeface="Calibri"/>
              <a:sym typeface="Calibri"/>
            </a:endParaRPr>
          </a:p>
        </p:txBody>
      </p:sp>
      <p:graphicFrame>
        <p:nvGraphicFramePr>
          <p:cNvPr id="550" name="Google Shape;550;p53"/>
          <p:cNvGraphicFramePr/>
          <p:nvPr>
            <p:extLst>
              <p:ext uri="{D42A27DB-BD31-4B8C-83A1-F6EECF244321}">
                <p14:modId xmlns:p14="http://schemas.microsoft.com/office/powerpoint/2010/main" val="4090636849"/>
              </p:ext>
            </p:extLst>
          </p:nvPr>
        </p:nvGraphicFramePr>
        <p:xfrm>
          <a:off x="457201" y="1848680"/>
          <a:ext cx="11390250" cy="4030985"/>
        </p:xfrm>
        <a:graphic>
          <a:graphicData uri="http://schemas.openxmlformats.org/drawingml/2006/table">
            <a:tbl>
              <a:tblPr>
                <a:noFill/>
                <a:tableStyleId>{9EE9E55A-6353-4820-B1A0-A50A31D110FF}</a:tableStyleId>
              </a:tblPr>
              <a:tblGrid>
                <a:gridCol w="2603500">
                  <a:extLst>
                    <a:ext uri="{9D8B030D-6E8A-4147-A177-3AD203B41FA5}">
                      <a16:colId xmlns:a16="http://schemas.microsoft.com/office/drawing/2014/main" val="20000"/>
                    </a:ext>
                  </a:extLst>
                </a:gridCol>
                <a:gridCol w="1214875">
                  <a:extLst>
                    <a:ext uri="{9D8B030D-6E8A-4147-A177-3AD203B41FA5}">
                      <a16:colId xmlns:a16="http://schemas.microsoft.com/office/drawing/2014/main" val="20001"/>
                    </a:ext>
                  </a:extLst>
                </a:gridCol>
                <a:gridCol w="1214875">
                  <a:extLst>
                    <a:ext uri="{9D8B030D-6E8A-4147-A177-3AD203B41FA5}">
                      <a16:colId xmlns:a16="http://schemas.microsoft.com/office/drawing/2014/main" val="20002"/>
                    </a:ext>
                  </a:extLst>
                </a:gridCol>
                <a:gridCol w="4399000">
                  <a:extLst>
                    <a:ext uri="{9D8B030D-6E8A-4147-A177-3AD203B41FA5}">
                      <a16:colId xmlns:a16="http://schemas.microsoft.com/office/drawing/2014/main" val="20003"/>
                    </a:ext>
                  </a:extLst>
                </a:gridCol>
                <a:gridCol w="974025">
                  <a:extLst>
                    <a:ext uri="{9D8B030D-6E8A-4147-A177-3AD203B41FA5}">
                      <a16:colId xmlns:a16="http://schemas.microsoft.com/office/drawing/2014/main" val="20004"/>
                    </a:ext>
                  </a:extLst>
                </a:gridCol>
                <a:gridCol w="983975">
                  <a:extLst>
                    <a:ext uri="{9D8B030D-6E8A-4147-A177-3AD203B41FA5}">
                      <a16:colId xmlns:a16="http://schemas.microsoft.com/office/drawing/2014/main" val="20005"/>
                    </a:ext>
                  </a:extLst>
                </a:gridCol>
              </a:tblGrid>
              <a:tr h="303525">
                <a:tc>
                  <a:txBody>
                    <a:bodyPr/>
                    <a:lstStyle/>
                    <a:p>
                      <a:pPr marL="72000" marR="0" lvl="0" indent="0" algn="ctr" rtl="0">
                        <a:lnSpc>
                          <a:spcPct val="100000"/>
                        </a:lnSpc>
                        <a:spcBef>
                          <a:spcPts val="0"/>
                        </a:spcBef>
                        <a:spcAft>
                          <a:spcPts val="0"/>
                        </a:spcAft>
                        <a:buNone/>
                      </a:pPr>
                      <a:r>
                        <a:rPr lang="tr-TR" sz="1600" b="1">
                          <a:solidFill>
                            <a:srgbClr val="FF0000"/>
                          </a:solidFill>
                          <a:latin typeface="Calibri"/>
                          <a:ea typeface="Calibri"/>
                          <a:cs typeface="Calibri"/>
                          <a:sym typeface="Calibri"/>
                        </a:rPr>
                        <a:t>Faaliyet Türü</a:t>
                      </a:r>
                      <a:endParaRPr sz="1600" b="1">
                        <a:solidFill>
                          <a:srgbClr val="FF0000"/>
                        </a:solidFill>
                        <a:latin typeface="Calibri"/>
                        <a:ea typeface="Calibri"/>
                        <a:cs typeface="Calibri"/>
                        <a:sym typeface="Calibri"/>
                      </a:endParaRPr>
                    </a:p>
                  </a:txBody>
                  <a:tcPr marL="3175" marR="3175" marT="3175" marB="0" anchor="ctr"/>
                </a:tc>
                <a:tc>
                  <a:txBody>
                    <a:bodyPr/>
                    <a:lstStyle/>
                    <a:p>
                      <a:pPr marL="72000" marR="0" lvl="0" indent="0" algn="ctr" rtl="0">
                        <a:lnSpc>
                          <a:spcPct val="100000"/>
                        </a:lnSpc>
                        <a:spcBef>
                          <a:spcPts val="0"/>
                        </a:spcBef>
                        <a:spcAft>
                          <a:spcPts val="0"/>
                        </a:spcAft>
                        <a:buNone/>
                      </a:pPr>
                      <a:r>
                        <a:rPr lang="tr-TR" sz="1600" b="1">
                          <a:solidFill>
                            <a:srgbClr val="FF0000"/>
                          </a:solidFill>
                          <a:latin typeface="Calibri"/>
                          <a:ea typeface="Calibri"/>
                          <a:cs typeface="Calibri"/>
                          <a:sym typeface="Calibri"/>
                        </a:rPr>
                        <a:t>2024</a:t>
                      </a:r>
                      <a:endParaRPr sz="1600" b="1">
                        <a:solidFill>
                          <a:srgbClr val="FF0000"/>
                        </a:solidFill>
                        <a:latin typeface="Calibri"/>
                        <a:ea typeface="Calibri"/>
                        <a:cs typeface="Calibri"/>
                        <a:sym typeface="Calibri"/>
                      </a:endParaRPr>
                    </a:p>
                  </a:txBody>
                  <a:tcPr marL="3175" marR="3175" marT="3175" marB="0" anchor="ctr"/>
                </a:tc>
                <a:tc>
                  <a:txBody>
                    <a:bodyPr/>
                    <a:lstStyle/>
                    <a:p>
                      <a:pPr marL="72000" marR="0" lvl="0" indent="0" algn="ctr" rtl="0">
                        <a:lnSpc>
                          <a:spcPct val="100000"/>
                        </a:lnSpc>
                        <a:spcBef>
                          <a:spcPts val="0"/>
                        </a:spcBef>
                        <a:spcAft>
                          <a:spcPts val="0"/>
                        </a:spcAft>
                        <a:buNone/>
                      </a:pPr>
                      <a:r>
                        <a:rPr lang="tr-TR" sz="1600" b="1">
                          <a:solidFill>
                            <a:srgbClr val="FF0000"/>
                          </a:solidFill>
                          <a:latin typeface="Calibri"/>
                          <a:ea typeface="Calibri"/>
                          <a:cs typeface="Calibri"/>
                          <a:sym typeface="Calibri"/>
                        </a:rPr>
                        <a:t>2025</a:t>
                      </a:r>
                      <a:endParaRPr sz="1600" b="1">
                        <a:solidFill>
                          <a:srgbClr val="FF0000"/>
                        </a:solidFill>
                        <a:latin typeface="Calibri"/>
                        <a:ea typeface="Calibri"/>
                        <a:cs typeface="Calibri"/>
                        <a:sym typeface="Calibri"/>
                      </a:endParaRPr>
                    </a:p>
                  </a:txBody>
                  <a:tcPr marL="3175" marR="3175" marT="3175" marB="0" anchor="ctr"/>
                </a:tc>
                <a:tc>
                  <a:txBody>
                    <a:bodyPr/>
                    <a:lstStyle/>
                    <a:p>
                      <a:pPr marL="72000" marR="0" lvl="0" indent="0" algn="ctr" rtl="0">
                        <a:lnSpc>
                          <a:spcPct val="100000"/>
                        </a:lnSpc>
                        <a:spcBef>
                          <a:spcPts val="0"/>
                        </a:spcBef>
                        <a:spcAft>
                          <a:spcPts val="0"/>
                        </a:spcAft>
                        <a:buClr>
                          <a:srgbClr val="FF0000"/>
                        </a:buClr>
                        <a:buSzPts val="1600"/>
                        <a:buFont typeface="Calibri"/>
                        <a:buNone/>
                      </a:pPr>
                      <a:r>
                        <a:rPr lang="tr-TR" sz="1600" b="1">
                          <a:solidFill>
                            <a:srgbClr val="FF0000"/>
                          </a:solidFill>
                          <a:latin typeface="Calibri"/>
                          <a:ea typeface="Calibri"/>
                          <a:cs typeface="Calibri"/>
                          <a:sym typeface="Calibri"/>
                        </a:rPr>
                        <a:t>Faaliyet Türü</a:t>
                      </a:r>
                      <a:endParaRPr sz="1600" b="1">
                        <a:solidFill>
                          <a:srgbClr val="FF0000"/>
                        </a:solidFill>
                        <a:latin typeface="Calibri"/>
                        <a:ea typeface="Calibri"/>
                        <a:cs typeface="Calibri"/>
                        <a:sym typeface="Calibri"/>
                      </a:endParaRPr>
                    </a:p>
                  </a:txBody>
                  <a:tcPr marL="0" marR="0" marT="0" marB="0" anchor="ctr"/>
                </a:tc>
                <a:tc>
                  <a:txBody>
                    <a:bodyPr/>
                    <a:lstStyle/>
                    <a:p>
                      <a:pPr marL="72000" marR="0" lvl="0" indent="0" algn="ctr" rtl="0">
                        <a:lnSpc>
                          <a:spcPct val="100000"/>
                        </a:lnSpc>
                        <a:spcBef>
                          <a:spcPts val="0"/>
                        </a:spcBef>
                        <a:spcAft>
                          <a:spcPts val="0"/>
                        </a:spcAft>
                        <a:buNone/>
                      </a:pPr>
                      <a:r>
                        <a:rPr lang="tr-TR" sz="1600" b="1">
                          <a:solidFill>
                            <a:srgbClr val="FF0000"/>
                          </a:solidFill>
                          <a:latin typeface="Calibri"/>
                          <a:ea typeface="Calibri"/>
                          <a:cs typeface="Calibri"/>
                          <a:sym typeface="Calibri"/>
                        </a:rPr>
                        <a:t>2024</a:t>
                      </a:r>
                      <a:endParaRPr sz="1600" b="1">
                        <a:solidFill>
                          <a:srgbClr val="FF0000"/>
                        </a:solidFill>
                        <a:latin typeface="Calibri"/>
                        <a:ea typeface="Calibri"/>
                        <a:cs typeface="Calibri"/>
                        <a:sym typeface="Calibri"/>
                      </a:endParaRPr>
                    </a:p>
                  </a:txBody>
                  <a:tcPr marL="0" marR="0" marT="0" marB="0" anchor="ctr"/>
                </a:tc>
                <a:tc>
                  <a:txBody>
                    <a:bodyPr/>
                    <a:lstStyle/>
                    <a:p>
                      <a:pPr marL="72000" marR="0" lvl="0" indent="0" algn="ctr" rtl="0">
                        <a:lnSpc>
                          <a:spcPct val="100000"/>
                        </a:lnSpc>
                        <a:spcBef>
                          <a:spcPts val="0"/>
                        </a:spcBef>
                        <a:spcAft>
                          <a:spcPts val="0"/>
                        </a:spcAft>
                        <a:buNone/>
                      </a:pPr>
                      <a:r>
                        <a:rPr lang="tr-TR" sz="1600" b="1">
                          <a:solidFill>
                            <a:srgbClr val="FF0000"/>
                          </a:solidFill>
                          <a:latin typeface="Calibri"/>
                          <a:ea typeface="Calibri"/>
                          <a:cs typeface="Calibri"/>
                          <a:sym typeface="Calibri"/>
                        </a:rPr>
                        <a:t>2025</a:t>
                      </a:r>
                      <a:endParaRPr sz="1600" b="1">
                        <a:solidFill>
                          <a:srgbClr val="FF0000"/>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0"/>
                  </a:ext>
                </a:extLst>
              </a:tr>
              <a:tr h="336625">
                <a:tc>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Sempozyum ve Kongre</a:t>
                      </a: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Clr>
                          <a:schemeClr val="dk1"/>
                        </a:buClr>
                        <a:buSzPts val="1600"/>
                        <a:buFont typeface="Calibri"/>
                        <a:buNone/>
                      </a:pPr>
                      <a:r>
                        <a:rPr lang="tr-TR" sz="1600" b="0">
                          <a:solidFill>
                            <a:schemeClr val="dk1"/>
                          </a:solidFill>
                          <a:latin typeface="Calibri"/>
                          <a:ea typeface="Calibri"/>
                          <a:cs typeface="Calibri"/>
                          <a:sym typeface="Calibri"/>
                        </a:rPr>
                        <a:t>Teknik Gezi</a:t>
                      </a:r>
                      <a:endParaRPr sz="1600" b="0">
                        <a:solidFill>
                          <a:schemeClr val="dk1"/>
                        </a:solidFill>
                        <a:latin typeface="Calibri"/>
                        <a:ea typeface="Calibri"/>
                        <a:cs typeface="Calibri"/>
                        <a:sym typeface="Calibri"/>
                      </a:endParaRPr>
                    </a:p>
                  </a:txBody>
                  <a:tcPr marL="0" marR="0" marT="0" marB="0" anchor="ctr"/>
                </a:tc>
                <a:tc>
                  <a:txBody>
                    <a:bodyPr/>
                    <a:lstStyle/>
                    <a:p>
                      <a:pPr marL="72000" marR="0" lvl="0" indent="0" algn="ctr" rtl="0">
                        <a:lnSpc>
                          <a:spcPct val="100000"/>
                        </a:lnSpc>
                        <a:spcBef>
                          <a:spcPts val="0"/>
                        </a:spcBef>
                        <a:spcAft>
                          <a:spcPts val="0"/>
                        </a:spcAft>
                        <a:buNone/>
                      </a:pPr>
                      <a:r>
                        <a:rPr lang="tr-TR" sz="1600">
                          <a:latin typeface="Calibri"/>
                          <a:ea typeface="Calibri"/>
                          <a:cs typeface="Calibri"/>
                          <a:sym typeface="Calibri"/>
                        </a:rPr>
                        <a:t> </a:t>
                      </a:r>
                      <a:endParaRPr sz="1600">
                        <a:latin typeface="Calibri"/>
                        <a:ea typeface="Calibri"/>
                        <a:cs typeface="Calibri"/>
                        <a:sym typeface="Calibri"/>
                      </a:endParaRPr>
                    </a:p>
                  </a:txBody>
                  <a:tcPr marL="0" marR="0" marT="0" marB="0" anchor="ctr"/>
                </a:tc>
                <a:tc>
                  <a:txBody>
                    <a:bodyPr/>
                    <a:lstStyle/>
                    <a:p>
                      <a:pPr marL="72000" marR="0" lvl="0" indent="0" algn="ctr" rtl="0">
                        <a:lnSpc>
                          <a:spcPct val="100000"/>
                        </a:lnSpc>
                        <a:spcBef>
                          <a:spcPts val="0"/>
                        </a:spcBef>
                        <a:spcAft>
                          <a:spcPts val="0"/>
                        </a:spcAft>
                        <a:buNone/>
                      </a:pPr>
                      <a:r>
                        <a:rPr lang="tr-TR" sz="1600">
                          <a:latin typeface="Calibri"/>
                          <a:ea typeface="Calibri"/>
                          <a:cs typeface="Calibri"/>
                          <a:sym typeface="Calibri"/>
                        </a:rPr>
                        <a:t> </a:t>
                      </a:r>
                      <a:endParaRPr sz="1600">
                        <a:latin typeface="Calibri"/>
                        <a:ea typeface="Calibri"/>
                        <a:cs typeface="Calibri"/>
                        <a:sym typeface="Calibri"/>
                      </a:endParaRPr>
                    </a:p>
                  </a:txBody>
                  <a:tcPr marL="0" marR="0" marT="0" marB="0" anchor="ctr"/>
                </a:tc>
                <a:extLst>
                  <a:ext uri="{0D108BD9-81ED-4DB2-BD59-A6C34878D82A}">
                    <a16:rowId xmlns:a16="http://schemas.microsoft.com/office/drawing/2014/main" val="10001"/>
                  </a:ext>
                </a:extLst>
              </a:tr>
              <a:tr h="336625">
                <a:tc>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Konferans</a:t>
                      </a: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r>
                        <a:rPr lang="tr-TR" sz="1600" dirty="0">
                          <a:latin typeface="Calibri"/>
                          <a:ea typeface="Calibri"/>
                          <a:cs typeface="Calibri"/>
                          <a:sym typeface="Calibri"/>
                        </a:rPr>
                        <a:t>20</a:t>
                      </a:r>
                      <a:endParaRPr sz="1600" dirty="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r>
                        <a:rPr lang="tr-TR" sz="1600" dirty="0">
                          <a:latin typeface="Calibri"/>
                          <a:ea typeface="Calibri"/>
                          <a:cs typeface="Calibri"/>
                          <a:sym typeface="Calibri"/>
                        </a:rPr>
                        <a:t>11</a:t>
                      </a:r>
                      <a:endParaRPr sz="1600" dirty="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Eğitim Seminerleri</a:t>
                      </a:r>
                      <a:endParaRPr sz="1600">
                        <a:latin typeface="Calibri"/>
                        <a:ea typeface="Calibri"/>
                        <a:cs typeface="Calibri"/>
                        <a:sym typeface="Calibri"/>
                      </a:endParaRPr>
                    </a:p>
                  </a:txBody>
                  <a:tcPr marL="0" marR="0" marT="0" marB="0" anchor="ctr"/>
                </a:tc>
                <a:tc>
                  <a:txBody>
                    <a:bodyPr/>
                    <a:lstStyle/>
                    <a:p>
                      <a:pPr marL="72000" marR="0" lvl="0" indent="0" algn="ctr" rtl="0">
                        <a:lnSpc>
                          <a:spcPct val="100000"/>
                        </a:lnSpc>
                        <a:spcBef>
                          <a:spcPts val="0"/>
                        </a:spcBef>
                        <a:spcAft>
                          <a:spcPts val="0"/>
                        </a:spcAft>
                        <a:buNone/>
                      </a:pPr>
                      <a:r>
                        <a:rPr lang="tr-TR" sz="1600">
                          <a:latin typeface="Calibri"/>
                          <a:ea typeface="Calibri"/>
                          <a:cs typeface="Calibri"/>
                          <a:sym typeface="Calibri"/>
                        </a:rPr>
                        <a:t> </a:t>
                      </a:r>
                      <a:endParaRPr sz="1600">
                        <a:latin typeface="Calibri"/>
                        <a:ea typeface="Calibri"/>
                        <a:cs typeface="Calibri"/>
                        <a:sym typeface="Calibri"/>
                      </a:endParaRPr>
                    </a:p>
                  </a:txBody>
                  <a:tcPr marL="0" marR="0" marT="0" marB="0" anchor="ctr"/>
                </a:tc>
                <a:tc>
                  <a:txBody>
                    <a:bodyPr/>
                    <a:lstStyle/>
                    <a:p>
                      <a:pPr marL="72000" marR="0" lvl="0" indent="0" algn="ctr" rtl="0">
                        <a:lnSpc>
                          <a:spcPct val="100000"/>
                        </a:lnSpc>
                        <a:spcBef>
                          <a:spcPts val="0"/>
                        </a:spcBef>
                        <a:spcAft>
                          <a:spcPts val="0"/>
                        </a:spcAft>
                        <a:buNone/>
                      </a:pPr>
                      <a:r>
                        <a:rPr lang="tr-TR" sz="1600">
                          <a:latin typeface="Calibri"/>
                          <a:ea typeface="Calibri"/>
                          <a:cs typeface="Calibri"/>
                          <a:sym typeface="Calibri"/>
                        </a:rPr>
                        <a:t> </a:t>
                      </a:r>
                      <a:endParaRPr sz="1600">
                        <a:latin typeface="Calibri"/>
                        <a:ea typeface="Calibri"/>
                        <a:cs typeface="Calibri"/>
                        <a:sym typeface="Calibri"/>
                      </a:endParaRPr>
                    </a:p>
                  </a:txBody>
                  <a:tcPr marL="0" marR="0" marT="0" marB="0" anchor="ctr"/>
                </a:tc>
                <a:extLst>
                  <a:ext uri="{0D108BD9-81ED-4DB2-BD59-A6C34878D82A}">
                    <a16:rowId xmlns:a16="http://schemas.microsoft.com/office/drawing/2014/main" val="10002"/>
                  </a:ext>
                </a:extLst>
              </a:tr>
              <a:tr h="502375">
                <a:tc>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Panel</a:t>
                      </a: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Ulusal Toplantı</a:t>
                      </a:r>
                      <a:endParaRPr sz="1600">
                        <a:latin typeface="Calibri"/>
                        <a:ea typeface="Calibri"/>
                        <a:cs typeface="Calibri"/>
                        <a:sym typeface="Calibri"/>
                      </a:endParaRPr>
                    </a:p>
                  </a:txBody>
                  <a:tcPr marL="0" marR="0" marT="0" marB="0" anchor="ctr"/>
                </a:tc>
                <a:tc>
                  <a:txBody>
                    <a:bodyPr/>
                    <a:lstStyle/>
                    <a:p>
                      <a:pPr marL="72000" marR="0" lvl="0" indent="0" algn="ctr" rtl="0">
                        <a:lnSpc>
                          <a:spcPct val="100000"/>
                        </a:lnSpc>
                        <a:spcBef>
                          <a:spcPts val="0"/>
                        </a:spcBef>
                        <a:spcAft>
                          <a:spcPts val="0"/>
                        </a:spcAft>
                        <a:buNone/>
                      </a:pPr>
                      <a:r>
                        <a:rPr lang="tr-TR" sz="1600">
                          <a:latin typeface="Calibri"/>
                          <a:ea typeface="Calibri"/>
                          <a:cs typeface="Calibri"/>
                          <a:sym typeface="Calibri"/>
                        </a:rPr>
                        <a:t> </a:t>
                      </a:r>
                      <a:endParaRPr sz="1600">
                        <a:latin typeface="Calibri"/>
                        <a:ea typeface="Calibri"/>
                        <a:cs typeface="Calibri"/>
                        <a:sym typeface="Calibri"/>
                      </a:endParaRPr>
                    </a:p>
                  </a:txBody>
                  <a:tcPr marL="0" marR="0" marT="0" marB="0" anchor="ctr"/>
                </a:tc>
                <a:tc>
                  <a:txBody>
                    <a:bodyPr/>
                    <a:lstStyle/>
                    <a:p>
                      <a:pPr marL="72000" marR="0" lvl="0" indent="0" algn="ctr" rtl="0">
                        <a:lnSpc>
                          <a:spcPct val="100000"/>
                        </a:lnSpc>
                        <a:spcBef>
                          <a:spcPts val="0"/>
                        </a:spcBef>
                        <a:spcAft>
                          <a:spcPts val="0"/>
                        </a:spcAft>
                        <a:buNone/>
                      </a:pPr>
                      <a:r>
                        <a:rPr lang="tr-TR" sz="1600">
                          <a:latin typeface="Calibri"/>
                          <a:ea typeface="Calibri"/>
                          <a:cs typeface="Calibri"/>
                          <a:sym typeface="Calibri"/>
                        </a:rPr>
                        <a:t> </a:t>
                      </a:r>
                      <a:endParaRPr sz="1600">
                        <a:latin typeface="Calibri"/>
                        <a:ea typeface="Calibri"/>
                        <a:cs typeface="Calibri"/>
                        <a:sym typeface="Calibri"/>
                      </a:endParaRPr>
                    </a:p>
                  </a:txBody>
                  <a:tcPr marL="0" marR="0" marT="0" marB="0" anchor="ctr"/>
                </a:tc>
                <a:extLst>
                  <a:ext uri="{0D108BD9-81ED-4DB2-BD59-A6C34878D82A}">
                    <a16:rowId xmlns:a16="http://schemas.microsoft.com/office/drawing/2014/main" val="10003"/>
                  </a:ext>
                </a:extLst>
              </a:tr>
              <a:tr h="336625">
                <a:tc>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Seminer</a:t>
                      </a: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Diğer (Açıkhava Etkinlikleri, Ziyaretler, Geziler v.b.)</a:t>
                      </a:r>
                      <a:endParaRPr sz="1600">
                        <a:latin typeface="Calibri"/>
                        <a:ea typeface="Calibri"/>
                        <a:cs typeface="Calibri"/>
                        <a:sym typeface="Calibri"/>
                      </a:endParaRPr>
                    </a:p>
                  </a:txBody>
                  <a:tcPr marL="0" marR="0" marT="0" marB="0" anchor="ctr"/>
                </a:tc>
                <a:tc>
                  <a:txBody>
                    <a:bodyPr/>
                    <a:lstStyle/>
                    <a:p>
                      <a:pPr marL="72000" marR="0" lvl="0" indent="0" algn="ctr" rtl="0">
                        <a:lnSpc>
                          <a:spcPct val="100000"/>
                        </a:lnSpc>
                        <a:spcBef>
                          <a:spcPts val="0"/>
                        </a:spcBef>
                        <a:spcAft>
                          <a:spcPts val="0"/>
                        </a:spcAft>
                        <a:buNone/>
                      </a:pPr>
                      <a:r>
                        <a:rPr lang="tr-TR" sz="1600">
                          <a:latin typeface="Calibri"/>
                          <a:ea typeface="Calibri"/>
                          <a:cs typeface="Calibri"/>
                          <a:sym typeface="Calibri"/>
                        </a:rPr>
                        <a:t> </a:t>
                      </a:r>
                      <a:endParaRPr sz="1600">
                        <a:latin typeface="Calibri"/>
                        <a:ea typeface="Calibri"/>
                        <a:cs typeface="Calibri"/>
                        <a:sym typeface="Calibri"/>
                      </a:endParaRPr>
                    </a:p>
                  </a:txBody>
                  <a:tcPr marL="0" marR="0" marT="0" marB="0" anchor="ctr"/>
                </a:tc>
                <a:tc>
                  <a:txBody>
                    <a:bodyPr/>
                    <a:lstStyle/>
                    <a:p>
                      <a:pPr marL="72000" marR="0" lvl="0" indent="0" algn="ctr" rtl="0">
                        <a:lnSpc>
                          <a:spcPct val="100000"/>
                        </a:lnSpc>
                        <a:spcBef>
                          <a:spcPts val="0"/>
                        </a:spcBef>
                        <a:spcAft>
                          <a:spcPts val="0"/>
                        </a:spcAft>
                        <a:buNone/>
                      </a:pPr>
                      <a:r>
                        <a:rPr lang="tr-TR" sz="1600">
                          <a:latin typeface="Calibri"/>
                          <a:ea typeface="Calibri"/>
                          <a:cs typeface="Calibri"/>
                          <a:sym typeface="Calibri"/>
                        </a:rPr>
                        <a:t> </a:t>
                      </a:r>
                      <a:endParaRPr sz="1600">
                        <a:latin typeface="Calibri"/>
                        <a:ea typeface="Calibri"/>
                        <a:cs typeface="Calibri"/>
                        <a:sym typeface="Calibri"/>
                      </a:endParaRPr>
                    </a:p>
                  </a:txBody>
                  <a:tcPr marL="0" marR="0" marT="0" marB="0" anchor="ctr"/>
                </a:tc>
                <a:extLst>
                  <a:ext uri="{0D108BD9-81ED-4DB2-BD59-A6C34878D82A}">
                    <a16:rowId xmlns:a16="http://schemas.microsoft.com/office/drawing/2014/main" val="10004"/>
                  </a:ext>
                </a:extLst>
              </a:tr>
              <a:tr h="336625">
                <a:tc>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Açık Oturum</a:t>
                      </a: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Çalıştay</a:t>
                      </a:r>
                      <a:endParaRPr sz="1600">
                        <a:latin typeface="Calibri"/>
                        <a:ea typeface="Calibri"/>
                        <a:cs typeface="Calibri"/>
                        <a:sym typeface="Calibri"/>
                      </a:endParaRPr>
                    </a:p>
                  </a:txBody>
                  <a:tcPr marL="0" marR="0" marT="0" marB="0" anchor="ctr"/>
                </a:tc>
                <a:tc>
                  <a:txBody>
                    <a:bodyPr/>
                    <a:lstStyle/>
                    <a:p>
                      <a:pPr marL="72000" marR="0" lvl="0" indent="0" algn="ctr" rtl="0">
                        <a:lnSpc>
                          <a:spcPct val="100000"/>
                        </a:lnSpc>
                        <a:spcBef>
                          <a:spcPts val="0"/>
                        </a:spcBef>
                        <a:spcAft>
                          <a:spcPts val="0"/>
                        </a:spcAft>
                        <a:buNone/>
                      </a:pPr>
                      <a:r>
                        <a:rPr lang="tr-TR" sz="1600">
                          <a:latin typeface="Calibri"/>
                          <a:ea typeface="Calibri"/>
                          <a:cs typeface="Calibri"/>
                          <a:sym typeface="Calibri"/>
                        </a:rPr>
                        <a:t> </a:t>
                      </a:r>
                      <a:endParaRPr sz="1600">
                        <a:latin typeface="Calibri"/>
                        <a:ea typeface="Calibri"/>
                        <a:cs typeface="Calibri"/>
                        <a:sym typeface="Calibri"/>
                      </a:endParaRPr>
                    </a:p>
                  </a:txBody>
                  <a:tcPr marL="0" marR="0" marT="0" marB="0" anchor="ctr"/>
                </a:tc>
                <a:tc>
                  <a:txBody>
                    <a:bodyPr/>
                    <a:lstStyle/>
                    <a:p>
                      <a:pPr marL="72000" marR="0" lvl="0" indent="0" algn="ctr" rtl="0">
                        <a:lnSpc>
                          <a:spcPct val="100000"/>
                        </a:lnSpc>
                        <a:spcBef>
                          <a:spcPts val="0"/>
                        </a:spcBef>
                        <a:spcAft>
                          <a:spcPts val="0"/>
                        </a:spcAft>
                        <a:buNone/>
                      </a:pPr>
                      <a:r>
                        <a:rPr lang="tr-TR" sz="1600">
                          <a:latin typeface="Calibri"/>
                          <a:ea typeface="Calibri"/>
                          <a:cs typeface="Calibri"/>
                          <a:sym typeface="Calibri"/>
                        </a:rPr>
                        <a:t> </a:t>
                      </a:r>
                      <a:endParaRPr sz="1600">
                        <a:latin typeface="Calibri"/>
                        <a:ea typeface="Calibri"/>
                        <a:cs typeface="Calibri"/>
                        <a:sym typeface="Calibri"/>
                      </a:endParaRPr>
                    </a:p>
                  </a:txBody>
                  <a:tcPr marL="0" marR="0" marT="0" marB="0" anchor="ctr"/>
                </a:tc>
                <a:extLst>
                  <a:ext uri="{0D108BD9-81ED-4DB2-BD59-A6C34878D82A}">
                    <a16:rowId xmlns:a16="http://schemas.microsoft.com/office/drawing/2014/main" val="10005"/>
                  </a:ext>
                </a:extLst>
              </a:tr>
              <a:tr h="336625">
                <a:tc>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Söyleşi</a:t>
                      </a: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Film Gösterimi</a:t>
                      </a:r>
                      <a:endParaRPr sz="1600">
                        <a:latin typeface="Calibri"/>
                        <a:ea typeface="Calibri"/>
                        <a:cs typeface="Calibri"/>
                        <a:sym typeface="Calibri"/>
                      </a:endParaRPr>
                    </a:p>
                  </a:txBody>
                  <a:tcPr marL="0" marR="0" marT="0" marB="0" anchor="ctr"/>
                </a:tc>
                <a:tc>
                  <a:txBody>
                    <a:bodyPr/>
                    <a:lstStyle/>
                    <a:p>
                      <a:pPr marL="72000" marR="0" lvl="0" indent="0" algn="ctr" rtl="0">
                        <a:lnSpc>
                          <a:spcPct val="100000"/>
                        </a:lnSpc>
                        <a:spcBef>
                          <a:spcPts val="0"/>
                        </a:spcBef>
                        <a:spcAft>
                          <a:spcPts val="0"/>
                        </a:spcAft>
                        <a:buNone/>
                      </a:pPr>
                      <a:r>
                        <a:rPr lang="tr-TR" sz="1600">
                          <a:latin typeface="Calibri"/>
                          <a:ea typeface="Calibri"/>
                          <a:cs typeface="Calibri"/>
                          <a:sym typeface="Calibri"/>
                        </a:rPr>
                        <a:t> </a:t>
                      </a:r>
                      <a:endParaRPr sz="1600">
                        <a:latin typeface="Calibri"/>
                        <a:ea typeface="Calibri"/>
                        <a:cs typeface="Calibri"/>
                        <a:sym typeface="Calibri"/>
                      </a:endParaRPr>
                    </a:p>
                  </a:txBody>
                  <a:tcPr marL="0" marR="0" marT="0" marB="0" anchor="ctr"/>
                </a:tc>
                <a:tc>
                  <a:txBody>
                    <a:bodyPr/>
                    <a:lstStyle/>
                    <a:p>
                      <a:pPr marL="72000" marR="0" lvl="0" indent="0" algn="ctr" rtl="0">
                        <a:lnSpc>
                          <a:spcPct val="100000"/>
                        </a:lnSpc>
                        <a:spcBef>
                          <a:spcPts val="0"/>
                        </a:spcBef>
                        <a:spcAft>
                          <a:spcPts val="0"/>
                        </a:spcAft>
                        <a:buNone/>
                      </a:pPr>
                      <a:r>
                        <a:rPr lang="tr-TR" sz="1600">
                          <a:latin typeface="Calibri"/>
                          <a:ea typeface="Calibri"/>
                          <a:cs typeface="Calibri"/>
                          <a:sym typeface="Calibri"/>
                        </a:rPr>
                        <a:t> </a:t>
                      </a:r>
                      <a:endParaRPr sz="1600">
                        <a:latin typeface="Calibri"/>
                        <a:ea typeface="Calibri"/>
                        <a:cs typeface="Calibri"/>
                        <a:sym typeface="Calibri"/>
                      </a:endParaRPr>
                    </a:p>
                  </a:txBody>
                  <a:tcPr marL="0" marR="0" marT="0" marB="0" anchor="ctr"/>
                </a:tc>
                <a:extLst>
                  <a:ext uri="{0D108BD9-81ED-4DB2-BD59-A6C34878D82A}">
                    <a16:rowId xmlns:a16="http://schemas.microsoft.com/office/drawing/2014/main" val="10006"/>
                  </a:ext>
                </a:extLst>
              </a:tr>
              <a:tr h="336625">
                <a:tc>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Tiyatro</a:t>
                      </a: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Bağış ve Yardım Kampanyası</a:t>
                      </a:r>
                      <a:endParaRPr sz="1600">
                        <a:latin typeface="Calibri"/>
                        <a:ea typeface="Calibri"/>
                        <a:cs typeface="Calibri"/>
                        <a:sym typeface="Calibri"/>
                      </a:endParaRPr>
                    </a:p>
                  </a:txBody>
                  <a:tcPr marL="0" marR="0" marT="0" marB="0" anchor="ctr"/>
                </a:tc>
                <a:tc>
                  <a:txBody>
                    <a:bodyPr/>
                    <a:lstStyle/>
                    <a:p>
                      <a:pPr marL="72000" marR="0" lvl="0" indent="0" algn="ctr" rtl="0">
                        <a:lnSpc>
                          <a:spcPct val="100000"/>
                        </a:lnSpc>
                        <a:spcBef>
                          <a:spcPts val="0"/>
                        </a:spcBef>
                        <a:spcAft>
                          <a:spcPts val="0"/>
                        </a:spcAft>
                        <a:buNone/>
                      </a:pPr>
                      <a:r>
                        <a:rPr lang="tr-TR" sz="1600">
                          <a:latin typeface="Calibri"/>
                          <a:ea typeface="Calibri"/>
                          <a:cs typeface="Calibri"/>
                          <a:sym typeface="Calibri"/>
                        </a:rPr>
                        <a:t> </a:t>
                      </a:r>
                      <a:endParaRPr sz="1600">
                        <a:latin typeface="Calibri"/>
                        <a:ea typeface="Calibri"/>
                        <a:cs typeface="Calibri"/>
                        <a:sym typeface="Calibri"/>
                      </a:endParaRPr>
                    </a:p>
                  </a:txBody>
                  <a:tcPr marL="0" marR="0" marT="0" marB="0" anchor="ctr"/>
                </a:tc>
                <a:tc>
                  <a:txBody>
                    <a:bodyPr/>
                    <a:lstStyle/>
                    <a:p>
                      <a:pPr marL="72000" marR="0" lvl="0" indent="0" algn="ctr" rtl="0">
                        <a:lnSpc>
                          <a:spcPct val="100000"/>
                        </a:lnSpc>
                        <a:spcBef>
                          <a:spcPts val="0"/>
                        </a:spcBef>
                        <a:spcAft>
                          <a:spcPts val="0"/>
                        </a:spcAft>
                        <a:buNone/>
                      </a:pPr>
                      <a:r>
                        <a:rPr lang="tr-TR" sz="1600">
                          <a:latin typeface="Calibri"/>
                          <a:ea typeface="Calibri"/>
                          <a:cs typeface="Calibri"/>
                          <a:sym typeface="Calibri"/>
                        </a:rPr>
                        <a:t> </a:t>
                      </a:r>
                      <a:endParaRPr sz="1600">
                        <a:latin typeface="Calibri"/>
                        <a:ea typeface="Calibri"/>
                        <a:cs typeface="Calibri"/>
                        <a:sym typeface="Calibri"/>
                      </a:endParaRPr>
                    </a:p>
                  </a:txBody>
                  <a:tcPr marL="0" marR="0" marT="0" marB="0" anchor="ctr"/>
                </a:tc>
                <a:extLst>
                  <a:ext uri="{0D108BD9-81ED-4DB2-BD59-A6C34878D82A}">
                    <a16:rowId xmlns:a16="http://schemas.microsoft.com/office/drawing/2014/main" val="10007"/>
                  </a:ext>
                </a:extLst>
              </a:tr>
              <a:tr h="336625">
                <a:tc>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Konser</a:t>
                      </a: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Bilgilendirme ve Tanıtım Toplantısı</a:t>
                      </a:r>
                      <a:endParaRPr sz="1600">
                        <a:latin typeface="Calibri"/>
                        <a:ea typeface="Calibri"/>
                        <a:cs typeface="Calibri"/>
                        <a:sym typeface="Calibri"/>
                      </a:endParaRPr>
                    </a:p>
                  </a:txBody>
                  <a:tcPr marL="0" marR="0" marT="0" marB="0" anchor="ctr"/>
                </a:tc>
                <a:tc>
                  <a:txBody>
                    <a:bodyPr/>
                    <a:lstStyle/>
                    <a:p>
                      <a:pPr marL="72000" marR="0" lvl="0" indent="0" algn="ctr" rtl="0">
                        <a:lnSpc>
                          <a:spcPct val="100000"/>
                        </a:lnSpc>
                        <a:spcBef>
                          <a:spcPts val="0"/>
                        </a:spcBef>
                        <a:spcAft>
                          <a:spcPts val="0"/>
                        </a:spcAft>
                        <a:buNone/>
                      </a:pPr>
                      <a:r>
                        <a:rPr lang="tr-TR" sz="1600">
                          <a:latin typeface="Calibri"/>
                          <a:ea typeface="Calibri"/>
                          <a:cs typeface="Calibri"/>
                          <a:sym typeface="Calibri"/>
                        </a:rPr>
                        <a:t> </a:t>
                      </a:r>
                      <a:endParaRPr sz="1600">
                        <a:latin typeface="Calibri"/>
                        <a:ea typeface="Calibri"/>
                        <a:cs typeface="Calibri"/>
                        <a:sym typeface="Calibri"/>
                      </a:endParaRPr>
                    </a:p>
                  </a:txBody>
                  <a:tcPr marL="0" marR="0" marT="0" marB="0" anchor="ctr"/>
                </a:tc>
                <a:tc>
                  <a:txBody>
                    <a:bodyPr/>
                    <a:lstStyle/>
                    <a:p>
                      <a:pPr marL="72000" marR="0" lvl="0" indent="0" algn="ctr" rtl="0">
                        <a:lnSpc>
                          <a:spcPct val="100000"/>
                        </a:lnSpc>
                        <a:spcBef>
                          <a:spcPts val="0"/>
                        </a:spcBef>
                        <a:spcAft>
                          <a:spcPts val="0"/>
                        </a:spcAft>
                        <a:buNone/>
                      </a:pPr>
                      <a:r>
                        <a:rPr lang="tr-TR" sz="1600">
                          <a:latin typeface="Calibri"/>
                          <a:ea typeface="Calibri"/>
                          <a:cs typeface="Calibri"/>
                          <a:sym typeface="Calibri"/>
                        </a:rPr>
                        <a:t> </a:t>
                      </a:r>
                      <a:endParaRPr sz="1600">
                        <a:latin typeface="Calibri"/>
                        <a:ea typeface="Calibri"/>
                        <a:cs typeface="Calibri"/>
                        <a:sym typeface="Calibri"/>
                      </a:endParaRPr>
                    </a:p>
                  </a:txBody>
                  <a:tcPr marL="0" marR="0" marT="0" marB="0" anchor="ctr"/>
                </a:tc>
                <a:extLst>
                  <a:ext uri="{0D108BD9-81ED-4DB2-BD59-A6C34878D82A}">
                    <a16:rowId xmlns:a16="http://schemas.microsoft.com/office/drawing/2014/main" val="10008"/>
                  </a:ext>
                </a:extLst>
              </a:tr>
              <a:tr h="350550">
                <a:tc>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Sergi</a:t>
                      </a: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Anma Törenleri</a:t>
                      </a:r>
                      <a:endParaRPr sz="1600">
                        <a:latin typeface="Calibri"/>
                        <a:ea typeface="Calibri"/>
                        <a:cs typeface="Calibri"/>
                        <a:sym typeface="Calibri"/>
                      </a:endParaRPr>
                    </a:p>
                  </a:txBody>
                  <a:tcPr marL="0" marR="0" marT="0" marB="0" anchor="ctr"/>
                </a:tc>
                <a:tc>
                  <a:txBody>
                    <a:bodyPr/>
                    <a:lstStyle/>
                    <a:p>
                      <a:pPr marL="72000" marR="0" lvl="0" indent="0" algn="ctr" rtl="0">
                        <a:lnSpc>
                          <a:spcPct val="100000"/>
                        </a:lnSpc>
                        <a:spcBef>
                          <a:spcPts val="0"/>
                        </a:spcBef>
                        <a:spcAft>
                          <a:spcPts val="0"/>
                        </a:spcAft>
                        <a:buNone/>
                      </a:pPr>
                      <a:r>
                        <a:rPr lang="tr-TR" sz="1600">
                          <a:latin typeface="Calibri"/>
                          <a:ea typeface="Calibri"/>
                          <a:cs typeface="Calibri"/>
                          <a:sym typeface="Calibri"/>
                        </a:rPr>
                        <a:t> </a:t>
                      </a:r>
                      <a:endParaRPr sz="1600">
                        <a:latin typeface="Calibri"/>
                        <a:ea typeface="Calibri"/>
                        <a:cs typeface="Calibri"/>
                        <a:sym typeface="Calibri"/>
                      </a:endParaRPr>
                    </a:p>
                  </a:txBody>
                  <a:tcPr marL="0" marR="0" marT="0" marB="0" anchor="ctr"/>
                </a:tc>
                <a:tc>
                  <a:txBody>
                    <a:bodyPr/>
                    <a:lstStyle/>
                    <a:p>
                      <a:pPr marL="72000" marR="0" lvl="0" indent="0" algn="ctr" rtl="0">
                        <a:lnSpc>
                          <a:spcPct val="100000"/>
                        </a:lnSpc>
                        <a:spcBef>
                          <a:spcPts val="0"/>
                        </a:spcBef>
                        <a:spcAft>
                          <a:spcPts val="0"/>
                        </a:spcAft>
                        <a:buNone/>
                      </a:pPr>
                      <a:r>
                        <a:rPr lang="tr-TR" sz="1600">
                          <a:latin typeface="Calibri"/>
                          <a:ea typeface="Calibri"/>
                          <a:cs typeface="Calibri"/>
                          <a:sym typeface="Calibri"/>
                        </a:rPr>
                        <a:t> </a:t>
                      </a:r>
                      <a:endParaRPr sz="1600">
                        <a:latin typeface="Calibri"/>
                        <a:ea typeface="Calibri"/>
                        <a:cs typeface="Calibri"/>
                        <a:sym typeface="Calibri"/>
                      </a:endParaRPr>
                    </a:p>
                  </a:txBody>
                  <a:tcPr marL="0" marR="0" marT="0" marB="0" anchor="ctr"/>
                </a:tc>
                <a:extLst>
                  <a:ext uri="{0D108BD9-81ED-4DB2-BD59-A6C34878D82A}">
                    <a16:rowId xmlns:a16="http://schemas.microsoft.com/office/drawing/2014/main" val="10009"/>
                  </a:ext>
                </a:extLst>
              </a:tr>
              <a:tr h="266625">
                <a:tc rowSpan="2">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Spor Turnuvası</a:t>
                      </a:r>
                      <a:endParaRPr sz="1600">
                        <a:latin typeface="Calibri"/>
                        <a:ea typeface="Calibri"/>
                        <a:cs typeface="Calibri"/>
                        <a:sym typeface="Calibri"/>
                      </a:endParaRPr>
                    </a:p>
                  </a:txBody>
                  <a:tcPr marL="3175" marR="3175" marT="3175" marB="0" anchor="ctr"/>
                </a:tc>
                <a:tc rowSpan="2">
                  <a:txBody>
                    <a:bodyPr/>
                    <a:lstStyle/>
                    <a:p>
                      <a:pPr marL="72000" marR="0" lvl="0" indent="0" algn="l" rtl="0">
                        <a:lnSpc>
                          <a:spcPct val="100000"/>
                        </a:lnSpc>
                        <a:spcBef>
                          <a:spcPts val="0"/>
                        </a:spcBef>
                        <a:spcAft>
                          <a:spcPts val="0"/>
                        </a:spcAft>
                        <a:buNone/>
                      </a:pPr>
                      <a:endParaRPr sz="1600">
                        <a:latin typeface="Calibri"/>
                        <a:ea typeface="Calibri"/>
                        <a:cs typeface="Calibri"/>
                        <a:sym typeface="Calibri"/>
                      </a:endParaRPr>
                    </a:p>
                  </a:txBody>
                  <a:tcPr marL="3175" marR="3175" marT="3175" marB="0" anchor="ctr"/>
                </a:tc>
                <a:tc rowSpan="2">
                  <a:txBody>
                    <a:bodyPr/>
                    <a:lstStyle/>
                    <a:p>
                      <a:pPr marL="72000" marR="0" lvl="0" indent="0" algn="l" rtl="0">
                        <a:lnSpc>
                          <a:spcPct val="100000"/>
                        </a:lnSpc>
                        <a:spcBef>
                          <a:spcPts val="0"/>
                        </a:spcBef>
                        <a:spcAft>
                          <a:spcPts val="0"/>
                        </a:spcAft>
                        <a:buNone/>
                      </a:pPr>
                      <a:endParaRPr sz="1600">
                        <a:latin typeface="Calibri"/>
                        <a:ea typeface="Calibri"/>
                        <a:cs typeface="Calibri"/>
                        <a:sym typeface="Calibri"/>
                      </a:endParaRPr>
                    </a:p>
                  </a:txBody>
                  <a:tcPr marL="3175" marR="3175" marT="3175" marB="0" anchor="ctr"/>
                </a:tc>
                <a:tc>
                  <a:txBody>
                    <a:bodyPr/>
                    <a:lstStyle/>
                    <a:p>
                      <a:pPr marL="72000" marR="0" lvl="0" indent="0" algn="l" rtl="0">
                        <a:lnSpc>
                          <a:spcPct val="100000"/>
                        </a:lnSpc>
                        <a:spcBef>
                          <a:spcPts val="0"/>
                        </a:spcBef>
                        <a:spcAft>
                          <a:spcPts val="0"/>
                        </a:spcAft>
                        <a:buNone/>
                      </a:pPr>
                      <a:r>
                        <a:rPr lang="tr-TR" sz="1600">
                          <a:latin typeface="Calibri"/>
                          <a:ea typeface="Calibri"/>
                          <a:cs typeface="Calibri"/>
                          <a:sym typeface="Calibri"/>
                        </a:rPr>
                        <a:t>Öğrenci Oryantasyon Semineri</a:t>
                      </a:r>
                      <a:endParaRPr sz="1600">
                        <a:latin typeface="Calibri"/>
                        <a:ea typeface="Calibri"/>
                        <a:cs typeface="Calibri"/>
                        <a:sym typeface="Calibri"/>
                      </a:endParaRPr>
                    </a:p>
                  </a:txBody>
                  <a:tcPr marL="0" marR="0" marT="0" marB="0" anchor="ctr"/>
                </a:tc>
                <a:tc>
                  <a:txBody>
                    <a:bodyPr/>
                    <a:lstStyle/>
                    <a:p>
                      <a:pPr marL="72000" marR="0" lvl="0" indent="0" algn="l" rtl="0">
                        <a:spcBef>
                          <a:spcPts val="0"/>
                        </a:spcBef>
                        <a:spcAft>
                          <a:spcPts val="0"/>
                        </a:spcAft>
                        <a:buNone/>
                      </a:pPr>
                      <a:endParaRPr sz="1800" dirty="0"/>
                    </a:p>
                  </a:txBody>
                  <a:tcPr marL="0" marR="0" marT="0" marB="0" anchor="ctr"/>
                </a:tc>
                <a:tc>
                  <a:txBody>
                    <a:bodyPr/>
                    <a:lstStyle/>
                    <a:p>
                      <a:pPr marL="72000" marR="0" lvl="0" indent="0" algn="ctr" rtl="0">
                        <a:lnSpc>
                          <a:spcPct val="100000"/>
                        </a:lnSpc>
                        <a:spcBef>
                          <a:spcPts val="0"/>
                        </a:spcBef>
                        <a:spcAft>
                          <a:spcPts val="0"/>
                        </a:spcAft>
                        <a:buNone/>
                      </a:pPr>
                      <a:r>
                        <a:rPr lang="tr-TR" sz="1600" b="1">
                          <a:solidFill>
                            <a:srgbClr val="FF0000"/>
                          </a:solidFill>
                          <a:latin typeface="Calibri"/>
                          <a:ea typeface="Calibri"/>
                          <a:cs typeface="Calibri"/>
                          <a:sym typeface="Calibri"/>
                        </a:rPr>
                        <a:t> </a:t>
                      </a:r>
                      <a:endParaRPr sz="1600" b="1">
                        <a:solidFill>
                          <a:srgbClr val="FF0000"/>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10"/>
                  </a:ext>
                </a:extLst>
              </a:tr>
              <a:tr h="237000">
                <a:tc vMerge="1">
                  <a:txBody>
                    <a:bodyPr/>
                    <a:lstStyle/>
                    <a:p>
                      <a:endParaRPr lang="tr-TR"/>
                    </a:p>
                  </a:txBody>
                  <a:tcPr/>
                </a:tc>
                <a:tc vMerge="1">
                  <a:txBody>
                    <a:bodyPr/>
                    <a:lstStyle/>
                    <a:p>
                      <a:endParaRPr lang="tr-TR"/>
                    </a:p>
                  </a:txBody>
                  <a:tcPr/>
                </a:tc>
                <a:tc vMerge="1">
                  <a:txBody>
                    <a:bodyPr/>
                    <a:lstStyle/>
                    <a:p>
                      <a:endParaRPr lang="tr-TR"/>
                    </a:p>
                  </a:txBody>
                  <a:tcPr/>
                </a:tc>
                <a:tc>
                  <a:txBody>
                    <a:bodyPr/>
                    <a:lstStyle/>
                    <a:p>
                      <a:pPr marL="72000" marR="0" lvl="0" indent="0" algn="r" rtl="0">
                        <a:lnSpc>
                          <a:spcPct val="100000"/>
                        </a:lnSpc>
                        <a:spcBef>
                          <a:spcPts val="0"/>
                        </a:spcBef>
                        <a:spcAft>
                          <a:spcPts val="0"/>
                        </a:spcAft>
                        <a:buNone/>
                      </a:pPr>
                      <a:r>
                        <a:rPr lang="tr-TR" sz="1600" b="1">
                          <a:solidFill>
                            <a:srgbClr val="FF0000"/>
                          </a:solidFill>
                          <a:latin typeface="Calibri"/>
                          <a:ea typeface="Calibri"/>
                          <a:cs typeface="Calibri"/>
                          <a:sym typeface="Calibri"/>
                        </a:rPr>
                        <a:t>TOPLAM</a:t>
                      </a:r>
                      <a:endParaRPr sz="1600" b="1">
                        <a:solidFill>
                          <a:srgbClr val="FF0000"/>
                        </a:solidFill>
                        <a:latin typeface="Calibri"/>
                        <a:ea typeface="Calibri"/>
                        <a:cs typeface="Calibri"/>
                        <a:sym typeface="Calibri"/>
                      </a:endParaRPr>
                    </a:p>
                  </a:txBody>
                  <a:tcPr marL="0" marR="0" marT="0" marB="0" anchor="ctr"/>
                </a:tc>
                <a:tc>
                  <a:txBody>
                    <a:bodyPr/>
                    <a:lstStyle/>
                    <a:p>
                      <a:pPr marL="72000" marR="0" lvl="0" indent="0" algn="ctr" rtl="0">
                        <a:lnSpc>
                          <a:spcPct val="100000"/>
                        </a:lnSpc>
                        <a:spcBef>
                          <a:spcPts val="0"/>
                        </a:spcBef>
                        <a:spcAft>
                          <a:spcPts val="0"/>
                        </a:spcAft>
                        <a:buNone/>
                      </a:pPr>
                      <a:r>
                        <a:rPr lang="tr-TR" sz="1600" b="1" dirty="0">
                          <a:solidFill>
                            <a:srgbClr val="FF0000"/>
                          </a:solidFill>
                          <a:latin typeface="Calibri"/>
                          <a:ea typeface="Calibri"/>
                          <a:cs typeface="Calibri"/>
                          <a:sym typeface="Calibri"/>
                        </a:rPr>
                        <a:t>20 </a:t>
                      </a:r>
                      <a:endParaRPr sz="1600" b="1" dirty="0">
                        <a:solidFill>
                          <a:srgbClr val="FF0000"/>
                        </a:solidFill>
                        <a:latin typeface="Calibri"/>
                        <a:ea typeface="Calibri"/>
                        <a:cs typeface="Calibri"/>
                        <a:sym typeface="Calibri"/>
                      </a:endParaRPr>
                    </a:p>
                  </a:txBody>
                  <a:tcPr marL="0" marR="0" marT="0" marB="0" anchor="ctr"/>
                </a:tc>
                <a:tc>
                  <a:txBody>
                    <a:bodyPr/>
                    <a:lstStyle/>
                    <a:p>
                      <a:pPr marL="72000" marR="0" lvl="0" indent="0" algn="ctr" rtl="0">
                        <a:lnSpc>
                          <a:spcPct val="100000"/>
                        </a:lnSpc>
                        <a:spcBef>
                          <a:spcPts val="0"/>
                        </a:spcBef>
                        <a:spcAft>
                          <a:spcPts val="0"/>
                        </a:spcAft>
                        <a:buNone/>
                      </a:pPr>
                      <a:r>
                        <a:rPr lang="tr-TR" sz="1600" b="1" dirty="0">
                          <a:solidFill>
                            <a:srgbClr val="FF0000"/>
                          </a:solidFill>
                          <a:latin typeface="Calibri"/>
                          <a:ea typeface="Calibri"/>
                          <a:cs typeface="Calibri"/>
                          <a:sym typeface="Calibri"/>
                        </a:rPr>
                        <a:t>11</a:t>
                      </a:r>
                      <a:endParaRPr sz="1600" b="1" dirty="0">
                        <a:solidFill>
                          <a:srgbClr val="FF0000"/>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1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54"/>
          <p:cNvSpPr txBox="1">
            <a:spLocks noGrp="1"/>
          </p:cNvSpPr>
          <p:nvPr>
            <p:ph type="title"/>
          </p:nvPr>
        </p:nvSpPr>
        <p:spPr>
          <a:xfrm>
            <a:off x="532060" y="885809"/>
            <a:ext cx="10295957" cy="56170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2600"/>
              <a:buFont typeface="Calibri"/>
              <a:buNone/>
            </a:pPr>
            <a:r>
              <a:rPr lang="tr-TR" sz="2600" b="1">
                <a:solidFill>
                  <a:srgbClr val="FF0000"/>
                </a:solidFill>
              </a:rPr>
              <a:t>Bilimsel, Sosyal, Kültürel ve Sportif Ödüller ile Başarılar</a:t>
            </a:r>
            <a:endParaRPr sz="2600">
              <a:solidFill>
                <a:srgbClr val="FF0000"/>
              </a:solidFill>
            </a:endParaRPr>
          </a:p>
        </p:txBody>
      </p:sp>
      <p:sp>
        <p:nvSpPr>
          <p:cNvPr id="556" name="Google Shape;556;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30.12.2025</a:t>
            </a:r>
            <a:endParaRPr/>
          </a:p>
        </p:txBody>
      </p:sp>
      <p:sp>
        <p:nvSpPr>
          <p:cNvPr id="557" name="Google Shape;557;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55</a:t>
            </a:fld>
            <a:endParaRPr/>
          </a:p>
        </p:txBody>
      </p:sp>
      <p:graphicFrame>
        <p:nvGraphicFramePr>
          <p:cNvPr id="558" name="Google Shape;558;p54"/>
          <p:cNvGraphicFramePr/>
          <p:nvPr/>
        </p:nvGraphicFramePr>
        <p:xfrm>
          <a:off x="532060" y="1932315"/>
          <a:ext cx="11096725" cy="3623725"/>
        </p:xfrm>
        <a:graphic>
          <a:graphicData uri="http://schemas.openxmlformats.org/drawingml/2006/table">
            <a:tbl>
              <a:tblPr firstRow="1" firstCol="1" lastRow="1" lastCol="1" bandRow="1" bandCol="1">
                <a:noFill/>
                <a:tableStyleId>{71F7B38A-2533-437F-8BA0-C45511DF4930}</a:tableStyleId>
              </a:tblPr>
              <a:tblGrid>
                <a:gridCol w="8944625">
                  <a:extLst>
                    <a:ext uri="{9D8B030D-6E8A-4147-A177-3AD203B41FA5}">
                      <a16:colId xmlns:a16="http://schemas.microsoft.com/office/drawing/2014/main" val="20000"/>
                    </a:ext>
                  </a:extLst>
                </a:gridCol>
                <a:gridCol w="1022100">
                  <a:extLst>
                    <a:ext uri="{9D8B030D-6E8A-4147-A177-3AD203B41FA5}">
                      <a16:colId xmlns:a16="http://schemas.microsoft.com/office/drawing/2014/main" val="20001"/>
                    </a:ext>
                  </a:extLst>
                </a:gridCol>
                <a:gridCol w="1130000">
                  <a:extLst>
                    <a:ext uri="{9D8B030D-6E8A-4147-A177-3AD203B41FA5}">
                      <a16:colId xmlns:a16="http://schemas.microsoft.com/office/drawing/2014/main" val="20002"/>
                    </a:ext>
                  </a:extLst>
                </a:gridCol>
              </a:tblGrid>
              <a:tr h="569100">
                <a:tc>
                  <a:txBody>
                    <a:bodyPr/>
                    <a:lstStyle/>
                    <a:p>
                      <a:pPr marL="36195" marR="36195" lvl="0" indent="0" algn="ctr" rtl="0">
                        <a:spcBef>
                          <a:spcPts val="0"/>
                        </a:spcBef>
                        <a:spcAft>
                          <a:spcPts val="0"/>
                        </a:spcAft>
                        <a:buNone/>
                      </a:pPr>
                      <a:r>
                        <a:rPr lang="tr-TR" sz="1800" b="1">
                          <a:solidFill>
                            <a:srgbClr val="FF0000"/>
                          </a:solidFill>
                        </a:rPr>
                        <a:t>Bilimsel, Sosyal, Kültürel ve Sportif Ödül ve/veya Başarı </a:t>
                      </a:r>
                      <a:endParaRPr/>
                    </a:p>
                    <a:p>
                      <a:pPr marL="36195" marR="36195" lvl="0" indent="0" algn="ctr" rtl="0">
                        <a:spcBef>
                          <a:spcPts val="0"/>
                        </a:spcBef>
                        <a:spcAft>
                          <a:spcPts val="0"/>
                        </a:spcAft>
                        <a:buNone/>
                      </a:pPr>
                      <a:r>
                        <a:rPr lang="tr-TR" sz="1800" b="1">
                          <a:solidFill>
                            <a:srgbClr val="0066FF"/>
                          </a:solidFill>
                        </a:rPr>
                        <a:t>(Ödülün Adı ve Derecesi</a:t>
                      </a:r>
                      <a:r>
                        <a:rPr lang="tr-TR" sz="1800" b="1">
                          <a:solidFill>
                            <a:srgbClr val="FF0000"/>
                          </a:solidFill>
                        </a:rPr>
                        <a:t>) *</a:t>
                      </a:r>
                      <a:endParaRPr sz="1800" b="1">
                        <a:solidFill>
                          <a:srgbClr val="FF0000"/>
                        </a:solidFill>
                        <a:latin typeface="Times New Roman"/>
                        <a:ea typeface="Times New Roman"/>
                        <a:cs typeface="Times New Roman"/>
                        <a:sym typeface="Times New Roman"/>
                      </a:endParaRPr>
                    </a:p>
                  </a:txBody>
                  <a:tcPr marL="68575" marR="68575" marT="0" marB="0" anchor="ctr"/>
                </a:tc>
                <a:tc>
                  <a:txBody>
                    <a:bodyPr/>
                    <a:lstStyle/>
                    <a:p>
                      <a:pPr marL="0" marR="0" lvl="0" indent="0" algn="ctr" rtl="0">
                        <a:lnSpc>
                          <a:spcPct val="107000"/>
                        </a:lnSpc>
                        <a:spcBef>
                          <a:spcPts val="0"/>
                        </a:spcBef>
                        <a:spcAft>
                          <a:spcPts val="0"/>
                        </a:spcAft>
                        <a:buNone/>
                      </a:pPr>
                      <a:r>
                        <a:rPr lang="tr-TR" sz="1600" b="1">
                          <a:solidFill>
                            <a:srgbClr val="FF0000"/>
                          </a:solidFill>
                        </a:rPr>
                        <a:t>2024</a:t>
                      </a:r>
                      <a:endParaRPr sz="1600" b="1">
                        <a:solidFill>
                          <a:srgbClr val="FF0000"/>
                        </a:solidFill>
                        <a:latin typeface="Calibri"/>
                        <a:ea typeface="Calibri"/>
                        <a:cs typeface="Calibri"/>
                        <a:sym typeface="Calibri"/>
                      </a:endParaRPr>
                    </a:p>
                  </a:txBody>
                  <a:tcPr marL="68575" marR="68575" marT="0" marB="0" anchor="ctr"/>
                </a:tc>
                <a:tc>
                  <a:txBody>
                    <a:bodyPr/>
                    <a:lstStyle/>
                    <a:p>
                      <a:pPr marL="0" marR="0" lvl="0" indent="0" algn="ctr" rtl="0">
                        <a:lnSpc>
                          <a:spcPct val="107000"/>
                        </a:lnSpc>
                        <a:spcBef>
                          <a:spcPts val="0"/>
                        </a:spcBef>
                        <a:spcAft>
                          <a:spcPts val="0"/>
                        </a:spcAft>
                        <a:buNone/>
                      </a:pPr>
                      <a:r>
                        <a:rPr lang="tr-TR" sz="1600" b="1">
                          <a:solidFill>
                            <a:srgbClr val="FF0000"/>
                          </a:solidFill>
                        </a:rPr>
                        <a:t>2025</a:t>
                      </a:r>
                      <a:endParaRPr sz="1600" b="1">
                        <a:solidFill>
                          <a:srgbClr val="FF0000"/>
                        </a:solidFill>
                        <a:latin typeface="Calibri"/>
                        <a:ea typeface="Calibri"/>
                        <a:cs typeface="Calibri"/>
                        <a:sym typeface="Calibri"/>
                      </a:endParaRPr>
                    </a:p>
                  </a:txBody>
                  <a:tcPr marL="68575" marR="68575" marT="0" marB="0" anchor="ctr"/>
                </a:tc>
                <a:extLst>
                  <a:ext uri="{0D108BD9-81ED-4DB2-BD59-A6C34878D82A}">
                    <a16:rowId xmlns:a16="http://schemas.microsoft.com/office/drawing/2014/main" val="10000"/>
                  </a:ext>
                </a:extLst>
              </a:tr>
              <a:tr h="436375">
                <a:tc>
                  <a:txBody>
                    <a:bodyPr/>
                    <a:lstStyle/>
                    <a:p>
                      <a:pPr marL="36195" marR="36195" lvl="0" indent="0" algn="l" rtl="0">
                        <a:lnSpc>
                          <a:spcPct val="107000"/>
                        </a:lnSpc>
                        <a:spcBef>
                          <a:spcPts val="0"/>
                        </a:spcBef>
                        <a:spcAft>
                          <a:spcPts val="0"/>
                        </a:spcAft>
                        <a:buNone/>
                      </a:pPr>
                      <a:r>
                        <a:rPr lang="tr-TR" sz="1100" dirty="0"/>
                        <a:t> </a:t>
                      </a:r>
                      <a:endParaRPr sz="1100" dirty="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68575" marR="68575" marT="0" marB="0" anchor="ctr"/>
                </a:tc>
                <a:extLst>
                  <a:ext uri="{0D108BD9-81ED-4DB2-BD59-A6C34878D82A}">
                    <a16:rowId xmlns:a16="http://schemas.microsoft.com/office/drawing/2014/main" val="10001"/>
                  </a:ext>
                </a:extLst>
              </a:tr>
              <a:tr h="436375">
                <a:tc>
                  <a:txBody>
                    <a:bodyPr/>
                    <a:lstStyle/>
                    <a:p>
                      <a:pPr marL="36195" marR="36195"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68575" marR="68575" marT="0" marB="0" anchor="ctr"/>
                </a:tc>
                <a:extLst>
                  <a:ext uri="{0D108BD9-81ED-4DB2-BD59-A6C34878D82A}">
                    <a16:rowId xmlns:a16="http://schemas.microsoft.com/office/drawing/2014/main" val="10002"/>
                  </a:ext>
                </a:extLst>
              </a:tr>
              <a:tr h="436375">
                <a:tc>
                  <a:txBody>
                    <a:bodyPr/>
                    <a:lstStyle/>
                    <a:p>
                      <a:pPr marL="36195" marR="36195"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68575" marR="68575" marT="0" marB="0" anchor="ctr"/>
                </a:tc>
                <a:extLst>
                  <a:ext uri="{0D108BD9-81ED-4DB2-BD59-A6C34878D82A}">
                    <a16:rowId xmlns:a16="http://schemas.microsoft.com/office/drawing/2014/main" val="10003"/>
                  </a:ext>
                </a:extLst>
              </a:tr>
              <a:tr h="436375">
                <a:tc>
                  <a:txBody>
                    <a:bodyPr/>
                    <a:lstStyle/>
                    <a:p>
                      <a:pPr marL="36195" marR="36195"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68575" marR="68575" marT="0" marB="0" anchor="ctr"/>
                </a:tc>
                <a:extLst>
                  <a:ext uri="{0D108BD9-81ED-4DB2-BD59-A6C34878D82A}">
                    <a16:rowId xmlns:a16="http://schemas.microsoft.com/office/drawing/2014/main" val="10004"/>
                  </a:ext>
                </a:extLst>
              </a:tr>
              <a:tr h="436375">
                <a:tc>
                  <a:txBody>
                    <a:bodyPr/>
                    <a:lstStyle/>
                    <a:p>
                      <a:pPr marL="36195" marR="36195"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68575" marR="68575" marT="0" marB="0" anchor="ctr"/>
                </a:tc>
                <a:extLst>
                  <a:ext uri="{0D108BD9-81ED-4DB2-BD59-A6C34878D82A}">
                    <a16:rowId xmlns:a16="http://schemas.microsoft.com/office/drawing/2014/main" val="10005"/>
                  </a:ext>
                </a:extLst>
              </a:tr>
              <a:tr h="436375">
                <a:tc>
                  <a:txBody>
                    <a:bodyPr/>
                    <a:lstStyle/>
                    <a:p>
                      <a:pPr marL="36195" marR="36195"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68575" marR="68575" marT="0" marB="0" anchor="ctr"/>
                </a:tc>
                <a:extLst>
                  <a:ext uri="{0D108BD9-81ED-4DB2-BD59-A6C34878D82A}">
                    <a16:rowId xmlns:a16="http://schemas.microsoft.com/office/drawing/2014/main" val="10006"/>
                  </a:ext>
                </a:extLst>
              </a:tr>
              <a:tr h="436375">
                <a:tc>
                  <a:txBody>
                    <a:bodyPr/>
                    <a:lstStyle/>
                    <a:p>
                      <a:pPr marL="36195" marR="36195" lvl="0" indent="0" algn="r" rtl="0">
                        <a:lnSpc>
                          <a:spcPct val="107000"/>
                        </a:lnSpc>
                        <a:spcBef>
                          <a:spcPts val="0"/>
                        </a:spcBef>
                        <a:spcAft>
                          <a:spcPts val="0"/>
                        </a:spcAft>
                        <a:buNone/>
                      </a:pPr>
                      <a:r>
                        <a:rPr lang="tr-TR" sz="2000" b="1">
                          <a:solidFill>
                            <a:srgbClr val="FF0000"/>
                          </a:solidFill>
                        </a:rPr>
                        <a:t>TOPLAM</a:t>
                      </a:r>
                      <a:endParaRPr sz="2000" b="1">
                        <a:solidFill>
                          <a:srgbClr val="FF0000"/>
                        </a:solidFill>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tr-TR" sz="1100" dirty="0"/>
                        <a:t> </a:t>
                      </a:r>
                      <a:endParaRPr sz="1100" dirty="0">
                        <a:latin typeface="Calibri"/>
                        <a:ea typeface="Calibri"/>
                        <a:cs typeface="Calibri"/>
                        <a:sym typeface="Calibri"/>
                      </a:endParaRPr>
                    </a:p>
                  </a:txBody>
                  <a:tcPr marL="68575" marR="68575" marT="0" marB="0" anchor="ctr"/>
                </a:tc>
                <a:extLst>
                  <a:ext uri="{0D108BD9-81ED-4DB2-BD59-A6C34878D82A}">
                    <a16:rowId xmlns:a16="http://schemas.microsoft.com/office/drawing/2014/main" val="10007"/>
                  </a:ext>
                </a:extLst>
              </a:tr>
            </a:tbl>
          </a:graphicData>
        </a:graphic>
      </p:graphicFrame>
      <p:sp>
        <p:nvSpPr>
          <p:cNvPr id="559" name="Google Shape;559;p54"/>
          <p:cNvSpPr txBox="1"/>
          <p:nvPr/>
        </p:nvSpPr>
        <p:spPr>
          <a:xfrm>
            <a:off x="532061" y="5879344"/>
            <a:ext cx="45720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200" b="1" i="1">
                <a:solidFill>
                  <a:srgbClr val="C00000"/>
                </a:solidFill>
                <a:latin typeface="Calibri"/>
                <a:ea typeface="Calibri"/>
                <a:cs typeface="Calibri"/>
                <a:sym typeface="Calibri"/>
              </a:rPr>
              <a:t>*Gerektiğinde satır ekleyiniz. </a:t>
            </a:r>
            <a:endParaRPr sz="1200" b="1" i="1">
              <a:solidFill>
                <a:srgbClr val="C00000"/>
              </a:solidFill>
              <a:latin typeface="Calibri"/>
              <a:ea typeface="Calibri"/>
              <a:cs typeface="Calibri"/>
              <a:sym typeface="Calibri"/>
            </a:endParaRPr>
          </a:p>
        </p:txBody>
      </p:sp>
      <p:pic>
        <p:nvPicPr>
          <p:cNvPr id="560" name="Google Shape;560;p54"/>
          <p:cNvPicPr preferRelativeResize="0"/>
          <p:nvPr/>
        </p:nvPicPr>
        <p:blipFill rotWithShape="1">
          <a:blip r:embed="rId3">
            <a:alphaModFix/>
          </a:blip>
          <a:srcRect/>
          <a:stretch/>
        </p:blipFill>
        <p:spPr>
          <a:xfrm>
            <a:off x="11628784" y="6330031"/>
            <a:ext cx="386082" cy="39144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250">
        <p14:window dir="ver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64"/>
        <p:cNvGrpSpPr/>
        <p:nvPr/>
      </p:nvGrpSpPr>
      <p:grpSpPr>
        <a:xfrm>
          <a:off x="0" y="0"/>
          <a:ext cx="0" cy="0"/>
          <a:chOff x="0" y="0"/>
          <a:chExt cx="0" cy="0"/>
        </a:xfrm>
      </p:grpSpPr>
      <p:sp>
        <p:nvSpPr>
          <p:cNvPr id="565" name="Google Shape;565;p55"/>
          <p:cNvSpPr txBox="1">
            <a:spLocks noGrp="1"/>
          </p:cNvSpPr>
          <p:nvPr>
            <p:ph type="subTitle" idx="1"/>
          </p:nvPr>
        </p:nvSpPr>
        <p:spPr>
          <a:xfrm>
            <a:off x="951345" y="2521383"/>
            <a:ext cx="10402455" cy="3177453"/>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3333FF"/>
              </a:buClr>
              <a:buSzPts val="7200"/>
              <a:buNone/>
            </a:pPr>
            <a:r>
              <a:rPr lang="tr-TR" sz="7200" b="1">
                <a:solidFill>
                  <a:srgbClr val="3333FF"/>
                </a:solidFill>
              </a:rPr>
              <a:t>ULUSLARARASILAŞMA</a:t>
            </a:r>
            <a:endParaRPr sz="7200" b="1">
              <a:solidFill>
                <a:srgbClr val="FF0000"/>
              </a:solidFill>
            </a:endParaRPr>
          </a:p>
        </p:txBody>
      </p:sp>
      <p:sp>
        <p:nvSpPr>
          <p:cNvPr id="566" name="Google Shape;566;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30.12.2025</a:t>
            </a:r>
            <a:endParaRPr/>
          </a:p>
        </p:txBody>
      </p:sp>
      <p:sp>
        <p:nvSpPr>
          <p:cNvPr id="567" name="Google Shape;567;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56</a:t>
            </a:fld>
            <a:endParaRPr/>
          </a:p>
        </p:txBody>
      </p:sp>
    </p:spTree>
  </p:cSld>
  <p:clrMapOvr>
    <a:masterClrMapping/>
  </p:clrMapOvr>
  <mc:AlternateContent xmlns:mc="http://schemas.openxmlformats.org/markup-compatibility/2006" xmlns:p14="http://schemas.microsoft.com/office/powerpoint/2010/main">
    <mc:Choice Requires="p14">
      <p:transition p14:dur="25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Shape 571"/>
        <p:cNvGrpSpPr/>
        <p:nvPr/>
      </p:nvGrpSpPr>
      <p:grpSpPr>
        <a:xfrm>
          <a:off x="0" y="0"/>
          <a:ext cx="0" cy="0"/>
          <a:chOff x="0" y="0"/>
          <a:chExt cx="0" cy="0"/>
        </a:xfrm>
      </p:grpSpPr>
      <p:sp>
        <p:nvSpPr>
          <p:cNvPr id="572" name="Google Shape;572;p56"/>
          <p:cNvSpPr txBox="1">
            <a:spLocks noGrp="1"/>
          </p:cNvSpPr>
          <p:nvPr>
            <p:ph type="title"/>
          </p:nvPr>
        </p:nvSpPr>
        <p:spPr>
          <a:xfrm>
            <a:off x="477078" y="768738"/>
            <a:ext cx="10312772" cy="579771"/>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2800"/>
              <a:buFont typeface="Calibri"/>
              <a:buNone/>
            </a:pPr>
            <a:r>
              <a:rPr lang="tr-TR" sz="2800" b="1">
                <a:solidFill>
                  <a:srgbClr val="FF0000"/>
                </a:solidFill>
                <a:latin typeface="Calibri"/>
                <a:ea typeface="Calibri"/>
                <a:cs typeface="Calibri"/>
                <a:sym typeface="Calibri"/>
              </a:rPr>
              <a:t>Uluslararası İşbirlikleri </a:t>
            </a:r>
            <a:r>
              <a:rPr lang="tr-TR" sz="2400" b="1">
                <a:solidFill>
                  <a:srgbClr val="0000CC"/>
                </a:solidFill>
                <a:latin typeface="Calibri"/>
                <a:ea typeface="Calibri"/>
                <a:cs typeface="Calibri"/>
                <a:sym typeface="Calibri"/>
              </a:rPr>
              <a:t>(Ortak Programlar ve Projeler)</a:t>
            </a:r>
            <a:endParaRPr sz="2400">
              <a:solidFill>
                <a:srgbClr val="0000CC"/>
              </a:solidFill>
              <a:latin typeface="Calibri"/>
              <a:ea typeface="Calibri"/>
              <a:cs typeface="Calibri"/>
              <a:sym typeface="Calibri"/>
            </a:endParaRPr>
          </a:p>
        </p:txBody>
      </p:sp>
      <p:sp>
        <p:nvSpPr>
          <p:cNvPr id="573" name="Google Shape;573;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30.12.2025</a:t>
            </a:r>
            <a:endParaRPr/>
          </a:p>
        </p:txBody>
      </p:sp>
      <p:sp>
        <p:nvSpPr>
          <p:cNvPr id="574" name="Google Shape;574;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57</a:t>
            </a:fld>
            <a:endParaRPr/>
          </a:p>
        </p:txBody>
      </p:sp>
      <p:graphicFrame>
        <p:nvGraphicFramePr>
          <p:cNvPr id="575" name="Google Shape;575;p56"/>
          <p:cNvGraphicFramePr/>
          <p:nvPr/>
        </p:nvGraphicFramePr>
        <p:xfrm>
          <a:off x="477080" y="1918249"/>
          <a:ext cx="11371200" cy="4201075"/>
        </p:xfrm>
        <a:graphic>
          <a:graphicData uri="http://schemas.openxmlformats.org/drawingml/2006/table">
            <a:tbl>
              <a:tblPr>
                <a:noFill/>
                <a:tableStyleId>{9EE9E55A-6353-4820-B1A0-A50A31D110FF}</a:tableStyleId>
              </a:tblPr>
              <a:tblGrid>
                <a:gridCol w="1542550">
                  <a:extLst>
                    <a:ext uri="{9D8B030D-6E8A-4147-A177-3AD203B41FA5}">
                      <a16:colId xmlns:a16="http://schemas.microsoft.com/office/drawing/2014/main" val="20000"/>
                    </a:ext>
                  </a:extLst>
                </a:gridCol>
                <a:gridCol w="1995775">
                  <a:extLst>
                    <a:ext uri="{9D8B030D-6E8A-4147-A177-3AD203B41FA5}">
                      <a16:colId xmlns:a16="http://schemas.microsoft.com/office/drawing/2014/main" val="20001"/>
                    </a:ext>
                  </a:extLst>
                </a:gridCol>
                <a:gridCol w="1908325">
                  <a:extLst>
                    <a:ext uri="{9D8B030D-6E8A-4147-A177-3AD203B41FA5}">
                      <a16:colId xmlns:a16="http://schemas.microsoft.com/office/drawing/2014/main" val="20002"/>
                    </a:ext>
                  </a:extLst>
                </a:gridCol>
                <a:gridCol w="2196550">
                  <a:extLst>
                    <a:ext uri="{9D8B030D-6E8A-4147-A177-3AD203B41FA5}">
                      <a16:colId xmlns:a16="http://schemas.microsoft.com/office/drawing/2014/main" val="20003"/>
                    </a:ext>
                  </a:extLst>
                </a:gridCol>
                <a:gridCol w="1977875">
                  <a:extLst>
                    <a:ext uri="{9D8B030D-6E8A-4147-A177-3AD203B41FA5}">
                      <a16:colId xmlns:a16="http://schemas.microsoft.com/office/drawing/2014/main" val="20004"/>
                    </a:ext>
                  </a:extLst>
                </a:gridCol>
                <a:gridCol w="1750125">
                  <a:extLst>
                    <a:ext uri="{9D8B030D-6E8A-4147-A177-3AD203B41FA5}">
                      <a16:colId xmlns:a16="http://schemas.microsoft.com/office/drawing/2014/main" val="20005"/>
                    </a:ext>
                  </a:extLst>
                </a:gridCol>
              </a:tblGrid>
              <a:tr h="880500">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Ülke Adı</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Üniversite Adı</a:t>
                      </a:r>
                      <a:endParaRPr sz="1800" b="1">
                        <a:solidFill>
                          <a:srgbClr val="FF0000"/>
                        </a:solidFill>
                        <a:latin typeface="Calibri"/>
                        <a:ea typeface="Calibri"/>
                        <a:cs typeface="Calibri"/>
                        <a:sym typeface="Calibri"/>
                      </a:endParaRPr>
                    </a:p>
                  </a:txBody>
                  <a:tcPr marL="6350" marR="6350" marT="6350" marB="0" anchor="ct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Fakülte Adı</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Bölüm/Program Adı</a:t>
                      </a:r>
                      <a:endParaRPr sz="1800" b="1">
                        <a:solidFill>
                          <a:srgbClr val="FF0000"/>
                        </a:solidFill>
                        <a:latin typeface="Calibri"/>
                        <a:ea typeface="Calibri"/>
                        <a:cs typeface="Calibri"/>
                        <a:sym typeface="Calibri"/>
                      </a:endParaRPr>
                    </a:p>
                  </a:txBody>
                  <a:tcPr marL="6350" marR="6350" marT="6350" marB="0" anchor="ct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Kapsamı (Program veya Proje Adı)</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Süresi (Başlangıç ve Bitiş Tarihi)</a:t>
                      </a:r>
                      <a:endParaRPr sz="1800" b="1">
                        <a:solidFill>
                          <a:srgbClr val="FF0000"/>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0"/>
                  </a:ext>
                </a:extLst>
              </a:tr>
              <a:tr h="299850">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800" b="1">
                        <a:solidFill>
                          <a:srgbClr val="FF0000"/>
                        </a:solidFill>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800" b="1">
                        <a:solidFill>
                          <a:srgbClr val="FF0000"/>
                        </a:solidFill>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1"/>
                  </a:ext>
                </a:extLst>
              </a:tr>
              <a:tr h="299850">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2"/>
                  </a:ext>
                </a:extLst>
              </a:tr>
              <a:tr h="299850">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3"/>
                  </a:ext>
                </a:extLst>
              </a:tr>
              <a:tr h="299850">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4"/>
                  </a:ext>
                </a:extLst>
              </a:tr>
              <a:tr h="303025">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800" b="1">
                        <a:solidFill>
                          <a:srgbClr val="FF0000"/>
                        </a:solidFill>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800" b="1">
                        <a:solidFill>
                          <a:srgbClr val="FF0000"/>
                        </a:solidFill>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5"/>
                  </a:ext>
                </a:extLst>
              </a:tr>
              <a:tr h="303025">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800" b="1">
                        <a:solidFill>
                          <a:srgbClr val="FF0000"/>
                        </a:solidFill>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800" b="1">
                        <a:solidFill>
                          <a:srgbClr val="FF0000"/>
                        </a:solidFill>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6"/>
                  </a:ext>
                </a:extLst>
              </a:tr>
              <a:tr h="303025">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800" b="1">
                        <a:solidFill>
                          <a:srgbClr val="FF0000"/>
                        </a:solidFill>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800" b="1">
                        <a:solidFill>
                          <a:srgbClr val="FF0000"/>
                        </a:solidFill>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7"/>
                  </a:ext>
                </a:extLst>
              </a:tr>
              <a:tr h="303025">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8"/>
                  </a:ext>
                </a:extLst>
              </a:tr>
              <a:tr h="303025">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9"/>
                  </a:ext>
                </a:extLst>
              </a:tr>
              <a:tr h="303025">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10"/>
                  </a:ext>
                </a:extLst>
              </a:tr>
              <a:tr h="303025">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800" b="1">
                        <a:solidFill>
                          <a:srgbClr val="FF0000"/>
                        </a:solidFill>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800" b="1">
                        <a:solidFill>
                          <a:srgbClr val="FF0000"/>
                        </a:solidFill>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a:solidFill>
                            <a:srgbClr val="FF0000"/>
                          </a:solidFill>
                          <a:latin typeface="Calibri"/>
                          <a:ea typeface="Calibri"/>
                          <a:cs typeface="Calibri"/>
                          <a:sym typeface="Calibri"/>
                        </a:rPr>
                        <a:t> </a:t>
                      </a:r>
                      <a:endParaRPr sz="1800" b="1">
                        <a:solidFill>
                          <a:srgbClr val="FF0000"/>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1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Shape 579"/>
        <p:cNvGrpSpPr/>
        <p:nvPr/>
      </p:nvGrpSpPr>
      <p:grpSpPr>
        <a:xfrm>
          <a:off x="0" y="0"/>
          <a:ext cx="0" cy="0"/>
          <a:chOff x="0" y="0"/>
          <a:chExt cx="0" cy="0"/>
        </a:xfrm>
      </p:grpSpPr>
      <p:sp>
        <p:nvSpPr>
          <p:cNvPr id="580" name="Google Shape;580;p57"/>
          <p:cNvSpPr txBox="1">
            <a:spLocks noGrp="1"/>
          </p:cNvSpPr>
          <p:nvPr>
            <p:ph type="title"/>
          </p:nvPr>
        </p:nvSpPr>
        <p:spPr>
          <a:xfrm>
            <a:off x="397565" y="855002"/>
            <a:ext cx="10556186" cy="456562"/>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3200"/>
              <a:buFont typeface="Calibri"/>
              <a:buNone/>
            </a:pPr>
            <a:r>
              <a:rPr lang="tr-TR" sz="3200" b="1">
                <a:solidFill>
                  <a:srgbClr val="FF0000"/>
                </a:solidFill>
                <a:latin typeface="Calibri"/>
                <a:ea typeface="Calibri"/>
                <a:cs typeface="Calibri"/>
                <a:sym typeface="Calibri"/>
              </a:rPr>
              <a:t>Uluslararası İşbirlikleri </a:t>
            </a:r>
            <a:r>
              <a:rPr lang="tr-TR" sz="3200" b="1">
                <a:solidFill>
                  <a:srgbClr val="0000CC"/>
                </a:solidFill>
                <a:latin typeface="Calibri"/>
                <a:ea typeface="Calibri"/>
                <a:cs typeface="Calibri"/>
                <a:sym typeface="Calibri"/>
              </a:rPr>
              <a:t>(Erasmus+)</a:t>
            </a:r>
            <a:endParaRPr sz="3200">
              <a:solidFill>
                <a:srgbClr val="0000CC"/>
              </a:solidFill>
              <a:latin typeface="Calibri"/>
              <a:ea typeface="Calibri"/>
              <a:cs typeface="Calibri"/>
              <a:sym typeface="Calibri"/>
            </a:endParaRPr>
          </a:p>
        </p:txBody>
      </p:sp>
      <p:sp>
        <p:nvSpPr>
          <p:cNvPr id="581" name="Google Shape;581;p5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30.12.2025</a:t>
            </a:r>
            <a:endParaRPr/>
          </a:p>
        </p:txBody>
      </p:sp>
      <p:sp>
        <p:nvSpPr>
          <p:cNvPr id="582" name="Google Shape;582;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58</a:t>
            </a:fld>
            <a:endParaRPr/>
          </a:p>
        </p:txBody>
      </p:sp>
      <p:graphicFrame>
        <p:nvGraphicFramePr>
          <p:cNvPr id="2" name="Google Shape;583;p57">
            <a:extLst>
              <a:ext uri="{FF2B5EF4-FFF2-40B4-BE49-F238E27FC236}">
                <a16:creationId xmlns:a16="http://schemas.microsoft.com/office/drawing/2014/main" id="{B12E34DB-E295-953C-AF12-AB946A400AD3}"/>
              </a:ext>
            </a:extLst>
          </p:cNvPr>
          <p:cNvGraphicFramePr/>
          <p:nvPr>
            <p:extLst>
              <p:ext uri="{D42A27DB-BD31-4B8C-83A1-F6EECF244321}">
                <p14:modId xmlns:p14="http://schemas.microsoft.com/office/powerpoint/2010/main" val="1293195574"/>
              </p:ext>
            </p:extLst>
          </p:nvPr>
        </p:nvGraphicFramePr>
        <p:xfrm>
          <a:off x="357809" y="2067435"/>
          <a:ext cx="11510325" cy="4355786"/>
        </p:xfrm>
        <a:graphic>
          <a:graphicData uri="http://schemas.openxmlformats.org/drawingml/2006/table">
            <a:tbl>
              <a:tblPr>
                <a:noFill/>
                <a:tableStyleId>{9EE9E55A-6353-4820-B1A0-A50A31D110FF}</a:tableStyleId>
              </a:tblPr>
              <a:tblGrid>
                <a:gridCol w="1561425">
                  <a:extLst>
                    <a:ext uri="{9D8B030D-6E8A-4147-A177-3AD203B41FA5}">
                      <a16:colId xmlns:a16="http://schemas.microsoft.com/office/drawing/2014/main" val="20000"/>
                    </a:ext>
                  </a:extLst>
                </a:gridCol>
                <a:gridCol w="2076300">
                  <a:extLst>
                    <a:ext uri="{9D8B030D-6E8A-4147-A177-3AD203B41FA5}">
                      <a16:colId xmlns:a16="http://schemas.microsoft.com/office/drawing/2014/main" val="20001"/>
                    </a:ext>
                  </a:extLst>
                </a:gridCol>
                <a:gridCol w="1868550">
                  <a:extLst>
                    <a:ext uri="{9D8B030D-6E8A-4147-A177-3AD203B41FA5}">
                      <a16:colId xmlns:a16="http://schemas.microsoft.com/office/drawing/2014/main" val="20002"/>
                    </a:ext>
                  </a:extLst>
                </a:gridCol>
                <a:gridCol w="2286000">
                  <a:extLst>
                    <a:ext uri="{9D8B030D-6E8A-4147-A177-3AD203B41FA5}">
                      <a16:colId xmlns:a16="http://schemas.microsoft.com/office/drawing/2014/main" val="20003"/>
                    </a:ext>
                  </a:extLst>
                </a:gridCol>
                <a:gridCol w="1848675">
                  <a:extLst>
                    <a:ext uri="{9D8B030D-6E8A-4147-A177-3AD203B41FA5}">
                      <a16:colId xmlns:a16="http://schemas.microsoft.com/office/drawing/2014/main" val="20004"/>
                    </a:ext>
                  </a:extLst>
                </a:gridCol>
                <a:gridCol w="1869375">
                  <a:extLst>
                    <a:ext uri="{9D8B030D-6E8A-4147-A177-3AD203B41FA5}">
                      <a16:colId xmlns:a16="http://schemas.microsoft.com/office/drawing/2014/main" val="20005"/>
                    </a:ext>
                  </a:extLst>
                </a:gridCol>
              </a:tblGrid>
              <a:tr h="547517">
                <a:tc>
                  <a:txBody>
                    <a:bodyPr/>
                    <a:lstStyle/>
                    <a:p>
                      <a:pPr marL="0" marR="0" lvl="0" indent="0" algn="ctr" rtl="0">
                        <a:lnSpc>
                          <a:spcPct val="107000"/>
                        </a:lnSpc>
                        <a:spcBef>
                          <a:spcPts val="0"/>
                        </a:spcBef>
                        <a:spcAft>
                          <a:spcPts val="0"/>
                        </a:spcAft>
                        <a:buNone/>
                      </a:pPr>
                      <a:r>
                        <a:rPr lang="tr-TR" sz="1800" b="1" dirty="0">
                          <a:solidFill>
                            <a:srgbClr val="FF0000"/>
                          </a:solidFill>
                          <a:latin typeface="Calibri"/>
                          <a:ea typeface="Calibri"/>
                          <a:cs typeface="Calibri"/>
                          <a:sym typeface="Calibri"/>
                        </a:rPr>
                        <a:t>Ülke Adı</a:t>
                      </a:r>
                      <a:endParaRPr sz="1800" b="1" dirty="0">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Üniversite Adı</a:t>
                      </a:r>
                      <a:endParaRPr sz="1800" b="1">
                        <a:solidFill>
                          <a:srgbClr val="FF0000"/>
                        </a:solidFill>
                        <a:latin typeface="Calibri"/>
                        <a:ea typeface="Calibri"/>
                        <a:cs typeface="Calibri"/>
                        <a:sym typeface="Calibri"/>
                      </a:endParaRPr>
                    </a:p>
                  </a:txBody>
                  <a:tcPr marL="6350" marR="6350" marT="6350" marB="0" anchor="ct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Fakülte Adı</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Bölüm/Program Adı</a:t>
                      </a:r>
                      <a:endParaRPr sz="1800" b="1">
                        <a:solidFill>
                          <a:srgbClr val="FF0000"/>
                        </a:solidFill>
                        <a:latin typeface="Calibri"/>
                        <a:ea typeface="Calibri"/>
                        <a:cs typeface="Calibri"/>
                        <a:sym typeface="Calibri"/>
                      </a:endParaRPr>
                    </a:p>
                  </a:txBody>
                  <a:tcPr marL="6350" marR="6350" marT="6350" marB="0" anchor="ct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Kapsamı</a:t>
                      </a:r>
                      <a:endParaRPr sz="1800" b="1">
                        <a:solidFill>
                          <a:srgbClr val="FF0000"/>
                        </a:solidFill>
                        <a:latin typeface="Calibri"/>
                        <a:ea typeface="Calibri"/>
                        <a:cs typeface="Calibri"/>
                        <a:sym typeface="Calibri"/>
                      </a:endParaRPr>
                    </a:p>
                  </a:txBody>
                  <a:tcPr marL="0" marR="0" marT="0" marB="0" anchor="ct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Süresi (Başlangıç ve Bitiş Tarihi)</a:t>
                      </a:r>
                      <a:endParaRPr sz="1800" b="1">
                        <a:solidFill>
                          <a:srgbClr val="FF0000"/>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0"/>
                  </a:ext>
                </a:extLst>
              </a:tr>
              <a:tr h="553440">
                <a:tc>
                  <a:txBody>
                    <a:bodyPr/>
                    <a:lstStyle/>
                    <a:p>
                      <a:pPr marL="0" marR="0" lvl="0" indent="0" algn="l" rtl="0">
                        <a:lnSpc>
                          <a:spcPct val="107000"/>
                        </a:lnSpc>
                        <a:spcBef>
                          <a:spcPts val="0"/>
                        </a:spcBef>
                        <a:spcAft>
                          <a:spcPts val="0"/>
                        </a:spcAft>
                        <a:buNone/>
                      </a:pPr>
                      <a:r>
                        <a:rPr lang="tr-TR" sz="1800" b="1" dirty="0">
                          <a:solidFill>
                            <a:srgbClr val="FF0000"/>
                          </a:solidFill>
                          <a:latin typeface="Calibri"/>
                          <a:ea typeface="Calibri"/>
                          <a:cs typeface="Calibri"/>
                          <a:sym typeface="Calibri"/>
                        </a:rPr>
                        <a:t> Gürcistan</a:t>
                      </a:r>
                      <a:endParaRPr sz="1800" b="1" dirty="0">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dirty="0" err="1">
                          <a:solidFill>
                            <a:srgbClr val="FF0000"/>
                          </a:solidFill>
                          <a:latin typeface="Calibri"/>
                          <a:ea typeface="Calibri"/>
                          <a:cs typeface="Calibri"/>
                          <a:sym typeface="Calibri"/>
                        </a:rPr>
                        <a:t>Sokhumi</a:t>
                      </a:r>
                      <a:r>
                        <a:rPr lang="tr-TR" sz="1800" b="1" dirty="0">
                          <a:solidFill>
                            <a:srgbClr val="FF0000"/>
                          </a:solidFill>
                          <a:latin typeface="Calibri"/>
                          <a:ea typeface="Calibri"/>
                          <a:cs typeface="Calibri"/>
                          <a:sym typeface="Calibri"/>
                        </a:rPr>
                        <a:t> </a:t>
                      </a:r>
                      <a:r>
                        <a:rPr lang="tr-TR" sz="1800" b="1" dirty="0" err="1">
                          <a:solidFill>
                            <a:srgbClr val="FF0000"/>
                          </a:solidFill>
                          <a:latin typeface="Calibri"/>
                          <a:ea typeface="Calibri"/>
                          <a:cs typeface="Calibri"/>
                          <a:sym typeface="Calibri"/>
                        </a:rPr>
                        <a:t>State</a:t>
                      </a:r>
                      <a:r>
                        <a:rPr lang="tr-TR" sz="1800" b="1" dirty="0">
                          <a:solidFill>
                            <a:srgbClr val="FF0000"/>
                          </a:solidFill>
                          <a:latin typeface="Calibri"/>
                          <a:ea typeface="Calibri"/>
                          <a:cs typeface="Calibri"/>
                          <a:sym typeface="Calibri"/>
                        </a:rPr>
                        <a:t> </a:t>
                      </a:r>
                      <a:r>
                        <a:rPr lang="tr-TR" sz="1800" b="1" dirty="0" err="1">
                          <a:solidFill>
                            <a:srgbClr val="FF0000"/>
                          </a:solidFill>
                          <a:latin typeface="Calibri"/>
                          <a:ea typeface="Calibri"/>
                          <a:cs typeface="Calibri"/>
                          <a:sym typeface="Calibri"/>
                        </a:rPr>
                        <a:t>University</a:t>
                      </a:r>
                      <a:endParaRPr sz="1800" b="1" dirty="0">
                        <a:solidFill>
                          <a:srgbClr val="FF0000"/>
                        </a:solidFill>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r>
                        <a:rPr lang="tr-TR" sz="1800" b="1" dirty="0">
                          <a:solidFill>
                            <a:srgbClr val="FF0000"/>
                          </a:solidFill>
                          <a:latin typeface="Calibri"/>
                          <a:ea typeface="Calibri"/>
                          <a:cs typeface="Calibri"/>
                          <a:sym typeface="Calibri"/>
                        </a:rPr>
                        <a:t> Yabancı Diller Yüksekokulu</a:t>
                      </a:r>
                      <a:endParaRPr sz="1800" b="1" dirty="0">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dirty="0">
                          <a:solidFill>
                            <a:srgbClr val="FF0000"/>
                          </a:solidFill>
                          <a:latin typeface="Calibri"/>
                          <a:ea typeface="Calibri"/>
                          <a:cs typeface="Calibri"/>
                          <a:sym typeface="Calibri"/>
                        </a:rPr>
                        <a:t>Yabancı Diller</a:t>
                      </a:r>
                      <a:endParaRPr sz="1800" b="1" dirty="0">
                        <a:solidFill>
                          <a:srgbClr val="FF0000"/>
                        </a:solidFill>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r>
                        <a:rPr lang="tr-TR" sz="1800" b="1" dirty="0">
                          <a:solidFill>
                            <a:srgbClr val="FF0000"/>
                          </a:solidFill>
                          <a:latin typeface="Calibri"/>
                          <a:ea typeface="Calibri"/>
                          <a:cs typeface="Calibri"/>
                          <a:sym typeface="Calibri"/>
                        </a:rPr>
                        <a:t> KA171</a:t>
                      </a:r>
                      <a:endParaRPr sz="1800" b="1" dirty="0">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dirty="0">
                          <a:solidFill>
                            <a:srgbClr val="FF0000"/>
                          </a:solidFill>
                          <a:latin typeface="Calibri"/>
                          <a:ea typeface="Calibri"/>
                          <a:cs typeface="Calibri"/>
                          <a:sym typeface="Calibri"/>
                        </a:rPr>
                        <a:t> 2023-2029</a:t>
                      </a:r>
                      <a:endParaRPr sz="1800" b="1" dirty="0">
                        <a:solidFill>
                          <a:srgbClr val="FF0000"/>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1"/>
                  </a:ext>
                </a:extLst>
              </a:tr>
              <a:tr h="827198">
                <a:tc>
                  <a:txBody>
                    <a:bodyPr/>
                    <a:lstStyle/>
                    <a:p>
                      <a:pPr marL="0" marR="0" lvl="0" indent="0" algn="l" defTabSz="914400" rtl="0" eaLnBrk="1" fontAlgn="auto" latinLnBrk="0" hangingPunct="1">
                        <a:lnSpc>
                          <a:spcPct val="107000"/>
                        </a:lnSpc>
                        <a:spcBef>
                          <a:spcPts val="0"/>
                        </a:spcBef>
                        <a:spcAft>
                          <a:spcPts val="0"/>
                        </a:spcAft>
                        <a:buClr>
                          <a:srgbClr val="000000"/>
                        </a:buClr>
                        <a:buSzTx/>
                        <a:buFont typeface="Arial"/>
                        <a:buNone/>
                        <a:tabLst/>
                        <a:defRPr/>
                      </a:pPr>
                      <a:r>
                        <a:rPr lang="tr-TR" sz="1800" b="1" dirty="0">
                          <a:solidFill>
                            <a:srgbClr val="FF0000"/>
                          </a:solidFill>
                          <a:latin typeface="Calibri"/>
                          <a:ea typeface="Calibri"/>
                          <a:cs typeface="Calibri"/>
                          <a:sym typeface="Calibri"/>
                        </a:rPr>
                        <a:t> Gürcistan</a:t>
                      </a:r>
                    </a:p>
                    <a:p>
                      <a:pPr marL="0" marR="0" lvl="0" indent="0" algn="l" rtl="0">
                        <a:lnSpc>
                          <a:spcPct val="107000"/>
                        </a:lnSpc>
                        <a:spcBef>
                          <a:spcPts val="0"/>
                        </a:spcBef>
                        <a:spcAft>
                          <a:spcPts val="0"/>
                        </a:spcAft>
                        <a:buNone/>
                      </a:pPr>
                      <a:endParaRPr sz="1800" b="1" dirty="0">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dirty="0">
                          <a:solidFill>
                            <a:srgbClr val="FF0000"/>
                          </a:solidFill>
                          <a:latin typeface="Calibri"/>
                          <a:ea typeface="Calibri"/>
                          <a:cs typeface="Calibri"/>
                          <a:sym typeface="Calibri"/>
                        </a:rPr>
                        <a:t> </a:t>
                      </a:r>
                      <a:r>
                        <a:rPr lang="tr-TR" sz="1800" b="1" dirty="0" err="1">
                          <a:solidFill>
                            <a:srgbClr val="FF0000"/>
                          </a:solidFill>
                          <a:latin typeface="Calibri"/>
                          <a:ea typeface="Calibri"/>
                          <a:cs typeface="Calibri"/>
                          <a:sym typeface="Calibri"/>
                        </a:rPr>
                        <a:t>Iakob</a:t>
                      </a:r>
                      <a:r>
                        <a:rPr lang="tr-TR" sz="1800" b="1" dirty="0">
                          <a:solidFill>
                            <a:srgbClr val="FF0000"/>
                          </a:solidFill>
                          <a:latin typeface="Calibri"/>
                          <a:ea typeface="Calibri"/>
                          <a:cs typeface="Calibri"/>
                          <a:sym typeface="Calibri"/>
                        </a:rPr>
                        <a:t> </a:t>
                      </a:r>
                      <a:r>
                        <a:rPr lang="tr-TR" sz="1800" b="1" dirty="0" err="1">
                          <a:solidFill>
                            <a:srgbClr val="FF0000"/>
                          </a:solidFill>
                          <a:latin typeface="Calibri"/>
                          <a:ea typeface="Calibri"/>
                          <a:cs typeface="Calibri"/>
                          <a:sym typeface="Calibri"/>
                        </a:rPr>
                        <a:t>Gogebashvili</a:t>
                      </a:r>
                      <a:r>
                        <a:rPr lang="tr-TR" sz="1800" b="1" dirty="0">
                          <a:solidFill>
                            <a:srgbClr val="FF0000"/>
                          </a:solidFill>
                          <a:latin typeface="Calibri"/>
                          <a:ea typeface="Calibri"/>
                          <a:cs typeface="Calibri"/>
                          <a:sym typeface="Calibri"/>
                        </a:rPr>
                        <a:t> </a:t>
                      </a:r>
                      <a:r>
                        <a:rPr lang="tr-TR" sz="1800" b="1" dirty="0" err="1">
                          <a:solidFill>
                            <a:srgbClr val="FF0000"/>
                          </a:solidFill>
                          <a:latin typeface="Calibri"/>
                          <a:ea typeface="Calibri"/>
                          <a:cs typeface="Calibri"/>
                          <a:sym typeface="Calibri"/>
                        </a:rPr>
                        <a:t>Telavi</a:t>
                      </a:r>
                      <a:r>
                        <a:rPr lang="tr-TR" sz="1800" b="1" dirty="0">
                          <a:solidFill>
                            <a:srgbClr val="FF0000"/>
                          </a:solidFill>
                          <a:latin typeface="Calibri"/>
                          <a:ea typeface="Calibri"/>
                          <a:cs typeface="Calibri"/>
                          <a:sym typeface="Calibri"/>
                        </a:rPr>
                        <a:t> </a:t>
                      </a:r>
                      <a:r>
                        <a:rPr lang="tr-TR" sz="1800" b="1" dirty="0" err="1">
                          <a:solidFill>
                            <a:srgbClr val="FF0000"/>
                          </a:solidFill>
                          <a:latin typeface="Calibri"/>
                          <a:ea typeface="Calibri"/>
                          <a:cs typeface="Calibri"/>
                          <a:sym typeface="Calibri"/>
                        </a:rPr>
                        <a:t>State</a:t>
                      </a:r>
                      <a:r>
                        <a:rPr lang="tr-TR" sz="1800" b="1" dirty="0">
                          <a:solidFill>
                            <a:srgbClr val="FF0000"/>
                          </a:solidFill>
                          <a:latin typeface="Calibri"/>
                          <a:ea typeface="Calibri"/>
                          <a:cs typeface="Calibri"/>
                          <a:sym typeface="Calibri"/>
                        </a:rPr>
                        <a:t> </a:t>
                      </a:r>
                      <a:r>
                        <a:rPr lang="tr-TR" sz="1800" b="1" dirty="0" err="1">
                          <a:solidFill>
                            <a:srgbClr val="FF0000"/>
                          </a:solidFill>
                          <a:latin typeface="Calibri"/>
                          <a:ea typeface="Calibri"/>
                          <a:cs typeface="Calibri"/>
                          <a:sym typeface="Calibri"/>
                        </a:rPr>
                        <a:t>Universtiy</a:t>
                      </a:r>
                      <a:endParaRPr sz="1800" b="1" dirty="0">
                        <a:solidFill>
                          <a:srgbClr val="FF0000"/>
                        </a:solidFill>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r>
                        <a:rPr lang="tr-TR" sz="1800" b="1" dirty="0">
                          <a:solidFill>
                            <a:srgbClr val="FF0000"/>
                          </a:solidFill>
                          <a:latin typeface="Calibri"/>
                          <a:ea typeface="Calibri"/>
                          <a:cs typeface="Calibri"/>
                          <a:sym typeface="Calibri"/>
                        </a:rPr>
                        <a:t> Yabancı Diller Yüksekokulu</a:t>
                      </a:r>
                      <a:endParaRPr sz="1800" b="1" dirty="0">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dirty="0">
                          <a:solidFill>
                            <a:srgbClr val="FF0000"/>
                          </a:solidFill>
                          <a:latin typeface="Calibri"/>
                          <a:ea typeface="Calibri"/>
                          <a:cs typeface="Calibri"/>
                          <a:sym typeface="Calibri"/>
                        </a:rPr>
                        <a:t>Yabancı Diller</a:t>
                      </a:r>
                      <a:endParaRPr sz="1800" b="1" dirty="0">
                        <a:solidFill>
                          <a:srgbClr val="FF0000"/>
                        </a:solidFill>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r>
                        <a:rPr lang="tr-TR" sz="1800" b="1" dirty="0">
                          <a:solidFill>
                            <a:srgbClr val="FF0000"/>
                          </a:solidFill>
                          <a:latin typeface="Calibri"/>
                          <a:ea typeface="Calibri"/>
                          <a:cs typeface="Calibri"/>
                          <a:sym typeface="Calibri"/>
                        </a:rPr>
                        <a:t> KA171</a:t>
                      </a:r>
                      <a:endParaRPr sz="1800" b="1" dirty="0">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dirty="0">
                          <a:solidFill>
                            <a:srgbClr val="FF0000"/>
                          </a:solidFill>
                          <a:latin typeface="Calibri"/>
                          <a:ea typeface="Calibri"/>
                          <a:cs typeface="Calibri"/>
                          <a:sym typeface="Calibri"/>
                        </a:rPr>
                        <a:t> 2023-2029</a:t>
                      </a:r>
                      <a:endParaRPr sz="1800" b="1" dirty="0">
                        <a:solidFill>
                          <a:srgbClr val="FF0000"/>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2"/>
                  </a:ext>
                </a:extLst>
              </a:tr>
              <a:tr h="553440">
                <a:tc>
                  <a:txBody>
                    <a:bodyPr/>
                    <a:lstStyle/>
                    <a:p>
                      <a:pPr marL="0" marR="0" lvl="0" indent="0" algn="l" rtl="0">
                        <a:lnSpc>
                          <a:spcPct val="107000"/>
                        </a:lnSpc>
                        <a:spcBef>
                          <a:spcPts val="0"/>
                        </a:spcBef>
                        <a:spcAft>
                          <a:spcPts val="0"/>
                        </a:spcAft>
                        <a:buNone/>
                      </a:pPr>
                      <a:r>
                        <a:rPr lang="tr-TR" sz="1800" b="1" dirty="0">
                          <a:solidFill>
                            <a:srgbClr val="FF0000"/>
                          </a:solidFill>
                          <a:latin typeface="Calibri"/>
                          <a:ea typeface="Calibri"/>
                          <a:cs typeface="Calibri"/>
                          <a:sym typeface="Calibri"/>
                        </a:rPr>
                        <a:t> Hindistan</a:t>
                      </a:r>
                      <a:endParaRPr sz="1800" b="1" dirty="0">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dirty="0">
                          <a:solidFill>
                            <a:srgbClr val="FF0000"/>
                          </a:solidFill>
                          <a:latin typeface="Calibri"/>
                          <a:ea typeface="Calibri"/>
                          <a:cs typeface="Calibri"/>
                          <a:sym typeface="Calibri"/>
                        </a:rPr>
                        <a:t> </a:t>
                      </a:r>
                      <a:r>
                        <a:rPr lang="en-US" sz="1800" b="1" dirty="0" err="1">
                          <a:solidFill>
                            <a:srgbClr val="FF0000"/>
                          </a:solidFill>
                          <a:latin typeface="Calibri"/>
                          <a:ea typeface="Calibri"/>
                          <a:cs typeface="Calibri"/>
                          <a:sym typeface="Calibri"/>
                        </a:rPr>
                        <a:t>Karpagam</a:t>
                      </a:r>
                      <a:r>
                        <a:rPr lang="en-US" sz="1800" b="1" dirty="0">
                          <a:solidFill>
                            <a:srgbClr val="FF0000"/>
                          </a:solidFill>
                          <a:latin typeface="Calibri"/>
                          <a:ea typeface="Calibri"/>
                          <a:cs typeface="Calibri"/>
                          <a:sym typeface="Calibri"/>
                        </a:rPr>
                        <a:t> Academy of Higher Education</a:t>
                      </a:r>
                      <a:endParaRPr sz="1800" b="1" dirty="0">
                        <a:solidFill>
                          <a:srgbClr val="FF0000"/>
                        </a:solidFill>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r>
                        <a:rPr lang="tr-TR" sz="1800" b="1" dirty="0">
                          <a:solidFill>
                            <a:srgbClr val="FF0000"/>
                          </a:solidFill>
                          <a:latin typeface="Calibri"/>
                          <a:ea typeface="Calibri"/>
                          <a:cs typeface="Calibri"/>
                          <a:sym typeface="Calibri"/>
                        </a:rPr>
                        <a:t> Yabancı Diller Yüksekokulu</a:t>
                      </a:r>
                      <a:endParaRPr sz="1800" b="1" dirty="0">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dirty="0">
                          <a:solidFill>
                            <a:srgbClr val="FF0000"/>
                          </a:solidFill>
                          <a:latin typeface="Calibri"/>
                          <a:ea typeface="Calibri"/>
                          <a:cs typeface="Calibri"/>
                          <a:sym typeface="Calibri"/>
                        </a:rPr>
                        <a:t>Yabancı Diller</a:t>
                      </a:r>
                      <a:endParaRPr sz="1800" b="1" dirty="0">
                        <a:solidFill>
                          <a:srgbClr val="FF0000"/>
                        </a:solidFill>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r>
                        <a:rPr lang="tr-TR" sz="1800" b="1" dirty="0">
                          <a:solidFill>
                            <a:srgbClr val="FF0000"/>
                          </a:solidFill>
                          <a:latin typeface="Calibri"/>
                          <a:ea typeface="Calibri"/>
                          <a:cs typeface="Calibri"/>
                          <a:sym typeface="Calibri"/>
                        </a:rPr>
                        <a:t> KA171</a:t>
                      </a:r>
                      <a:endParaRPr sz="1800" b="1" dirty="0">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dirty="0">
                          <a:solidFill>
                            <a:srgbClr val="FF0000"/>
                          </a:solidFill>
                          <a:latin typeface="Calibri"/>
                          <a:ea typeface="Calibri"/>
                          <a:cs typeface="Calibri"/>
                          <a:sym typeface="Calibri"/>
                        </a:rPr>
                        <a:t> 2023-2029</a:t>
                      </a:r>
                      <a:endParaRPr sz="1800" b="1" dirty="0">
                        <a:solidFill>
                          <a:srgbClr val="FF0000"/>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3"/>
                  </a:ext>
                </a:extLst>
              </a:tr>
              <a:tr h="553440">
                <a:tc>
                  <a:txBody>
                    <a:bodyPr/>
                    <a:lstStyle/>
                    <a:p>
                      <a:pPr marL="0" marR="0" lvl="0" indent="0" algn="l" rtl="0">
                        <a:lnSpc>
                          <a:spcPct val="107000"/>
                        </a:lnSpc>
                        <a:spcBef>
                          <a:spcPts val="0"/>
                        </a:spcBef>
                        <a:spcAft>
                          <a:spcPts val="0"/>
                        </a:spcAft>
                        <a:buNone/>
                      </a:pPr>
                      <a:r>
                        <a:rPr lang="tr-TR" sz="1800" b="1" dirty="0">
                          <a:solidFill>
                            <a:srgbClr val="FF0000"/>
                          </a:solidFill>
                          <a:latin typeface="Calibri"/>
                          <a:ea typeface="Calibri"/>
                          <a:cs typeface="Calibri"/>
                          <a:sym typeface="Calibri"/>
                        </a:rPr>
                        <a:t> Kosova</a:t>
                      </a:r>
                      <a:endParaRPr sz="1800" b="1" dirty="0">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dirty="0">
                          <a:solidFill>
                            <a:srgbClr val="FF0000"/>
                          </a:solidFill>
                          <a:latin typeface="Calibri"/>
                          <a:ea typeface="Calibri"/>
                          <a:cs typeface="Calibri"/>
                          <a:sym typeface="Calibri"/>
                        </a:rPr>
                        <a:t> </a:t>
                      </a:r>
                      <a:r>
                        <a:rPr lang="tr-TR" sz="1800" b="1" dirty="0" err="1">
                          <a:solidFill>
                            <a:srgbClr val="FF0000"/>
                          </a:solidFill>
                          <a:latin typeface="Calibri"/>
                          <a:ea typeface="Calibri"/>
                          <a:cs typeface="Calibri"/>
                          <a:sym typeface="Calibri"/>
                        </a:rPr>
                        <a:t>University</a:t>
                      </a:r>
                      <a:r>
                        <a:rPr lang="tr-TR" sz="1800" b="1" dirty="0">
                          <a:solidFill>
                            <a:srgbClr val="FF0000"/>
                          </a:solidFill>
                          <a:latin typeface="Calibri"/>
                          <a:ea typeface="Calibri"/>
                          <a:cs typeface="Calibri"/>
                          <a:sym typeface="Calibri"/>
                        </a:rPr>
                        <a:t> of </a:t>
                      </a:r>
                      <a:r>
                        <a:rPr lang="tr-TR" sz="1800" b="1" dirty="0" err="1">
                          <a:solidFill>
                            <a:srgbClr val="FF0000"/>
                          </a:solidFill>
                          <a:latin typeface="Calibri"/>
                          <a:ea typeface="Calibri"/>
                          <a:cs typeface="Calibri"/>
                          <a:sym typeface="Calibri"/>
                        </a:rPr>
                        <a:t>Pristina</a:t>
                      </a:r>
                      <a:r>
                        <a:rPr lang="tr-TR" sz="1800" b="1" dirty="0">
                          <a:solidFill>
                            <a:srgbClr val="FF0000"/>
                          </a:solidFill>
                          <a:latin typeface="Calibri"/>
                          <a:ea typeface="Calibri"/>
                          <a:cs typeface="Calibri"/>
                          <a:sym typeface="Calibri"/>
                        </a:rPr>
                        <a:t> in Kosova </a:t>
                      </a:r>
                      <a:r>
                        <a:rPr lang="tr-TR" sz="1800" b="1" dirty="0" err="1">
                          <a:solidFill>
                            <a:srgbClr val="FF0000"/>
                          </a:solidFill>
                          <a:latin typeface="Calibri"/>
                          <a:ea typeface="Calibri"/>
                          <a:cs typeface="Calibri"/>
                          <a:sym typeface="Calibri"/>
                        </a:rPr>
                        <a:t>Mitrovica</a:t>
                      </a:r>
                      <a:endParaRPr sz="1800" b="1" dirty="0">
                        <a:solidFill>
                          <a:srgbClr val="FF0000"/>
                        </a:solidFill>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r>
                        <a:rPr lang="tr-TR" sz="1800" b="1" dirty="0">
                          <a:solidFill>
                            <a:srgbClr val="FF0000"/>
                          </a:solidFill>
                          <a:latin typeface="Calibri"/>
                          <a:ea typeface="Calibri"/>
                          <a:cs typeface="Calibri"/>
                          <a:sym typeface="Calibri"/>
                        </a:rPr>
                        <a:t> Yabancı Diller Yüksekokulu</a:t>
                      </a:r>
                      <a:endParaRPr sz="1800" b="1" dirty="0">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dirty="0">
                          <a:solidFill>
                            <a:srgbClr val="FF0000"/>
                          </a:solidFill>
                          <a:latin typeface="Calibri"/>
                          <a:ea typeface="Calibri"/>
                          <a:cs typeface="Calibri"/>
                          <a:sym typeface="Calibri"/>
                        </a:rPr>
                        <a:t>Yabancı Diller</a:t>
                      </a:r>
                      <a:endParaRPr sz="1800" b="1" dirty="0">
                        <a:solidFill>
                          <a:srgbClr val="FF0000"/>
                        </a:solidFill>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r>
                        <a:rPr lang="tr-TR" sz="1800" b="1" dirty="0">
                          <a:solidFill>
                            <a:srgbClr val="FF0000"/>
                          </a:solidFill>
                          <a:latin typeface="Calibri"/>
                          <a:ea typeface="Calibri"/>
                          <a:cs typeface="Calibri"/>
                          <a:sym typeface="Calibri"/>
                        </a:rPr>
                        <a:t> KA171</a:t>
                      </a:r>
                      <a:endParaRPr sz="1800" b="1" dirty="0">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dirty="0">
                          <a:solidFill>
                            <a:srgbClr val="FF0000"/>
                          </a:solidFill>
                          <a:latin typeface="Calibri"/>
                          <a:ea typeface="Calibri"/>
                          <a:cs typeface="Calibri"/>
                          <a:sym typeface="Calibri"/>
                        </a:rPr>
                        <a:t> 2023-2029</a:t>
                      </a:r>
                      <a:endParaRPr sz="1800" b="1" dirty="0">
                        <a:solidFill>
                          <a:srgbClr val="FF0000"/>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4"/>
                  </a:ext>
                </a:extLst>
              </a:tr>
              <a:tr h="556401">
                <a:tc>
                  <a:txBody>
                    <a:bodyPr/>
                    <a:lstStyle/>
                    <a:p>
                      <a:pPr marL="0" marR="0" lvl="0" indent="0" algn="l" rtl="0">
                        <a:lnSpc>
                          <a:spcPct val="107000"/>
                        </a:lnSpc>
                        <a:spcBef>
                          <a:spcPts val="0"/>
                        </a:spcBef>
                        <a:spcAft>
                          <a:spcPts val="0"/>
                        </a:spcAft>
                        <a:buNone/>
                      </a:pPr>
                      <a:r>
                        <a:rPr lang="tr-TR" sz="1800" b="1" dirty="0">
                          <a:solidFill>
                            <a:srgbClr val="FF0000"/>
                          </a:solidFill>
                          <a:latin typeface="Calibri"/>
                          <a:ea typeface="Calibri"/>
                          <a:cs typeface="Calibri"/>
                          <a:sym typeface="Calibri"/>
                        </a:rPr>
                        <a:t> Kırgızistan</a:t>
                      </a:r>
                      <a:endParaRPr sz="1800" b="1" dirty="0">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dirty="0" err="1">
                          <a:solidFill>
                            <a:srgbClr val="FF0000"/>
                          </a:solidFill>
                          <a:latin typeface="Calibri"/>
                          <a:ea typeface="Calibri"/>
                          <a:cs typeface="Calibri"/>
                          <a:sym typeface="Calibri"/>
                        </a:rPr>
                        <a:t>Krygz-Turkish</a:t>
                      </a:r>
                      <a:r>
                        <a:rPr lang="tr-TR" sz="1800" b="1" dirty="0">
                          <a:solidFill>
                            <a:srgbClr val="FF0000"/>
                          </a:solidFill>
                          <a:latin typeface="Calibri"/>
                          <a:ea typeface="Calibri"/>
                          <a:cs typeface="Calibri"/>
                          <a:sym typeface="Calibri"/>
                        </a:rPr>
                        <a:t> Manas </a:t>
                      </a:r>
                      <a:r>
                        <a:rPr lang="tr-TR" sz="1800" b="1" dirty="0" err="1">
                          <a:solidFill>
                            <a:srgbClr val="FF0000"/>
                          </a:solidFill>
                          <a:latin typeface="Calibri"/>
                          <a:ea typeface="Calibri"/>
                          <a:cs typeface="Calibri"/>
                          <a:sym typeface="Calibri"/>
                        </a:rPr>
                        <a:t>University</a:t>
                      </a:r>
                      <a:endParaRPr sz="1800" b="1" dirty="0">
                        <a:solidFill>
                          <a:srgbClr val="FF0000"/>
                        </a:solidFill>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800" b="1" dirty="0">
                          <a:solidFill>
                            <a:srgbClr val="FF0000"/>
                          </a:solidFill>
                          <a:latin typeface="Calibri"/>
                          <a:ea typeface="Calibri"/>
                          <a:cs typeface="Calibri"/>
                          <a:sym typeface="Calibri"/>
                        </a:rPr>
                        <a:t> Yabancı Diller Yüksekokulu</a:t>
                      </a:r>
                      <a:endParaRPr sz="1800" b="1" dirty="0">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dirty="0">
                          <a:solidFill>
                            <a:srgbClr val="FF0000"/>
                          </a:solidFill>
                          <a:latin typeface="Calibri"/>
                          <a:ea typeface="Calibri"/>
                          <a:cs typeface="Calibri"/>
                          <a:sym typeface="Calibri"/>
                        </a:rPr>
                        <a:t>Yabancı Diller</a:t>
                      </a:r>
                      <a:endParaRPr sz="1800" b="1" dirty="0">
                        <a:solidFill>
                          <a:srgbClr val="FF0000"/>
                        </a:solidFill>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r>
                        <a:rPr lang="tr-TR" sz="1800" b="1" dirty="0">
                          <a:solidFill>
                            <a:srgbClr val="FF0000"/>
                          </a:solidFill>
                          <a:latin typeface="Calibri"/>
                          <a:ea typeface="Calibri"/>
                          <a:cs typeface="Calibri"/>
                          <a:sym typeface="Calibri"/>
                        </a:rPr>
                        <a:t> KA171</a:t>
                      </a:r>
                      <a:endParaRPr sz="1800" b="1" dirty="0">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dirty="0">
                          <a:solidFill>
                            <a:srgbClr val="FF0000"/>
                          </a:solidFill>
                          <a:latin typeface="Calibri"/>
                          <a:ea typeface="Calibri"/>
                          <a:cs typeface="Calibri"/>
                          <a:sym typeface="Calibri"/>
                        </a:rPr>
                        <a:t> 2025-2029</a:t>
                      </a:r>
                      <a:endParaRPr sz="1800" b="1" dirty="0">
                        <a:solidFill>
                          <a:srgbClr val="FF0000"/>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5"/>
                  </a:ext>
                </a:extLst>
              </a:tr>
              <a:tr h="556401">
                <a:tc>
                  <a:txBody>
                    <a:bodyPr/>
                    <a:lstStyle/>
                    <a:p>
                      <a:pPr marL="0" marR="0" lvl="0" indent="0" algn="l" rtl="0">
                        <a:lnSpc>
                          <a:spcPct val="107000"/>
                        </a:lnSpc>
                        <a:spcBef>
                          <a:spcPts val="0"/>
                        </a:spcBef>
                        <a:spcAft>
                          <a:spcPts val="0"/>
                        </a:spcAft>
                        <a:buNone/>
                      </a:pPr>
                      <a:r>
                        <a:rPr lang="tr-TR" sz="1800" b="1" dirty="0">
                          <a:solidFill>
                            <a:srgbClr val="FF0000"/>
                          </a:solidFill>
                          <a:latin typeface="Calibri"/>
                          <a:ea typeface="Calibri"/>
                          <a:cs typeface="Calibri"/>
                          <a:sym typeface="Calibri"/>
                        </a:rPr>
                        <a:t> Azerbaycan</a:t>
                      </a:r>
                      <a:endParaRPr sz="1800" b="1" dirty="0">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dirty="0" err="1">
                          <a:solidFill>
                            <a:srgbClr val="FF0000"/>
                          </a:solidFill>
                          <a:latin typeface="Calibri"/>
                          <a:ea typeface="Calibri"/>
                          <a:cs typeface="Calibri"/>
                          <a:sym typeface="Calibri"/>
                        </a:rPr>
                        <a:t>Azerbaijan</a:t>
                      </a:r>
                      <a:r>
                        <a:rPr lang="tr-TR" sz="1800" b="1" dirty="0">
                          <a:solidFill>
                            <a:srgbClr val="FF0000"/>
                          </a:solidFill>
                          <a:latin typeface="Calibri"/>
                          <a:ea typeface="Calibri"/>
                          <a:cs typeface="Calibri"/>
                          <a:sym typeface="Calibri"/>
                        </a:rPr>
                        <a:t> Technical </a:t>
                      </a:r>
                      <a:r>
                        <a:rPr lang="tr-TR" sz="1800" b="1" dirty="0" err="1">
                          <a:solidFill>
                            <a:srgbClr val="FF0000"/>
                          </a:solidFill>
                          <a:latin typeface="Calibri"/>
                          <a:ea typeface="Calibri"/>
                          <a:cs typeface="Calibri"/>
                          <a:sym typeface="Calibri"/>
                        </a:rPr>
                        <a:t>University</a:t>
                      </a:r>
                      <a:endParaRPr sz="1800" b="1" dirty="0">
                        <a:solidFill>
                          <a:srgbClr val="FF0000"/>
                        </a:solidFill>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800" b="1" dirty="0">
                          <a:solidFill>
                            <a:srgbClr val="FF0000"/>
                          </a:solidFill>
                          <a:latin typeface="Calibri"/>
                          <a:ea typeface="Calibri"/>
                          <a:cs typeface="Calibri"/>
                          <a:sym typeface="Calibri"/>
                        </a:rPr>
                        <a:t> Yabancı Diller Yüksekokulu</a:t>
                      </a:r>
                      <a:endParaRPr sz="1800" b="1" dirty="0">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dirty="0">
                          <a:solidFill>
                            <a:srgbClr val="FF0000"/>
                          </a:solidFill>
                          <a:latin typeface="Calibri"/>
                          <a:ea typeface="Calibri"/>
                          <a:cs typeface="Calibri"/>
                          <a:sym typeface="Calibri"/>
                        </a:rPr>
                        <a:t>Yabancı Diller</a:t>
                      </a:r>
                      <a:endParaRPr sz="1800" b="1" dirty="0">
                        <a:solidFill>
                          <a:srgbClr val="FF0000"/>
                        </a:solidFill>
                        <a:latin typeface="Calibri"/>
                        <a:ea typeface="Calibri"/>
                        <a:cs typeface="Calibri"/>
                        <a:sym typeface="Calibri"/>
                      </a:endParaRPr>
                    </a:p>
                  </a:txBody>
                  <a:tcPr marL="6350" marR="6350" marT="6350" marB="0" anchor="ctr"/>
                </a:tc>
                <a:tc>
                  <a:txBody>
                    <a:bodyPr/>
                    <a:lstStyle/>
                    <a:p>
                      <a:pPr marL="0" marR="0" lvl="0" indent="0" algn="l" rtl="0">
                        <a:lnSpc>
                          <a:spcPct val="107000"/>
                        </a:lnSpc>
                        <a:spcBef>
                          <a:spcPts val="0"/>
                        </a:spcBef>
                        <a:spcAft>
                          <a:spcPts val="0"/>
                        </a:spcAft>
                        <a:buNone/>
                      </a:pPr>
                      <a:r>
                        <a:rPr lang="tr-TR" sz="1800" b="1" dirty="0">
                          <a:solidFill>
                            <a:srgbClr val="FF0000"/>
                          </a:solidFill>
                          <a:latin typeface="Calibri"/>
                          <a:ea typeface="Calibri"/>
                          <a:cs typeface="Calibri"/>
                          <a:sym typeface="Calibri"/>
                        </a:rPr>
                        <a:t> KA171</a:t>
                      </a:r>
                      <a:endParaRPr sz="1800" b="1" dirty="0">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800" b="1" dirty="0">
                          <a:solidFill>
                            <a:srgbClr val="FF0000"/>
                          </a:solidFill>
                          <a:latin typeface="Calibri"/>
                          <a:ea typeface="Calibri"/>
                          <a:cs typeface="Calibri"/>
                          <a:sym typeface="Calibri"/>
                        </a:rPr>
                        <a:t> 2023-2029</a:t>
                      </a:r>
                      <a:endParaRPr sz="1800" b="1" dirty="0">
                        <a:solidFill>
                          <a:srgbClr val="FF0000"/>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Shape 587"/>
        <p:cNvGrpSpPr/>
        <p:nvPr/>
      </p:nvGrpSpPr>
      <p:grpSpPr>
        <a:xfrm>
          <a:off x="0" y="0"/>
          <a:ext cx="0" cy="0"/>
          <a:chOff x="0" y="0"/>
          <a:chExt cx="0" cy="0"/>
        </a:xfrm>
      </p:grpSpPr>
      <p:sp>
        <p:nvSpPr>
          <p:cNvPr id="588" name="Google Shape;588;p58"/>
          <p:cNvSpPr txBox="1">
            <a:spLocks noGrp="1"/>
          </p:cNvSpPr>
          <p:nvPr>
            <p:ph type="title"/>
          </p:nvPr>
        </p:nvSpPr>
        <p:spPr>
          <a:xfrm>
            <a:off x="838200" y="790673"/>
            <a:ext cx="10254343" cy="71845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3200"/>
              <a:buFont typeface="Calibri"/>
              <a:buNone/>
            </a:pPr>
            <a:r>
              <a:rPr lang="tr-TR" sz="3200" b="1">
                <a:solidFill>
                  <a:srgbClr val="FF0000"/>
                </a:solidFill>
              </a:rPr>
              <a:t>ERASMUS+ </a:t>
            </a:r>
            <a:r>
              <a:rPr lang="tr-TR" sz="3200" b="1">
                <a:solidFill>
                  <a:srgbClr val="0000CC"/>
                </a:solidFill>
              </a:rPr>
              <a:t>Hareketlilik Durumu</a:t>
            </a:r>
            <a:endParaRPr sz="3200">
              <a:solidFill>
                <a:srgbClr val="0000CC"/>
              </a:solidFill>
            </a:endParaRPr>
          </a:p>
        </p:txBody>
      </p:sp>
      <p:sp>
        <p:nvSpPr>
          <p:cNvPr id="589" name="Google Shape;589;p5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30.12.2025</a:t>
            </a:r>
            <a:endParaRPr/>
          </a:p>
        </p:txBody>
      </p:sp>
      <p:sp>
        <p:nvSpPr>
          <p:cNvPr id="590" name="Google Shape;590;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59</a:t>
            </a:fld>
            <a:endParaRPr/>
          </a:p>
        </p:txBody>
      </p:sp>
      <p:graphicFrame>
        <p:nvGraphicFramePr>
          <p:cNvPr id="591" name="Google Shape;591;p58"/>
          <p:cNvGraphicFramePr/>
          <p:nvPr>
            <p:extLst>
              <p:ext uri="{D42A27DB-BD31-4B8C-83A1-F6EECF244321}">
                <p14:modId xmlns:p14="http://schemas.microsoft.com/office/powerpoint/2010/main" val="3111979034"/>
              </p:ext>
            </p:extLst>
          </p:nvPr>
        </p:nvGraphicFramePr>
        <p:xfrm>
          <a:off x="235132" y="1958195"/>
          <a:ext cx="11443375" cy="3955550"/>
        </p:xfrm>
        <a:graphic>
          <a:graphicData uri="http://schemas.openxmlformats.org/drawingml/2006/table">
            <a:tbl>
              <a:tblPr>
                <a:noFill/>
                <a:tableStyleId>{9EE9E55A-6353-4820-B1A0-A50A31D110FF}</a:tableStyleId>
              </a:tblPr>
              <a:tblGrid>
                <a:gridCol w="8962125">
                  <a:extLst>
                    <a:ext uri="{9D8B030D-6E8A-4147-A177-3AD203B41FA5}">
                      <a16:colId xmlns:a16="http://schemas.microsoft.com/office/drawing/2014/main" val="20000"/>
                    </a:ext>
                  </a:extLst>
                </a:gridCol>
                <a:gridCol w="1240625">
                  <a:extLst>
                    <a:ext uri="{9D8B030D-6E8A-4147-A177-3AD203B41FA5}">
                      <a16:colId xmlns:a16="http://schemas.microsoft.com/office/drawing/2014/main" val="20001"/>
                    </a:ext>
                  </a:extLst>
                </a:gridCol>
                <a:gridCol w="1240625">
                  <a:extLst>
                    <a:ext uri="{9D8B030D-6E8A-4147-A177-3AD203B41FA5}">
                      <a16:colId xmlns:a16="http://schemas.microsoft.com/office/drawing/2014/main" val="20002"/>
                    </a:ext>
                  </a:extLst>
                </a:gridCol>
              </a:tblGrid>
              <a:tr h="560250">
                <a:tc>
                  <a:txBody>
                    <a:bodyPr/>
                    <a:lstStyle/>
                    <a:p>
                      <a:pPr marL="0" marR="0" lvl="0" indent="0" algn="ctr" rtl="0">
                        <a:lnSpc>
                          <a:spcPct val="107000"/>
                        </a:lnSpc>
                        <a:spcBef>
                          <a:spcPts val="0"/>
                        </a:spcBef>
                        <a:spcAft>
                          <a:spcPts val="0"/>
                        </a:spcAft>
                        <a:buNone/>
                      </a:pPr>
                      <a:r>
                        <a:rPr lang="tr-TR" sz="2400" b="1">
                          <a:solidFill>
                            <a:srgbClr val="FF0000"/>
                          </a:solidFill>
                        </a:rPr>
                        <a:t>ERASMUS+ HAREKETLİLİLK DURUMU</a:t>
                      </a:r>
                      <a:endParaRPr sz="2400" b="1">
                        <a:solidFill>
                          <a:srgbClr val="FF0000"/>
                        </a:solidFill>
                        <a:latin typeface="Calibri"/>
                        <a:ea typeface="Calibri"/>
                        <a:cs typeface="Calibri"/>
                        <a:sym typeface="Calibri"/>
                      </a:endParaRPr>
                    </a:p>
                  </a:txBody>
                  <a:tcPr marL="0" marR="0" marT="0" marB="0" anchor="ctr"/>
                </a:tc>
                <a:tc>
                  <a:txBody>
                    <a:bodyPr/>
                    <a:lstStyle/>
                    <a:p>
                      <a:pPr marL="36830" marR="36830" lvl="0" indent="0" algn="ctr" rtl="0">
                        <a:lnSpc>
                          <a:spcPct val="106000"/>
                        </a:lnSpc>
                        <a:spcBef>
                          <a:spcPts val="0"/>
                        </a:spcBef>
                        <a:spcAft>
                          <a:spcPts val="0"/>
                        </a:spcAft>
                        <a:buNone/>
                      </a:pPr>
                      <a:r>
                        <a:rPr lang="tr-TR" sz="2400" b="1">
                          <a:solidFill>
                            <a:srgbClr val="FF0000"/>
                          </a:solidFill>
                        </a:rPr>
                        <a:t>2024</a:t>
                      </a:r>
                      <a:endParaRPr sz="2400" b="1">
                        <a:solidFill>
                          <a:srgbClr val="FF0000"/>
                        </a:solidFill>
                        <a:latin typeface="Calibri"/>
                        <a:ea typeface="Calibri"/>
                        <a:cs typeface="Calibri"/>
                        <a:sym typeface="Calibri"/>
                      </a:endParaRPr>
                    </a:p>
                  </a:txBody>
                  <a:tcPr marL="0" marR="0" marT="0" marB="0" anchor="ctr"/>
                </a:tc>
                <a:tc>
                  <a:txBody>
                    <a:bodyPr/>
                    <a:lstStyle/>
                    <a:p>
                      <a:pPr marL="36830" marR="36830" lvl="0" indent="0" algn="ctr" rtl="0">
                        <a:lnSpc>
                          <a:spcPct val="106000"/>
                        </a:lnSpc>
                        <a:spcBef>
                          <a:spcPts val="0"/>
                        </a:spcBef>
                        <a:spcAft>
                          <a:spcPts val="0"/>
                        </a:spcAft>
                        <a:buNone/>
                      </a:pPr>
                      <a:r>
                        <a:rPr lang="tr-TR" sz="2400" b="1">
                          <a:solidFill>
                            <a:srgbClr val="FF0000"/>
                          </a:solidFill>
                        </a:rPr>
                        <a:t>2025</a:t>
                      </a:r>
                      <a:endParaRPr sz="2400" b="1">
                        <a:solidFill>
                          <a:srgbClr val="FF0000"/>
                        </a:solidFill>
                        <a:latin typeface="Calibri"/>
                        <a:ea typeface="Calibri"/>
                        <a:cs typeface="Calibri"/>
                        <a:sym typeface="Calibri"/>
                      </a:endParaRPr>
                    </a:p>
                  </a:txBody>
                  <a:tcPr marL="0" marR="0" marT="0" marB="0" anchor="ctr"/>
                </a:tc>
                <a:extLst>
                  <a:ext uri="{0D108BD9-81ED-4DB2-BD59-A6C34878D82A}">
                    <a16:rowId xmlns:a16="http://schemas.microsoft.com/office/drawing/2014/main" val="10000"/>
                  </a:ext>
                </a:extLst>
              </a:tr>
              <a:tr h="368500">
                <a:tc>
                  <a:txBody>
                    <a:bodyPr/>
                    <a:lstStyle/>
                    <a:p>
                      <a:pPr marL="72000" marR="0" lvl="0" indent="0" algn="l" rtl="0">
                        <a:lnSpc>
                          <a:spcPct val="100000"/>
                        </a:lnSpc>
                        <a:spcBef>
                          <a:spcPts val="0"/>
                        </a:spcBef>
                        <a:spcAft>
                          <a:spcPts val="0"/>
                        </a:spcAft>
                        <a:buNone/>
                      </a:pPr>
                      <a:r>
                        <a:rPr lang="tr-TR" sz="2000" b="1">
                          <a:solidFill>
                            <a:srgbClr val="0000CC"/>
                          </a:solidFill>
                        </a:rPr>
                        <a:t>ERASMUS + Yurtdışına Giden Öğrenci Sayısı</a:t>
                      </a:r>
                      <a:endParaRPr sz="2000" b="1">
                        <a:solidFill>
                          <a:srgbClr val="0000CC"/>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600" dirty="0">
                        <a:latin typeface="Calibri"/>
                        <a:ea typeface="Calibri"/>
                        <a:cs typeface="Calibri"/>
                        <a:sym typeface="Calibri"/>
                      </a:endParaRPr>
                    </a:p>
                  </a:txBody>
                  <a:tcPr marL="0" marR="0" marT="0" marB="0"/>
                </a:tc>
                <a:tc>
                  <a:txBody>
                    <a:bodyPr/>
                    <a:lstStyle/>
                    <a:p>
                      <a:pPr marL="0" marR="0" lvl="0" indent="0" algn="ctr" rtl="0">
                        <a:lnSpc>
                          <a:spcPct val="107000"/>
                        </a:lnSpc>
                        <a:spcBef>
                          <a:spcPts val="0"/>
                        </a:spcBef>
                        <a:spcAft>
                          <a:spcPts val="0"/>
                        </a:spcAft>
                        <a:buNone/>
                      </a:pPr>
                      <a:endParaRPr sz="1600" dirty="0">
                        <a:latin typeface="Calibri"/>
                        <a:ea typeface="Calibri"/>
                        <a:cs typeface="Calibri"/>
                        <a:sym typeface="Calibri"/>
                      </a:endParaRPr>
                    </a:p>
                  </a:txBody>
                  <a:tcPr marL="0" marR="0" marT="0" marB="0"/>
                </a:tc>
                <a:extLst>
                  <a:ext uri="{0D108BD9-81ED-4DB2-BD59-A6C34878D82A}">
                    <a16:rowId xmlns:a16="http://schemas.microsoft.com/office/drawing/2014/main" val="10001"/>
                  </a:ext>
                </a:extLst>
              </a:tr>
              <a:tr h="564325">
                <a:tc>
                  <a:txBody>
                    <a:bodyPr/>
                    <a:lstStyle/>
                    <a:p>
                      <a:pPr marL="72000" marR="0" lvl="0" indent="0" algn="l" rtl="0">
                        <a:lnSpc>
                          <a:spcPct val="100000"/>
                        </a:lnSpc>
                        <a:spcBef>
                          <a:spcPts val="0"/>
                        </a:spcBef>
                        <a:spcAft>
                          <a:spcPts val="0"/>
                        </a:spcAft>
                        <a:buNone/>
                      </a:pPr>
                      <a:r>
                        <a:rPr lang="tr-TR" sz="2000" b="1">
                          <a:solidFill>
                            <a:srgbClr val="0000CC"/>
                          </a:solidFill>
                        </a:rPr>
                        <a:t>ERASMUS + Yurtdışına Giden Öğretim Elemanı Sayısı</a:t>
                      </a:r>
                      <a:endParaRPr sz="2000" b="1">
                        <a:solidFill>
                          <a:srgbClr val="0000CC"/>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endParaRPr sz="1400" dirty="0">
                        <a:latin typeface="Calibri"/>
                        <a:ea typeface="Calibri"/>
                        <a:cs typeface="Calibri"/>
                        <a:sym typeface="Calibri"/>
                      </a:endParaRPr>
                    </a:p>
                  </a:txBody>
                  <a:tcPr marL="0" marR="0" marT="0" marB="0"/>
                </a:tc>
                <a:tc>
                  <a:txBody>
                    <a:bodyPr/>
                    <a:lstStyle/>
                    <a:p>
                      <a:pPr marL="0" marR="0" lvl="0" indent="0" algn="ctr" rtl="0">
                        <a:lnSpc>
                          <a:spcPct val="107000"/>
                        </a:lnSpc>
                        <a:spcBef>
                          <a:spcPts val="0"/>
                        </a:spcBef>
                        <a:spcAft>
                          <a:spcPts val="0"/>
                        </a:spcAft>
                        <a:buNone/>
                      </a:pPr>
                      <a:r>
                        <a:rPr lang="tr-TR" sz="1400" dirty="0" smtClean="0">
                          <a:latin typeface="Calibri"/>
                          <a:ea typeface="Calibri"/>
                          <a:cs typeface="Calibri"/>
                          <a:sym typeface="Calibri"/>
                        </a:rPr>
                        <a:t>1</a:t>
                      </a:r>
                      <a:endParaRPr sz="1400" dirty="0">
                        <a:latin typeface="Calibri"/>
                        <a:ea typeface="Calibri"/>
                        <a:cs typeface="Calibri"/>
                        <a:sym typeface="Calibri"/>
                      </a:endParaRPr>
                    </a:p>
                  </a:txBody>
                  <a:tcPr marL="0" marR="0" marT="0" marB="0"/>
                </a:tc>
                <a:extLst>
                  <a:ext uri="{0D108BD9-81ED-4DB2-BD59-A6C34878D82A}">
                    <a16:rowId xmlns:a16="http://schemas.microsoft.com/office/drawing/2014/main" val="10002"/>
                  </a:ext>
                </a:extLst>
              </a:tr>
              <a:tr h="368500">
                <a:tc>
                  <a:txBody>
                    <a:bodyPr/>
                    <a:lstStyle/>
                    <a:p>
                      <a:pPr marL="72000" marR="0" lvl="0" indent="0" algn="l" rtl="0">
                        <a:lnSpc>
                          <a:spcPct val="100000"/>
                        </a:lnSpc>
                        <a:spcBef>
                          <a:spcPts val="0"/>
                        </a:spcBef>
                        <a:spcAft>
                          <a:spcPts val="0"/>
                        </a:spcAft>
                        <a:buNone/>
                      </a:pPr>
                      <a:r>
                        <a:rPr lang="tr-TR" sz="2000" b="1">
                          <a:solidFill>
                            <a:srgbClr val="0000CC"/>
                          </a:solidFill>
                        </a:rPr>
                        <a:t>ERASMUS + Yurtdışına Giden İdari Personel Sayısı</a:t>
                      </a:r>
                      <a:endParaRPr sz="2000" b="1">
                        <a:solidFill>
                          <a:srgbClr val="0000CC"/>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tc>
                <a:tc>
                  <a:txBody>
                    <a:bodyPr/>
                    <a:lstStyle/>
                    <a:p>
                      <a:pPr marL="0" marR="0" lvl="0" indent="0" algn="ctr" rtl="0">
                        <a:lnSpc>
                          <a:spcPct val="107000"/>
                        </a:lnSpc>
                        <a:spcBef>
                          <a:spcPts val="0"/>
                        </a:spcBef>
                        <a:spcAft>
                          <a:spcPts val="0"/>
                        </a:spcAft>
                        <a:buNone/>
                      </a:pPr>
                      <a:r>
                        <a:rPr lang="tr-TR" sz="1100" dirty="0"/>
                        <a:t> </a:t>
                      </a:r>
                      <a:endParaRPr sz="1100" dirty="0">
                        <a:latin typeface="Calibri"/>
                        <a:ea typeface="Calibri"/>
                        <a:cs typeface="Calibri"/>
                        <a:sym typeface="Calibri"/>
                      </a:endParaRPr>
                    </a:p>
                  </a:txBody>
                  <a:tcPr marL="0" marR="0" marT="0" marB="0"/>
                </a:tc>
                <a:extLst>
                  <a:ext uri="{0D108BD9-81ED-4DB2-BD59-A6C34878D82A}">
                    <a16:rowId xmlns:a16="http://schemas.microsoft.com/office/drawing/2014/main" val="10003"/>
                  </a:ext>
                </a:extLst>
              </a:tr>
              <a:tr h="368500">
                <a:tc>
                  <a:txBody>
                    <a:bodyPr/>
                    <a:lstStyle/>
                    <a:p>
                      <a:pPr marL="72000" marR="0" lvl="0" indent="0" algn="r" rtl="0">
                        <a:lnSpc>
                          <a:spcPct val="100000"/>
                        </a:lnSpc>
                        <a:spcBef>
                          <a:spcPts val="0"/>
                        </a:spcBef>
                        <a:spcAft>
                          <a:spcPts val="0"/>
                        </a:spcAft>
                        <a:buNone/>
                      </a:pPr>
                      <a:r>
                        <a:rPr lang="tr-TR" sz="2000" b="1">
                          <a:solidFill>
                            <a:srgbClr val="FF0000"/>
                          </a:solidFill>
                        </a:rPr>
                        <a:t>TOPLAM</a:t>
                      </a:r>
                      <a:endParaRPr sz="20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600" dirty="0">
                          <a:solidFill>
                            <a:srgbClr val="FF0000"/>
                          </a:solidFill>
                        </a:rPr>
                        <a:t> </a:t>
                      </a:r>
                      <a:endParaRPr sz="1600" dirty="0">
                        <a:solidFill>
                          <a:srgbClr val="FF0000"/>
                        </a:solidFill>
                        <a:latin typeface="Calibri"/>
                        <a:ea typeface="Calibri"/>
                        <a:cs typeface="Calibri"/>
                        <a:sym typeface="Calibri"/>
                      </a:endParaRPr>
                    </a:p>
                  </a:txBody>
                  <a:tcPr marL="0" marR="0" marT="0" marB="0"/>
                </a:tc>
                <a:tc>
                  <a:txBody>
                    <a:bodyPr/>
                    <a:lstStyle/>
                    <a:p>
                      <a:pPr marL="0" marR="0" lvl="0" indent="0" algn="ctr" rtl="0">
                        <a:lnSpc>
                          <a:spcPct val="107000"/>
                        </a:lnSpc>
                        <a:spcBef>
                          <a:spcPts val="0"/>
                        </a:spcBef>
                        <a:spcAft>
                          <a:spcPts val="0"/>
                        </a:spcAft>
                        <a:buNone/>
                      </a:pPr>
                      <a:r>
                        <a:rPr lang="tr-TR" sz="1600" dirty="0">
                          <a:solidFill>
                            <a:srgbClr val="FF0000"/>
                          </a:solidFill>
                        </a:rPr>
                        <a:t> </a:t>
                      </a:r>
                      <a:endParaRPr sz="1600" dirty="0">
                        <a:solidFill>
                          <a:srgbClr val="FF0000"/>
                        </a:solidFill>
                        <a:latin typeface="Calibri"/>
                        <a:ea typeface="Calibri"/>
                        <a:cs typeface="Calibri"/>
                        <a:sym typeface="Calibri"/>
                      </a:endParaRPr>
                    </a:p>
                  </a:txBody>
                  <a:tcPr marL="0" marR="0" marT="0" marB="0"/>
                </a:tc>
                <a:extLst>
                  <a:ext uri="{0D108BD9-81ED-4DB2-BD59-A6C34878D82A}">
                    <a16:rowId xmlns:a16="http://schemas.microsoft.com/office/drawing/2014/main" val="10004"/>
                  </a:ext>
                </a:extLst>
              </a:tr>
              <a:tr h="368500">
                <a:tc>
                  <a:txBody>
                    <a:bodyPr/>
                    <a:lstStyle/>
                    <a:p>
                      <a:pPr marL="72000" marR="0" lvl="0" indent="0" algn="l" rtl="0">
                        <a:lnSpc>
                          <a:spcPct val="100000"/>
                        </a:lnSpc>
                        <a:spcBef>
                          <a:spcPts val="0"/>
                        </a:spcBef>
                        <a:spcAft>
                          <a:spcPts val="0"/>
                        </a:spcAft>
                        <a:buNone/>
                      </a:pPr>
                      <a:r>
                        <a:rPr lang="tr-TR" sz="2000" b="1">
                          <a:solidFill>
                            <a:srgbClr val="0000CC"/>
                          </a:solidFill>
                        </a:rPr>
                        <a:t>ERASMUS + Yurtdışından Gelen Öğrenci Sayısı</a:t>
                      </a:r>
                      <a:endParaRPr sz="2000" b="1">
                        <a:solidFill>
                          <a:srgbClr val="0000CC"/>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tc>
                <a:tc>
                  <a:txBody>
                    <a:bodyPr/>
                    <a:lstStyle/>
                    <a:p>
                      <a:pPr marL="0" marR="0" lvl="0" indent="0" algn="ctr" rtl="0">
                        <a:lnSpc>
                          <a:spcPct val="107000"/>
                        </a:lnSpc>
                        <a:spcBef>
                          <a:spcPts val="0"/>
                        </a:spcBef>
                        <a:spcAft>
                          <a:spcPts val="0"/>
                        </a:spcAft>
                        <a:buNone/>
                      </a:pPr>
                      <a:r>
                        <a:rPr lang="tr-TR" sz="1100" dirty="0"/>
                        <a:t> </a:t>
                      </a:r>
                      <a:endParaRPr sz="1100" dirty="0">
                        <a:latin typeface="Calibri"/>
                        <a:ea typeface="Calibri"/>
                        <a:cs typeface="Calibri"/>
                        <a:sym typeface="Calibri"/>
                      </a:endParaRPr>
                    </a:p>
                  </a:txBody>
                  <a:tcPr marL="0" marR="0" marT="0" marB="0"/>
                </a:tc>
                <a:extLst>
                  <a:ext uri="{0D108BD9-81ED-4DB2-BD59-A6C34878D82A}">
                    <a16:rowId xmlns:a16="http://schemas.microsoft.com/office/drawing/2014/main" val="10005"/>
                  </a:ext>
                </a:extLst>
              </a:tr>
              <a:tr h="619975">
                <a:tc>
                  <a:txBody>
                    <a:bodyPr/>
                    <a:lstStyle/>
                    <a:p>
                      <a:pPr marL="72000" marR="0" lvl="0" indent="0" algn="l" rtl="0">
                        <a:lnSpc>
                          <a:spcPct val="100000"/>
                        </a:lnSpc>
                        <a:spcBef>
                          <a:spcPts val="0"/>
                        </a:spcBef>
                        <a:spcAft>
                          <a:spcPts val="0"/>
                        </a:spcAft>
                        <a:buNone/>
                      </a:pPr>
                      <a:r>
                        <a:rPr lang="tr-TR" sz="2000" b="1">
                          <a:solidFill>
                            <a:srgbClr val="0000CC"/>
                          </a:solidFill>
                        </a:rPr>
                        <a:t>ERASMUS + Yurtdışından Gelen Öğretim Elemanı Sayısı</a:t>
                      </a:r>
                      <a:endParaRPr sz="2000" b="1">
                        <a:solidFill>
                          <a:srgbClr val="0000CC"/>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tc>
                <a:tc>
                  <a:txBody>
                    <a:bodyPr/>
                    <a:lstStyle/>
                    <a:p>
                      <a:pPr marL="0" marR="0" lvl="0" indent="0" algn="ctr" rtl="0">
                        <a:lnSpc>
                          <a:spcPct val="107000"/>
                        </a:lnSpc>
                        <a:spcBef>
                          <a:spcPts val="0"/>
                        </a:spcBef>
                        <a:spcAft>
                          <a:spcPts val="0"/>
                        </a:spcAft>
                        <a:buNone/>
                      </a:pPr>
                      <a:r>
                        <a:rPr lang="tr-TR" sz="1100" dirty="0"/>
                        <a:t> </a:t>
                      </a:r>
                      <a:endParaRPr sz="1100" dirty="0">
                        <a:latin typeface="Calibri"/>
                        <a:ea typeface="Calibri"/>
                        <a:cs typeface="Calibri"/>
                        <a:sym typeface="Calibri"/>
                      </a:endParaRPr>
                    </a:p>
                  </a:txBody>
                  <a:tcPr marL="0" marR="0" marT="0" marB="0"/>
                </a:tc>
                <a:extLst>
                  <a:ext uri="{0D108BD9-81ED-4DB2-BD59-A6C34878D82A}">
                    <a16:rowId xmlns:a16="http://schemas.microsoft.com/office/drawing/2014/main" val="10006"/>
                  </a:ext>
                </a:extLst>
              </a:tr>
              <a:tr h="368500">
                <a:tc>
                  <a:txBody>
                    <a:bodyPr/>
                    <a:lstStyle/>
                    <a:p>
                      <a:pPr marL="72000" marR="0" lvl="0" indent="0" algn="l" rtl="0">
                        <a:lnSpc>
                          <a:spcPct val="100000"/>
                        </a:lnSpc>
                        <a:spcBef>
                          <a:spcPts val="0"/>
                        </a:spcBef>
                        <a:spcAft>
                          <a:spcPts val="0"/>
                        </a:spcAft>
                        <a:buNone/>
                      </a:pPr>
                      <a:r>
                        <a:rPr lang="tr-TR" sz="2000" b="1" dirty="0">
                          <a:solidFill>
                            <a:srgbClr val="0000CC"/>
                          </a:solidFill>
                        </a:rPr>
                        <a:t>ERASMUS + Yurtdışından Gelen İdari Personel Sayısı</a:t>
                      </a:r>
                      <a:endParaRPr sz="2000" b="1" dirty="0">
                        <a:solidFill>
                          <a:srgbClr val="0000CC"/>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0" marR="0" marT="0" marB="0"/>
                </a:tc>
                <a:tc>
                  <a:txBody>
                    <a:bodyPr/>
                    <a:lstStyle/>
                    <a:p>
                      <a:pPr marL="0" marR="0" lvl="0" indent="0" algn="ctr" rtl="0">
                        <a:lnSpc>
                          <a:spcPct val="107000"/>
                        </a:lnSpc>
                        <a:spcBef>
                          <a:spcPts val="0"/>
                        </a:spcBef>
                        <a:spcAft>
                          <a:spcPts val="0"/>
                        </a:spcAft>
                        <a:buNone/>
                      </a:pPr>
                      <a:r>
                        <a:rPr lang="tr-TR" sz="1100" dirty="0"/>
                        <a:t> </a:t>
                      </a:r>
                      <a:endParaRPr sz="1100" dirty="0">
                        <a:latin typeface="Calibri"/>
                        <a:ea typeface="Calibri"/>
                        <a:cs typeface="Calibri"/>
                        <a:sym typeface="Calibri"/>
                      </a:endParaRPr>
                    </a:p>
                  </a:txBody>
                  <a:tcPr marL="0" marR="0" marT="0" marB="0"/>
                </a:tc>
                <a:extLst>
                  <a:ext uri="{0D108BD9-81ED-4DB2-BD59-A6C34878D82A}">
                    <a16:rowId xmlns:a16="http://schemas.microsoft.com/office/drawing/2014/main" val="10007"/>
                  </a:ext>
                </a:extLst>
              </a:tr>
              <a:tr h="368500">
                <a:tc>
                  <a:txBody>
                    <a:bodyPr/>
                    <a:lstStyle/>
                    <a:p>
                      <a:pPr marL="0" marR="0" lvl="0" indent="0" algn="r" rtl="0">
                        <a:lnSpc>
                          <a:spcPct val="107000"/>
                        </a:lnSpc>
                        <a:spcBef>
                          <a:spcPts val="0"/>
                        </a:spcBef>
                        <a:spcAft>
                          <a:spcPts val="0"/>
                        </a:spcAft>
                        <a:buNone/>
                      </a:pPr>
                      <a:r>
                        <a:rPr lang="tr-TR" sz="2000" b="1">
                          <a:solidFill>
                            <a:srgbClr val="FF0000"/>
                          </a:solidFill>
                        </a:rPr>
                        <a:t>TOPLAM</a:t>
                      </a:r>
                      <a:endParaRPr sz="2000" b="1">
                        <a:solidFill>
                          <a:srgbClr val="FF0000"/>
                        </a:solidFill>
                        <a:latin typeface="Calibri"/>
                        <a:ea typeface="Calibri"/>
                        <a:cs typeface="Calibri"/>
                        <a:sym typeface="Calibri"/>
                      </a:endParaRPr>
                    </a:p>
                  </a:txBody>
                  <a:tcPr marL="0" marR="0" marT="0" marB="0" anchor="ctr"/>
                </a:tc>
                <a:tc>
                  <a:txBody>
                    <a:bodyPr/>
                    <a:lstStyle/>
                    <a:p>
                      <a:pPr marL="0" marR="0" lvl="0" indent="0" algn="l" rtl="0">
                        <a:lnSpc>
                          <a:spcPct val="107000"/>
                        </a:lnSpc>
                        <a:spcBef>
                          <a:spcPts val="0"/>
                        </a:spcBef>
                        <a:spcAft>
                          <a:spcPts val="0"/>
                        </a:spcAft>
                        <a:buNone/>
                      </a:pPr>
                      <a:r>
                        <a:rPr lang="tr-TR" sz="1600" dirty="0"/>
                        <a:t> 0</a:t>
                      </a:r>
                      <a:endParaRPr sz="1600" dirty="0">
                        <a:latin typeface="Calibri"/>
                        <a:ea typeface="Calibri"/>
                        <a:cs typeface="Calibri"/>
                        <a:sym typeface="Calibri"/>
                      </a:endParaRPr>
                    </a:p>
                  </a:txBody>
                  <a:tcPr marL="0" marR="0" marT="0" marB="0"/>
                </a:tc>
                <a:tc>
                  <a:txBody>
                    <a:bodyPr/>
                    <a:lstStyle/>
                    <a:p>
                      <a:pPr marL="0" marR="0" lvl="0" indent="0" algn="ctr" rtl="0">
                        <a:lnSpc>
                          <a:spcPct val="107000"/>
                        </a:lnSpc>
                        <a:spcBef>
                          <a:spcPts val="0"/>
                        </a:spcBef>
                        <a:spcAft>
                          <a:spcPts val="0"/>
                        </a:spcAft>
                        <a:buNone/>
                      </a:pPr>
                      <a:r>
                        <a:rPr lang="tr-TR" sz="1600" dirty="0"/>
                        <a:t> </a:t>
                      </a:r>
                      <a:r>
                        <a:rPr lang="tr-TR" sz="1600" dirty="0" smtClean="0"/>
                        <a:t>1</a:t>
                      </a:r>
                      <a:endParaRPr sz="1600" dirty="0">
                        <a:latin typeface="Calibri"/>
                        <a:ea typeface="Calibri"/>
                        <a:cs typeface="Calibri"/>
                        <a:sym typeface="Calibri"/>
                      </a:endParaRPr>
                    </a:p>
                  </a:txBody>
                  <a:tcPr marL="0" marR="0" marT="0" marB="0"/>
                </a:tc>
                <a:extLst>
                  <a:ext uri="{0D108BD9-81ED-4DB2-BD59-A6C34878D82A}">
                    <a16:rowId xmlns:a16="http://schemas.microsoft.com/office/drawing/2014/main" val="10008"/>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Shape 134"/>
        <p:cNvGrpSpPr/>
        <p:nvPr/>
      </p:nvGrpSpPr>
      <p:grpSpPr>
        <a:xfrm>
          <a:off x="0" y="0"/>
          <a:ext cx="0" cy="0"/>
          <a:chOff x="0" y="0"/>
          <a:chExt cx="0" cy="0"/>
        </a:xfrm>
      </p:grpSpPr>
      <p:sp>
        <p:nvSpPr>
          <p:cNvPr id="135" name="Google Shape;135;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30.12.2025</a:t>
            </a:r>
            <a:endParaRPr/>
          </a:p>
        </p:txBody>
      </p:sp>
      <p:sp>
        <p:nvSpPr>
          <p:cNvPr id="136" name="Google Shape;136;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6</a:t>
            </a:fld>
            <a:endParaRPr/>
          </a:p>
        </p:txBody>
      </p:sp>
      <p:sp>
        <p:nvSpPr>
          <p:cNvPr id="137" name="Google Shape;137;p6"/>
          <p:cNvSpPr/>
          <p:nvPr/>
        </p:nvSpPr>
        <p:spPr>
          <a:xfrm>
            <a:off x="11801284" y="6586463"/>
            <a:ext cx="234962" cy="270024"/>
          </a:xfrm>
          <a:prstGeom prst="flowChartSummingJunction">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8" name="Google Shape;138;p6"/>
          <p:cNvSpPr txBox="1">
            <a:spLocks noGrp="1"/>
          </p:cNvSpPr>
          <p:nvPr>
            <p:ph type="title"/>
          </p:nvPr>
        </p:nvSpPr>
        <p:spPr>
          <a:xfrm>
            <a:off x="101600" y="792260"/>
            <a:ext cx="10704945" cy="624961"/>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2800"/>
              <a:buFont typeface="Calibri"/>
              <a:buNone/>
            </a:pPr>
            <a:r>
              <a:rPr lang="tr-TR" sz="2800" b="1">
                <a:solidFill>
                  <a:srgbClr val="FF0000"/>
                </a:solidFill>
              </a:rPr>
              <a:t>YÖNETİM: </a:t>
            </a:r>
            <a:r>
              <a:rPr lang="tr-TR" sz="2800" b="1">
                <a:solidFill>
                  <a:srgbClr val="3333FF"/>
                </a:solidFill>
              </a:rPr>
              <a:t>Ana Bilim/Sanat Dalı / Program Başkanlıkları</a:t>
            </a:r>
            <a:endParaRPr sz="2800" b="1">
              <a:solidFill>
                <a:srgbClr val="3333FF"/>
              </a:solidFill>
              <a:latin typeface="Calibri"/>
              <a:ea typeface="Calibri"/>
              <a:cs typeface="Calibri"/>
              <a:sym typeface="Calibri"/>
            </a:endParaRPr>
          </a:p>
        </p:txBody>
      </p:sp>
      <p:graphicFrame>
        <p:nvGraphicFramePr>
          <p:cNvPr id="139" name="Google Shape;139;p6"/>
          <p:cNvGraphicFramePr/>
          <p:nvPr>
            <p:extLst>
              <p:ext uri="{D42A27DB-BD31-4B8C-83A1-F6EECF244321}">
                <p14:modId xmlns:p14="http://schemas.microsoft.com/office/powerpoint/2010/main" val="714828429"/>
              </p:ext>
            </p:extLst>
          </p:nvPr>
        </p:nvGraphicFramePr>
        <p:xfrm>
          <a:off x="496390" y="1820179"/>
          <a:ext cx="11390800" cy="3804825"/>
        </p:xfrm>
        <a:graphic>
          <a:graphicData uri="http://schemas.openxmlformats.org/drawingml/2006/table">
            <a:tbl>
              <a:tblPr firstRow="1" firstCol="1" bandRow="1">
                <a:noFill/>
                <a:tableStyleId>{9EE9E55A-6353-4820-B1A0-A50A31D110FF}</a:tableStyleId>
              </a:tblPr>
              <a:tblGrid>
                <a:gridCol w="2873350">
                  <a:extLst>
                    <a:ext uri="{9D8B030D-6E8A-4147-A177-3AD203B41FA5}">
                      <a16:colId xmlns:a16="http://schemas.microsoft.com/office/drawing/2014/main" val="20000"/>
                    </a:ext>
                  </a:extLst>
                </a:gridCol>
                <a:gridCol w="3232525">
                  <a:extLst>
                    <a:ext uri="{9D8B030D-6E8A-4147-A177-3AD203B41FA5}">
                      <a16:colId xmlns:a16="http://schemas.microsoft.com/office/drawing/2014/main" val="20001"/>
                    </a:ext>
                  </a:extLst>
                </a:gridCol>
                <a:gridCol w="5284925">
                  <a:extLst>
                    <a:ext uri="{9D8B030D-6E8A-4147-A177-3AD203B41FA5}">
                      <a16:colId xmlns:a16="http://schemas.microsoft.com/office/drawing/2014/main" val="20002"/>
                    </a:ext>
                  </a:extLst>
                </a:gridCol>
              </a:tblGrid>
              <a:tr h="554325">
                <a:tc>
                  <a:txBody>
                    <a:bodyPr/>
                    <a:lstStyle/>
                    <a:p>
                      <a:pPr marL="0" marR="0" lvl="0" indent="0" algn="ctr" rtl="0">
                        <a:lnSpc>
                          <a:spcPct val="107000"/>
                        </a:lnSpc>
                        <a:spcBef>
                          <a:spcPts val="0"/>
                        </a:spcBef>
                        <a:spcAft>
                          <a:spcPts val="0"/>
                        </a:spcAft>
                        <a:buNone/>
                      </a:pPr>
                      <a:r>
                        <a:rPr lang="tr-TR" sz="1600">
                          <a:solidFill>
                            <a:srgbClr val="FF0000"/>
                          </a:solidFill>
                        </a:rPr>
                        <a:t>Bölüm Adı*</a:t>
                      </a:r>
                      <a:endParaRPr sz="1600">
                        <a:solidFill>
                          <a:srgbClr val="FF0000"/>
                        </a:solidFill>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1600">
                          <a:solidFill>
                            <a:srgbClr val="FF0000"/>
                          </a:solidFill>
                        </a:rPr>
                        <a:t>Ana Bilim/Sanat Dalı Adı</a:t>
                      </a:r>
                      <a:endParaRPr sz="1600">
                        <a:solidFill>
                          <a:srgbClr val="FF0000"/>
                        </a:solidFill>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1600">
                          <a:solidFill>
                            <a:srgbClr val="FF0000"/>
                          </a:solidFill>
                        </a:rPr>
                        <a:t>Ana Bilim/Sanat Dalı Başkanı</a:t>
                      </a:r>
                      <a:endParaRPr/>
                    </a:p>
                    <a:p>
                      <a:pPr marL="0" marR="0" lvl="0" indent="0" algn="ctr" rtl="0">
                        <a:lnSpc>
                          <a:spcPct val="107000"/>
                        </a:lnSpc>
                        <a:spcBef>
                          <a:spcPts val="0"/>
                        </a:spcBef>
                        <a:spcAft>
                          <a:spcPts val="0"/>
                        </a:spcAft>
                        <a:buNone/>
                      </a:pPr>
                      <a:r>
                        <a:rPr lang="tr-TR" sz="1600">
                          <a:solidFill>
                            <a:srgbClr val="FF0000"/>
                          </a:solidFill>
                        </a:rPr>
                        <a:t>Ünvanı Adı Soyadı</a:t>
                      </a:r>
                      <a:endParaRPr sz="1600">
                        <a:solidFill>
                          <a:srgbClr val="FF0000"/>
                        </a:solidFill>
                        <a:latin typeface="Calibri"/>
                        <a:ea typeface="Calibri"/>
                        <a:cs typeface="Calibri"/>
                        <a:sym typeface="Calibri"/>
                      </a:endParaRPr>
                    </a:p>
                  </a:txBody>
                  <a:tcPr marL="44450" marR="44450" marT="0" marB="0" anchor="ctr"/>
                </a:tc>
                <a:extLst>
                  <a:ext uri="{0D108BD9-81ED-4DB2-BD59-A6C34878D82A}">
                    <a16:rowId xmlns:a16="http://schemas.microsoft.com/office/drawing/2014/main" val="10000"/>
                  </a:ext>
                </a:extLst>
              </a:tr>
              <a:tr h="270875">
                <a:tc>
                  <a:txBody>
                    <a:bodyPr/>
                    <a:lstStyle/>
                    <a:p>
                      <a:pPr marL="0" marR="0" lvl="0" indent="0" algn="l" rtl="0">
                        <a:lnSpc>
                          <a:spcPct val="107000"/>
                        </a:lnSpc>
                        <a:spcBef>
                          <a:spcPts val="0"/>
                        </a:spcBef>
                        <a:spcAft>
                          <a:spcPts val="0"/>
                        </a:spcAft>
                        <a:buNone/>
                      </a:pPr>
                      <a:r>
                        <a:rPr lang="tr-TR" sz="1100" dirty="0"/>
                        <a:t> -</a:t>
                      </a:r>
                      <a:endParaRPr sz="1100" dirty="0">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1100" dirty="0"/>
                        <a:t> -</a:t>
                      </a:r>
                      <a:endParaRPr sz="1100" dirty="0">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1100" dirty="0"/>
                        <a:t> -</a:t>
                      </a:r>
                      <a:endParaRPr sz="1100" dirty="0">
                        <a:latin typeface="Calibri"/>
                        <a:ea typeface="Calibri"/>
                        <a:cs typeface="Calibri"/>
                        <a:sym typeface="Calibri"/>
                      </a:endParaRPr>
                    </a:p>
                  </a:txBody>
                  <a:tcPr marL="44450" marR="44450" marT="0" marB="0" anchor="ctr"/>
                </a:tc>
                <a:extLst>
                  <a:ext uri="{0D108BD9-81ED-4DB2-BD59-A6C34878D82A}">
                    <a16:rowId xmlns:a16="http://schemas.microsoft.com/office/drawing/2014/main" val="10001"/>
                  </a:ext>
                </a:extLst>
              </a:tr>
              <a:tr h="270875">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44450" marR="44450" marT="0" marB="0" anchor="ctr"/>
                </a:tc>
                <a:extLst>
                  <a:ext uri="{0D108BD9-81ED-4DB2-BD59-A6C34878D82A}">
                    <a16:rowId xmlns:a16="http://schemas.microsoft.com/office/drawing/2014/main" val="10002"/>
                  </a:ext>
                </a:extLst>
              </a:tr>
              <a:tr h="270875">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44450" marR="44450" marT="0" marB="0" anchor="ctr"/>
                </a:tc>
                <a:extLst>
                  <a:ext uri="{0D108BD9-81ED-4DB2-BD59-A6C34878D82A}">
                    <a16:rowId xmlns:a16="http://schemas.microsoft.com/office/drawing/2014/main" val="10003"/>
                  </a:ext>
                </a:extLst>
              </a:tr>
              <a:tr h="270875">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44450" marR="44450" marT="0" marB="0" anchor="ctr"/>
                </a:tc>
                <a:extLst>
                  <a:ext uri="{0D108BD9-81ED-4DB2-BD59-A6C34878D82A}">
                    <a16:rowId xmlns:a16="http://schemas.microsoft.com/office/drawing/2014/main" val="10004"/>
                  </a:ext>
                </a:extLst>
              </a:tr>
              <a:tr h="270875">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44450" marR="44450" marT="0" marB="0" anchor="ctr"/>
                </a:tc>
                <a:extLst>
                  <a:ext uri="{0D108BD9-81ED-4DB2-BD59-A6C34878D82A}">
                    <a16:rowId xmlns:a16="http://schemas.microsoft.com/office/drawing/2014/main" val="10005"/>
                  </a:ext>
                </a:extLst>
              </a:tr>
              <a:tr h="270875">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44450" marR="44450" marT="0" marB="0" anchor="ctr"/>
                </a:tc>
                <a:extLst>
                  <a:ext uri="{0D108BD9-81ED-4DB2-BD59-A6C34878D82A}">
                    <a16:rowId xmlns:a16="http://schemas.microsoft.com/office/drawing/2014/main" val="10006"/>
                  </a:ext>
                </a:extLst>
              </a:tr>
              <a:tr h="270875">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44450" marR="44450" marT="0" marB="0" anchor="ctr"/>
                </a:tc>
                <a:extLst>
                  <a:ext uri="{0D108BD9-81ED-4DB2-BD59-A6C34878D82A}">
                    <a16:rowId xmlns:a16="http://schemas.microsoft.com/office/drawing/2014/main" val="10007"/>
                  </a:ext>
                </a:extLst>
              </a:tr>
              <a:tr h="270875">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44450" marR="44450" marT="0" marB="0" anchor="ctr"/>
                </a:tc>
                <a:extLst>
                  <a:ext uri="{0D108BD9-81ED-4DB2-BD59-A6C34878D82A}">
                    <a16:rowId xmlns:a16="http://schemas.microsoft.com/office/drawing/2014/main" val="10008"/>
                  </a:ext>
                </a:extLst>
              </a:tr>
              <a:tr h="270875">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44450" marR="44450" marT="0" marB="0" anchor="ctr"/>
                </a:tc>
                <a:extLst>
                  <a:ext uri="{0D108BD9-81ED-4DB2-BD59-A6C34878D82A}">
                    <a16:rowId xmlns:a16="http://schemas.microsoft.com/office/drawing/2014/main" val="10009"/>
                  </a:ext>
                </a:extLst>
              </a:tr>
              <a:tr h="270875">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44450" marR="44450" marT="0" marB="0" anchor="ctr"/>
                </a:tc>
                <a:extLst>
                  <a:ext uri="{0D108BD9-81ED-4DB2-BD59-A6C34878D82A}">
                    <a16:rowId xmlns:a16="http://schemas.microsoft.com/office/drawing/2014/main" val="10010"/>
                  </a:ext>
                </a:extLst>
              </a:tr>
              <a:tr h="270875">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44450" marR="44450" marT="0" marB="0" anchor="ctr"/>
                </a:tc>
                <a:extLst>
                  <a:ext uri="{0D108BD9-81ED-4DB2-BD59-A6C34878D82A}">
                    <a16:rowId xmlns:a16="http://schemas.microsoft.com/office/drawing/2014/main" val="10011"/>
                  </a:ext>
                </a:extLst>
              </a:tr>
              <a:tr h="270875">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1100" dirty="0"/>
                        <a:t> </a:t>
                      </a:r>
                      <a:endParaRPr sz="1100" dirty="0">
                        <a:latin typeface="Calibri"/>
                        <a:ea typeface="Calibri"/>
                        <a:cs typeface="Calibri"/>
                        <a:sym typeface="Calibri"/>
                      </a:endParaRPr>
                    </a:p>
                  </a:txBody>
                  <a:tcPr marL="44450" marR="44450" marT="0" marB="0" anchor="ctr"/>
                </a:tc>
                <a:extLst>
                  <a:ext uri="{0D108BD9-81ED-4DB2-BD59-A6C34878D82A}">
                    <a16:rowId xmlns:a16="http://schemas.microsoft.com/office/drawing/2014/main" val="10012"/>
                  </a:ext>
                </a:extLst>
              </a:tr>
            </a:tbl>
          </a:graphicData>
        </a:graphic>
      </p:graphicFrame>
      <p:sp>
        <p:nvSpPr>
          <p:cNvPr id="140" name="Google Shape;140;p6"/>
          <p:cNvSpPr txBox="1"/>
          <p:nvPr/>
        </p:nvSpPr>
        <p:spPr>
          <a:xfrm>
            <a:off x="496389" y="5806068"/>
            <a:ext cx="4696222"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800" b="1" i="1">
                <a:solidFill>
                  <a:srgbClr val="FF0000"/>
                </a:solidFill>
                <a:latin typeface="Calibri"/>
                <a:ea typeface="Calibri"/>
                <a:cs typeface="Calibri"/>
                <a:sym typeface="Calibri"/>
              </a:rPr>
              <a:t>*Bölüm Sayısına göre satır ekleyiniz veya siliniz</a:t>
            </a:r>
            <a:endParaRPr sz="1800" b="1" i="1">
              <a:solidFill>
                <a:srgbClr val="FF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250">
        <p14:pan dir="u"/>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Shape 595"/>
        <p:cNvGrpSpPr/>
        <p:nvPr/>
      </p:nvGrpSpPr>
      <p:grpSpPr>
        <a:xfrm>
          <a:off x="0" y="0"/>
          <a:ext cx="0" cy="0"/>
          <a:chOff x="0" y="0"/>
          <a:chExt cx="0" cy="0"/>
        </a:xfrm>
      </p:grpSpPr>
      <p:sp>
        <p:nvSpPr>
          <p:cNvPr id="596" name="Google Shape;596;p59"/>
          <p:cNvSpPr txBox="1">
            <a:spLocks noGrp="1"/>
          </p:cNvSpPr>
          <p:nvPr>
            <p:ph type="title"/>
          </p:nvPr>
        </p:nvSpPr>
        <p:spPr>
          <a:xfrm>
            <a:off x="360219" y="774666"/>
            <a:ext cx="10197854" cy="59615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3200"/>
              <a:buFont typeface="Calibri"/>
              <a:buNone/>
            </a:pPr>
            <a:r>
              <a:rPr lang="tr-TR" sz="3200" b="1">
                <a:solidFill>
                  <a:srgbClr val="FF0000"/>
                </a:solidFill>
                <a:latin typeface="Calibri"/>
                <a:ea typeface="Calibri"/>
                <a:cs typeface="Calibri"/>
                <a:sym typeface="Calibri"/>
              </a:rPr>
              <a:t>Bilgi Paketi Hazırlanma Durumu</a:t>
            </a:r>
            <a:endParaRPr sz="3200" b="1">
              <a:solidFill>
                <a:srgbClr val="FF0000"/>
              </a:solidFill>
              <a:latin typeface="Calibri"/>
              <a:ea typeface="Calibri"/>
              <a:cs typeface="Calibri"/>
              <a:sym typeface="Calibri"/>
            </a:endParaRPr>
          </a:p>
        </p:txBody>
      </p:sp>
      <p:graphicFrame>
        <p:nvGraphicFramePr>
          <p:cNvPr id="597" name="Google Shape;597;p59"/>
          <p:cNvGraphicFramePr/>
          <p:nvPr>
            <p:extLst>
              <p:ext uri="{D42A27DB-BD31-4B8C-83A1-F6EECF244321}">
                <p14:modId xmlns:p14="http://schemas.microsoft.com/office/powerpoint/2010/main" val="3747936902"/>
              </p:ext>
            </p:extLst>
          </p:nvPr>
        </p:nvGraphicFramePr>
        <p:xfrm>
          <a:off x="429720" y="1976580"/>
          <a:ext cx="11272750" cy="4359595"/>
        </p:xfrm>
        <a:graphic>
          <a:graphicData uri="http://schemas.openxmlformats.org/drawingml/2006/table">
            <a:tbl>
              <a:tblPr firstRow="1" firstCol="1" bandRow="1">
                <a:noFill/>
                <a:tableStyleId>{9EE9E55A-6353-4820-B1A0-A50A31D110FF}</a:tableStyleId>
              </a:tblPr>
              <a:tblGrid>
                <a:gridCol w="5459250">
                  <a:extLst>
                    <a:ext uri="{9D8B030D-6E8A-4147-A177-3AD203B41FA5}">
                      <a16:colId xmlns:a16="http://schemas.microsoft.com/office/drawing/2014/main" val="20000"/>
                    </a:ext>
                  </a:extLst>
                </a:gridCol>
                <a:gridCol w="1840950">
                  <a:extLst>
                    <a:ext uri="{9D8B030D-6E8A-4147-A177-3AD203B41FA5}">
                      <a16:colId xmlns:a16="http://schemas.microsoft.com/office/drawing/2014/main" val="20001"/>
                    </a:ext>
                  </a:extLst>
                </a:gridCol>
                <a:gridCol w="2135750">
                  <a:extLst>
                    <a:ext uri="{9D8B030D-6E8A-4147-A177-3AD203B41FA5}">
                      <a16:colId xmlns:a16="http://schemas.microsoft.com/office/drawing/2014/main" val="20002"/>
                    </a:ext>
                  </a:extLst>
                </a:gridCol>
                <a:gridCol w="1836800">
                  <a:extLst>
                    <a:ext uri="{9D8B030D-6E8A-4147-A177-3AD203B41FA5}">
                      <a16:colId xmlns:a16="http://schemas.microsoft.com/office/drawing/2014/main" val="20003"/>
                    </a:ext>
                  </a:extLst>
                </a:gridCol>
              </a:tblGrid>
              <a:tr h="313700">
                <a:tc rowSpan="2">
                  <a:txBody>
                    <a:bodyPr/>
                    <a:lstStyle/>
                    <a:p>
                      <a:pPr marL="0" marR="0" lvl="0" indent="0" algn="ctr" rtl="0">
                        <a:lnSpc>
                          <a:spcPct val="100000"/>
                        </a:lnSpc>
                        <a:spcBef>
                          <a:spcPts val="0"/>
                        </a:spcBef>
                        <a:spcAft>
                          <a:spcPts val="0"/>
                        </a:spcAft>
                        <a:buNone/>
                      </a:pPr>
                      <a:r>
                        <a:rPr lang="tr-TR" sz="2000" b="1" u="none" strike="noStrike">
                          <a:solidFill>
                            <a:srgbClr val="FF0000"/>
                          </a:solidFill>
                        </a:rPr>
                        <a:t>Program Adı</a:t>
                      </a:r>
                      <a:endParaRPr sz="2000" b="1" u="none" strike="noStrike">
                        <a:solidFill>
                          <a:srgbClr val="FF0000"/>
                        </a:solidFill>
                        <a:latin typeface="Calibri"/>
                        <a:ea typeface="Calibri"/>
                        <a:cs typeface="Calibri"/>
                        <a:sym typeface="Calibri"/>
                      </a:endParaRPr>
                    </a:p>
                  </a:txBody>
                  <a:tcPr marL="44450" marR="44450" marT="0" marB="0" anchor="ctr"/>
                </a:tc>
                <a:tc gridSpan="3">
                  <a:txBody>
                    <a:bodyPr/>
                    <a:lstStyle/>
                    <a:p>
                      <a:pPr marL="0" marR="0" lvl="0" indent="0" algn="ctr" rtl="0">
                        <a:lnSpc>
                          <a:spcPct val="100000"/>
                        </a:lnSpc>
                        <a:spcBef>
                          <a:spcPts val="0"/>
                        </a:spcBef>
                        <a:spcAft>
                          <a:spcPts val="0"/>
                        </a:spcAft>
                        <a:buNone/>
                      </a:pPr>
                      <a:r>
                        <a:rPr lang="tr-TR" sz="2000" u="none" strike="noStrike">
                          <a:solidFill>
                            <a:srgbClr val="FF0000"/>
                          </a:solidFill>
                        </a:rPr>
                        <a:t>2025</a:t>
                      </a:r>
                      <a:endParaRPr sz="2000" b="1" u="none" strike="noStrike">
                        <a:solidFill>
                          <a:srgbClr val="FF0000"/>
                        </a:solidFill>
                        <a:latin typeface="Calibri"/>
                        <a:ea typeface="Calibri"/>
                        <a:cs typeface="Calibri"/>
                        <a:sym typeface="Calibri"/>
                      </a:endParaRPr>
                    </a:p>
                  </a:txBody>
                  <a:tcPr marL="44450" marR="44450" marT="0" marB="0" anchor="ct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627375">
                <a:tc vMerge="1">
                  <a:txBody>
                    <a:bodyPr/>
                    <a:lstStyle/>
                    <a:p>
                      <a:endParaRPr lang="tr-TR"/>
                    </a:p>
                  </a:txBody>
                  <a:tcPr/>
                </a:tc>
                <a:tc>
                  <a:txBody>
                    <a:bodyPr/>
                    <a:lstStyle/>
                    <a:p>
                      <a:pPr marL="0" marR="0" lvl="0" indent="0" algn="ctr" rtl="0">
                        <a:lnSpc>
                          <a:spcPct val="100000"/>
                        </a:lnSpc>
                        <a:spcBef>
                          <a:spcPts val="0"/>
                        </a:spcBef>
                        <a:spcAft>
                          <a:spcPts val="0"/>
                        </a:spcAft>
                        <a:buNone/>
                      </a:pPr>
                      <a:r>
                        <a:rPr lang="tr-TR" sz="2000" b="1" u="none" strike="noStrike">
                          <a:solidFill>
                            <a:srgbClr val="FF0000"/>
                          </a:solidFill>
                        </a:rPr>
                        <a:t>Toplam ders sayısı</a:t>
                      </a:r>
                      <a:endParaRPr sz="2000" b="1" u="none" strike="noStrike">
                        <a:solidFill>
                          <a:srgbClr val="FF0000"/>
                        </a:solidFill>
                        <a:latin typeface="Calibri"/>
                        <a:ea typeface="Calibri"/>
                        <a:cs typeface="Calibri"/>
                        <a:sym typeface="Calibri"/>
                      </a:endParaRPr>
                    </a:p>
                  </a:txBody>
                  <a:tcPr marL="44450" marR="44450" marT="0" marB="0" anchor="ctr"/>
                </a:tc>
                <a:tc>
                  <a:txBody>
                    <a:bodyPr/>
                    <a:lstStyle/>
                    <a:p>
                      <a:pPr marL="0" marR="0" lvl="0" indent="0" algn="ctr" rtl="0">
                        <a:lnSpc>
                          <a:spcPct val="100000"/>
                        </a:lnSpc>
                        <a:spcBef>
                          <a:spcPts val="0"/>
                        </a:spcBef>
                        <a:spcAft>
                          <a:spcPts val="0"/>
                        </a:spcAft>
                        <a:buNone/>
                      </a:pPr>
                      <a:r>
                        <a:rPr lang="tr-TR" sz="2000" b="1" u="none" strike="noStrike">
                          <a:solidFill>
                            <a:srgbClr val="FF0000"/>
                          </a:solidFill>
                        </a:rPr>
                        <a:t>Girişi tamamlanan ders sayısı</a:t>
                      </a:r>
                      <a:endParaRPr sz="2000" b="1" u="none" strike="noStrike">
                        <a:solidFill>
                          <a:srgbClr val="FF0000"/>
                        </a:solidFill>
                        <a:latin typeface="Calibri"/>
                        <a:ea typeface="Calibri"/>
                        <a:cs typeface="Calibri"/>
                        <a:sym typeface="Calibri"/>
                      </a:endParaRPr>
                    </a:p>
                  </a:txBody>
                  <a:tcPr marL="44450" marR="44450" marT="0" marB="0" anchor="ctr"/>
                </a:tc>
                <a:tc>
                  <a:txBody>
                    <a:bodyPr/>
                    <a:lstStyle/>
                    <a:p>
                      <a:pPr marL="0" marR="0" lvl="0" indent="0" algn="ctr" rtl="0">
                        <a:lnSpc>
                          <a:spcPct val="100000"/>
                        </a:lnSpc>
                        <a:spcBef>
                          <a:spcPts val="0"/>
                        </a:spcBef>
                        <a:spcAft>
                          <a:spcPts val="0"/>
                        </a:spcAft>
                        <a:buNone/>
                      </a:pPr>
                      <a:r>
                        <a:rPr lang="tr-TR" sz="2000" b="1" u="none" strike="noStrike">
                          <a:solidFill>
                            <a:srgbClr val="FF0000"/>
                          </a:solidFill>
                        </a:rPr>
                        <a:t>Eksik/boş ders sayısı</a:t>
                      </a:r>
                      <a:endParaRPr sz="2000" b="1" u="none" strike="noStrike">
                        <a:solidFill>
                          <a:srgbClr val="FF0000"/>
                        </a:solidFill>
                        <a:latin typeface="Calibri"/>
                        <a:ea typeface="Calibri"/>
                        <a:cs typeface="Calibri"/>
                        <a:sym typeface="Calibri"/>
                      </a:endParaRPr>
                    </a:p>
                  </a:txBody>
                  <a:tcPr marL="44450" marR="44450" marT="0" marB="0" anchor="ctr"/>
                </a:tc>
                <a:extLst>
                  <a:ext uri="{0D108BD9-81ED-4DB2-BD59-A6C34878D82A}">
                    <a16:rowId xmlns:a16="http://schemas.microsoft.com/office/drawing/2014/main" val="10001"/>
                  </a:ext>
                </a:extLst>
              </a:tr>
              <a:tr h="274975">
                <a:tc>
                  <a:txBody>
                    <a:bodyPr/>
                    <a:lstStyle/>
                    <a:p>
                      <a:pPr marL="72000" marR="0" lvl="0" indent="0" algn="l" rtl="0">
                        <a:lnSpc>
                          <a:spcPct val="100000"/>
                        </a:lnSpc>
                        <a:spcBef>
                          <a:spcPts val="0"/>
                        </a:spcBef>
                        <a:spcAft>
                          <a:spcPts val="0"/>
                        </a:spcAft>
                        <a:buNone/>
                      </a:pPr>
                      <a:r>
                        <a:rPr lang="tr-TR" sz="1600" b="1" dirty="0" smtClean="0">
                          <a:solidFill>
                            <a:srgbClr val="485793"/>
                          </a:solidFill>
                          <a:latin typeface="Calibri"/>
                          <a:ea typeface="Calibri"/>
                          <a:cs typeface="Calibri"/>
                          <a:sym typeface="Calibri"/>
                        </a:rPr>
                        <a:t>Hazırlık programı</a:t>
                      </a:r>
                      <a:r>
                        <a:rPr lang="tr-TR" sz="1600" b="1" baseline="0" dirty="0" smtClean="0">
                          <a:solidFill>
                            <a:srgbClr val="485793"/>
                          </a:solidFill>
                          <a:latin typeface="Calibri"/>
                          <a:ea typeface="Calibri"/>
                          <a:cs typeface="Calibri"/>
                          <a:sym typeface="Calibri"/>
                        </a:rPr>
                        <a:t> ders bilgi paketlerinin oluşturulması için 15.12.2025 tarih ve 2500076707 sayılı yazıyla t</a:t>
                      </a:r>
                      <a:r>
                        <a:rPr lang="tr-TR" sz="1600" b="1" dirty="0" smtClean="0">
                          <a:solidFill>
                            <a:srgbClr val="485793"/>
                          </a:solidFill>
                          <a:latin typeface="Calibri"/>
                          <a:ea typeface="Calibri"/>
                          <a:cs typeface="Calibri"/>
                          <a:sym typeface="Calibri"/>
                        </a:rPr>
                        <a:t>alepte bulunduk.</a:t>
                      </a:r>
                      <a:endParaRPr sz="1600" b="1" dirty="0">
                        <a:solidFill>
                          <a:srgbClr val="485793"/>
                        </a:solidFill>
                        <a:latin typeface="Calibri"/>
                        <a:ea typeface="Calibri"/>
                        <a:cs typeface="Calibri"/>
                        <a:sym typeface="Calibri"/>
                      </a:endParaRPr>
                    </a:p>
                  </a:txBody>
                  <a:tcPr marL="44450" marR="44450" marT="0" marB="0" anchor="ctr"/>
                </a:tc>
                <a:tc>
                  <a:txBody>
                    <a:bodyPr/>
                    <a:lstStyle/>
                    <a:p>
                      <a:pPr marL="72000" marR="0" lvl="0" indent="0" algn="ctr" rtl="0">
                        <a:lnSpc>
                          <a:spcPct val="100000"/>
                        </a:lnSpc>
                        <a:spcBef>
                          <a:spcPts val="0"/>
                        </a:spcBef>
                        <a:spcAft>
                          <a:spcPts val="0"/>
                        </a:spcAft>
                        <a:buNone/>
                      </a:pPr>
                      <a:endParaRPr sz="1600">
                        <a:solidFill>
                          <a:srgbClr val="485793"/>
                        </a:solidFill>
                        <a:latin typeface="Calibri"/>
                        <a:ea typeface="Calibri"/>
                        <a:cs typeface="Calibri"/>
                        <a:sym typeface="Calibri"/>
                      </a:endParaRPr>
                    </a:p>
                  </a:txBody>
                  <a:tcPr marL="44450" marR="44450" marT="0" marB="0" anchor="ctr"/>
                </a:tc>
                <a:tc>
                  <a:txBody>
                    <a:bodyPr/>
                    <a:lstStyle/>
                    <a:p>
                      <a:pPr marL="72000" marR="0" lvl="0" indent="0" algn="ctr" rtl="0">
                        <a:lnSpc>
                          <a:spcPct val="100000"/>
                        </a:lnSpc>
                        <a:spcBef>
                          <a:spcPts val="0"/>
                        </a:spcBef>
                        <a:spcAft>
                          <a:spcPts val="0"/>
                        </a:spcAft>
                        <a:buNone/>
                      </a:pPr>
                      <a:endParaRPr sz="1600">
                        <a:solidFill>
                          <a:srgbClr val="485793"/>
                        </a:solidFill>
                        <a:latin typeface="Calibri"/>
                        <a:ea typeface="Calibri"/>
                        <a:cs typeface="Calibri"/>
                        <a:sym typeface="Calibri"/>
                      </a:endParaRPr>
                    </a:p>
                  </a:txBody>
                  <a:tcPr marL="44450" marR="44450" marT="0" marB="0" anchor="ctr"/>
                </a:tc>
                <a:tc>
                  <a:txBody>
                    <a:bodyPr/>
                    <a:lstStyle/>
                    <a:p>
                      <a:pPr marL="72000" marR="0" lvl="0" indent="0" algn="ctr" rtl="0">
                        <a:lnSpc>
                          <a:spcPct val="100000"/>
                        </a:lnSpc>
                        <a:spcBef>
                          <a:spcPts val="0"/>
                        </a:spcBef>
                        <a:spcAft>
                          <a:spcPts val="0"/>
                        </a:spcAft>
                        <a:buNone/>
                      </a:pPr>
                      <a:endParaRPr sz="1600">
                        <a:solidFill>
                          <a:srgbClr val="485793"/>
                        </a:solidFill>
                        <a:latin typeface="Calibri"/>
                        <a:ea typeface="Calibri"/>
                        <a:cs typeface="Calibri"/>
                        <a:sym typeface="Calibri"/>
                      </a:endParaRPr>
                    </a:p>
                  </a:txBody>
                  <a:tcPr marL="44450" marR="44450" marT="0" marB="0" anchor="ctr"/>
                </a:tc>
                <a:extLst>
                  <a:ext uri="{0D108BD9-81ED-4DB2-BD59-A6C34878D82A}">
                    <a16:rowId xmlns:a16="http://schemas.microsoft.com/office/drawing/2014/main" val="10002"/>
                  </a:ext>
                </a:extLst>
              </a:tr>
              <a:tr h="301025">
                <a:tc>
                  <a:txBody>
                    <a:bodyPr/>
                    <a:lstStyle/>
                    <a:p>
                      <a:pPr marL="72000" marR="0" lvl="0" indent="0" algn="l" rtl="0">
                        <a:lnSpc>
                          <a:spcPct val="100000"/>
                        </a:lnSpc>
                        <a:spcBef>
                          <a:spcPts val="0"/>
                        </a:spcBef>
                        <a:spcAft>
                          <a:spcPts val="0"/>
                        </a:spcAft>
                        <a:buNone/>
                      </a:pPr>
                      <a:endParaRPr sz="1600" b="1">
                        <a:solidFill>
                          <a:srgbClr val="485793"/>
                        </a:solidFill>
                        <a:latin typeface="Calibri"/>
                        <a:ea typeface="Calibri"/>
                        <a:cs typeface="Calibri"/>
                        <a:sym typeface="Calibri"/>
                      </a:endParaRPr>
                    </a:p>
                  </a:txBody>
                  <a:tcPr marL="44450" marR="44450" marT="0" marB="0" anchor="ctr"/>
                </a:tc>
                <a:tc>
                  <a:txBody>
                    <a:bodyPr/>
                    <a:lstStyle/>
                    <a:p>
                      <a:pPr marL="72000" marR="0" lvl="0" indent="0" algn="ctr" rtl="0">
                        <a:lnSpc>
                          <a:spcPct val="100000"/>
                        </a:lnSpc>
                        <a:spcBef>
                          <a:spcPts val="0"/>
                        </a:spcBef>
                        <a:spcAft>
                          <a:spcPts val="0"/>
                        </a:spcAft>
                        <a:buNone/>
                      </a:pPr>
                      <a:endParaRPr sz="1600">
                        <a:solidFill>
                          <a:srgbClr val="485793"/>
                        </a:solidFill>
                        <a:latin typeface="Calibri"/>
                        <a:ea typeface="Calibri"/>
                        <a:cs typeface="Calibri"/>
                        <a:sym typeface="Calibri"/>
                      </a:endParaRPr>
                    </a:p>
                  </a:txBody>
                  <a:tcPr marL="44450" marR="44450" marT="0" marB="0" anchor="ctr"/>
                </a:tc>
                <a:tc>
                  <a:txBody>
                    <a:bodyPr/>
                    <a:lstStyle/>
                    <a:p>
                      <a:pPr marL="72000" marR="0" lvl="0" indent="0" algn="ctr" rtl="0">
                        <a:lnSpc>
                          <a:spcPct val="100000"/>
                        </a:lnSpc>
                        <a:spcBef>
                          <a:spcPts val="0"/>
                        </a:spcBef>
                        <a:spcAft>
                          <a:spcPts val="0"/>
                        </a:spcAft>
                        <a:buNone/>
                      </a:pPr>
                      <a:endParaRPr sz="1600">
                        <a:solidFill>
                          <a:srgbClr val="485793"/>
                        </a:solidFill>
                        <a:latin typeface="Calibri"/>
                        <a:ea typeface="Calibri"/>
                        <a:cs typeface="Calibri"/>
                        <a:sym typeface="Calibri"/>
                      </a:endParaRPr>
                    </a:p>
                  </a:txBody>
                  <a:tcPr marL="44450" marR="44450" marT="0" marB="0" anchor="ctr"/>
                </a:tc>
                <a:tc>
                  <a:txBody>
                    <a:bodyPr/>
                    <a:lstStyle/>
                    <a:p>
                      <a:pPr marL="72000" marR="0" lvl="0" indent="0" algn="ctr" rtl="0">
                        <a:lnSpc>
                          <a:spcPct val="100000"/>
                        </a:lnSpc>
                        <a:spcBef>
                          <a:spcPts val="0"/>
                        </a:spcBef>
                        <a:spcAft>
                          <a:spcPts val="0"/>
                        </a:spcAft>
                        <a:buNone/>
                      </a:pPr>
                      <a:endParaRPr sz="1600">
                        <a:solidFill>
                          <a:srgbClr val="485793"/>
                        </a:solidFill>
                        <a:latin typeface="Calibri"/>
                        <a:ea typeface="Calibri"/>
                        <a:cs typeface="Calibri"/>
                        <a:sym typeface="Calibri"/>
                      </a:endParaRPr>
                    </a:p>
                  </a:txBody>
                  <a:tcPr marL="44450" marR="44450" marT="0" marB="0" anchor="ctr"/>
                </a:tc>
                <a:extLst>
                  <a:ext uri="{0D108BD9-81ED-4DB2-BD59-A6C34878D82A}">
                    <a16:rowId xmlns:a16="http://schemas.microsoft.com/office/drawing/2014/main" val="10003"/>
                  </a:ext>
                </a:extLst>
              </a:tr>
              <a:tr h="301025">
                <a:tc>
                  <a:txBody>
                    <a:bodyPr/>
                    <a:lstStyle/>
                    <a:p>
                      <a:pPr marL="72000" marR="0" lvl="0" indent="0" algn="l" rtl="0">
                        <a:lnSpc>
                          <a:spcPct val="100000"/>
                        </a:lnSpc>
                        <a:spcBef>
                          <a:spcPts val="0"/>
                        </a:spcBef>
                        <a:spcAft>
                          <a:spcPts val="0"/>
                        </a:spcAft>
                        <a:buNone/>
                      </a:pPr>
                      <a:endParaRPr sz="1600" b="1">
                        <a:solidFill>
                          <a:srgbClr val="485793"/>
                        </a:solidFill>
                        <a:latin typeface="Calibri"/>
                        <a:ea typeface="Calibri"/>
                        <a:cs typeface="Calibri"/>
                        <a:sym typeface="Calibri"/>
                      </a:endParaRPr>
                    </a:p>
                  </a:txBody>
                  <a:tcPr marL="44450" marR="44450" marT="0" marB="0" anchor="ctr"/>
                </a:tc>
                <a:tc>
                  <a:txBody>
                    <a:bodyPr/>
                    <a:lstStyle/>
                    <a:p>
                      <a:pPr marL="72000" marR="0" lvl="0" indent="0" algn="ctr" rtl="0">
                        <a:lnSpc>
                          <a:spcPct val="100000"/>
                        </a:lnSpc>
                        <a:spcBef>
                          <a:spcPts val="0"/>
                        </a:spcBef>
                        <a:spcAft>
                          <a:spcPts val="0"/>
                        </a:spcAft>
                        <a:buNone/>
                      </a:pPr>
                      <a:endParaRPr sz="1600">
                        <a:solidFill>
                          <a:srgbClr val="485793"/>
                        </a:solidFill>
                        <a:latin typeface="Calibri"/>
                        <a:ea typeface="Calibri"/>
                        <a:cs typeface="Calibri"/>
                        <a:sym typeface="Calibri"/>
                      </a:endParaRPr>
                    </a:p>
                  </a:txBody>
                  <a:tcPr marL="44450" marR="44450" marT="0" marB="0" anchor="ctr"/>
                </a:tc>
                <a:tc>
                  <a:txBody>
                    <a:bodyPr/>
                    <a:lstStyle/>
                    <a:p>
                      <a:pPr marL="72000" marR="0" lvl="0" indent="0" algn="ctr" rtl="0">
                        <a:lnSpc>
                          <a:spcPct val="100000"/>
                        </a:lnSpc>
                        <a:spcBef>
                          <a:spcPts val="0"/>
                        </a:spcBef>
                        <a:spcAft>
                          <a:spcPts val="0"/>
                        </a:spcAft>
                        <a:buNone/>
                      </a:pPr>
                      <a:endParaRPr sz="1600">
                        <a:solidFill>
                          <a:srgbClr val="485793"/>
                        </a:solidFill>
                        <a:latin typeface="Calibri"/>
                        <a:ea typeface="Calibri"/>
                        <a:cs typeface="Calibri"/>
                        <a:sym typeface="Calibri"/>
                      </a:endParaRPr>
                    </a:p>
                  </a:txBody>
                  <a:tcPr marL="44450" marR="44450" marT="0" marB="0" anchor="ctr"/>
                </a:tc>
                <a:tc>
                  <a:txBody>
                    <a:bodyPr/>
                    <a:lstStyle/>
                    <a:p>
                      <a:pPr marL="72000" marR="0" lvl="0" indent="0" algn="ctr" rtl="0">
                        <a:lnSpc>
                          <a:spcPct val="100000"/>
                        </a:lnSpc>
                        <a:spcBef>
                          <a:spcPts val="0"/>
                        </a:spcBef>
                        <a:spcAft>
                          <a:spcPts val="0"/>
                        </a:spcAft>
                        <a:buNone/>
                      </a:pPr>
                      <a:endParaRPr sz="1600">
                        <a:solidFill>
                          <a:srgbClr val="485793"/>
                        </a:solidFill>
                        <a:latin typeface="Calibri"/>
                        <a:ea typeface="Calibri"/>
                        <a:cs typeface="Calibri"/>
                        <a:sym typeface="Calibri"/>
                      </a:endParaRPr>
                    </a:p>
                  </a:txBody>
                  <a:tcPr marL="44450" marR="44450" marT="0" marB="0" anchor="ctr"/>
                </a:tc>
                <a:extLst>
                  <a:ext uri="{0D108BD9-81ED-4DB2-BD59-A6C34878D82A}">
                    <a16:rowId xmlns:a16="http://schemas.microsoft.com/office/drawing/2014/main" val="10004"/>
                  </a:ext>
                </a:extLst>
              </a:tr>
              <a:tr h="301025">
                <a:tc>
                  <a:txBody>
                    <a:bodyPr/>
                    <a:lstStyle/>
                    <a:p>
                      <a:pPr marL="72000" marR="0" lvl="0" indent="0" algn="l" rtl="0">
                        <a:lnSpc>
                          <a:spcPct val="100000"/>
                        </a:lnSpc>
                        <a:spcBef>
                          <a:spcPts val="0"/>
                        </a:spcBef>
                        <a:spcAft>
                          <a:spcPts val="0"/>
                        </a:spcAft>
                        <a:buNone/>
                      </a:pPr>
                      <a:endParaRPr sz="1600" b="1">
                        <a:solidFill>
                          <a:srgbClr val="485793"/>
                        </a:solidFill>
                        <a:latin typeface="Calibri"/>
                        <a:ea typeface="Calibri"/>
                        <a:cs typeface="Calibri"/>
                        <a:sym typeface="Calibri"/>
                      </a:endParaRPr>
                    </a:p>
                  </a:txBody>
                  <a:tcPr marL="44450" marR="44450" marT="0" marB="0" anchor="ctr"/>
                </a:tc>
                <a:tc>
                  <a:txBody>
                    <a:bodyPr/>
                    <a:lstStyle/>
                    <a:p>
                      <a:pPr marL="72000" marR="0" lvl="0" indent="0" algn="ctr" rtl="0">
                        <a:lnSpc>
                          <a:spcPct val="100000"/>
                        </a:lnSpc>
                        <a:spcBef>
                          <a:spcPts val="0"/>
                        </a:spcBef>
                        <a:spcAft>
                          <a:spcPts val="0"/>
                        </a:spcAft>
                        <a:buNone/>
                      </a:pPr>
                      <a:endParaRPr sz="1600" b="1">
                        <a:solidFill>
                          <a:srgbClr val="485793"/>
                        </a:solidFill>
                        <a:latin typeface="Calibri"/>
                        <a:ea typeface="Calibri"/>
                        <a:cs typeface="Calibri"/>
                        <a:sym typeface="Calibri"/>
                      </a:endParaRPr>
                    </a:p>
                  </a:txBody>
                  <a:tcPr marL="44450" marR="44450" marT="0" marB="0" anchor="ctr"/>
                </a:tc>
                <a:tc>
                  <a:txBody>
                    <a:bodyPr/>
                    <a:lstStyle/>
                    <a:p>
                      <a:pPr marL="72000" marR="0" lvl="0" indent="0" algn="ctr" rtl="0">
                        <a:lnSpc>
                          <a:spcPct val="100000"/>
                        </a:lnSpc>
                        <a:spcBef>
                          <a:spcPts val="0"/>
                        </a:spcBef>
                        <a:spcAft>
                          <a:spcPts val="0"/>
                        </a:spcAft>
                        <a:buNone/>
                      </a:pPr>
                      <a:endParaRPr sz="1600" b="1">
                        <a:solidFill>
                          <a:srgbClr val="00B050"/>
                        </a:solidFill>
                        <a:latin typeface="Calibri"/>
                        <a:ea typeface="Calibri"/>
                        <a:cs typeface="Calibri"/>
                        <a:sym typeface="Calibri"/>
                      </a:endParaRPr>
                    </a:p>
                  </a:txBody>
                  <a:tcPr marL="44450" marR="44450" marT="0" marB="0" anchor="ctr"/>
                </a:tc>
                <a:tc>
                  <a:txBody>
                    <a:bodyPr/>
                    <a:lstStyle/>
                    <a:p>
                      <a:pPr marL="72000" marR="0" lvl="0" indent="0" algn="ctr" rtl="0">
                        <a:lnSpc>
                          <a:spcPct val="100000"/>
                        </a:lnSpc>
                        <a:spcBef>
                          <a:spcPts val="0"/>
                        </a:spcBef>
                        <a:spcAft>
                          <a:spcPts val="0"/>
                        </a:spcAft>
                        <a:buNone/>
                      </a:pPr>
                      <a:endParaRPr sz="1600" b="1">
                        <a:solidFill>
                          <a:srgbClr val="485793"/>
                        </a:solidFill>
                        <a:latin typeface="Calibri"/>
                        <a:ea typeface="Calibri"/>
                        <a:cs typeface="Calibri"/>
                        <a:sym typeface="Calibri"/>
                      </a:endParaRPr>
                    </a:p>
                  </a:txBody>
                  <a:tcPr marL="44450" marR="44450" marT="0" marB="0" anchor="ctr"/>
                </a:tc>
                <a:extLst>
                  <a:ext uri="{0D108BD9-81ED-4DB2-BD59-A6C34878D82A}">
                    <a16:rowId xmlns:a16="http://schemas.microsoft.com/office/drawing/2014/main" val="10005"/>
                  </a:ext>
                </a:extLst>
              </a:tr>
              <a:tr h="278800">
                <a:tc>
                  <a:txBody>
                    <a:bodyPr/>
                    <a:lstStyle/>
                    <a:p>
                      <a:pPr marL="72000" marR="0" lvl="0" indent="0" algn="l" rtl="0">
                        <a:lnSpc>
                          <a:spcPct val="100000"/>
                        </a:lnSpc>
                        <a:spcBef>
                          <a:spcPts val="0"/>
                        </a:spcBef>
                        <a:spcAft>
                          <a:spcPts val="0"/>
                        </a:spcAft>
                        <a:buNone/>
                      </a:pPr>
                      <a:endParaRPr sz="1600" b="1">
                        <a:solidFill>
                          <a:srgbClr val="485793"/>
                        </a:solidFill>
                        <a:latin typeface="Calibri"/>
                        <a:ea typeface="Calibri"/>
                        <a:cs typeface="Calibri"/>
                        <a:sym typeface="Calibri"/>
                      </a:endParaRPr>
                    </a:p>
                  </a:txBody>
                  <a:tcPr marL="44450" marR="44450" marT="0" marB="0" anchor="ctr"/>
                </a:tc>
                <a:tc>
                  <a:txBody>
                    <a:bodyPr/>
                    <a:lstStyle/>
                    <a:p>
                      <a:pPr marL="72000" marR="0" lvl="0" indent="0" algn="ctr" rtl="0">
                        <a:lnSpc>
                          <a:spcPct val="100000"/>
                        </a:lnSpc>
                        <a:spcBef>
                          <a:spcPts val="0"/>
                        </a:spcBef>
                        <a:spcAft>
                          <a:spcPts val="0"/>
                        </a:spcAft>
                        <a:buNone/>
                      </a:pPr>
                      <a:endParaRPr sz="1600">
                        <a:solidFill>
                          <a:srgbClr val="485793"/>
                        </a:solidFill>
                        <a:latin typeface="Calibri"/>
                        <a:ea typeface="Calibri"/>
                        <a:cs typeface="Calibri"/>
                        <a:sym typeface="Calibri"/>
                      </a:endParaRPr>
                    </a:p>
                  </a:txBody>
                  <a:tcPr marL="44450" marR="44450" marT="0" marB="0" anchor="ctr"/>
                </a:tc>
                <a:tc>
                  <a:txBody>
                    <a:bodyPr/>
                    <a:lstStyle/>
                    <a:p>
                      <a:pPr marL="72000" marR="0" lvl="0" indent="0" algn="ctr" rtl="0">
                        <a:lnSpc>
                          <a:spcPct val="100000"/>
                        </a:lnSpc>
                        <a:spcBef>
                          <a:spcPts val="0"/>
                        </a:spcBef>
                        <a:spcAft>
                          <a:spcPts val="0"/>
                        </a:spcAft>
                        <a:buNone/>
                      </a:pPr>
                      <a:endParaRPr sz="1600">
                        <a:solidFill>
                          <a:srgbClr val="485793"/>
                        </a:solidFill>
                        <a:latin typeface="Calibri"/>
                        <a:ea typeface="Calibri"/>
                        <a:cs typeface="Calibri"/>
                        <a:sym typeface="Calibri"/>
                      </a:endParaRPr>
                    </a:p>
                  </a:txBody>
                  <a:tcPr marL="44450" marR="44450" marT="0" marB="0" anchor="ctr"/>
                </a:tc>
                <a:tc>
                  <a:txBody>
                    <a:bodyPr/>
                    <a:lstStyle/>
                    <a:p>
                      <a:pPr marL="72000" marR="0" lvl="0" indent="0" algn="ctr" rtl="0">
                        <a:lnSpc>
                          <a:spcPct val="100000"/>
                        </a:lnSpc>
                        <a:spcBef>
                          <a:spcPts val="0"/>
                        </a:spcBef>
                        <a:spcAft>
                          <a:spcPts val="0"/>
                        </a:spcAft>
                        <a:buNone/>
                      </a:pPr>
                      <a:endParaRPr sz="1600">
                        <a:solidFill>
                          <a:srgbClr val="485793"/>
                        </a:solidFill>
                        <a:latin typeface="Calibri"/>
                        <a:ea typeface="Calibri"/>
                        <a:cs typeface="Calibri"/>
                        <a:sym typeface="Calibri"/>
                      </a:endParaRPr>
                    </a:p>
                  </a:txBody>
                  <a:tcPr marL="44450" marR="44450" marT="0" marB="0" anchor="ctr"/>
                </a:tc>
                <a:extLst>
                  <a:ext uri="{0D108BD9-81ED-4DB2-BD59-A6C34878D82A}">
                    <a16:rowId xmlns:a16="http://schemas.microsoft.com/office/drawing/2014/main" val="10006"/>
                  </a:ext>
                </a:extLst>
              </a:tr>
              <a:tr h="301025">
                <a:tc>
                  <a:txBody>
                    <a:bodyPr/>
                    <a:lstStyle/>
                    <a:p>
                      <a:pPr marL="72000" marR="0" lvl="0" indent="0" algn="l" rtl="0">
                        <a:lnSpc>
                          <a:spcPct val="100000"/>
                        </a:lnSpc>
                        <a:spcBef>
                          <a:spcPts val="0"/>
                        </a:spcBef>
                        <a:spcAft>
                          <a:spcPts val="0"/>
                        </a:spcAft>
                        <a:buNone/>
                      </a:pPr>
                      <a:endParaRPr sz="1600" b="1">
                        <a:solidFill>
                          <a:srgbClr val="485793"/>
                        </a:solidFill>
                        <a:latin typeface="Calibri"/>
                        <a:ea typeface="Calibri"/>
                        <a:cs typeface="Calibri"/>
                        <a:sym typeface="Calibri"/>
                      </a:endParaRPr>
                    </a:p>
                  </a:txBody>
                  <a:tcPr marL="44450" marR="44450" marT="0" marB="0" anchor="ctr"/>
                </a:tc>
                <a:tc>
                  <a:txBody>
                    <a:bodyPr/>
                    <a:lstStyle/>
                    <a:p>
                      <a:pPr marL="72000" marR="0" lvl="0" indent="0" algn="ctr" rtl="0">
                        <a:lnSpc>
                          <a:spcPct val="100000"/>
                        </a:lnSpc>
                        <a:spcBef>
                          <a:spcPts val="0"/>
                        </a:spcBef>
                        <a:spcAft>
                          <a:spcPts val="0"/>
                        </a:spcAft>
                        <a:buNone/>
                      </a:pPr>
                      <a:endParaRPr sz="1600">
                        <a:solidFill>
                          <a:srgbClr val="485793"/>
                        </a:solidFill>
                        <a:latin typeface="Calibri"/>
                        <a:ea typeface="Calibri"/>
                        <a:cs typeface="Calibri"/>
                        <a:sym typeface="Calibri"/>
                      </a:endParaRPr>
                    </a:p>
                  </a:txBody>
                  <a:tcPr marL="44450" marR="44450" marT="0" marB="0" anchor="ctr"/>
                </a:tc>
                <a:tc>
                  <a:txBody>
                    <a:bodyPr/>
                    <a:lstStyle/>
                    <a:p>
                      <a:pPr marL="72000" marR="0" lvl="0" indent="0" algn="ctr" rtl="0">
                        <a:lnSpc>
                          <a:spcPct val="100000"/>
                        </a:lnSpc>
                        <a:spcBef>
                          <a:spcPts val="0"/>
                        </a:spcBef>
                        <a:spcAft>
                          <a:spcPts val="0"/>
                        </a:spcAft>
                        <a:buNone/>
                      </a:pPr>
                      <a:endParaRPr sz="1600" b="1">
                        <a:solidFill>
                          <a:srgbClr val="00B050"/>
                        </a:solidFill>
                        <a:latin typeface="Calibri"/>
                        <a:ea typeface="Calibri"/>
                        <a:cs typeface="Calibri"/>
                        <a:sym typeface="Calibri"/>
                      </a:endParaRPr>
                    </a:p>
                  </a:txBody>
                  <a:tcPr marL="44450" marR="44450" marT="0" marB="0" anchor="ctr"/>
                </a:tc>
                <a:tc>
                  <a:txBody>
                    <a:bodyPr/>
                    <a:lstStyle/>
                    <a:p>
                      <a:pPr marL="72000" marR="0" lvl="0" indent="0" algn="ctr" rtl="0">
                        <a:lnSpc>
                          <a:spcPct val="100000"/>
                        </a:lnSpc>
                        <a:spcBef>
                          <a:spcPts val="0"/>
                        </a:spcBef>
                        <a:spcAft>
                          <a:spcPts val="0"/>
                        </a:spcAft>
                        <a:buNone/>
                      </a:pPr>
                      <a:endParaRPr sz="1600">
                        <a:solidFill>
                          <a:srgbClr val="485793"/>
                        </a:solidFill>
                        <a:latin typeface="Calibri"/>
                        <a:ea typeface="Calibri"/>
                        <a:cs typeface="Calibri"/>
                        <a:sym typeface="Calibri"/>
                      </a:endParaRPr>
                    </a:p>
                  </a:txBody>
                  <a:tcPr marL="44450" marR="44450" marT="0" marB="0" anchor="ctr"/>
                </a:tc>
                <a:extLst>
                  <a:ext uri="{0D108BD9-81ED-4DB2-BD59-A6C34878D82A}">
                    <a16:rowId xmlns:a16="http://schemas.microsoft.com/office/drawing/2014/main" val="10007"/>
                  </a:ext>
                </a:extLst>
              </a:tr>
              <a:tr h="301025">
                <a:tc>
                  <a:txBody>
                    <a:bodyPr/>
                    <a:lstStyle/>
                    <a:p>
                      <a:pPr marL="72000" marR="0" lvl="0" indent="0" algn="l" rtl="0">
                        <a:lnSpc>
                          <a:spcPct val="100000"/>
                        </a:lnSpc>
                        <a:spcBef>
                          <a:spcPts val="0"/>
                        </a:spcBef>
                        <a:spcAft>
                          <a:spcPts val="0"/>
                        </a:spcAft>
                        <a:buNone/>
                      </a:pPr>
                      <a:endParaRPr sz="1600" b="1">
                        <a:solidFill>
                          <a:srgbClr val="485793"/>
                        </a:solidFill>
                        <a:latin typeface="Calibri"/>
                        <a:ea typeface="Calibri"/>
                        <a:cs typeface="Calibri"/>
                        <a:sym typeface="Calibri"/>
                      </a:endParaRPr>
                    </a:p>
                  </a:txBody>
                  <a:tcPr marL="44450" marR="44450" marT="0" marB="0" anchor="ctr"/>
                </a:tc>
                <a:tc>
                  <a:txBody>
                    <a:bodyPr/>
                    <a:lstStyle/>
                    <a:p>
                      <a:pPr marL="72000" marR="0" lvl="0" indent="0" algn="ctr" rtl="0">
                        <a:lnSpc>
                          <a:spcPct val="100000"/>
                        </a:lnSpc>
                        <a:spcBef>
                          <a:spcPts val="0"/>
                        </a:spcBef>
                        <a:spcAft>
                          <a:spcPts val="0"/>
                        </a:spcAft>
                        <a:buNone/>
                      </a:pPr>
                      <a:endParaRPr sz="1600">
                        <a:solidFill>
                          <a:srgbClr val="485793"/>
                        </a:solidFill>
                        <a:latin typeface="Calibri"/>
                        <a:ea typeface="Calibri"/>
                        <a:cs typeface="Calibri"/>
                        <a:sym typeface="Calibri"/>
                      </a:endParaRPr>
                    </a:p>
                  </a:txBody>
                  <a:tcPr marL="44450" marR="44450" marT="0" marB="0" anchor="ctr"/>
                </a:tc>
                <a:tc>
                  <a:txBody>
                    <a:bodyPr/>
                    <a:lstStyle/>
                    <a:p>
                      <a:pPr marL="72000" marR="0" lvl="0" indent="0" algn="ctr" rtl="0">
                        <a:lnSpc>
                          <a:spcPct val="100000"/>
                        </a:lnSpc>
                        <a:spcBef>
                          <a:spcPts val="0"/>
                        </a:spcBef>
                        <a:spcAft>
                          <a:spcPts val="0"/>
                        </a:spcAft>
                        <a:buNone/>
                      </a:pPr>
                      <a:endParaRPr sz="1600">
                        <a:solidFill>
                          <a:srgbClr val="485793"/>
                        </a:solidFill>
                        <a:latin typeface="Calibri"/>
                        <a:ea typeface="Calibri"/>
                        <a:cs typeface="Calibri"/>
                        <a:sym typeface="Calibri"/>
                      </a:endParaRPr>
                    </a:p>
                  </a:txBody>
                  <a:tcPr marL="44450" marR="44450" marT="0" marB="0" anchor="ctr"/>
                </a:tc>
                <a:tc>
                  <a:txBody>
                    <a:bodyPr/>
                    <a:lstStyle/>
                    <a:p>
                      <a:pPr marL="72000" marR="0" lvl="0" indent="0" algn="ctr" rtl="0">
                        <a:lnSpc>
                          <a:spcPct val="100000"/>
                        </a:lnSpc>
                        <a:spcBef>
                          <a:spcPts val="0"/>
                        </a:spcBef>
                        <a:spcAft>
                          <a:spcPts val="0"/>
                        </a:spcAft>
                        <a:buNone/>
                      </a:pPr>
                      <a:endParaRPr sz="1600" b="1">
                        <a:solidFill>
                          <a:srgbClr val="FF0000"/>
                        </a:solidFill>
                        <a:latin typeface="Calibri"/>
                        <a:ea typeface="Calibri"/>
                        <a:cs typeface="Calibri"/>
                        <a:sym typeface="Calibri"/>
                      </a:endParaRPr>
                    </a:p>
                  </a:txBody>
                  <a:tcPr marL="44450" marR="44450" marT="0" marB="0" anchor="ctr"/>
                </a:tc>
                <a:extLst>
                  <a:ext uri="{0D108BD9-81ED-4DB2-BD59-A6C34878D82A}">
                    <a16:rowId xmlns:a16="http://schemas.microsoft.com/office/drawing/2014/main" val="10008"/>
                  </a:ext>
                </a:extLst>
              </a:tr>
              <a:tr h="301025">
                <a:tc>
                  <a:txBody>
                    <a:bodyPr/>
                    <a:lstStyle/>
                    <a:p>
                      <a:pPr marL="72000" marR="0" lvl="0" indent="0" algn="l" rtl="0">
                        <a:lnSpc>
                          <a:spcPct val="100000"/>
                        </a:lnSpc>
                        <a:spcBef>
                          <a:spcPts val="0"/>
                        </a:spcBef>
                        <a:spcAft>
                          <a:spcPts val="0"/>
                        </a:spcAft>
                        <a:buNone/>
                      </a:pPr>
                      <a:endParaRPr sz="1600" b="1">
                        <a:solidFill>
                          <a:srgbClr val="485793"/>
                        </a:solidFill>
                        <a:latin typeface="Calibri"/>
                        <a:ea typeface="Calibri"/>
                        <a:cs typeface="Calibri"/>
                        <a:sym typeface="Calibri"/>
                      </a:endParaRPr>
                    </a:p>
                  </a:txBody>
                  <a:tcPr marL="44450" marR="44450" marT="0" marB="0" anchor="ctr"/>
                </a:tc>
                <a:tc>
                  <a:txBody>
                    <a:bodyPr/>
                    <a:lstStyle/>
                    <a:p>
                      <a:pPr marL="72000" marR="0" lvl="0" indent="0" algn="ctr" rtl="0">
                        <a:lnSpc>
                          <a:spcPct val="100000"/>
                        </a:lnSpc>
                        <a:spcBef>
                          <a:spcPts val="0"/>
                        </a:spcBef>
                        <a:spcAft>
                          <a:spcPts val="0"/>
                        </a:spcAft>
                        <a:buNone/>
                      </a:pPr>
                      <a:endParaRPr sz="1600">
                        <a:solidFill>
                          <a:srgbClr val="485793"/>
                        </a:solidFill>
                        <a:latin typeface="Calibri"/>
                        <a:ea typeface="Calibri"/>
                        <a:cs typeface="Calibri"/>
                        <a:sym typeface="Calibri"/>
                      </a:endParaRPr>
                    </a:p>
                  </a:txBody>
                  <a:tcPr marL="44450" marR="44450" marT="0" marB="0" anchor="ctr"/>
                </a:tc>
                <a:tc>
                  <a:txBody>
                    <a:bodyPr/>
                    <a:lstStyle/>
                    <a:p>
                      <a:pPr marL="72000" marR="0" lvl="0" indent="0" algn="ctr" rtl="0">
                        <a:lnSpc>
                          <a:spcPct val="100000"/>
                        </a:lnSpc>
                        <a:spcBef>
                          <a:spcPts val="0"/>
                        </a:spcBef>
                        <a:spcAft>
                          <a:spcPts val="0"/>
                        </a:spcAft>
                        <a:buNone/>
                      </a:pPr>
                      <a:endParaRPr sz="1600">
                        <a:solidFill>
                          <a:srgbClr val="485793"/>
                        </a:solidFill>
                        <a:latin typeface="Calibri"/>
                        <a:ea typeface="Calibri"/>
                        <a:cs typeface="Calibri"/>
                        <a:sym typeface="Calibri"/>
                      </a:endParaRPr>
                    </a:p>
                  </a:txBody>
                  <a:tcPr marL="44450" marR="44450" marT="0" marB="0" anchor="ctr"/>
                </a:tc>
                <a:tc>
                  <a:txBody>
                    <a:bodyPr/>
                    <a:lstStyle/>
                    <a:p>
                      <a:pPr marL="72000" marR="0" lvl="0" indent="0" algn="ctr" rtl="0">
                        <a:lnSpc>
                          <a:spcPct val="100000"/>
                        </a:lnSpc>
                        <a:spcBef>
                          <a:spcPts val="0"/>
                        </a:spcBef>
                        <a:spcAft>
                          <a:spcPts val="0"/>
                        </a:spcAft>
                        <a:buNone/>
                      </a:pPr>
                      <a:endParaRPr sz="1600" b="1">
                        <a:solidFill>
                          <a:srgbClr val="FF0000"/>
                        </a:solidFill>
                        <a:latin typeface="Calibri"/>
                        <a:ea typeface="Calibri"/>
                        <a:cs typeface="Calibri"/>
                        <a:sym typeface="Calibri"/>
                      </a:endParaRPr>
                    </a:p>
                  </a:txBody>
                  <a:tcPr marL="44450" marR="44450" marT="0" marB="0" anchor="ctr"/>
                </a:tc>
                <a:extLst>
                  <a:ext uri="{0D108BD9-81ED-4DB2-BD59-A6C34878D82A}">
                    <a16:rowId xmlns:a16="http://schemas.microsoft.com/office/drawing/2014/main" val="10009"/>
                  </a:ext>
                </a:extLst>
              </a:tr>
              <a:tr h="301025">
                <a:tc>
                  <a:txBody>
                    <a:bodyPr/>
                    <a:lstStyle/>
                    <a:p>
                      <a:pPr marL="72000" marR="0" lvl="0" indent="0" algn="l" rtl="0">
                        <a:lnSpc>
                          <a:spcPct val="100000"/>
                        </a:lnSpc>
                        <a:spcBef>
                          <a:spcPts val="0"/>
                        </a:spcBef>
                        <a:spcAft>
                          <a:spcPts val="0"/>
                        </a:spcAft>
                        <a:buNone/>
                      </a:pPr>
                      <a:endParaRPr sz="1600" b="1">
                        <a:solidFill>
                          <a:srgbClr val="485793"/>
                        </a:solidFill>
                        <a:latin typeface="Calibri"/>
                        <a:ea typeface="Calibri"/>
                        <a:cs typeface="Calibri"/>
                        <a:sym typeface="Calibri"/>
                      </a:endParaRPr>
                    </a:p>
                  </a:txBody>
                  <a:tcPr marL="44450" marR="44450" marT="0" marB="0" anchor="ctr"/>
                </a:tc>
                <a:tc>
                  <a:txBody>
                    <a:bodyPr/>
                    <a:lstStyle/>
                    <a:p>
                      <a:pPr marL="72000" marR="0" lvl="0" indent="0" algn="ctr" rtl="0">
                        <a:lnSpc>
                          <a:spcPct val="100000"/>
                        </a:lnSpc>
                        <a:spcBef>
                          <a:spcPts val="0"/>
                        </a:spcBef>
                        <a:spcAft>
                          <a:spcPts val="0"/>
                        </a:spcAft>
                        <a:buNone/>
                      </a:pPr>
                      <a:endParaRPr sz="1600">
                        <a:solidFill>
                          <a:srgbClr val="485793"/>
                        </a:solidFill>
                        <a:latin typeface="Calibri"/>
                        <a:ea typeface="Calibri"/>
                        <a:cs typeface="Calibri"/>
                        <a:sym typeface="Calibri"/>
                      </a:endParaRPr>
                    </a:p>
                  </a:txBody>
                  <a:tcPr marL="44450" marR="44450" marT="0" marB="0" anchor="ctr"/>
                </a:tc>
                <a:tc>
                  <a:txBody>
                    <a:bodyPr/>
                    <a:lstStyle/>
                    <a:p>
                      <a:pPr marL="72000" marR="0" lvl="0" indent="0" algn="ctr" rtl="0">
                        <a:lnSpc>
                          <a:spcPct val="100000"/>
                        </a:lnSpc>
                        <a:spcBef>
                          <a:spcPts val="0"/>
                        </a:spcBef>
                        <a:spcAft>
                          <a:spcPts val="0"/>
                        </a:spcAft>
                        <a:buNone/>
                      </a:pPr>
                      <a:endParaRPr sz="1600">
                        <a:solidFill>
                          <a:srgbClr val="485793"/>
                        </a:solidFill>
                        <a:latin typeface="Calibri"/>
                        <a:ea typeface="Calibri"/>
                        <a:cs typeface="Calibri"/>
                        <a:sym typeface="Calibri"/>
                      </a:endParaRPr>
                    </a:p>
                  </a:txBody>
                  <a:tcPr marL="44450" marR="44450" marT="0" marB="0" anchor="ctr"/>
                </a:tc>
                <a:tc>
                  <a:txBody>
                    <a:bodyPr/>
                    <a:lstStyle/>
                    <a:p>
                      <a:pPr marL="72000" marR="0" lvl="0" indent="0" algn="ctr" rtl="0">
                        <a:lnSpc>
                          <a:spcPct val="100000"/>
                        </a:lnSpc>
                        <a:spcBef>
                          <a:spcPts val="0"/>
                        </a:spcBef>
                        <a:spcAft>
                          <a:spcPts val="0"/>
                        </a:spcAft>
                        <a:buNone/>
                      </a:pPr>
                      <a:endParaRPr sz="1600" b="1">
                        <a:solidFill>
                          <a:srgbClr val="FF0000"/>
                        </a:solidFill>
                        <a:latin typeface="Calibri"/>
                        <a:ea typeface="Calibri"/>
                        <a:cs typeface="Calibri"/>
                        <a:sym typeface="Calibri"/>
                      </a:endParaRPr>
                    </a:p>
                  </a:txBody>
                  <a:tcPr marL="44450" marR="44450" marT="0" marB="0" anchor="ctr"/>
                </a:tc>
                <a:extLst>
                  <a:ext uri="{0D108BD9-81ED-4DB2-BD59-A6C34878D82A}">
                    <a16:rowId xmlns:a16="http://schemas.microsoft.com/office/drawing/2014/main" val="10010"/>
                  </a:ext>
                </a:extLst>
              </a:tr>
              <a:tr h="301025">
                <a:tc>
                  <a:txBody>
                    <a:bodyPr/>
                    <a:lstStyle/>
                    <a:p>
                      <a:pPr marL="72000" marR="0" lvl="0" indent="0" algn="l" rtl="0">
                        <a:lnSpc>
                          <a:spcPct val="100000"/>
                        </a:lnSpc>
                        <a:spcBef>
                          <a:spcPts val="0"/>
                        </a:spcBef>
                        <a:spcAft>
                          <a:spcPts val="0"/>
                        </a:spcAft>
                        <a:buNone/>
                      </a:pPr>
                      <a:endParaRPr sz="1600" b="1">
                        <a:solidFill>
                          <a:srgbClr val="485793"/>
                        </a:solidFill>
                        <a:latin typeface="Calibri"/>
                        <a:ea typeface="Calibri"/>
                        <a:cs typeface="Calibri"/>
                        <a:sym typeface="Calibri"/>
                      </a:endParaRPr>
                    </a:p>
                  </a:txBody>
                  <a:tcPr marL="44450" marR="44450" marT="0" marB="0" anchor="ctr"/>
                </a:tc>
                <a:tc>
                  <a:txBody>
                    <a:bodyPr/>
                    <a:lstStyle/>
                    <a:p>
                      <a:pPr marL="72000" marR="0" lvl="0" indent="0" algn="ctr" rtl="0">
                        <a:lnSpc>
                          <a:spcPct val="100000"/>
                        </a:lnSpc>
                        <a:spcBef>
                          <a:spcPts val="0"/>
                        </a:spcBef>
                        <a:spcAft>
                          <a:spcPts val="0"/>
                        </a:spcAft>
                        <a:buNone/>
                      </a:pPr>
                      <a:endParaRPr sz="1600">
                        <a:solidFill>
                          <a:srgbClr val="485793"/>
                        </a:solidFill>
                        <a:latin typeface="Calibri"/>
                        <a:ea typeface="Calibri"/>
                        <a:cs typeface="Calibri"/>
                        <a:sym typeface="Calibri"/>
                      </a:endParaRPr>
                    </a:p>
                  </a:txBody>
                  <a:tcPr marL="44450" marR="44450" marT="0" marB="0" anchor="ctr"/>
                </a:tc>
                <a:tc>
                  <a:txBody>
                    <a:bodyPr/>
                    <a:lstStyle/>
                    <a:p>
                      <a:pPr marL="72000" marR="0" lvl="0" indent="0" algn="ctr" rtl="0">
                        <a:lnSpc>
                          <a:spcPct val="100000"/>
                        </a:lnSpc>
                        <a:spcBef>
                          <a:spcPts val="0"/>
                        </a:spcBef>
                        <a:spcAft>
                          <a:spcPts val="0"/>
                        </a:spcAft>
                        <a:buNone/>
                      </a:pPr>
                      <a:endParaRPr sz="1600">
                        <a:solidFill>
                          <a:srgbClr val="485793"/>
                        </a:solidFill>
                        <a:latin typeface="Calibri"/>
                        <a:ea typeface="Calibri"/>
                        <a:cs typeface="Calibri"/>
                        <a:sym typeface="Calibri"/>
                      </a:endParaRPr>
                    </a:p>
                  </a:txBody>
                  <a:tcPr marL="44450" marR="44450" marT="0" marB="0" anchor="ctr"/>
                </a:tc>
                <a:tc>
                  <a:txBody>
                    <a:bodyPr/>
                    <a:lstStyle/>
                    <a:p>
                      <a:pPr marL="72000" marR="0" lvl="0" indent="0" algn="ctr" rtl="0">
                        <a:lnSpc>
                          <a:spcPct val="100000"/>
                        </a:lnSpc>
                        <a:spcBef>
                          <a:spcPts val="0"/>
                        </a:spcBef>
                        <a:spcAft>
                          <a:spcPts val="0"/>
                        </a:spcAft>
                        <a:buNone/>
                      </a:pPr>
                      <a:endParaRPr sz="1600" dirty="0">
                        <a:solidFill>
                          <a:srgbClr val="485793"/>
                        </a:solidFill>
                        <a:latin typeface="Calibri"/>
                        <a:ea typeface="Calibri"/>
                        <a:cs typeface="Calibri"/>
                        <a:sym typeface="Calibri"/>
                      </a:endParaRPr>
                    </a:p>
                  </a:txBody>
                  <a:tcPr marL="44450" marR="44450" marT="0" marB="0" anchor="ctr"/>
                </a:tc>
                <a:extLst>
                  <a:ext uri="{0D108BD9-81ED-4DB2-BD59-A6C34878D82A}">
                    <a16:rowId xmlns:a16="http://schemas.microsoft.com/office/drawing/2014/main" val="10011"/>
                  </a:ext>
                </a:extLst>
              </a:tr>
            </a:tbl>
          </a:graphicData>
        </a:graphic>
      </p:graphicFrame>
      <p:sp>
        <p:nvSpPr>
          <p:cNvPr id="598" name="Google Shape;598;p5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30.12.2025</a:t>
            </a:r>
            <a:endParaRPr/>
          </a:p>
        </p:txBody>
      </p:sp>
      <p:sp>
        <p:nvSpPr>
          <p:cNvPr id="599" name="Google Shape;599;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60</a:t>
            </a:fld>
            <a:endParaRPr/>
          </a:p>
        </p:txBody>
      </p:sp>
      <p:sp>
        <p:nvSpPr>
          <p:cNvPr id="600" name="Google Shape;600;p59"/>
          <p:cNvSpPr/>
          <p:nvPr/>
        </p:nvSpPr>
        <p:spPr>
          <a:xfrm>
            <a:off x="11818795" y="6578095"/>
            <a:ext cx="176569" cy="238125"/>
          </a:xfrm>
          <a:prstGeom prst="flowChartSummingJunction">
            <a:avLst/>
          </a:prstGeom>
          <a:solidFill>
            <a:schemeClr val="accent1"/>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25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60"/>
          <p:cNvSpPr txBox="1">
            <a:spLocks noGrp="1"/>
          </p:cNvSpPr>
          <p:nvPr>
            <p:ph type="subTitle" idx="1"/>
          </p:nvPr>
        </p:nvSpPr>
        <p:spPr>
          <a:xfrm>
            <a:off x="378691" y="2170545"/>
            <a:ext cx="11628582" cy="3131128"/>
          </a:xfrm>
          <a:prstGeom prst="rect">
            <a:avLst/>
          </a:prstGeom>
          <a:noFill/>
          <a:ln>
            <a:noFill/>
          </a:ln>
        </p:spPr>
        <p:txBody>
          <a:bodyPr spcFirstLastPara="1" wrap="square" lIns="91425" tIns="45700" rIns="91425" bIns="45700" anchor="t" anchorCtr="0">
            <a:normAutofit fontScale="55000" lnSpcReduction="20000"/>
          </a:bodyPr>
          <a:lstStyle/>
          <a:p>
            <a:pPr marL="0" lvl="0" indent="0" algn="ctr" rtl="0">
              <a:lnSpc>
                <a:spcPct val="90000"/>
              </a:lnSpc>
              <a:spcBef>
                <a:spcPts val="0"/>
              </a:spcBef>
              <a:spcAft>
                <a:spcPts val="0"/>
              </a:spcAft>
              <a:buClr>
                <a:srgbClr val="3333FF"/>
              </a:buClr>
              <a:buSzPct val="100000"/>
              <a:buNone/>
            </a:pPr>
            <a:r>
              <a:rPr lang="tr-TR" sz="9600" b="1">
                <a:solidFill>
                  <a:srgbClr val="3333FF"/>
                </a:solidFill>
              </a:rPr>
              <a:t>KALİTE VE AKREDİTASYON ÇALIŞMALARI</a:t>
            </a:r>
            <a:endParaRPr/>
          </a:p>
          <a:p>
            <a:pPr marL="0" lvl="0" indent="0" algn="ctr" rtl="0">
              <a:lnSpc>
                <a:spcPct val="90000"/>
              </a:lnSpc>
              <a:spcBef>
                <a:spcPts val="1000"/>
              </a:spcBef>
              <a:spcAft>
                <a:spcPts val="0"/>
              </a:spcAft>
              <a:buClr>
                <a:schemeClr val="dk1"/>
              </a:buClr>
              <a:buSzPct val="100000"/>
              <a:buNone/>
            </a:pPr>
            <a:endParaRPr sz="4000" b="1">
              <a:solidFill>
                <a:srgbClr val="3333FF"/>
              </a:solidFill>
            </a:endParaRPr>
          </a:p>
          <a:p>
            <a:pPr marL="0" lvl="0" indent="0" algn="ctr" rtl="0">
              <a:lnSpc>
                <a:spcPct val="90000"/>
              </a:lnSpc>
              <a:spcBef>
                <a:spcPts val="1000"/>
              </a:spcBef>
              <a:spcAft>
                <a:spcPts val="0"/>
              </a:spcAft>
              <a:buClr>
                <a:srgbClr val="FF0000"/>
              </a:buClr>
              <a:buSzPct val="100000"/>
              <a:buNone/>
            </a:pPr>
            <a:r>
              <a:rPr lang="tr-TR" sz="4000" b="1">
                <a:solidFill>
                  <a:srgbClr val="FF0000"/>
                </a:solidFill>
              </a:rPr>
              <a:t>YÖKAK BİRİM İÇ DEĞERLENDİRME RAPORU (BİDR)</a:t>
            </a:r>
            <a:endParaRPr/>
          </a:p>
          <a:p>
            <a:pPr marL="0" lvl="0" indent="0" algn="ctr" rtl="0">
              <a:lnSpc>
                <a:spcPct val="90000"/>
              </a:lnSpc>
              <a:spcBef>
                <a:spcPts val="1000"/>
              </a:spcBef>
              <a:spcAft>
                <a:spcPts val="0"/>
              </a:spcAft>
              <a:buClr>
                <a:srgbClr val="FF0000"/>
              </a:buClr>
              <a:buSzPct val="100000"/>
              <a:buNone/>
            </a:pPr>
            <a:r>
              <a:rPr lang="tr-TR" sz="4000" b="1">
                <a:solidFill>
                  <a:srgbClr val="FF0000"/>
                </a:solidFill>
              </a:rPr>
              <a:t>PROGRAM AKREDİTASYONU</a:t>
            </a:r>
            <a:endParaRPr/>
          </a:p>
          <a:p>
            <a:pPr marL="0" lvl="0" indent="0" algn="ctr" rtl="0">
              <a:lnSpc>
                <a:spcPct val="90000"/>
              </a:lnSpc>
              <a:spcBef>
                <a:spcPts val="1000"/>
              </a:spcBef>
              <a:spcAft>
                <a:spcPts val="0"/>
              </a:spcAft>
              <a:buClr>
                <a:srgbClr val="FF0000"/>
              </a:buClr>
              <a:buSzPct val="100000"/>
              <a:buNone/>
            </a:pPr>
            <a:r>
              <a:rPr lang="tr-TR" sz="4000" b="1">
                <a:solidFill>
                  <a:srgbClr val="FF0000"/>
                </a:solidFill>
              </a:rPr>
              <a:t>ÖZ DEĞERLENDİRME </a:t>
            </a:r>
            <a:endParaRPr/>
          </a:p>
          <a:p>
            <a:pPr marL="0" lvl="0" indent="0" algn="ctr" rtl="0">
              <a:lnSpc>
                <a:spcPct val="90000"/>
              </a:lnSpc>
              <a:spcBef>
                <a:spcPts val="1000"/>
              </a:spcBef>
              <a:spcAft>
                <a:spcPts val="0"/>
              </a:spcAft>
              <a:buClr>
                <a:srgbClr val="FF0000"/>
              </a:buClr>
              <a:buSzPct val="100000"/>
              <a:buNone/>
            </a:pPr>
            <a:r>
              <a:rPr lang="tr-TR" sz="4000" b="1">
                <a:solidFill>
                  <a:srgbClr val="FF0000"/>
                </a:solidFill>
              </a:rPr>
              <a:t>2026 YILI İYİLEŞTİRME PLANI</a:t>
            </a:r>
            <a:endParaRPr sz="4000" b="1">
              <a:solidFill>
                <a:srgbClr val="FF0000"/>
              </a:solidFill>
            </a:endParaRPr>
          </a:p>
        </p:txBody>
      </p:sp>
      <p:sp>
        <p:nvSpPr>
          <p:cNvPr id="606" name="Google Shape;606;p6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30.12.2025</a:t>
            </a:r>
            <a:endParaRPr/>
          </a:p>
        </p:txBody>
      </p:sp>
      <p:sp>
        <p:nvSpPr>
          <p:cNvPr id="607" name="Google Shape;607;p6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61</a:t>
            </a:fld>
            <a:endParaRPr/>
          </a:p>
        </p:txBody>
      </p:sp>
    </p:spTree>
  </p:cSld>
  <p:clrMapOvr>
    <a:masterClrMapping/>
  </p:clrMapOvr>
  <mc:AlternateContent xmlns:mc="http://schemas.openxmlformats.org/markup-compatibility/2006" xmlns:p14="http://schemas.microsoft.com/office/powerpoint/2010/main">
    <mc:Choice Requires="p14">
      <p:transition p14:dur="250">
        <p14:flythrough dir="ou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Shape 611"/>
        <p:cNvGrpSpPr/>
        <p:nvPr/>
      </p:nvGrpSpPr>
      <p:grpSpPr>
        <a:xfrm>
          <a:off x="0" y="0"/>
          <a:ext cx="0" cy="0"/>
          <a:chOff x="0" y="0"/>
          <a:chExt cx="0" cy="0"/>
        </a:xfrm>
      </p:grpSpPr>
      <p:sp>
        <p:nvSpPr>
          <p:cNvPr id="612" name="Google Shape;612;p61"/>
          <p:cNvSpPr txBox="1">
            <a:spLocks noGrp="1"/>
          </p:cNvSpPr>
          <p:nvPr>
            <p:ph type="title"/>
          </p:nvPr>
        </p:nvSpPr>
        <p:spPr>
          <a:xfrm>
            <a:off x="329774" y="777856"/>
            <a:ext cx="10345781" cy="705395"/>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FF0000"/>
              </a:buClr>
              <a:buSzPct val="100000"/>
              <a:buFont typeface="Calibri"/>
              <a:buNone/>
            </a:pPr>
            <a:r>
              <a:rPr lang="tr-TR" sz="2800" b="1">
                <a:solidFill>
                  <a:srgbClr val="FF0000"/>
                </a:solidFill>
              </a:rPr>
              <a:t>2024 Birim İç Değerlendirme Raporu (BİDR) Kalite Güvence Sistem Ölçütleri Olgunluk Düzeyleri: </a:t>
            </a:r>
            <a:r>
              <a:rPr lang="tr-TR" sz="2800" b="1">
                <a:solidFill>
                  <a:srgbClr val="0000CC"/>
                </a:solidFill>
              </a:rPr>
              <a:t>LİDERLİK, YÖNETİŞİM VE KALİTE</a:t>
            </a:r>
            <a:endParaRPr sz="2800" b="1">
              <a:solidFill>
                <a:srgbClr val="0000CC"/>
              </a:solidFill>
            </a:endParaRPr>
          </a:p>
        </p:txBody>
      </p:sp>
      <p:sp>
        <p:nvSpPr>
          <p:cNvPr id="613" name="Google Shape;613;p6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30.12.2025</a:t>
            </a:r>
            <a:endParaRPr/>
          </a:p>
        </p:txBody>
      </p:sp>
      <p:sp>
        <p:nvSpPr>
          <p:cNvPr id="614" name="Google Shape;614;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62</a:t>
            </a:fld>
            <a:endParaRPr/>
          </a:p>
        </p:txBody>
      </p:sp>
      <p:graphicFrame>
        <p:nvGraphicFramePr>
          <p:cNvPr id="615" name="Google Shape;615;p61"/>
          <p:cNvGraphicFramePr/>
          <p:nvPr>
            <p:extLst>
              <p:ext uri="{D42A27DB-BD31-4B8C-83A1-F6EECF244321}">
                <p14:modId xmlns:p14="http://schemas.microsoft.com/office/powerpoint/2010/main" val="1189304681"/>
              </p:ext>
            </p:extLst>
          </p:nvPr>
        </p:nvGraphicFramePr>
        <p:xfrm>
          <a:off x="208723" y="1995545"/>
          <a:ext cx="11489625" cy="3679975"/>
        </p:xfrm>
        <a:graphic>
          <a:graphicData uri="http://schemas.openxmlformats.org/drawingml/2006/table">
            <a:tbl>
              <a:tblPr firstRow="1" firstCol="1" bandRow="1">
                <a:noFill/>
                <a:tableStyleId>{71F7B38A-2533-437F-8BA0-C45511DF4930}</a:tableStyleId>
              </a:tblPr>
              <a:tblGrid>
                <a:gridCol w="3101000">
                  <a:extLst>
                    <a:ext uri="{9D8B030D-6E8A-4147-A177-3AD203B41FA5}">
                      <a16:colId xmlns:a16="http://schemas.microsoft.com/office/drawing/2014/main" val="20000"/>
                    </a:ext>
                  </a:extLst>
                </a:gridCol>
                <a:gridCol w="5855200">
                  <a:extLst>
                    <a:ext uri="{9D8B030D-6E8A-4147-A177-3AD203B41FA5}">
                      <a16:colId xmlns:a16="http://schemas.microsoft.com/office/drawing/2014/main" val="20001"/>
                    </a:ext>
                  </a:extLst>
                </a:gridCol>
                <a:gridCol w="1360600">
                  <a:extLst>
                    <a:ext uri="{9D8B030D-6E8A-4147-A177-3AD203B41FA5}">
                      <a16:colId xmlns:a16="http://schemas.microsoft.com/office/drawing/2014/main" val="20002"/>
                    </a:ext>
                  </a:extLst>
                </a:gridCol>
                <a:gridCol w="1172825">
                  <a:extLst>
                    <a:ext uri="{9D8B030D-6E8A-4147-A177-3AD203B41FA5}">
                      <a16:colId xmlns:a16="http://schemas.microsoft.com/office/drawing/2014/main" val="20003"/>
                    </a:ext>
                  </a:extLst>
                </a:gridCol>
              </a:tblGrid>
              <a:tr h="345025">
                <a:tc rowSpan="2">
                  <a:txBody>
                    <a:bodyPr/>
                    <a:lstStyle/>
                    <a:p>
                      <a:pPr marL="0" marR="0" lvl="0" indent="0" algn="ctr" rtl="0">
                        <a:lnSpc>
                          <a:spcPct val="107000"/>
                        </a:lnSpc>
                        <a:spcBef>
                          <a:spcPts val="0"/>
                        </a:spcBef>
                        <a:spcAft>
                          <a:spcPts val="0"/>
                        </a:spcAft>
                        <a:buNone/>
                      </a:pPr>
                      <a:r>
                        <a:rPr lang="tr-TR" sz="2000" b="1">
                          <a:solidFill>
                            <a:srgbClr val="0066FF"/>
                          </a:solidFill>
                          <a:latin typeface="Calibri"/>
                          <a:ea typeface="Calibri"/>
                          <a:cs typeface="Calibri"/>
                          <a:sym typeface="Calibri"/>
                        </a:rPr>
                        <a:t>ANA ÖLÇÜT</a:t>
                      </a:r>
                      <a:endParaRPr sz="2000" b="1">
                        <a:solidFill>
                          <a:srgbClr val="0066FF"/>
                        </a:solidFill>
                        <a:latin typeface="Calibri"/>
                        <a:ea typeface="Calibri"/>
                        <a:cs typeface="Calibri"/>
                        <a:sym typeface="Calibri"/>
                      </a:endParaRPr>
                    </a:p>
                  </a:txBody>
                  <a:tcPr marL="44450" marR="44450" marT="0" marB="0" anchor="ctr"/>
                </a:tc>
                <a:tc rowSpan="2">
                  <a:txBody>
                    <a:bodyPr/>
                    <a:lstStyle/>
                    <a:p>
                      <a:pPr marL="0" marR="0" lvl="0" indent="0" algn="ctr" rtl="0">
                        <a:lnSpc>
                          <a:spcPct val="107000"/>
                        </a:lnSpc>
                        <a:spcBef>
                          <a:spcPts val="0"/>
                        </a:spcBef>
                        <a:spcAft>
                          <a:spcPts val="0"/>
                        </a:spcAft>
                        <a:buNone/>
                      </a:pPr>
                      <a:r>
                        <a:rPr lang="tr-TR" sz="2000" b="1">
                          <a:solidFill>
                            <a:srgbClr val="0066FF"/>
                          </a:solidFill>
                          <a:latin typeface="Calibri"/>
                          <a:ea typeface="Calibri"/>
                          <a:cs typeface="Calibri"/>
                          <a:sym typeface="Calibri"/>
                        </a:rPr>
                        <a:t>ALT ÖLÇÜT</a:t>
                      </a:r>
                      <a:endParaRPr sz="2000" b="1">
                        <a:solidFill>
                          <a:srgbClr val="0066FF"/>
                        </a:solidFill>
                        <a:latin typeface="Calibri"/>
                        <a:ea typeface="Calibri"/>
                        <a:cs typeface="Calibri"/>
                        <a:sym typeface="Calibri"/>
                      </a:endParaRPr>
                    </a:p>
                  </a:txBody>
                  <a:tcPr marL="44450" marR="44450" marT="0" marB="0" anchor="ctr"/>
                </a:tc>
                <a:tc gridSpan="2">
                  <a:txBody>
                    <a:bodyPr/>
                    <a:lstStyle/>
                    <a:p>
                      <a:pPr marL="0" marR="0" lvl="0" indent="0" algn="ctr" rtl="0">
                        <a:lnSpc>
                          <a:spcPct val="107000"/>
                        </a:lnSpc>
                        <a:spcBef>
                          <a:spcPts val="0"/>
                        </a:spcBef>
                        <a:spcAft>
                          <a:spcPts val="0"/>
                        </a:spcAft>
                        <a:buNone/>
                      </a:pPr>
                      <a:r>
                        <a:rPr lang="tr-TR" sz="2000" b="1">
                          <a:solidFill>
                            <a:srgbClr val="0066FF"/>
                          </a:solidFill>
                          <a:latin typeface="Calibri"/>
                          <a:ea typeface="Calibri"/>
                          <a:cs typeface="Calibri"/>
                          <a:sym typeface="Calibri"/>
                        </a:rPr>
                        <a:t>Olgunluk Düzeyi </a:t>
                      </a:r>
                      <a:endParaRPr sz="2000" b="1">
                        <a:solidFill>
                          <a:srgbClr val="0066FF"/>
                        </a:solidFill>
                        <a:latin typeface="Calibri"/>
                        <a:ea typeface="Calibri"/>
                        <a:cs typeface="Calibri"/>
                        <a:sym typeface="Calibri"/>
                      </a:endParaRPr>
                    </a:p>
                  </a:txBody>
                  <a:tcPr marL="44450" marR="44450" marT="0" marB="0" anchor="ctr"/>
                </a:tc>
                <a:tc hMerge="1">
                  <a:txBody>
                    <a:bodyPr/>
                    <a:lstStyle/>
                    <a:p>
                      <a:endParaRPr lang="tr-TR"/>
                    </a:p>
                  </a:txBody>
                  <a:tcPr/>
                </a:tc>
                <a:extLst>
                  <a:ext uri="{0D108BD9-81ED-4DB2-BD59-A6C34878D82A}">
                    <a16:rowId xmlns:a16="http://schemas.microsoft.com/office/drawing/2014/main" val="10000"/>
                  </a:ext>
                </a:extLst>
              </a:tr>
              <a:tr h="345025">
                <a:tc vMerge="1">
                  <a:txBody>
                    <a:bodyPr/>
                    <a:lstStyle/>
                    <a:p>
                      <a:endParaRPr lang="tr-TR"/>
                    </a:p>
                  </a:txBody>
                  <a:tcPr/>
                </a:tc>
                <a:tc vMerge="1">
                  <a:txBody>
                    <a:bodyPr/>
                    <a:lstStyle/>
                    <a:p>
                      <a:endParaRPr lang="tr-TR"/>
                    </a:p>
                  </a:txBody>
                  <a:tcPr/>
                </a:tc>
                <a:tc>
                  <a:txBody>
                    <a:bodyPr/>
                    <a:lstStyle/>
                    <a:p>
                      <a:pPr marL="0" marR="0" lvl="0" indent="0" algn="ctr" rtl="0">
                        <a:lnSpc>
                          <a:spcPct val="107000"/>
                        </a:lnSpc>
                        <a:spcBef>
                          <a:spcPts val="0"/>
                        </a:spcBef>
                        <a:spcAft>
                          <a:spcPts val="0"/>
                        </a:spcAft>
                        <a:buNone/>
                      </a:pPr>
                      <a:r>
                        <a:rPr lang="tr-TR" sz="2000" b="1">
                          <a:solidFill>
                            <a:srgbClr val="0066FF"/>
                          </a:solidFill>
                          <a:latin typeface="Calibri"/>
                          <a:ea typeface="Calibri"/>
                          <a:cs typeface="Calibri"/>
                          <a:sym typeface="Calibri"/>
                        </a:rPr>
                        <a:t>2024</a:t>
                      </a:r>
                      <a:endParaRPr sz="2000" b="1">
                        <a:solidFill>
                          <a:srgbClr val="0066FF"/>
                        </a:solidFill>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b="1">
                          <a:solidFill>
                            <a:srgbClr val="0066FF"/>
                          </a:solidFill>
                          <a:latin typeface="Calibri"/>
                          <a:ea typeface="Calibri"/>
                          <a:cs typeface="Calibri"/>
                          <a:sym typeface="Calibri"/>
                        </a:rPr>
                        <a:t>2025</a:t>
                      </a:r>
                      <a:endParaRPr sz="2000" b="1">
                        <a:solidFill>
                          <a:srgbClr val="0066FF"/>
                        </a:solidFill>
                        <a:latin typeface="Calibri"/>
                        <a:ea typeface="Calibri"/>
                        <a:cs typeface="Calibri"/>
                        <a:sym typeface="Calibri"/>
                      </a:endParaRPr>
                    </a:p>
                  </a:txBody>
                  <a:tcPr marL="44450" marR="44450" marT="0" marB="0" anchor="ctr"/>
                </a:tc>
                <a:extLst>
                  <a:ext uri="{0D108BD9-81ED-4DB2-BD59-A6C34878D82A}">
                    <a16:rowId xmlns:a16="http://schemas.microsoft.com/office/drawing/2014/main" val="10001"/>
                  </a:ext>
                </a:extLst>
              </a:tr>
              <a:tr h="352775">
                <a:tc rowSpan="5">
                  <a:txBody>
                    <a:bodyPr/>
                    <a:lstStyle/>
                    <a:p>
                      <a:pPr marL="0" marR="0" lvl="0" indent="0" algn="just" rtl="0">
                        <a:lnSpc>
                          <a:spcPct val="107000"/>
                        </a:lnSpc>
                        <a:spcBef>
                          <a:spcPts val="0"/>
                        </a:spcBef>
                        <a:spcAft>
                          <a:spcPts val="0"/>
                        </a:spcAft>
                        <a:buNone/>
                      </a:pPr>
                      <a:r>
                        <a:rPr lang="tr-TR" sz="2000" b="1">
                          <a:solidFill>
                            <a:srgbClr val="FF0000"/>
                          </a:solidFill>
                          <a:latin typeface="Calibri"/>
                          <a:ea typeface="Calibri"/>
                          <a:cs typeface="Calibri"/>
                          <a:sym typeface="Calibri"/>
                        </a:rPr>
                        <a:t>A.1. Liderlik ve Kalite</a:t>
                      </a:r>
                      <a:endParaRPr sz="2000" b="1">
                        <a:solidFill>
                          <a:srgbClr val="FF0000"/>
                        </a:solidFill>
                        <a:latin typeface="Calibri"/>
                        <a:ea typeface="Calibri"/>
                        <a:cs typeface="Calibri"/>
                        <a:sym typeface="Calibri"/>
                      </a:endParaRPr>
                    </a:p>
                  </a:txBody>
                  <a:tcPr marL="44450" marR="44450" marT="0" marB="0" anchor="ctr"/>
                </a:tc>
                <a:tc>
                  <a:txBody>
                    <a:bodyPr/>
                    <a:lstStyle/>
                    <a:p>
                      <a:pPr marL="0" marR="0" lvl="0" indent="0" algn="just" rtl="0">
                        <a:lnSpc>
                          <a:spcPct val="107000"/>
                        </a:lnSpc>
                        <a:spcBef>
                          <a:spcPts val="0"/>
                        </a:spcBef>
                        <a:spcAft>
                          <a:spcPts val="0"/>
                        </a:spcAft>
                        <a:buNone/>
                      </a:pPr>
                      <a:r>
                        <a:rPr lang="tr-TR" sz="2000">
                          <a:latin typeface="Calibri"/>
                          <a:ea typeface="Calibri"/>
                          <a:cs typeface="Calibri"/>
                          <a:sym typeface="Calibri"/>
                        </a:rPr>
                        <a:t>A.1.1. Yönetim modeli ve idari yapı</a:t>
                      </a:r>
                      <a:endParaRPr sz="2000" b="1">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dirty="0">
                          <a:latin typeface="Calibri"/>
                          <a:ea typeface="Calibri"/>
                          <a:cs typeface="Calibri"/>
                          <a:sym typeface="Calibri"/>
                        </a:rPr>
                        <a:t> 2</a:t>
                      </a:r>
                      <a:endParaRPr sz="2000" dirty="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dirty="0">
                          <a:latin typeface="Calibri"/>
                          <a:ea typeface="Calibri"/>
                          <a:cs typeface="Calibri"/>
                          <a:sym typeface="Calibri"/>
                        </a:rPr>
                        <a:t>3</a:t>
                      </a:r>
                      <a:endParaRPr sz="2000" dirty="0">
                        <a:latin typeface="Calibri"/>
                        <a:ea typeface="Calibri"/>
                        <a:cs typeface="Calibri"/>
                        <a:sym typeface="Calibri"/>
                      </a:endParaRPr>
                    </a:p>
                  </a:txBody>
                  <a:tcPr marL="44450" marR="44450" marT="0" marB="0" anchor="ctr"/>
                </a:tc>
                <a:extLst>
                  <a:ext uri="{0D108BD9-81ED-4DB2-BD59-A6C34878D82A}">
                    <a16:rowId xmlns:a16="http://schemas.microsoft.com/office/drawing/2014/main" val="10002"/>
                  </a:ext>
                </a:extLst>
              </a:tr>
              <a:tr h="352775">
                <a:tc vMerge="1">
                  <a:txBody>
                    <a:bodyPr/>
                    <a:lstStyle/>
                    <a:p>
                      <a:endParaRPr lang="tr-TR"/>
                    </a:p>
                  </a:txBody>
                  <a:tcPr/>
                </a:tc>
                <a:tc>
                  <a:txBody>
                    <a:bodyPr/>
                    <a:lstStyle/>
                    <a:p>
                      <a:pPr marL="0" marR="0" lvl="0" indent="0" algn="just" rtl="0">
                        <a:lnSpc>
                          <a:spcPct val="107000"/>
                        </a:lnSpc>
                        <a:spcBef>
                          <a:spcPts val="0"/>
                        </a:spcBef>
                        <a:spcAft>
                          <a:spcPts val="0"/>
                        </a:spcAft>
                        <a:buNone/>
                      </a:pPr>
                      <a:r>
                        <a:rPr lang="tr-TR" sz="2000">
                          <a:latin typeface="Calibri"/>
                          <a:ea typeface="Calibri"/>
                          <a:cs typeface="Calibri"/>
                          <a:sym typeface="Calibri"/>
                        </a:rPr>
                        <a:t>A.1.2. Liderlik</a:t>
                      </a:r>
                      <a:endParaRPr sz="2000" b="1">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dirty="0">
                          <a:latin typeface="Calibri"/>
                          <a:ea typeface="Calibri"/>
                          <a:cs typeface="Calibri"/>
                          <a:sym typeface="Calibri"/>
                        </a:rPr>
                        <a:t> 2</a:t>
                      </a:r>
                      <a:endParaRPr sz="2000" dirty="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dirty="0">
                          <a:latin typeface="Calibri"/>
                          <a:ea typeface="Calibri"/>
                          <a:cs typeface="Calibri"/>
                          <a:sym typeface="Calibri"/>
                        </a:rPr>
                        <a:t>2</a:t>
                      </a:r>
                      <a:endParaRPr sz="2000" dirty="0">
                        <a:latin typeface="Calibri"/>
                        <a:ea typeface="Calibri"/>
                        <a:cs typeface="Calibri"/>
                        <a:sym typeface="Calibri"/>
                      </a:endParaRPr>
                    </a:p>
                  </a:txBody>
                  <a:tcPr marL="44450" marR="44450" marT="0" marB="0" anchor="ctr"/>
                </a:tc>
                <a:extLst>
                  <a:ext uri="{0D108BD9-81ED-4DB2-BD59-A6C34878D82A}">
                    <a16:rowId xmlns:a16="http://schemas.microsoft.com/office/drawing/2014/main" val="10003"/>
                  </a:ext>
                </a:extLst>
              </a:tr>
              <a:tr h="352775">
                <a:tc vMerge="1">
                  <a:txBody>
                    <a:bodyPr/>
                    <a:lstStyle/>
                    <a:p>
                      <a:endParaRPr lang="tr-TR"/>
                    </a:p>
                  </a:txBody>
                  <a:tcPr/>
                </a:tc>
                <a:tc>
                  <a:txBody>
                    <a:bodyPr/>
                    <a:lstStyle/>
                    <a:p>
                      <a:pPr marL="0" marR="0" lvl="0" indent="0" algn="just" rtl="0">
                        <a:lnSpc>
                          <a:spcPct val="107000"/>
                        </a:lnSpc>
                        <a:spcBef>
                          <a:spcPts val="0"/>
                        </a:spcBef>
                        <a:spcAft>
                          <a:spcPts val="0"/>
                        </a:spcAft>
                        <a:buNone/>
                      </a:pPr>
                      <a:r>
                        <a:rPr lang="tr-TR" sz="2000">
                          <a:latin typeface="Calibri"/>
                          <a:ea typeface="Calibri"/>
                          <a:cs typeface="Calibri"/>
                          <a:sym typeface="Calibri"/>
                        </a:rPr>
                        <a:t>A.1.3. Kurumsal dönüşüm kapasitesi</a:t>
                      </a:r>
                      <a:endParaRPr sz="2000" b="1">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dirty="0">
                          <a:latin typeface="Calibri"/>
                          <a:ea typeface="Calibri"/>
                          <a:cs typeface="Calibri"/>
                          <a:sym typeface="Calibri"/>
                        </a:rPr>
                        <a:t> 3</a:t>
                      </a:r>
                      <a:endParaRPr sz="2000" dirty="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dirty="0">
                          <a:latin typeface="Calibri"/>
                          <a:ea typeface="Calibri"/>
                          <a:cs typeface="Calibri"/>
                          <a:sym typeface="Calibri"/>
                        </a:rPr>
                        <a:t>2</a:t>
                      </a:r>
                      <a:endParaRPr sz="2000" dirty="0">
                        <a:latin typeface="Calibri"/>
                        <a:ea typeface="Calibri"/>
                        <a:cs typeface="Calibri"/>
                        <a:sym typeface="Calibri"/>
                      </a:endParaRPr>
                    </a:p>
                  </a:txBody>
                  <a:tcPr marL="44450" marR="44450" marT="0" marB="0" anchor="ctr"/>
                </a:tc>
                <a:extLst>
                  <a:ext uri="{0D108BD9-81ED-4DB2-BD59-A6C34878D82A}">
                    <a16:rowId xmlns:a16="http://schemas.microsoft.com/office/drawing/2014/main" val="10004"/>
                  </a:ext>
                </a:extLst>
              </a:tr>
              <a:tr h="352775">
                <a:tc vMerge="1">
                  <a:txBody>
                    <a:bodyPr/>
                    <a:lstStyle/>
                    <a:p>
                      <a:endParaRPr lang="tr-TR"/>
                    </a:p>
                  </a:txBody>
                  <a:tcPr/>
                </a:tc>
                <a:tc>
                  <a:txBody>
                    <a:bodyPr/>
                    <a:lstStyle/>
                    <a:p>
                      <a:pPr marL="0" marR="0" lvl="0" indent="0" algn="just" rtl="0">
                        <a:lnSpc>
                          <a:spcPct val="107000"/>
                        </a:lnSpc>
                        <a:spcBef>
                          <a:spcPts val="0"/>
                        </a:spcBef>
                        <a:spcAft>
                          <a:spcPts val="0"/>
                        </a:spcAft>
                        <a:buNone/>
                      </a:pPr>
                      <a:r>
                        <a:rPr lang="tr-TR" sz="2000">
                          <a:latin typeface="Calibri"/>
                          <a:ea typeface="Calibri"/>
                          <a:cs typeface="Calibri"/>
                          <a:sym typeface="Calibri"/>
                        </a:rPr>
                        <a:t>A.1.4. İç kalite güvencesi mekanizmaları</a:t>
                      </a:r>
                      <a:endParaRPr sz="2000" b="1">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dirty="0">
                          <a:latin typeface="Calibri"/>
                          <a:ea typeface="Calibri"/>
                          <a:cs typeface="Calibri"/>
                          <a:sym typeface="Calibri"/>
                        </a:rPr>
                        <a:t> 2</a:t>
                      </a:r>
                      <a:endParaRPr sz="2000" dirty="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dirty="0">
                          <a:latin typeface="Calibri"/>
                          <a:ea typeface="Calibri"/>
                          <a:cs typeface="Calibri"/>
                          <a:sym typeface="Calibri"/>
                        </a:rPr>
                        <a:t>2</a:t>
                      </a:r>
                      <a:endParaRPr sz="2000" dirty="0">
                        <a:latin typeface="Calibri"/>
                        <a:ea typeface="Calibri"/>
                        <a:cs typeface="Calibri"/>
                        <a:sym typeface="Calibri"/>
                      </a:endParaRPr>
                    </a:p>
                  </a:txBody>
                  <a:tcPr marL="44450" marR="44450" marT="0" marB="0" anchor="ctr"/>
                </a:tc>
                <a:extLst>
                  <a:ext uri="{0D108BD9-81ED-4DB2-BD59-A6C34878D82A}">
                    <a16:rowId xmlns:a16="http://schemas.microsoft.com/office/drawing/2014/main" val="10005"/>
                  </a:ext>
                </a:extLst>
              </a:tr>
              <a:tr h="395750">
                <a:tc vMerge="1">
                  <a:txBody>
                    <a:bodyPr/>
                    <a:lstStyle/>
                    <a:p>
                      <a:endParaRPr lang="tr-TR"/>
                    </a:p>
                  </a:txBody>
                  <a:tcPr/>
                </a:tc>
                <a:tc>
                  <a:txBody>
                    <a:bodyPr/>
                    <a:lstStyle/>
                    <a:p>
                      <a:pPr marL="0" marR="0" lvl="0" indent="0" algn="just" rtl="0">
                        <a:lnSpc>
                          <a:spcPct val="107000"/>
                        </a:lnSpc>
                        <a:spcBef>
                          <a:spcPts val="0"/>
                        </a:spcBef>
                        <a:spcAft>
                          <a:spcPts val="0"/>
                        </a:spcAft>
                        <a:buNone/>
                      </a:pPr>
                      <a:r>
                        <a:rPr lang="tr-TR" sz="2000">
                          <a:latin typeface="Calibri"/>
                          <a:ea typeface="Calibri"/>
                          <a:cs typeface="Calibri"/>
                          <a:sym typeface="Calibri"/>
                        </a:rPr>
                        <a:t>A.1.5. Kamuoyunu bilgilendirme ve hesap verebilirlik</a:t>
                      </a:r>
                      <a:endParaRPr sz="2000" b="1">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dirty="0">
                          <a:latin typeface="Calibri"/>
                          <a:ea typeface="Calibri"/>
                          <a:cs typeface="Calibri"/>
                          <a:sym typeface="Calibri"/>
                        </a:rPr>
                        <a:t> 2</a:t>
                      </a:r>
                      <a:endParaRPr sz="2000" dirty="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dirty="0">
                          <a:latin typeface="Calibri"/>
                          <a:ea typeface="Calibri"/>
                          <a:cs typeface="Calibri"/>
                          <a:sym typeface="Calibri"/>
                        </a:rPr>
                        <a:t>3</a:t>
                      </a:r>
                      <a:endParaRPr sz="2000" dirty="0">
                        <a:latin typeface="Calibri"/>
                        <a:ea typeface="Calibri"/>
                        <a:cs typeface="Calibri"/>
                        <a:sym typeface="Calibri"/>
                      </a:endParaRPr>
                    </a:p>
                  </a:txBody>
                  <a:tcPr marL="44450" marR="44450" marT="0" marB="0" anchor="ctr"/>
                </a:tc>
                <a:extLst>
                  <a:ext uri="{0D108BD9-81ED-4DB2-BD59-A6C34878D82A}">
                    <a16:rowId xmlns:a16="http://schemas.microsoft.com/office/drawing/2014/main" val="10006"/>
                  </a:ext>
                </a:extLst>
              </a:tr>
              <a:tr h="352775">
                <a:tc rowSpan="3">
                  <a:txBody>
                    <a:bodyPr/>
                    <a:lstStyle/>
                    <a:p>
                      <a:pPr marL="0" marR="0" lvl="0" indent="0" algn="just" rtl="0">
                        <a:lnSpc>
                          <a:spcPct val="107000"/>
                        </a:lnSpc>
                        <a:spcBef>
                          <a:spcPts val="0"/>
                        </a:spcBef>
                        <a:spcAft>
                          <a:spcPts val="0"/>
                        </a:spcAft>
                        <a:buNone/>
                      </a:pPr>
                      <a:r>
                        <a:rPr lang="tr-TR" sz="2000" b="1">
                          <a:solidFill>
                            <a:srgbClr val="FF0000"/>
                          </a:solidFill>
                          <a:latin typeface="Calibri"/>
                          <a:ea typeface="Calibri"/>
                          <a:cs typeface="Calibri"/>
                          <a:sym typeface="Calibri"/>
                        </a:rPr>
                        <a:t>A.2. Misyon ve Stratejik Amaçlar</a:t>
                      </a:r>
                      <a:endParaRPr sz="2000" b="1">
                        <a:solidFill>
                          <a:srgbClr val="FF0000"/>
                        </a:solidFill>
                        <a:latin typeface="Calibri"/>
                        <a:ea typeface="Calibri"/>
                        <a:cs typeface="Calibri"/>
                        <a:sym typeface="Calibri"/>
                      </a:endParaRPr>
                    </a:p>
                  </a:txBody>
                  <a:tcPr marL="44450" marR="44450" marT="0" marB="0" anchor="ctr"/>
                </a:tc>
                <a:tc>
                  <a:txBody>
                    <a:bodyPr/>
                    <a:lstStyle/>
                    <a:p>
                      <a:pPr marL="0" marR="0" lvl="0" indent="0" algn="just" rtl="0">
                        <a:lnSpc>
                          <a:spcPct val="107000"/>
                        </a:lnSpc>
                        <a:spcBef>
                          <a:spcPts val="0"/>
                        </a:spcBef>
                        <a:spcAft>
                          <a:spcPts val="0"/>
                        </a:spcAft>
                        <a:buNone/>
                      </a:pPr>
                      <a:r>
                        <a:rPr lang="tr-TR" sz="2000">
                          <a:latin typeface="Calibri"/>
                          <a:ea typeface="Calibri"/>
                          <a:cs typeface="Calibri"/>
                          <a:sym typeface="Calibri"/>
                        </a:rPr>
                        <a:t>A.2.1. Misyon, vizyon ve politikalar</a:t>
                      </a:r>
                      <a:endParaRPr sz="2000" b="1">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dirty="0">
                          <a:latin typeface="Calibri"/>
                          <a:ea typeface="Calibri"/>
                          <a:cs typeface="Calibri"/>
                          <a:sym typeface="Calibri"/>
                        </a:rPr>
                        <a:t> 2</a:t>
                      </a:r>
                      <a:endParaRPr sz="2000" dirty="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dirty="0">
                          <a:latin typeface="Calibri"/>
                          <a:ea typeface="Calibri"/>
                          <a:cs typeface="Calibri"/>
                          <a:sym typeface="Calibri"/>
                        </a:rPr>
                        <a:t>3</a:t>
                      </a:r>
                      <a:endParaRPr sz="2000" dirty="0">
                        <a:latin typeface="Calibri"/>
                        <a:ea typeface="Calibri"/>
                        <a:cs typeface="Calibri"/>
                        <a:sym typeface="Calibri"/>
                      </a:endParaRPr>
                    </a:p>
                  </a:txBody>
                  <a:tcPr marL="44450" marR="44450" marT="0" marB="0" anchor="ctr"/>
                </a:tc>
                <a:extLst>
                  <a:ext uri="{0D108BD9-81ED-4DB2-BD59-A6C34878D82A}">
                    <a16:rowId xmlns:a16="http://schemas.microsoft.com/office/drawing/2014/main" val="10007"/>
                  </a:ext>
                </a:extLst>
              </a:tr>
              <a:tr h="352775">
                <a:tc vMerge="1">
                  <a:txBody>
                    <a:bodyPr/>
                    <a:lstStyle/>
                    <a:p>
                      <a:endParaRPr lang="tr-TR"/>
                    </a:p>
                  </a:txBody>
                  <a:tcPr/>
                </a:tc>
                <a:tc>
                  <a:txBody>
                    <a:bodyPr/>
                    <a:lstStyle/>
                    <a:p>
                      <a:pPr marL="0" marR="0" lvl="0" indent="0" algn="just" rtl="0">
                        <a:lnSpc>
                          <a:spcPct val="107000"/>
                        </a:lnSpc>
                        <a:spcBef>
                          <a:spcPts val="0"/>
                        </a:spcBef>
                        <a:spcAft>
                          <a:spcPts val="0"/>
                        </a:spcAft>
                        <a:buNone/>
                      </a:pPr>
                      <a:r>
                        <a:rPr lang="tr-TR" sz="2000">
                          <a:latin typeface="Calibri"/>
                          <a:ea typeface="Calibri"/>
                          <a:cs typeface="Calibri"/>
                          <a:sym typeface="Calibri"/>
                        </a:rPr>
                        <a:t>A.2.2. Stratejik amaç ve hedefler</a:t>
                      </a:r>
                      <a:endParaRPr sz="2000" b="1">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dirty="0">
                          <a:latin typeface="Calibri"/>
                          <a:ea typeface="Calibri"/>
                          <a:cs typeface="Calibri"/>
                          <a:sym typeface="Calibri"/>
                        </a:rPr>
                        <a:t> 2</a:t>
                      </a:r>
                      <a:endParaRPr sz="2000" dirty="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dirty="0">
                          <a:latin typeface="Calibri"/>
                          <a:ea typeface="Calibri"/>
                          <a:cs typeface="Calibri"/>
                          <a:sym typeface="Calibri"/>
                        </a:rPr>
                        <a:t>2</a:t>
                      </a:r>
                      <a:endParaRPr sz="2000" dirty="0">
                        <a:latin typeface="Calibri"/>
                        <a:ea typeface="Calibri"/>
                        <a:cs typeface="Calibri"/>
                        <a:sym typeface="Calibri"/>
                      </a:endParaRPr>
                    </a:p>
                  </a:txBody>
                  <a:tcPr marL="44450" marR="44450" marT="0" marB="0" anchor="ctr"/>
                </a:tc>
                <a:extLst>
                  <a:ext uri="{0D108BD9-81ED-4DB2-BD59-A6C34878D82A}">
                    <a16:rowId xmlns:a16="http://schemas.microsoft.com/office/drawing/2014/main" val="10008"/>
                  </a:ext>
                </a:extLst>
              </a:tr>
              <a:tr h="477525">
                <a:tc vMerge="1">
                  <a:txBody>
                    <a:bodyPr/>
                    <a:lstStyle/>
                    <a:p>
                      <a:endParaRPr lang="tr-TR"/>
                    </a:p>
                  </a:txBody>
                  <a:tcPr/>
                </a:tc>
                <a:tc>
                  <a:txBody>
                    <a:bodyPr/>
                    <a:lstStyle/>
                    <a:p>
                      <a:pPr marL="0" marR="0" lvl="0" indent="0" algn="just" rtl="0">
                        <a:lnSpc>
                          <a:spcPct val="107000"/>
                        </a:lnSpc>
                        <a:spcBef>
                          <a:spcPts val="0"/>
                        </a:spcBef>
                        <a:spcAft>
                          <a:spcPts val="0"/>
                        </a:spcAft>
                        <a:buNone/>
                      </a:pPr>
                      <a:r>
                        <a:rPr lang="tr-TR" sz="2000">
                          <a:latin typeface="Calibri"/>
                          <a:ea typeface="Calibri"/>
                          <a:cs typeface="Calibri"/>
                          <a:sym typeface="Calibri"/>
                        </a:rPr>
                        <a:t>A.2.3. Performans yönetimi</a:t>
                      </a:r>
                      <a:endParaRPr sz="2000" b="1">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dirty="0">
                          <a:latin typeface="Calibri"/>
                          <a:ea typeface="Calibri"/>
                          <a:cs typeface="Calibri"/>
                          <a:sym typeface="Calibri"/>
                        </a:rPr>
                        <a:t> 1</a:t>
                      </a:r>
                      <a:endParaRPr sz="2000" dirty="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dirty="0">
                          <a:latin typeface="Calibri"/>
                          <a:ea typeface="Calibri"/>
                          <a:cs typeface="Calibri"/>
                          <a:sym typeface="Calibri"/>
                        </a:rPr>
                        <a:t>2</a:t>
                      </a:r>
                      <a:endParaRPr sz="2000" dirty="0">
                        <a:latin typeface="Calibri"/>
                        <a:ea typeface="Calibri"/>
                        <a:cs typeface="Calibri"/>
                        <a:sym typeface="Calibri"/>
                      </a:endParaRPr>
                    </a:p>
                  </a:txBody>
                  <a:tcPr marL="44450" marR="44450" marT="0" marB="0" anchor="ctr"/>
                </a:tc>
                <a:extLst>
                  <a:ext uri="{0D108BD9-81ED-4DB2-BD59-A6C34878D82A}">
                    <a16:rowId xmlns:a16="http://schemas.microsoft.com/office/drawing/2014/main"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flythrough dir="ou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62"/>
          <p:cNvSpPr txBox="1">
            <a:spLocks noGrp="1"/>
          </p:cNvSpPr>
          <p:nvPr>
            <p:ph type="title"/>
          </p:nvPr>
        </p:nvSpPr>
        <p:spPr>
          <a:xfrm>
            <a:off x="329774" y="777856"/>
            <a:ext cx="10345781" cy="705395"/>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FF0000"/>
              </a:buClr>
              <a:buSzPct val="100000"/>
              <a:buFont typeface="Calibri"/>
              <a:buNone/>
            </a:pPr>
            <a:r>
              <a:rPr lang="tr-TR" sz="2800" b="1">
                <a:solidFill>
                  <a:srgbClr val="FF0000"/>
                </a:solidFill>
              </a:rPr>
              <a:t>Birim İç Değerlendirme Raporu (BİDR) Kalite Güvence Sistem Ölçütleri Olgunluk Düzeyleri: </a:t>
            </a:r>
            <a:r>
              <a:rPr lang="tr-TR" sz="2800" b="1">
                <a:solidFill>
                  <a:srgbClr val="0000CC"/>
                </a:solidFill>
              </a:rPr>
              <a:t>LİDERLİK, YÖNETİŞİM VE KALİTE</a:t>
            </a:r>
            <a:endParaRPr sz="2800" b="1">
              <a:solidFill>
                <a:srgbClr val="0000CC"/>
              </a:solidFill>
            </a:endParaRPr>
          </a:p>
        </p:txBody>
      </p:sp>
      <p:sp>
        <p:nvSpPr>
          <p:cNvPr id="621" name="Google Shape;621;p6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30.12.2025</a:t>
            </a:r>
            <a:endParaRPr/>
          </a:p>
        </p:txBody>
      </p:sp>
      <p:sp>
        <p:nvSpPr>
          <p:cNvPr id="622" name="Google Shape;622;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63</a:t>
            </a:fld>
            <a:endParaRPr/>
          </a:p>
        </p:txBody>
      </p:sp>
      <p:graphicFrame>
        <p:nvGraphicFramePr>
          <p:cNvPr id="623" name="Google Shape;623;p62"/>
          <p:cNvGraphicFramePr/>
          <p:nvPr>
            <p:extLst>
              <p:ext uri="{D42A27DB-BD31-4B8C-83A1-F6EECF244321}">
                <p14:modId xmlns:p14="http://schemas.microsoft.com/office/powerpoint/2010/main" val="3427482989"/>
              </p:ext>
            </p:extLst>
          </p:nvPr>
        </p:nvGraphicFramePr>
        <p:xfrm>
          <a:off x="785192" y="1908314"/>
          <a:ext cx="10634875" cy="4034947"/>
        </p:xfrm>
        <a:graphic>
          <a:graphicData uri="http://schemas.openxmlformats.org/drawingml/2006/table">
            <a:tbl>
              <a:tblPr firstRow="1" firstCol="1" bandRow="1">
                <a:noFill/>
                <a:tableStyleId>{71F7B38A-2533-437F-8BA0-C45511DF4930}</a:tableStyleId>
              </a:tblPr>
              <a:tblGrid>
                <a:gridCol w="2682675">
                  <a:extLst>
                    <a:ext uri="{9D8B030D-6E8A-4147-A177-3AD203B41FA5}">
                      <a16:colId xmlns:a16="http://schemas.microsoft.com/office/drawing/2014/main" val="20000"/>
                    </a:ext>
                  </a:extLst>
                </a:gridCol>
                <a:gridCol w="5607250">
                  <a:extLst>
                    <a:ext uri="{9D8B030D-6E8A-4147-A177-3AD203B41FA5}">
                      <a16:colId xmlns:a16="http://schemas.microsoft.com/office/drawing/2014/main" val="20001"/>
                    </a:ext>
                  </a:extLst>
                </a:gridCol>
                <a:gridCol w="1173950">
                  <a:extLst>
                    <a:ext uri="{9D8B030D-6E8A-4147-A177-3AD203B41FA5}">
                      <a16:colId xmlns:a16="http://schemas.microsoft.com/office/drawing/2014/main" val="20002"/>
                    </a:ext>
                  </a:extLst>
                </a:gridCol>
                <a:gridCol w="1171000">
                  <a:extLst>
                    <a:ext uri="{9D8B030D-6E8A-4147-A177-3AD203B41FA5}">
                      <a16:colId xmlns:a16="http://schemas.microsoft.com/office/drawing/2014/main" val="20003"/>
                    </a:ext>
                  </a:extLst>
                </a:gridCol>
              </a:tblGrid>
              <a:tr h="316425">
                <a:tc rowSpan="2">
                  <a:txBody>
                    <a:bodyPr/>
                    <a:lstStyle/>
                    <a:p>
                      <a:pPr marL="0" marR="0" lvl="0" indent="0" algn="ctr" rtl="0">
                        <a:lnSpc>
                          <a:spcPct val="107000"/>
                        </a:lnSpc>
                        <a:spcBef>
                          <a:spcPts val="0"/>
                        </a:spcBef>
                        <a:spcAft>
                          <a:spcPts val="0"/>
                        </a:spcAft>
                        <a:buNone/>
                      </a:pPr>
                      <a:r>
                        <a:rPr lang="tr-TR" sz="2000" b="1">
                          <a:solidFill>
                            <a:srgbClr val="0066FF"/>
                          </a:solidFill>
                          <a:latin typeface="Calibri"/>
                          <a:ea typeface="Calibri"/>
                          <a:cs typeface="Calibri"/>
                          <a:sym typeface="Calibri"/>
                        </a:rPr>
                        <a:t>ANA ÖLÇÜT</a:t>
                      </a:r>
                      <a:endParaRPr sz="2000" b="1">
                        <a:solidFill>
                          <a:srgbClr val="0066FF"/>
                        </a:solidFill>
                        <a:latin typeface="Calibri"/>
                        <a:ea typeface="Calibri"/>
                        <a:cs typeface="Calibri"/>
                        <a:sym typeface="Calibri"/>
                      </a:endParaRPr>
                    </a:p>
                  </a:txBody>
                  <a:tcPr marL="44450" marR="44450" marT="0" marB="0" anchor="ctr"/>
                </a:tc>
                <a:tc rowSpan="2">
                  <a:txBody>
                    <a:bodyPr/>
                    <a:lstStyle/>
                    <a:p>
                      <a:pPr marL="0" marR="0" lvl="0" indent="0" algn="ctr" rtl="0">
                        <a:lnSpc>
                          <a:spcPct val="107000"/>
                        </a:lnSpc>
                        <a:spcBef>
                          <a:spcPts val="0"/>
                        </a:spcBef>
                        <a:spcAft>
                          <a:spcPts val="0"/>
                        </a:spcAft>
                        <a:buNone/>
                      </a:pPr>
                      <a:r>
                        <a:rPr lang="tr-TR" sz="2000" b="1">
                          <a:solidFill>
                            <a:srgbClr val="0066FF"/>
                          </a:solidFill>
                          <a:latin typeface="Calibri"/>
                          <a:ea typeface="Calibri"/>
                          <a:cs typeface="Calibri"/>
                          <a:sym typeface="Calibri"/>
                        </a:rPr>
                        <a:t>ALT ÖLÇÜT</a:t>
                      </a:r>
                      <a:endParaRPr sz="2000" b="1">
                        <a:solidFill>
                          <a:srgbClr val="0066FF"/>
                        </a:solidFill>
                        <a:latin typeface="Calibri"/>
                        <a:ea typeface="Calibri"/>
                        <a:cs typeface="Calibri"/>
                        <a:sym typeface="Calibri"/>
                      </a:endParaRPr>
                    </a:p>
                  </a:txBody>
                  <a:tcPr marL="44450" marR="44450" marT="0" marB="0" anchor="ctr"/>
                </a:tc>
                <a:tc gridSpan="2">
                  <a:txBody>
                    <a:bodyPr/>
                    <a:lstStyle/>
                    <a:p>
                      <a:pPr marL="0" marR="0" lvl="0" indent="0" algn="ctr" rtl="0">
                        <a:lnSpc>
                          <a:spcPct val="107000"/>
                        </a:lnSpc>
                        <a:spcBef>
                          <a:spcPts val="0"/>
                        </a:spcBef>
                        <a:spcAft>
                          <a:spcPts val="0"/>
                        </a:spcAft>
                        <a:buNone/>
                      </a:pPr>
                      <a:r>
                        <a:rPr lang="tr-TR" sz="2000" b="1">
                          <a:solidFill>
                            <a:srgbClr val="0066FF"/>
                          </a:solidFill>
                          <a:latin typeface="Calibri"/>
                          <a:ea typeface="Calibri"/>
                          <a:cs typeface="Calibri"/>
                          <a:sym typeface="Calibri"/>
                        </a:rPr>
                        <a:t>Olgunluk Düzeyi </a:t>
                      </a:r>
                      <a:endParaRPr sz="2000" b="1">
                        <a:solidFill>
                          <a:srgbClr val="0066FF"/>
                        </a:solidFill>
                        <a:latin typeface="Calibri"/>
                        <a:ea typeface="Calibri"/>
                        <a:cs typeface="Calibri"/>
                        <a:sym typeface="Calibri"/>
                      </a:endParaRPr>
                    </a:p>
                  </a:txBody>
                  <a:tcPr marL="44450" marR="44450" marT="0" marB="0" anchor="ctr"/>
                </a:tc>
                <a:tc hMerge="1">
                  <a:txBody>
                    <a:bodyPr/>
                    <a:lstStyle/>
                    <a:p>
                      <a:endParaRPr lang="tr-TR"/>
                    </a:p>
                  </a:txBody>
                  <a:tcPr/>
                </a:tc>
                <a:extLst>
                  <a:ext uri="{0D108BD9-81ED-4DB2-BD59-A6C34878D82A}">
                    <a16:rowId xmlns:a16="http://schemas.microsoft.com/office/drawing/2014/main" val="10000"/>
                  </a:ext>
                </a:extLst>
              </a:tr>
              <a:tr h="316425">
                <a:tc vMerge="1">
                  <a:txBody>
                    <a:bodyPr/>
                    <a:lstStyle/>
                    <a:p>
                      <a:endParaRPr lang="tr-TR"/>
                    </a:p>
                  </a:txBody>
                  <a:tcPr/>
                </a:tc>
                <a:tc vMerge="1">
                  <a:txBody>
                    <a:bodyPr/>
                    <a:lstStyle/>
                    <a:p>
                      <a:endParaRPr lang="tr-TR"/>
                    </a:p>
                  </a:txBody>
                  <a:tcPr/>
                </a:tc>
                <a:tc>
                  <a:txBody>
                    <a:bodyPr/>
                    <a:lstStyle/>
                    <a:p>
                      <a:pPr marL="0" marR="0" lvl="0" indent="0" algn="ctr" rtl="0">
                        <a:lnSpc>
                          <a:spcPct val="107000"/>
                        </a:lnSpc>
                        <a:spcBef>
                          <a:spcPts val="0"/>
                        </a:spcBef>
                        <a:spcAft>
                          <a:spcPts val="0"/>
                        </a:spcAft>
                        <a:buNone/>
                      </a:pPr>
                      <a:r>
                        <a:rPr lang="tr-TR" sz="2000" b="1">
                          <a:solidFill>
                            <a:srgbClr val="0066FF"/>
                          </a:solidFill>
                          <a:latin typeface="Calibri"/>
                          <a:ea typeface="Calibri"/>
                          <a:cs typeface="Calibri"/>
                          <a:sym typeface="Calibri"/>
                        </a:rPr>
                        <a:t>2024</a:t>
                      </a:r>
                      <a:endParaRPr sz="2000" b="1">
                        <a:solidFill>
                          <a:srgbClr val="0066FF"/>
                        </a:solidFill>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b="1">
                          <a:solidFill>
                            <a:srgbClr val="0066FF"/>
                          </a:solidFill>
                          <a:latin typeface="Calibri"/>
                          <a:ea typeface="Calibri"/>
                          <a:cs typeface="Calibri"/>
                          <a:sym typeface="Calibri"/>
                        </a:rPr>
                        <a:t>2025</a:t>
                      </a:r>
                      <a:endParaRPr sz="2000" b="1">
                        <a:solidFill>
                          <a:srgbClr val="0066FF"/>
                        </a:solidFill>
                        <a:latin typeface="Calibri"/>
                        <a:ea typeface="Calibri"/>
                        <a:cs typeface="Calibri"/>
                        <a:sym typeface="Calibri"/>
                      </a:endParaRPr>
                    </a:p>
                  </a:txBody>
                  <a:tcPr marL="44450" marR="44450" marT="0" marB="0" anchor="ctr"/>
                </a:tc>
                <a:extLst>
                  <a:ext uri="{0D108BD9-81ED-4DB2-BD59-A6C34878D82A}">
                    <a16:rowId xmlns:a16="http://schemas.microsoft.com/office/drawing/2014/main" val="10001"/>
                  </a:ext>
                </a:extLst>
              </a:tr>
              <a:tr h="331125">
                <a:tc rowSpan="4">
                  <a:txBody>
                    <a:bodyPr/>
                    <a:lstStyle/>
                    <a:p>
                      <a:pPr marL="0" marR="0" lvl="0" indent="0" algn="just" rtl="0">
                        <a:lnSpc>
                          <a:spcPct val="107000"/>
                        </a:lnSpc>
                        <a:spcBef>
                          <a:spcPts val="0"/>
                        </a:spcBef>
                        <a:spcAft>
                          <a:spcPts val="0"/>
                        </a:spcAft>
                        <a:buNone/>
                      </a:pPr>
                      <a:r>
                        <a:rPr lang="tr-TR" sz="2000" b="1">
                          <a:solidFill>
                            <a:srgbClr val="FF0000"/>
                          </a:solidFill>
                          <a:latin typeface="Calibri"/>
                          <a:ea typeface="Calibri"/>
                          <a:cs typeface="Calibri"/>
                          <a:sym typeface="Calibri"/>
                        </a:rPr>
                        <a:t>A.3. Yönetim Sistemleri</a:t>
                      </a:r>
                      <a:endParaRPr sz="2000" b="1">
                        <a:solidFill>
                          <a:srgbClr val="FF0000"/>
                        </a:solidFill>
                        <a:latin typeface="Calibri"/>
                        <a:ea typeface="Calibri"/>
                        <a:cs typeface="Calibri"/>
                        <a:sym typeface="Calibri"/>
                      </a:endParaRPr>
                    </a:p>
                  </a:txBody>
                  <a:tcPr marL="44450" marR="44450" marT="0" marB="0" anchor="ctr"/>
                </a:tc>
                <a:tc>
                  <a:txBody>
                    <a:bodyPr/>
                    <a:lstStyle/>
                    <a:p>
                      <a:pPr marL="0" marR="0" lvl="0" indent="0" algn="just" rtl="0">
                        <a:lnSpc>
                          <a:spcPct val="107000"/>
                        </a:lnSpc>
                        <a:spcBef>
                          <a:spcPts val="0"/>
                        </a:spcBef>
                        <a:spcAft>
                          <a:spcPts val="0"/>
                        </a:spcAft>
                        <a:buNone/>
                      </a:pPr>
                      <a:r>
                        <a:rPr lang="tr-TR" sz="2000">
                          <a:latin typeface="Calibri"/>
                          <a:ea typeface="Calibri"/>
                          <a:cs typeface="Calibri"/>
                          <a:sym typeface="Calibri"/>
                        </a:rPr>
                        <a:t>A.3.1. Bilgi yönetim sistemi</a:t>
                      </a:r>
                      <a:endParaRPr sz="2000" b="1">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dirty="0">
                          <a:latin typeface="Calibri"/>
                          <a:ea typeface="Calibri"/>
                          <a:cs typeface="Calibri"/>
                          <a:sym typeface="Calibri"/>
                        </a:rPr>
                        <a:t>3 </a:t>
                      </a:r>
                      <a:endParaRPr sz="2000" dirty="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dirty="0">
                          <a:latin typeface="Calibri"/>
                          <a:ea typeface="Calibri"/>
                          <a:cs typeface="Calibri"/>
                          <a:sym typeface="Calibri"/>
                        </a:rPr>
                        <a:t>3</a:t>
                      </a:r>
                      <a:endParaRPr sz="2000" dirty="0">
                        <a:latin typeface="Calibri"/>
                        <a:ea typeface="Calibri"/>
                        <a:cs typeface="Calibri"/>
                        <a:sym typeface="Calibri"/>
                      </a:endParaRPr>
                    </a:p>
                  </a:txBody>
                  <a:tcPr marL="44450" marR="44450" marT="0" marB="0" anchor="ctr"/>
                </a:tc>
                <a:extLst>
                  <a:ext uri="{0D108BD9-81ED-4DB2-BD59-A6C34878D82A}">
                    <a16:rowId xmlns:a16="http://schemas.microsoft.com/office/drawing/2014/main" val="10002"/>
                  </a:ext>
                </a:extLst>
              </a:tr>
              <a:tr h="331125">
                <a:tc vMerge="1">
                  <a:txBody>
                    <a:bodyPr/>
                    <a:lstStyle/>
                    <a:p>
                      <a:endParaRPr lang="tr-TR"/>
                    </a:p>
                  </a:txBody>
                  <a:tcPr/>
                </a:tc>
                <a:tc>
                  <a:txBody>
                    <a:bodyPr/>
                    <a:lstStyle/>
                    <a:p>
                      <a:pPr marL="0" marR="0" lvl="0" indent="0" algn="just" rtl="0">
                        <a:lnSpc>
                          <a:spcPct val="107000"/>
                        </a:lnSpc>
                        <a:spcBef>
                          <a:spcPts val="0"/>
                        </a:spcBef>
                        <a:spcAft>
                          <a:spcPts val="0"/>
                        </a:spcAft>
                        <a:buNone/>
                      </a:pPr>
                      <a:r>
                        <a:rPr lang="tr-TR" sz="2000">
                          <a:latin typeface="Calibri"/>
                          <a:ea typeface="Calibri"/>
                          <a:cs typeface="Calibri"/>
                          <a:sym typeface="Calibri"/>
                        </a:rPr>
                        <a:t>A.3.2. İnsan kaynakları yönetimi</a:t>
                      </a:r>
                      <a:endParaRPr sz="2000" b="1">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dirty="0">
                          <a:latin typeface="Calibri"/>
                          <a:ea typeface="Calibri"/>
                          <a:cs typeface="Calibri"/>
                          <a:sym typeface="Calibri"/>
                        </a:rPr>
                        <a:t> 3</a:t>
                      </a:r>
                      <a:endParaRPr sz="2000" dirty="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dirty="0">
                          <a:latin typeface="Calibri"/>
                          <a:ea typeface="Calibri"/>
                          <a:cs typeface="Calibri"/>
                          <a:sym typeface="Calibri"/>
                        </a:rPr>
                        <a:t>3</a:t>
                      </a:r>
                      <a:endParaRPr sz="2000" dirty="0">
                        <a:latin typeface="Calibri"/>
                        <a:ea typeface="Calibri"/>
                        <a:cs typeface="Calibri"/>
                        <a:sym typeface="Calibri"/>
                      </a:endParaRPr>
                    </a:p>
                  </a:txBody>
                  <a:tcPr marL="44450" marR="44450" marT="0" marB="0" anchor="ctr"/>
                </a:tc>
                <a:extLst>
                  <a:ext uri="{0D108BD9-81ED-4DB2-BD59-A6C34878D82A}">
                    <a16:rowId xmlns:a16="http://schemas.microsoft.com/office/drawing/2014/main" val="10003"/>
                  </a:ext>
                </a:extLst>
              </a:tr>
              <a:tr h="331125">
                <a:tc vMerge="1">
                  <a:txBody>
                    <a:bodyPr/>
                    <a:lstStyle/>
                    <a:p>
                      <a:endParaRPr lang="tr-TR"/>
                    </a:p>
                  </a:txBody>
                  <a:tcPr/>
                </a:tc>
                <a:tc>
                  <a:txBody>
                    <a:bodyPr/>
                    <a:lstStyle/>
                    <a:p>
                      <a:pPr marL="0" marR="0" lvl="0" indent="0" algn="just" rtl="0">
                        <a:lnSpc>
                          <a:spcPct val="107000"/>
                        </a:lnSpc>
                        <a:spcBef>
                          <a:spcPts val="0"/>
                        </a:spcBef>
                        <a:spcAft>
                          <a:spcPts val="0"/>
                        </a:spcAft>
                        <a:buNone/>
                      </a:pPr>
                      <a:r>
                        <a:rPr lang="tr-TR" sz="2000">
                          <a:latin typeface="Calibri"/>
                          <a:ea typeface="Calibri"/>
                          <a:cs typeface="Calibri"/>
                          <a:sym typeface="Calibri"/>
                        </a:rPr>
                        <a:t>A.3.3. Finansal yönetim</a:t>
                      </a:r>
                      <a:endParaRPr sz="2000" b="1">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dirty="0">
                          <a:latin typeface="Calibri"/>
                          <a:ea typeface="Calibri"/>
                          <a:cs typeface="Calibri"/>
                          <a:sym typeface="Calibri"/>
                        </a:rPr>
                        <a:t> 2</a:t>
                      </a:r>
                      <a:endParaRPr sz="2000" dirty="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dirty="0">
                          <a:latin typeface="Calibri"/>
                          <a:ea typeface="Calibri"/>
                          <a:cs typeface="Calibri"/>
                          <a:sym typeface="Calibri"/>
                        </a:rPr>
                        <a:t>2</a:t>
                      </a:r>
                      <a:endParaRPr sz="2000" dirty="0">
                        <a:latin typeface="Calibri"/>
                        <a:ea typeface="Calibri"/>
                        <a:cs typeface="Calibri"/>
                        <a:sym typeface="Calibri"/>
                      </a:endParaRPr>
                    </a:p>
                  </a:txBody>
                  <a:tcPr marL="44450" marR="44450" marT="0" marB="0" anchor="ctr"/>
                </a:tc>
                <a:extLst>
                  <a:ext uri="{0D108BD9-81ED-4DB2-BD59-A6C34878D82A}">
                    <a16:rowId xmlns:a16="http://schemas.microsoft.com/office/drawing/2014/main" val="10004"/>
                  </a:ext>
                </a:extLst>
              </a:tr>
              <a:tr h="331125">
                <a:tc vMerge="1">
                  <a:txBody>
                    <a:bodyPr/>
                    <a:lstStyle/>
                    <a:p>
                      <a:endParaRPr lang="tr-TR"/>
                    </a:p>
                  </a:txBody>
                  <a:tcPr/>
                </a:tc>
                <a:tc>
                  <a:txBody>
                    <a:bodyPr/>
                    <a:lstStyle/>
                    <a:p>
                      <a:pPr marL="0" marR="0" lvl="0" indent="0" algn="just" rtl="0">
                        <a:lnSpc>
                          <a:spcPct val="107000"/>
                        </a:lnSpc>
                        <a:spcBef>
                          <a:spcPts val="0"/>
                        </a:spcBef>
                        <a:spcAft>
                          <a:spcPts val="0"/>
                        </a:spcAft>
                        <a:buNone/>
                      </a:pPr>
                      <a:r>
                        <a:rPr lang="tr-TR" sz="2000">
                          <a:latin typeface="Calibri"/>
                          <a:ea typeface="Calibri"/>
                          <a:cs typeface="Calibri"/>
                          <a:sym typeface="Calibri"/>
                        </a:rPr>
                        <a:t>A.3.4. Süreç yönetimi</a:t>
                      </a:r>
                      <a:endParaRPr sz="2000" b="1">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dirty="0">
                          <a:latin typeface="Calibri"/>
                          <a:ea typeface="Calibri"/>
                          <a:cs typeface="Calibri"/>
                          <a:sym typeface="Calibri"/>
                        </a:rPr>
                        <a:t> 2</a:t>
                      </a:r>
                      <a:endParaRPr sz="2000" dirty="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dirty="0">
                          <a:latin typeface="Calibri"/>
                          <a:ea typeface="Calibri"/>
                          <a:cs typeface="Calibri"/>
                          <a:sym typeface="Calibri"/>
                        </a:rPr>
                        <a:t>3</a:t>
                      </a:r>
                      <a:endParaRPr sz="2000" dirty="0">
                        <a:latin typeface="Calibri"/>
                        <a:ea typeface="Calibri"/>
                        <a:cs typeface="Calibri"/>
                        <a:sym typeface="Calibri"/>
                      </a:endParaRPr>
                    </a:p>
                  </a:txBody>
                  <a:tcPr marL="44450" marR="44450" marT="0" marB="0" anchor="ctr"/>
                </a:tc>
                <a:extLst>
                  <a:ext uri="{0D108BD9-81ED-4DB2-BD59-A6C34878D82A}">
                    <a16:rowId xmlns:a16="http://schemas.microsoft.com/office/drawing/2014/main" val="10005"/>
                  </a:ext>
                </a:extLst>
              </a:tr>
              <a:tr h="331125">
                <a:tc rowSpan="3">
                  <a:txBody>
                    <a:bodyPr/>
                    <a:lstStyle/>
                    <a:p>
                      <a:pPr marL="0" marR="0" lvl="0" indent="0" algn="just" rtl="0">
                        <a:lnSpc>
                          <a:spcPct val="107000"/>
                        </a:lnSpc>
                        <a:spcBef>
                          <a:spcPts val="0"/>
                        </a:spcBef>
                        <a:spcAft>
                          <a:spcPts val="0"/>
                        </a:spcAft>
                        <a:buNone/>
                      </a:pPr>
                      <a:r>
                        <a:rPr lang="tr-TR" sz="2000" b="1">
                          <a:solidFill>
                            <a:srgbClr val="FF0000"/>
                          </a:solidFill>
                          <a:latin typeface="Calibri"/>
                          <a:ea typeface="Calibri"/>
                          <a:cs typeface="Calibri"/>
                          <a:sym typeface="Calibri"/>
                        </a:rPr>
                        <a:t>A.4. Paydaş Katılımı</a:t>
                      </a:r>
                      <a:endParaRPr sz="2000" b="1">
                        <a:solidFill>
                          <a:srgbClr val="FF0000"/>
                        </a:solidFill>
                        <a:latin typeface="Calibri"/>
                        <a:ea typeface="Calibri"/>
                        <a:cs typeface="Calibri"/>
                        <a:sym typeface="Calibri"/>
                      </a:endParaRPr>
                    </a:p>
                  </a:txBody>
                  <a:tcPr marL="44450" marR="44450" marT="0" marB="0" anchor="ctr"/>
                </a:tc>
                <a:tc>
                  <a:txBody>
                    <a:bodyPr/>
                    <a:lstStyle/>
                    <a:p>
                      <a:pPr marL="0" marR="0" lvl="0" indent="0" algn="just" rtl="0">
                        <a:lnSpc>
                          <a:spcPct val="107000"/>
                        </a:lnSpc>
                        <a:spcBef>
                          <a:spcPts val="0"/>
                        </a:spcBef>
                        <a:spcAft>
                          <a:spcPts val="0"/>
                        </a:spcAft>
                        <a:buNone/>
                      </a:pPr>
                      <a:r>
                        <a:rPr lang="tr-TR" sz="2000">
                          <a:latin typeface="Calibri"/>
                          <a:ea typeface="Calibri"/>
                          <a:cs typeface="Calibri"/>
                          <a:sym typeface="Calibri"/>
                        </a:rPr>
                        <a:t>A.4.1. İç ve dış paydaş katılımı</a:t>
                      </a:r>
                      <a:endParaRPr sz="2000" b="1">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dirty="0">
                          <a:latin typeface="Calibri"/>
                          <a:ea typeface="Calibri"/>
                          <a:cs typeface="Calibri"/>
                          <a:sym typeface="Calibri"/>
                        </a:rPr>
                        <a:t> 3</a:t>
                      </a:r>
                      <a:endParaRPr sz="2000" dirty="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dirty="0">
                          <a:latin typeface="Calibri"/>
                          <a:ea typeface="Calibri"/>
                          <a:cs typeface="Calibri"/>
                          <a:sym typeface="Calibri"/>
                        </a:rPr>
                        <a:t>2</a:t>
                      </a:r>
                      <a:endParaRPr sz="2000" dirty="0">
                        <a:latin typeface="Calibri"/>
                        <a:ea typeface="Calibri"/>
                        <a:cs typeface="Calibri"/>
                        <a:sym typeface="Calibri"/>
                      </a:endParaRPr>
                    </a:p>
                  </a:txBody>
                  <a:tcPr marL="44450" marR="44450" marT="0" marB="0" anchor="ctr"/>
                </a:tc>
                <a:extLst>
                  <a:ext uri="{0D108BD9-81ED-4DB2-BD59-A6C34878D82A}">
                    <a16:rowId xmlns:a16="http://schemas.microsoft.com/office/drawing/2014/main" val="10006"/>
                  </a:ext>
                </a:extLst>
              </a:tr>
              <a:tr h="331125">
                <a:tc vMerge="1">
                  <a:txBody>
                    <a:bodyPr/>
                    <a:lstStyle/>
                    <a:p>
                      <a:endParaRPr lang="tr-TR"/>
                    </a:p>
                  </a:txBody>
                  <a:tcPr/>
                </a:tc>
                <a:tc>
                  <a:txBody>
                    <a:bodyPr/>
                    <a:lstStyle/>
                    <a:p>
                      <a:pPr marL="0" marR="0" lvl="0" indent="0" algn="just" rtl="0">
                        <a:lnSpc>
                          <a:spcPct val="107000"/>
                        </a:lnSpc>
                        <a:spcBef>
                          <a:spcPts val="0"/>
                        </a:spcBef>
                        <a:spcAft>
                          <a:spcPts val="0"/>
                        </a:spcAft>
                        <a:buNone/>
                      </a:pPr>
                      <a:r>
                        <a:rPr lang="tr-TR" sz="2000">
                          <a:latin typeface="Calibri"/>
                          <a:ea typeface="Calibri"/>
                          <a:cs typeface="Calibri"/>
                          <a:sym typeface="Calibri"/>
                        </a:rPr>
                        <a:t>A.4.2. Öğrenci geri bildirimleri</a:t>
                      </a:r>
                      <a:endParaRPr sz="2000" b="1">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dirty="0">
                          <a:latin typeface="Calibri"/>
                          <a:ea typeface="Calibri"/>
                          <a:cs typeface="Calibri"/>
                          <a:sym typeface="Calibri"/>
                        </a:rPr>
                        <a:t> 3</a:t>
                      </a:r>
                      <a:endParaRPr sz="2000" dirty="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dirty="0">
                          <a:latin typeface="Calibri"/>
                          <a:ea typeface="Calibri"/>
                          <a:cs typeface="Calibri"/>
                          <a:sym typeface="Calibri"/>
                        </a:rPr>
                        <a:t>3</a:t>
                      </a:r>
                      <a:endParaRPr sz="2000" dirty="0">
                        <a:latin typeface="Calibri"/>
                        <a:ea typeface="Calibri"/>
                        <a:cs typeface="Calibri"/>
                        <a:sym typeface="Calibri"/>
                      </a:endParaRPr>
                    </a:p>
                  </a:txBody>
                  <a:tcPr marL="44450" marR="44450" marT="0" marB="0" anchor="ctr"/>
                </a:tc>
                <a:extLst>
                  <a:ext uri="{0D108BD9-81ED-4DB2-BD59-A6C34878D82A}">
                    <a16:rowId xmlns:a16="http://schemas.microsoft.com/office/drawing/2014/main" val="10007"/>
                  </a:ext>
                </a:extLst>
              </a:tr>
              <a:tr h="331125">
                <a:tc vMerge="1">
                  <a:txBody>
                    <a:bodyPr/>
                    <a:lstStyle/>
                    <a:p>
                      <a:endParaRPr lang="tr-TR"/>
                    </a:p>
                  </a:txBody>
                  <a:tcPr/>
                </a:tc>
                <a:tc>
                  <a:txBody>
                    <a:bodyPr/>
                    <a:lstStyle/>
                    <a:p>
                      <a:pPr marL="0" marR="0" lvl="0" indent="0" algn="just" rtl="0">
                        <a:lnSpc>
                          <a:spcPct val="107000"/>
                        </a:lnSpc>
                        <a:spcBef>
                          <a:spcPts val="0"/>
                        </a:spcBef>
                        <a:spcAft>
                          <a:spcPts val="0"/>
                        </a:spcAft>
                        <a:buNone/>
                      </a:pPr>
                      <a:r>
                        <a:rPr lang="tr-TR" sz="2000">
                          <a:latin typeface="Calibri"/>
                          <a:ea typeface="Calibri"/>
                          <a:cs typeface="Calibri"/>
                          <a:sym typeface="Calibri"/>
                        </a:rPr>
                        <a:t>A.4.3. Mezun ilişkileri yönetimi</a:t>
                      </a:r>
                      <a:endParaRPr sz="2000" b="1">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dirty="0">
                          <a:latin typeface="Calibri"/>
                          <a:ea typeface="Calibri"/>
                          <a:cs typeface="Calibri"/>
                          <a:sym typeface="Calibri"/>
                        </a:rPr>
                        <a:t> 1</a:t>
                      </a:r>
                      <a:endParaRPr sz="2000" dirty="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dirty="0">
                          <a:latin typeface="Calibri"/>
                          <a:ea typeface="Calibri"/>
                          <a:cs typeface="Calibri"/>
                          <a:sym typeface="Calibri"/>
                        </a:rPr>
                        <a:t>1</a:t>
                      </a:r>
                      <a:endParaRPr sz="2000" dirty="0">
                        <a:latin typeface="Calibri"/>
                        <a:ea typeface="Calibri"/>
                        <a:cs typeface="Calibri"/>
                        <a:sym typeface="Calibri"/>
                      </a:endParaRPr>
                    </a:p>
                  </a:txBody>
                  <a:tcPr marL="44450" marR="44450" marT="0" marB="0" anchor="ctr"/>
                </a:tc>
                <a:extLst>
                  <a:ext uri="{0D108BD9-81ED-4DB2-BD59-A6C34878D82A}">
                    <a16:rowId xmlns:a16="http://schemas.microsoft.com/office/drawing/2014/main" val="10008"/>
                  </a:ext>
                </a:extLst>
              </a:tr>
              <a:tr h="331125">
                <a:tc rowSpan="3">
                  <a:txBody>
                    <a:bodyPr/>
                    <a:lstStyle/>
                    <a:p>
                      <a:pPr marL="0" marR="0" lvl="0" indent="0" algn="just" rtl="0">
                        <a:lnSpc>
                          <a:spcPct val="107000"/>
                        </a:lnSpc>
                        <a:spcBef>
                          <a:spcPts val="0"/>
                        </a:spcBef>
                        <a:spcAft>
                          <a:spcPts val="0"/>
                        </a:spcAft>
                        <a:buNone/>
                      </a:pPr>
                      <a:r>
                        <a:rPr lang="tr-TR" sz="2000" b="1">
                          <a:solidFill>
                            <a:srgbClr val="FF0000"/>
                          </a:solidFill>
                          <a:latin typeface="Calibri"/>
                          <a:ea typeface="Calibri"/>
                          <a:cs typeface="Calibri"/>
                          <a:sym typeface="Calibri"/>
                        </a:rPr>
                        <a:t>A.5. Uluslararasılaşma</a:t>
                      </a:r>
                      <a:endParaRPr sz="2000" b="1">
                        <a:solidFill>
                          <a:srgbClr val="FF0000"/>
                        </a:solidFill>
                        <a:latin typeface="Calibri"/>
                        <a:ea typeface="Calibri"/>
                        <a:cs typeface="Calibri"/>
                        <a:sym typeface="Calibri"/>
                      </a:endParaRPr>
                    </a:p>
                  </a:txBody>
                  <a:tcPr marL="44450" marR="44450" marT="0" marB="0" anchor="ctr"/>
                </a:tc>
                <a:tc>
                  <a:txBody>
                    <a:bodyPr/>
                    <a:lstStyle/>
                    <a:p>
                      <a:pPr marL="0" marR="0" lvl="0" indent="0" algn="just" rtl="0">
                        <a:lnSpc>
                          <a:spcPct val="107000"/>
                        </a:lnSpc>
                        <a:spcBef>
                          <a:spcPts val="0"/>
                        </a:spcBef>
                        <a:spcAft>
                          <a:spcPts val="0"/>
                        </a:spcAft>
                        <a:buNone/>
                      </a:pPr>
                      <a:r>
                        <a:rPr lang="tr-TR" sz="2000">
                          <a:latin typeface="Calibri"/>
                          <a:ea typeface="Calibri"/>
                          <a:cs typeface="Calibri"/>
                          <a:sym typeface="Calibri"/>
                        </a:rPr>
                        <a:t>A.5.1. Uluslararasılaşma süreçlerinin yönetimi</a:t>
                      </a:r>
                      <a:endParaRPr sz="2000" b="1">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dirty="0">
                          <a:latin typeface="Calibri"/>
                          <a:ea typeface="Calibri"/>
                          <a:cs typeface="Calibri"/>
                          <a:sym typeface="Calibri"/>
                        </a:rPr>
                        <a:t> 2</a:t>
                      </a:r>
                      <a:endParaRPr sz="2000" dirty="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dirty="0">
                          <a:latin typeface="Calibri"/>
                          <a:ea typeface="Calibri"/>
                          <a:cs typeface="Calibri"/>
                          <a:sym typeface="Calibri"/>
                        </a:rPr>
                        <a:t>2</a:t>
                      </a:r>
                      <a:endParaRPr sz="2000" dirty="0">
                        <a:latin typeface="Calibri"/>
                        <a:ea typeface="Calibri"/>
                        <a:cs typeface="Calibri"/>
                        <a:sym typeface="Calibri"/>
                      </a:endParaRPr>
                    </a:p>
                  </a:txBody>
                  <a:tcPr marL="44450" marR="44450" marT="0" marB="0" anchor="ctr"/>
                </a:tc>
                <a:extLst>
                  <a:ext uri="{0D108BD9-81ED-4DB2-BD59-A6C34878D82A}">
                    <a16:rowId xmlns:a16="http://schemas.microsoft.com/office/drawing/2014/main" val="10009"/>
                  </a:ext>
                </a:extLst>
              </a:tr>
              <a:tr h="331125">
                <a:tc vMerge="1">
                  <a:txBody>
                    <a:bodyPr/>
                    <a:lstStyle/>
                    <a:p>
                      <a:endParaRPr lang="tr-TR"/>
                    </a:p>
                  </a:txBody>
                  <a:tcPr/>
                </a:tc>
                <a:tc>
                  <a:txBody>
                    <a:bodyPr/>
                    <a:lstStyle/>
                    <a:p>
                      <a:pPr marL="0" marR="0" lvl="0" indent="0" algn="just" rtl="0">
                        <a:lnSpc>
                          <a:spcPct val="107000"/>
                        </a:lnSpc>
                        <a:spcBef>
                          <a:spcPts val="0"/>
                        </a:spcBef>
                        <a:spcAft>
                          <a:spcPts val="0"/>
                        </a:spcAft>
                        <a:buNone/>
                      </a:pPr>
                      <a:r>
                        <a:rPr lang="tr-TR" sz="2000">
                          <a:latin typeface="Calibri"/>
                          <a:ea typeface="Calibri"/>
                          <a:cs typeface="Calibri"/>
                          <a:sym typeface="Calibri"/>
                        </a:rPr>
                        <a:t>A.5.2. Uluslararasılaşma kaynakları</a:t>
                      </a:r>
                      <a:endParaRPr sz="2000" b="1">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dirty="0">
                          <a:latin typeface="Calibri"/>
                          <a:ea typeface="Calibri"/>
                          <a:cs typeface="Calibri"/>
                          <a:sym typeface="Calibri"/>
                        </a:rPr>
                        <a:t> 2</a:t>
                      </a:r>
                      <a:endParaRPr sz="2000" dirty="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dirty="0">
                          <a:latin typeface="Calibri"/>
                          <a:ea typeface="Calibri"/>
                          <a:cs typeface="Calibri"/>
                          <a:sym typeface="Calibri"/>
                        </a:rPr>
                        <a:t>2</a:t>
                      </a:r>
                      <a:endParaRPr sz="2000" dirty="0">
                        <a:latin typeface="Calibri"/>
                        <a:ea typeface="Calibri"/>
                        <a:cs typeface="Calibri"/>
                        <a:sym typeface="Calibri"/>
                      </a:endParaRPr>
                    </a:p>
                  </a:txBody>
                  <a:tcPr marL="44450" marR="44450" marT="0" marB="0" anchor="ctr"/>
                </a:tc>
                <a:extLst>
                  <a:ext uri="{0D108BD9-81ED-4DB2-BD59-A6C34878D82A}">
                    <a16:rowId xmlns:a16="http://schemas.microsoft.com/office/drawing/2014/main" val="10010"/>
                  </a:ext>
                </a:extLst>
              </a:tr>
              <a:tr h="402550">
                <a:tc vMerge="1">
                  <a:txBody>
                    <a:bodyPr/>
                    <a:lstStyle/>
                    <a:p>
                      <a:endParaRPr lang="tr-TR"/>
                    </a:p>
                  </a:txBody>
                  <a:tcPr/>
                </a:tc>
                <a:tc>
                  <a:txBody>
                    <a:bodyPr/>
                    <a:lstStyle/>
                    <a:p>
                      <a:pPr marL="0" marR="0" lvl="0" indent="0" algn="just" rtl="0">
                        <a:lnSpc>
                          <a:spcPct val="107000"/>
                        </a:lnSpc>
                        <a:spcBef>
                          <a:spcPts val="0"/>
                        </a:spcBef>
                        <a:spcAft>
                          <a:spcPts val="0"/>
                        </a:spcAft>
                        <a:buNone/>
                      </a:pPr>
                      <a:r>
                        <a:rPr lang="tr-TR" sz="2000">
                          <a:latin typeface="Calibri"/>
                          <a:ea typeface="Calibri"/>
                          <a:cs typeface="Calibri"/>
                          <a:sym typeface="Calibri"/>
                        </a:rPr>
                        <a:t>A.5.3. Uluslararasılaşma performansı</a:t>
                      </a:r>
                      <a:endParaRPr sz="2000" b="1">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dirty="0">
                          <a:latin typeface="Calibri"/>
                          <a:ea typeface="Calibri"/>
                          <a:cs typeface="Calibri"/>
                          <a:sym typeface="Calibri"/>
                        </a:rPr>
                        <a:t> 1</a:t>
                      </a:r>
                      <a:endParaRPr sz="2000" dirty="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dirty="0">
                          <a:latin typeface="Calibri"/>
                          <a:ea typeface="Calibri"/>
                          <a:cs typeface="Calibri"/>
                          <a:sym typeface="Calibri"/>
                        </a:rPr>
                        <a:t>2</a:t>
                      </a:r>
                      <a:endParaRPr sz="2000" dirty="0">
                        <a:latin typeface="Calibri"/>
                        <a:ea typeface="Calibri"/>
                        <a:cs typeface="Calibri"/>
                        <a:sym typeface="Calibri"/>
                      </a:endParaRPr>
                    </a:p>
                  </a:txBody>
                  <a:tcPr marL="44450" marR="44450" marT="0" marB="0" anchor="ctr"/>
                </a:tc>
                <a:extLst>
                  <a:ext uri="{0D108BD9-81ED-4DB2-BD59-A6C34878D82A}">
                    <a16:rowId xmlns:a16="http://schemas.microsoft.com/office/drawing/2014/main" val="1001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flythrough dir="ou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Shape 627"/>
        <p:cNvGrpSpPr/>
        <p:nvPr/>
      </p:nvGrpSpPr>
      <p:grpSpPr>
        <a:xfrm>
          <a:off x="0" y="0"/>
          <a:ext cx="0" cy="0"/>
          <a:chOff x="0" y="0"/>
          <a:chExt cx="0" cy="0"/>
        </a:xfrm>
      </p:grpSpPr>
      <p:sp>
        <p:nvSpPr>
          <p:cNvPr id="628" name="Google Shape;628;p63"/>
          <p:cNvSpPr txBox="1">
            <a:spLocks noGrp="1"/>
          </p:cNvSpPr>
          <p:nvPr>
            <p:ph type="title"/>
          </p:nvPr>
        </p:nvSpPr>
        <p:spPr>
          <a:xfrm>
            <a:off x="397565" y="820670"/>
            <a:ext cx="10266122" cy="643356"/>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FF0000"/>
              </a:buClr>
              <a:buSzPct val="100000"/>
              <a:buFont typeface="Calibri"/>
              <a:buNone/>
            </a:pPr>
            <a:r>
              <a:rPr lang="tr-TR" sz="2800" b="1">
                <a:solidFill>
                  <a:srgbClr val="FF0000"/>
                </a:solidFill>
              </a:rPr>
              <a:t>Birim İç Değerlendirme Raporu (BİDR) Kalite Güvence Sistem Ölçütleri Olgunluk Düzeyleri: </a:t>
            </a:r>
            <a:r>
              <a:rPr lang="tr-TR" sz="2800" b="1">
                <a:solidFill>
                  <a:srgbClr val="0000CC"/>
                </a:solidFill>
              </a:rPr>
              <a:t>EĞİTİM VE ÖĞRETİM</a:t>
            </a:r>
            <a:endParaRPr sz="2800"/>
          </a:p>
        </p:txBody>
      </p:sp>
      <p:sp>
        <p:nvSpPr>
          <p:cNvPr id="629" name="Google Shape;629;p6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30.12.2025</a:t>
            </a:r>
            <a:endParaRPr/>
          </a:p>
        </p:txBody>
      </p:sp>
      <p:sp>
        <p:nvSpPr>
          <p:cNvPr id="630" name="Google Shape;630;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64</a:t>
            </a:fld>
            <a:endParaRPr/>
          </a:p>
        </p:txBody>
      </p:sp>
      <p:graphicFrame>
        <p:nvGraphicFramePr>
          <p:cNvPr id="631" name="Google Shape;631;p63"/>
          <p:cNvGraphicFramePr/>
          <p:nvPr>
            <p:extLst>
              <p:ext uri="{D42A27DB-BD31-4B8C-83A1-F6EECF244321}">
                <p14:modId xmlns:p14="http://schemas.microsoft.com/office/powerpoint/2010/main" val="2484437748"/>
              </p:ext>
            </p:extLst>
          </p:nvPr>
        </p:nvGraphicFramePr>
        <p:xfrm>
          <a:off x="397563" y="1948069"/>
          <a:ext cx="11320700" cy="3971475"/>
        </p:xfrm>
        <a:graphic>
          <a:graphicData uri="http://schemas.openxmlformats.org/drawingml/2006/table">
            <a:tbl>
              <a:tblPr firstRow="1" firstCol="1" bandRow="1">
                <a:noFill/>
                <a:tableStyleId>{71F7B38A-2533-437F-8BA0-C45511DF4930}</a:tableStyleId>
              </a:tblPr>
              <a:tblGrid>
                <a:gridCol w="2335700">
                  <a:extLst>
                    <a:ext uri="{9D8B030D-6E8A-4147-A177-3AD203B41FA5}">
                      <a16:colId xmlns:a16="http://schemas.microsoft.com/office/drawing/2014/main" val="20000"/>
                    </a:ext>
                  </a:extLst>
                </a:gridCol>
                <a:gridCol w="7017750">
                  <a:extLst>
                    <a:ext uri="{9D8B030D-6E8A-4147-A177-3AD203B41FA5}">
                      <a16:colId xmlns:a16="http://schemas.microsoft.com/office/drawing/2014/main" val="20001"/>
                    </a:ext>
                  </a:extLst>
                </a:gridCol>
                <a:gridCol w="983625">
                  <a:extLst>
                    <a:ext uri="{9D8B030D-6E8A-4147-A177-3AD203B41FA5}">
                      <a16:colId xmlns:a16="http://schemas.microsoft.com/office/drawing/2014/main" val="20002"/>
                    </a:ext>
                  </a:extLst>
                </a:gridCol>
                <a:gridCol w="983625">
                  <a:extLst>
                    <a:ext uri="{9D8B030D-6E8A-4147-A177-3AD203B41FA5}">
                      <a16:colId xmlns:a16="http://schemas.microsoft.com/office/drawing/2014/main" val="20003"/>
                    </a:ext>
                  </a:extLst>
                </a:gridCol>
              </a:tblGrid>
              <a:tr h="369850">
                <a:tc rowSpan="2">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ANA ÖLÇÜT</a:t>
                      </a:r>
                      <a:endParaRPr sz="1800" b="1">
                        <a:solidFill>
                          <a:srgbClr val="FF0000"/>
                        </a:solidFill>
                        <a:latin typeface="Calibri"/>
                        <a:ea typeface="Calibri"/>
                        <a:cs typeface="Calibri"/>
                        <a:sym typeface="Calibri"/>
                      </a:endParaRPr>
                    </a:p>
                  </a:txBody>
                  <a:tcPr marL="44450" marR="44450" marT="0" marB="0" anchor="ctr"/>
                </a:tc>
                <a:tc rowSpan="2">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ALT ÖLÇÜT</a:t>
                      </a:r>
                      <a:endParaRPr sz="1800" b="1">
                        <a:solidFill>
                          <a:srgbClr val="FF0000"/>
                        </a:solidFill>
                        <a:latin typeface="Calibri"/>
                        <a:ea typeface="Calibri"/>
                        <a:cs typeface="Calibri"/>
                        <a:sym typeface="Calibri"/>
                      </a:endParaRPr>
                    </a:p>
                  </a:txBody>
                  <a:tcPr marL="44450" marR="44450" marT="0" marB="0" anchor="ctr"/>
                </a:tc>
                <a:tc gridSpan="2">
                  <a:txBody>
                    <a:bodyPr/>
                    <a:lstStyle/>
                    <a:p>
                      <a:pPr marL="0" marR="0" lvl="0" indent="0" algn="ctr" rtl="0">
                        <a:lnSpc>
                          <a:spcPct val="107000"/>
                        </a:lnSpc>
                        <a:spcBef>
                          <a:spcPts val="0"/>
                        </a:spcBef>
                        <a:spcAft>
                          <a:spcPts val="0"/>
                        </a:spcAft>
                        <a:buNone/>
                      </a:pPr>
                      <a:r>
                        <a:rPr lang="tr-TR" sz="1600" b="1" dirty="0">
                          <a:solidFill>
                            <a:srgbClr val="FF0000"/>
                          </a:solidFill>
                        </a:rPr>
                        <a:t>OLGUNLUK DÜZEYİ</a:t>
                      </a:r>
                      <a:endParaRPr sz="1600" b="1" dirty="0">
                        <a:solidFill>
                          <a:srgbClr val="FF0000"/>
                        </a:solidFill>
                        <a:latin typeface="Calibri"/>
                        <a:ea typeface="Calibri"/>
                        <a:cs typeface="Calibri"/>
                        <a:sym typeface="Calibri"/>
                      </a:endParaRPr>
                    </a:p>
                  </a:txBody>
                  <a:tcPr marL="44450" marR="44450" marT="0" marB="0" anchor="ctr"/>
                </a:tc>
                <a:tc hMerge="1">
                  <a:txBody>
                    <a:bodyPr/>
                    <a:lstStyle/>
                    <a:p>
                      <a:endParaRPr lang="tr-TR"/>
                    </a:p>
                  </a:txBody>
                  <a:tcPr/>
                </a:tc>
                <a:extLst>
                  <a:ext uri="{0D108BD9-81ED-4DB2-BD59-A6C34878D82A}">
                    <a16:rowId xmlns:a16="http://schemas.microsoft.com/office/drawing/2014/main" val="10000"/>
                  </a:ext>
                </a:extLst>
              </a:tr>
              <a:tr h="365625">
                <a:tc vMerge="1">
                  <a:txBody>
                    <a:bodyPr/>
                    <a:lstStyle/>
                    <a:p>
                      <a:endParaRPr lang="tr-TR"/>
                    </a:p>
                  </a:txBody>
                  <a:tcPr/>
                </a:tc>
                <a:tc vMerge="1">
                  <a:txBody>
                    <a:bodyPr/>
                    <a:lstStyle/>
                    <a:p>
                      <a:endParaRPr lang="tr-TR"/>
                    </a:p>
                  </a:txBody>
                  <a:tcP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2024</a:t>
                      </a:r>
                      <a:endParaRPr sz="1800" b="1">
                        <a:solidFill>
                          <a:srgbClr val="FF0000"/>
                        </a:solidFill>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1800" b="1">
                          <a:solidFill>
                            <a:srgbClr val="FF0000"/>
                          </a:solidFill>
                          <a:latin typeface="Calibri"/>
                          <a:ea typeface="Calibri"/>
                          <a:cs typeface="Calibri"/>
                          <a:sym typeface="Calibri"/>
                        </a:rPr>
                        <a:t>2025</a:t>
                      </a:r>
                      <a:endParaRPr sz="1800" b="1">
                        <a:solidFill>
                          <a:srgbClr val="FF0000"/>
                        </a:solidFill>
                        <a:latin typeface="Calibri"/>
                        <a:ea typeface="Calibri"/>
                        <a:cs typeface="Calibri"/>
                        <a:sym typeface="Calibri"/>
                      </a:endParaRPr>
                    </a:p>
                  </a:txBody>
                  <a:tcPr marL="44450" marR="44450" marT="0" marB="0" anchor="ctr"/>
                </a:tc>
                <a:extLst>
                  <a:ext uri="{0D108BD9-81ED-4DB2-BD59-A6C34878D82A}">
                    <a16:rowId xmlns:a16="http://schemas.microsoft.com/office/drawing/2014/main" val="10001"/>
                  </a:ext>
                </a:extLst>
              </a:tr>
              <a:tr h="323600">
                <a:tc rowSpan="6">
                  <a:txBody>
                    <a:bodyPr/>
                    <a:lstStyle/>
                    <a:p>
                      <a:pPr marL="0" marR="0" lvl="0" indent="0" algn="l" rtl="0">
                        <a:lnSpc>
                          <a:spcPct val="107000"/>
                        </a:lnSpc>
                        <a:spcBef>
                          <a:spcPts val="0"/>
                        </a:spcBef>
                        <a:spcAft>
                          <a:spcPts val="0"/>
                        </a:spcAft>
                        <a:buNone/>
                      </a:pPr>
                      <a:r>
                        <a:rPr lang="tr-TR" sz="1800" b="1">
                          <a:solidFill>
                            <a:srgbClr val="0000CC"/>
                          </a:solidFill>
                          <a:latin typeface="Calibri"/>
                          <a:ea typeface="Calibri"/>
                          <a:cs typeface="Calibri"/>
                          <a:sym typeface="Calibri"/>
                        </a:rPr>
                        <a:t>B.1. Program Tasarımı, Değerlendirmesi ve Güncellenmesi</a:t>
                      </a:r>
                      <a:endParaRPr sz="1800" b="1">
                        <a:solidFill>
                          <a:srgbClr val="0000CC"/>
                        </a:solidFill>
                        <a:latin typeface="Calibri"/>
                        <a:ea typeface="Calibri"/>
                        <a:cs typeface="Calibri"/>
                        <a:sym typeface="Calibri"/>
                      </a:endParaRPr>
                    </a:p>
                  </a:txBody>
                  <a:tcPr marL="44450" marR="44450" marT="0" marB="0" anchor="ctr"/>
                </a:tc>
                <a:tc>
                  <a:txBody>
                    <a:bodyPr/>
                    <a:lstStyle/>
                    <a:p>
                      <a:pPr marL="0" marR="0" lvl="0" indent="0" algn="just" rtl="0">
                        <a:lnSpc>
                          <a:spcPct val="107000"/>
                        </a:lnSpc>
                        <a:spcBef>
                          <a:spcPts val="0"/>
                        </a:spcBef>
                        <a:spcAft>
                          <a:spcPts val="0"/>
                        </a:spcAft>
                        <a:buNone/>
                      </a:pPr>
                      <a:r>
                        <a:rPr lang="tr-TR" sz="1800">
                          <a:latin typeface="Calibri"/>
                          <a:ea typeface="Calibri"/>
                          <a:cs typeface="Calibri"/>
                          <a:sym typeface="Calibri"/>
                        </a:rPr>
                        <a:t>B.1.1. Programların tasarımı ve onayı</a:t>
                      </a:r>
                      <a:endParaRPr sz="180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1800" dirty="0">
                          <a:latin typeface="Calibri"/>
                          <a:ea typeface="Calibri"/>
                          <a:cs typeface="Calibri"/>
                          <a:sym typeface="Calibri"/>
                        </a:rPr>
                        <a:t>2 </a:t>
                      </a:r>
                      <a:endParaRPr sz="1800" dirty="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1800" dirty="0">
                          <a:latin typeface="Calibri"/>
                          <a:ea typeface="Calibri"/>
                          <a:cs typeface="Calibri"/>
                          <a:sym typeface="Calibri"/>
                        </a:rPr>
                        <a:t>3</a:t>
                      </a:r>
                      <a:endParaRPr sz="1800" dirty="0">
                        <a:latin typeface="Calibri"/>
                        <a:ea typeface="Calibri"/>
                        <a:cs typeface="Calibri"/>
                        <a:sym typeface="Calibri"/>
                      </a:endParaRPr>
                    </a:p>
                  </a:txBody>
                  <a:tcPr marL="44450" marR="44450" marT="0" marB="0" anchor="ctr"/>
                </a:tc>
                <a:extLst>
                  <a:ext uri="{0D108BD9-81ED-4DB2-BD59-A6C34878D82A}">
                    <a16:rowId xmlns:a16="http://schemas.microsoft.com/office/drawing/2014/main" val="10002"/>
                  </a:ext>
                </a:extLst>
              </a:tr>
              <a:tr h="323600">
                <a:tc vMerge="1">
                  <a:txBody>
                    <a:bodyPr/>
                    <a:lstStyle/>
                    <a:p>
                      <a:endParaRPr lang="tr-TR"/>
                    </a:p>
                  </a:txBody>
                  <a:tcPr/>
                </a:tc>
                <a:tc>
                  <a:txBody>
                    <a:bodyPr/>
                    <a:lstStyle/>
                    <a:p>
                      <a:pPr marL="0" marR="0" lvl="0" indent="0" algn="just" rtl="0">
                        <a:lnSpc>
                          <a:spcPct val="107000"/>
                        </a:lnSpc>
                        <a:spcBef>
                          <a:spcPts val="0"/>
                        </a:spcBef>
                        <a:spcAft>
                          <a:spcPts val="0"/>
                        </a:spcAft>
                        <a:buNone/>
                      </a:pPr>
                      <a:r>
                        <a:rPr lang="tr-TR" sz="1800">
                          <a:latin typeface="Calibri"/>
                          <a:ea typeface="Calibri"/>
                          <a:cs typeface="Calibri"/>
                          <a:sym typeface="Calibri"/>
                        </a:rPr>
                        <a:t>B.1.2. Programın ders dağılım dengesi</a:t>
                      </a:r>
                      <a:endParaRPr sz="180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1800" dirty="0">
                          <a:latin typeface="Calibri"/>
                          <a:ea typeface="Calibri"/>
                          <a:cs typeface="Calibri"/>
                          <a:sym typeface="Calibri"/>
                        </a:rPr>
                        <a:t> 2</a:t>
                      </a:r>
                      <a:endParaRPr sz="1800" dirty="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1800" dirty="0">
                          <a:latin typeface="Calibri"/>
                          <a:ea typeface="Calibri"/>
                          <a:cs typeface="Calibri"/>
                          <a:sym typeface="Calibri"/>
                        </a:rPr>
                        <a:t>3</a:t>
                      </a:r>
                      <a:endParaRPr sz="1800" dirty="0">
                        <a:latin typeface="Calibri"/>
                        <a:ea typeface="Calibri"/>
                        <a:cs typeface="Calibri"/>
                        <a:sym typeface="Calibri"/>
                      </a:endParaRPr>
                    </a:p>
                  </a:txBody>
                  <a:tcPr marL="44450" marR="44450" marT="0" marB="0" anchor="ctr"/>
                </a:tc>
                <a:extLst>
                  <a:ext uri="{0D108BD9-81ED-4DB2-BD59-A6C34878D82A}">
                    <a16:rowId xmlns:a16="http://schemas.microsoft.com/office/drawing/2014/main" val="10003"/>
                  </a:ext>
                </a:extLst>
              </a:tr>
              <a:tr h="323600">
                <a:tc vMerge="1">
                  <a:txBody>
                    <a:bodyPr/>
                    <a:lstStyle/>
                    <a:p>
                      <a:endParaRPr lang="tr-TR"/>
                    </a:p>
                  </a:txBody>
                  <a:tcPr/>
                </a:tc>
                <a:tc>
                  <a:txBody>
                    <a:bodyPr/>
                    <a:lstStyle/>
                    <a:p>
                      <a:pPr marL="0" marR="0" lvl="0" indent="0" algn="just" rtl="0">
                        <a:lnSpc>
                          <a:spcPct val="107000"/>
                        </a:lnSpc>
                        <a:spcBef>
                          <a:spcPts val="0"/>
                        </a:spcBef>
                        <a:spcAft>
                          <a:spcPts val="0"/>
                        </a:spcAft>
                        <a:buNone/>
                      </a:pPr>
                      <a:r>
                        <a:rPr lang="tr-TR" sz="1800">
                          <a:latin typeface="Calibri"/>
                          <a:ea typeface="Calibri"/>
                          <a:cs typeface="Calibri"/>
                          <a:sym typeface="Calibri"/>
                        </a:rPr>
                        <a:t>B.1.3. Ders kazanımlarının program çıktılarıyla uyumu</a:t>
                      </a:r>
                      <a:endParaRPr sz="180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1800" dirty="0">
                          <a:latin typeface="Calibri"/>
                          <a:ea typeface="Calibri"/>
                          <a:cs typeface="Calibri"/>
                          <a:sym typeface="Calibri"/>
                        </a:rPr>
                        <a:t> 3</a:t>
                      </a:r>
                      <a:endParaRPr sz="1800" dirty="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1800" dirty="0">
                          <a:latin typeface="Calibri"/>
                          <a:ea typeface="Calibri"/>
                          <a:cs typeface="Calibri"/>
                          <a:sym typeface="Calibri"/>
                        </a:rPr>
                        <a:t>4</a:t>
                      </a:r>
                      <a:endParaRPr sz="1800" dirty="0">
                        <a:latin typeface="Calibri"/>
                        <a:ea typeface="Calibri"/>
                        <a:cs typeface="Calibri"/>
                        <a:sym typeface="Calibri"/>
                      </a:endParaRPr>
                    </a:p>
                  </a:txBody>
                  <a:tcPr marL="44450" marR="44450" marT="0" marB="0" anchor="ctr"/>
                </a:tc>
                <a:extLst>
                  <a:ext uri="{0D108BD9-81ED-4DB2-BD59-A6C34878D82A}">
                    <a16:rowId xmlns:a16="http://schemas.microsoft.com/office/drawing/2014/main" val="10004"/>
                  </a:ext>
                </a:extLst>
              </a:tr>
              <a:tr h="323600">
                <a:tc vMerge="1">
                  <a:txBody>
                    <a:bodyPr/>
                    <a:lstStyle/>
                    <a:p>
                      <a:endParaRPr lang="tr-TR"/>
                    </a:p>
                  </a:txBody>
                  <a:tcPr/>
                </a:tc>
                <a:tc>
                  <a:txBody>
                    <a:bodyPr/>
                    <a:lstStyle/>
                    <a:p>
                      <a:pPr marL="0" marR="0" lvl="0" indent="0" algn="just" rtl="0">
                        <a:lnSpc>
                          <a:spcPct val="107000"/>
                        </a:lnSpc>
                        <a:spcBef>
                          <a:spcPts val="0"/>
                        </a:spcBef>
                        <a:spcAft>
                          <a:spcPts val="0"/>
                        </a:spcAft>
                        <a:buNone/>
                      </a:pPr>
                      <a:r>
                        <a:rPr lang="tr-TR" sz="1800">
                          <a:latin typeface="Calibri"/>
                          <a:ea typeface="Calibri"/>
                          <a:cs typeface="Calibri"/>
                          <a:sym typeface="Calibri"/>
                        </a:rPr>
                        <a:t>B.1.4. Öğrenci iş yüküne dayalı ders tasarımı</a:t>
                      </a:r>
                      <a:endParaRPr sz="180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1800" dirty="0">
                          <a:latin typeface="Calibri"/>
                          <a:ea typeface="Calibri"/>
                          <a:cs typeface="Calibri"/>
                          <a:sym typeface="Calibri"/>
                        </a:rPr>
                        <a:t> 2</a:t>
                      </a:r>
                      <a:endParaRPr sz="1800" dirty="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1800" dirty="0">
                          <a:latin typeface="Calibri"/>
                          <a:ea typeface="Calibri"/>
                          <a:cs typeface="Calibri"/>
                          <a:sym typeface="Calibri"/>
                        </a:rPr>
                        <a:t>3</a:t>
                      </a:r>
                      <a:endParaRPr sz="1800" dirty="0">
                        <a:latin typeface="Calibri"/>
                        <a:ea typeface="Calibri"/>
                        <a:cs typeface="Calibri"/>
                        <a:sym typeface="Calibri"/>
                      </a:endParaRPr>
                    </a:p>
                  </a:txBody>
                  <a:tcPr marL="44450" marR="44450" marT="0" marB="0" anchor="ctr"/>
                </a:tc>
                <a:extLst>
                  <a:ext uri="{0D108BD9-81ED-4DB2-BD59-A6C34878D82A}">
                    <a16:rowId xmlns:a16="http://schemas.microsoft.com/office/drawing/2014/main" val="10005"/>
                  </a:ext>
                </a:extLst>
              </a:tr>
              <a:tr h="323600">
                <a:tc vMerge="1">
                  <a:txBody>
                    <a:bodyPr/>
                    <a:lstStyle/>
                    <a:p>
                      <a:endParaRPr lang="tr-TR"/>
                    </a:p>
                  </a:txBody>
                  <a:tcPr/>
                </a:tc>
                <a:tc>
                  <a:txBody>
                    <a:bodyPr/>
                    <a:lstStyle/>
                    <a:p>
                      <a:pPr marL="0" marR="0" lvl="0" indent="0" algn="just" rtl="0">
                        <a:lnSpc>
                          <a:spcPct val="107000"/>
                        </a:lnSpc>
                        <a:spcBef>
                          <a:spcPts val="0"/>
                        </a:spcBef>
                        <a:spcAft>
                          <a:spcPts val="0"/>
                        </a:spcAft>
                        <a:buNone/>
                      </a:pPr>
                      <a:r>
                        <a:rPr lang="tr-TR" sz="1800">
                          <a:latin typeface="Calibri"/>
                          <a:ea typeface="Calibri"/>
                          <a:cs typeface="Calibri"/>
                          <a:sym typeface="Calibri"/>
                        </a:rPr>
                        <a:t>B.1.5. Programların izlenmesi ve güncellenmesi</a:t>
                      </a:r>
                      <a:endParaRPr sz="180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1800" dirty="0">
                          <a:latin typeface="Calibri"/>
                          <a:ea typeface="Calibri"/>
                          <a:cs typeface="Calibri"/>
                          <a:sym typeface="Calibri"/>
                        </a:rPr>
                        <a:t> 3</a:t>
                      </a:r>
                      <a:endParaRPr sz="1800" dirty="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1800" dirty="0">
                          <a:latin typeface="Calibri"/>
                          <a:ea typeface="Calibri"/>
                          <a:cs typeface="Calibri"/>
                          <a:sym typeface="Calibri"/>
                        </a:rPr>
                        <a:t>3</a:t>
                      </a:r>
                      <a:endParaRPr sz="1800" dirty="0">
                        <a:latin typeface="Calibri"/>
                        <a:ea typeface="Calibri"/>
                        <a:cs typeface="Calibri"/>
                        <a:sym typeface="Calibri"/>
                      </a:endParaRPr>
                    </a:p>
                  </a:txBody>
                  <a:tcPr marL="44450" marR="44450" marT="0" marB="0" anchor="ctr"/>
                </a:tc>
                <a:extLst>
                  <a:ext uri="{0D108BD9-81ED-4DB2-BD59-A6C34878D82A}">
                    <a16:rowId xmlns:a16="http://schemas.microsoft.com/office/drawing/2014/main" val="10006"/>
                  </a:ext>
                </a:extLst>
              </a:tr>
              <a:tr h="323600">
                <a:tc vMerge="1">
                  <a:txBody>
                    <a:bodyPr/>
                    <a:lstStyle/>
                    <a:p>
                      <a:endParaRPr lang="tr-TR"/>
                    </a:p>
                  </a:txBody>
                  <a:tcPr/>
                </a:tc>
                <a:tc>
                  <a:txBody>
                    <a:bodyPr/>
                    <a:lstStyle/>
                    <a:p>
                      <a:pPr marL="0" marR="0" lvl="0" indent="0" algn="just" rtl="0">
                        <a:lnSpc>
                          <a:spcPct val="107000"/>
                        </a:lnSpc>
                        <a:spcBef>
                          <a:spcPts val="0"/>
                        </a:spcBef>
                        <a:spcAft>
                          <a:spcPts val="0"/>
                        </a:spcAft>
                        <a:buNone/>
                      </a:pPr>
                      <a:r>
                        <a:rPr lang="tr-TR" sz="1800">
                          <a:latin typeface="Calibri"/>
                          <a:ea typeface="Calibri"/>
                          <a:cs typeface="Calibri"/>
                          <a:sym typeface="Calibri"/>
                        </a:rPr>
                        <a:t>B.1.6. Eğitim ve öğretim süreçlerinin yönetimi</a:t>
                      </a:r>
                      <a:endParaRPr sz="180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1800" dirty="0">
                          <a:latin typeface="Calibri"/>
                          <a:ea typeface="Calibri"/>
                          <a:cs typeface="Calibri"/>
                          <a:sym typeface="Calibri"/>
                        </a:rPr>
                        <a:t> 4</a:t>
                      </a:r>
                      <a:endParaRPr sz="1800" dirty="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1800" dirty="0">
                          <a:latin typeface="Calibri"/>
                          <a:ea typeface="Calibri"/>
                          <a:cs typeface="Calibri"/>
                          <a:sym typeface="Calibri"/>
                        </a:rPr>
                        <a:t>4</a:t>
                      </a:r>
                      <a:endParaRPr sz="1800" dirty="0">
                        <a:latin typeface="Calibri"/>
                        <a:ea typeface="Calibri"/>
                        <a:cs typeface="Calibri"/>
                        <a:sym typeface="Calibri"/>
                      </a:endParaRPr>
                    </a:p>
                  </a:txBody>
                  <a:tcPr marL="44450" marR="44450" marT="0" marB="0" anchor="ctr"/>
                </a:tc>
                <a:extLst>
                  <a:ext uri="{0D108BD9-81ED-4DB2-BD59-A6C34878D82A}">
                    <a16:rowId xmlns:a16="http://schemas.microsoft.com/office/drawing/2014/main" val="10007"/>
                  </a:ext>
                </a:extLst>
              </a:tr>
              <a:tr h="323600">
                <a:tc rowSpan="4">
                  <a:txBody>
                    <a:bodyPr/>
                    <a:lstStyle/>
                    <a:p>
                      <a:pPr marL="0" marR="0" lvl="0" indent="0" algn="l" rtl="0">
                        <a:lnSpc>
                          <a:spcPct val="107000"/>
                        </a:lnSpc>
                        <a:spcBef>
                          <a:spcPts val="0"/>
                        </a:spcBef>
                        <a:spcAft>
                          <a:spcPts val="0"/>
                        </a:spcAft>
                        <a:buNone/>
                      </a:pPr>
                      <a:r>
                        <a:rPr lang="tr-TR" sz="1800" b="1">
                          <a:solidFill>
                            <a:srgbClr val="0000CC"/>
                          </a:solidFill>
                          <a:latin typeface="Calibri"/>
                          <a:ea typeface="Calibri"/>
                          <a:cs typeface="Calibri"/>
                          <a:sym typeface="Calibri"/>
                        </a:rPr>
                        <a:t>B.2. Programların Yürütülmesi</a:t>
                      </a:r>
                      <a:endParaRPr sz="1800" b="1">
                        <a:solidFill>
                          <a:srgbClr val="0000CC"/>
                        </a:solidFill>
                        <a:latin typeface="Calibri"/>
                        <a:ea typeface="Calibri"/>
                        <a:cs typeface="Calibri"/>
                        <a:sym typeface="Calibri"/>
                      </a:endParaRPr>
                    </a:p>
                  </a:txBody>
                  <a:tcPr marL="44450" marR="44450" marT="0" marB="0" anchor="ctr"/>
                </a:tc>
                <a:tc>
                  <a:txBody>
                    <a:bodyPr/>
                    <a:lstStyle/>
                    <a:p>
                      <a:pPr marL="0" marR="0" lvl="0" indent="0" algn="just" rtl="0">
                        <a:lnSpc>
                          <a:spcPct val="107000"/>
                        </a:lnSpc>
                        <a:spcBef>
                          <a:spcPts val="0"/>
                        </a:spcBef>
                        <a:spcAft>
                          <a:spcPts val="0"/>
                        </a:spcAft>
                        <a:buNone/>
                      </a:pPr>
                      <a:r>
                        <a:rPr lang="tr-TR" sz="1800">
                          <a:latin typeface="Calibri"/>
                          <a:ea typeface="Calibri"/>
                          <a:cs typeface="Calibri"/>
                          <a:sym typeface="Calibri"/>
                        </a:rPr>
                        <a:t>B.2.1. Öğretim yöntem ve teknikleri</a:t>
                      </a:r>
                      <a:endParaRPr sz="180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1800" dirty="0">
                          <a:latin typeface="Calibri"/>
                          <a:ea typeface="Calibri"/>
                          <a:cs typeface="Calibri"/>
                          <a:sym typeface="Calibri"/>
                        </a:rPr>
                        <a:t> 2</a:t>
                      </a:r>
                      <a:endParaRPr sz="1800" dirty="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1800" dirty="0">
                          <a:latin typeface="Calibri"/>
                          <a:ea typeface="Calibri"/>
                          <a:cs typeface="Calibri"/>
                          <a:sym typeface="Calibri"/>
                        </a:rPr>
                        <a:t>3</a:t>
                      </a:r>
                      <a:endParaRPr sz="1800" dirty="0">
                        <a:latin typeface="Calibri"/>
                        <a:ea typeface="Calibri"/>
                        <a:cs typeface="Calibri"/>
                        <a:sym typeface="Calibri"/>
                      </a:endParaRPr>
                    </a:p>
                  </a:txBody>
                  <a:tcPr marL="44450" marR="44450" marT="0" marB="0" anchor="ctr"/>
                </a:tc>
                <a:extLst>
                  <a:ext uri="{0D108BD9-81ED-4DB2-BD59-A6C34878D82A}">
                    <a16:rowId xmlns:a16="http://schemas.microsoft.com/office/drawing/2014/main" val="10008"/>
                  </a:ext>
                </a:extLst>
              </a:tr>
              <a:tr h="323600">
                <a:tc vMerge="1">
                  <a:txBody>
                    <a:bodyPr/>
                    <a:lstStyle/>
                    <a:p>
                      <a:endParaRPr lang="tr-TR"/>
                    </a:p>
                  </a:txBody>
                  <a:tcPr/>
                </a:tc>
                <a:tc>
                  <a:txBody>
                    <a:bodyPr/>
                    <a:lstStyle/>
                    <a:p>
                      <a:pPr marL="0" marR="0" lvl="0" indent="0" algn="just" rtl="0">
                        <a:lnSpc>
                          <a:spcPct val="107000"/>
                        </a:lnSpc>
                        <a:spcBef>
                          <a:spcPts val="0"/>
                        </a:spcBef>
                        <a:spcAft>
                          <a:spcPts val="0"/>
                        </a:spcAft>
                        <a:buNone/>
                      </a:pPr>
                      <a:r>
                        <a:rPr lang="tr-TR" sz="1800">
                          <a:latin typeface="Calibri"/>
                          <a:ea typeface="Calibri"/>
                          <a:cs typeface="Calibri"/>
                          <a:sym typeface="Calibri"/>
                        </a:rPr>
                        <a:t>B.2.2. Ölçme ve değerlendirme</a:t>
                      </a:r>
                      <a:endParaRPr sz="180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1800" dirty="0">
                          <a:latin typeface="Calibri"/>
                          <a:ea typeface="Calibri"/>
                          <a:cs typeface="Calibri"/>
                          <a:sym typeface="Calibri"/>
                        </a:rPr>
                        <a:t> 3</a:t>
                      </a:r>
                      <a:endParaRPr sz="1800" dirty="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1800" dirty="0">
                          <a:latin typeface="Calibri"/>
                          <a:ea typeface="Calibri"/>
                          <a:cs typeface="Calibri"/>
                          <a:sym typeface="Calibri"/>
                        </a:rPr>
                        <a:t>3</a:t>
                      </a:r>
                      <a:endParaRPr sz="1800" dirty="0">
                        <a:latin typeface="Calibri"/>
                        <a:ea typeface="Calibri"/>
                        <a:cs typeface="Calibri"/>
                        <a:sym typeface="Calibri"/>
                      </a:endParaRPr>
                    </a:p>
                  </a:txBody>
                  <a:tcPr marL="44450" marR="44450" marT="0" marB="0" anchor="ctr"/>
                </a:tc>
                <a:extLst>
                  <a:ext uri="{0D108BD9-81ED-4DB2-BD59-A6C34878D82A}">
                    <a16:rowId xmlns:a16="http://schemas.microsoft.com/office/drawing/2014/main" val="10009"/>
                  </a:ext>
                </a:extLst>
              </a:tr>
              <a:tr h="323600">
                <a:tc vMerge="1">
                  <a:txBody>
                    <a:bodyPr/>
                    <a:lstStyle/>
                    <a:p>
                      <a:endParaRPr lang="tr-TR"/>
                    </a:p>
                  </a:txBody>
                  <a:tcPr/>
                </a:tc>
                <a:tc>
                  <a:txBody>
                    <a:bodyPr/>
                    <a:lstStyle/>
                    <a:p>
                      <a:pPr marL="0" marR="0" lvl="0" indent="0" algn="just" rtl="0">
                        <a:lnSpc>
                          <a:spcPct val="107000"/>
                        </a:lnSpc>
                        <a:spcBef>
                          <a:spcPts val="0"/>
                        </a:spcBef>
                        <a:spcAft>
                          <a:spcPts val="0"/>
                        </a:spcAft>
                        <a:buNone/>
                      </a:pPr>
                      <a:r>
                        <a:rPr lang="tr-TR" sz="1800">
                          <a:latin typeface="Calibri"/>
                          <a:ea typeface="Calibri"/>
                          <a:cs typeface="Calibri"/>
                          <a:sym typeface="Calibri"/>
                        </a:rPr>
                        <a:t>B.2.3. Öğrenci kabulü, önceki öğrenmenin tanınması ve kredilendirilmesi*</a:t>
                      </a:r>
                      <a:endParaRPr sz="180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1800" dirty="0">
                          <a:latin typeface="Calibri"/>
                          <a:ea typeface="Calibri"/>
                          <a:cs typeface="Calibri"/>
                          <a:sym typeface="Calibri"/>
                        </a:rPr>
                        <a:t> 2</a:t>
                      </a:r>
                      <a:endParaRPr sz="1800" dirty="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1800" dirty="0">
                          <a:latin typeface="Calibri"/>
                          <a:ea typeface="Calibri"/>
                          <a:cs typeface="Calibri"/>
                          <a:sym typeface="Calibri"/>
                        </a:rPr>
                        <a:t>2</a:t>
                      </a:r>
                      <a:endParaRPr sz="1800" dirty="0">
                        <a:latin typeface="Calibri"/>
                        <a:ea typeface="Calibri"/>
                        <a:cs typeface="Calibri"/>
                        <a:sym typeface="Calibri"/>
                      </a:endParaRPr>
                    </a:p>
                  </a:txBody>
                  <a:tcPr marL="44450" marR="44450" marT="0" marB="0" anchor="ctr"/>
                </a:tc>
                <a:extLst>
                  <a:ext uri="{0D108BD9-81ED-4DB2-BD59-A6C34878D82A}">
                    <a16:rowId xmlns:a16="http://schemas.microsoft.com/office/drawing/2014/main" val="10010"/>
                  </a:ext>
                </a:extLst>
              </a:tr>
              <a:tr h="323600">
                <a:tc vMerge="1">
                  <a:txBody>
                    <a:bodyPr/>
                    <a:lstStyle/>
                    <a:p>
                      <a:endParaRPr lang="tr-TR"/>
                    </a:p>
                  </a:txBody>
                  <a:tcPr/>
                </a:tc>
                <a:tc>
                  <a:txBody>
                    <a:bodyPr/>
                    <a:lstStyle/>
                    <a:p>
                      <a:pPr marL="0" marR="0" lvl="0" indent="0" algn="just" rtl="0">
                        <a:lnSpc>
                          <a:spcPct val="107000"/>
                        </a:lnSpc>
                        <a:spcBef>
                          <a:spcPts val="0"/>
                        </a:spcBef>
                        <a:spcAft>
                          <a:spcPts val="0"/>
                        </a:spcAft>
                        <a:buNone/>
                      </a:pPr>
                      <a:r>
                        <a:rPr lang="tr-TR" sz="1800">
                          <a:latin typeface="Calibri"/>
                          <a:ea typeface="Calibri"/>
                          <a:cs typeface="Calibri"/>
                          <a:sym typeface="Calibri"/>
                        </a:rPr>
                        <a:t>B.2.4. Yeterliliklerin sertifikalandırılması ve diploma</a:t>
                      </a:r>
                      <a:endParaRPr sz="180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1800" dirty="0">
                          <a:latin typeface="Calibri"/>
                          <a:ea typeface="Calibri"/>
                          <a:cs typeface="Calibri"/>
                          <a:sym typeface="Calibri"/>
                        </a:rPr>
                        <a:t> 2</a:t>
                      </a:r>
                      <a:endParaRPr sz="1800" dirty="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1800" dirty="0">
                          <a:latin typeface="Calibri"/>
                          <a:ea typeface="Calibri"/>
                          <a:cs typeface="Calibri"/>
                          <a:sym typeface="Calibri"/>
                        </a:rPr>
                        <a:t>2</a:t>
                      </a:r>
                      <a:endParaRPr sz="1800" dirty="0">
                        <a:latin typeface="Calibri"/>
                        <a:ea typeface="Calibri"/>
                        <a:cs typeface="Calibri"/>
                        <a:sym typeface="Calibri"/>
                      </a:endParaRPr>
                    </a:p>
                  </a:txBody>
                  <a:tcPr marL="44450" marR="44450" marT="0" marB="0" anchor="ctr"/>
                </a:tc>
                <a:extLst>
                  <a:ext uri="{0D108BD9-81ED-4DB2-BD59-A6C34878D82A}">
                    <a16:rowId xmlns:a16="http://schemas.microsoft.com/office/drawing/2014/main" val="1001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flythrough dir="ou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35"/>
        <p:cNvGrpSpPr/>
        <p:nvPr/>
      </p:nvGrpSpPr>
      <p:grpSpPr>
        <a:xfrm>
          <a:off x="0" y="0"/>
          <a:ext cx="0" cy="0"/>
          <a:chOff x="0" y="0"/>
          <a:chExt cx="0" cy="0"/>
        </a:xfrm>
      </p:grpSpPr>
      <p:sp>
        <p:nvSpPr>
          <p:cNvPr id="636" name="Google Shape;636;p64"/>
          <p:cNvSpPr txBox="1">
            <a:spLocks noGrp="1"/>
          </p:cNvSpPr>
          <p:nvPr>
            <p:ph type="title"/>
          </p:nvPr>
        </p:nvSpPr>
        <p:spPr>
          <a:xfrm>
            <a:off x="397565" y="820670"/>
            <a:ext cx="10266122" cy="643356"/>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FF0000"/>
              </a:buClr>
              <a:buSzPct val="100000"/>
              <a:buFont typeface="Calibri"/>
              <a:buNone/>
            </a:pPr>
            <a:r>
              <a:rPr lang="tr-TR" sz="2800" b="1">
                <a:solidFill>
                  <a:srgbClr val="FF0000"/>
                </a:solidFill>
              </a:rPr>
              <a:t>Birim İç Değerlendirme Raporu (BİDR) Kalite Güvence Sistem Ölçütleri Olgunluk Düzeyleri: </a:t>
            </a:r>
            <a:r>
              <a:rPr lang="tr-TR" sz="2800" b="1">
                <a:solidFill>
                  <a:srgbClr val="0000CC"/>
                </a:solidFill>
              </a:rPr>
              <a:t>EĞİTİM VE ÖĞRETİM</a:t>
            </a:r>
            <a:endParaRPr sz="2800"/>
          </a:p>
        </p:txBody>
      </p:sp>
      <p:sp>
        <p:nvSpPr>
          <p:cNvPr id="637" name="Google Shape;637;p6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30.12.2025</a:t>
            </a:r>
            <a:endParaRPr/>
          </a:p>
        </p:txBody>
      </p:sp>
      <p:sp>
        <p:nvSpPr>
          <p:cNvPr id="638" name="Google Shape;638;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65</a:t>
            </a:fld>
            <a:endParaRPr/>
          </a:p>
        </p:txBody>
      </p:sp>
      <p:graphicFrame>
        <p:nvGraphicFramePr>
          <p:cNvPr id="639" name="Google Shape;639;p64"/>
          <p:cNvGraphicFramePr/>
          <p:nvPr>
            <p:extLst>
              <p:ext uri="{D42A27DB-BD31-4B8C-83A1-F6EECF244321}">
                <p14:modId xmlns:p14="http://schemas.microsoft.com/office/powerpoint/2010/main" val="2871826305"/>
              </p:ext>
            </p:extLst>
          </p:nvPr>
        </p:nvGraphicFramePr>
        <p:xfrm>
          <a:off x="397563" y="1967947"/>
          <a:ext cx="11390225" cy="3771761"/>
        </p:xfrm>
        <a:graphic>
          <a:graphicData uri="http://schemas.openxmlformats.org/drawingml/2006/table">
            <a:tbl>
              <a:tblPr firstRow="1" firstCol="1" bandRow="1">
                <a:noFill/>
                <a:tableStyleId>{71F7B38A-2533-437F-8BA0-C45511DF4930}</a:tableStyleId>
              </a:tblPr>
              <a:tblGrid>
                <a:gridCol w="3062525">
                  <a:extLst>
                    <a:ext uri="{9D8B030D-6E8A-4147-A177-3AD203B41FA5}">
                      <a16:colId xmlns:a16="http://schemas.microsoft.com/office/drawing/2014/main" val="20000"/>
                    </a:ext>
                  </a:extLst>
                </a:gridCol>
                <a:gridCol w="6348400">
                  <a:extLst>
                    <a:ext uri="{9D8B030D-6E8A-4147-A177-3AD203B41FA5}">
                      <a16:colId xmlns:a16="http://schemas.microsoft.com/office/drawing/2014/main" val="20001"/>
                    </a:ext>
                  </a:extLst>
                </a:gridCol>
                <a:gridCol w="989650">
                  <a:extLst>
                    <a:ext uri="{9D8B030D-6E8A-4147-A177-3AD203B41FA5}">
                      <a16:colId xmlns:a16="http://schemas.microsoft.com/office/drawing/2014/main" val="20002"/>
                    </a:ext>
                  </a:extLst>
                </a:gridCol>
                <a:gridCol w="989650">
                  <a:extLst>
                    <a:ext uri="{9D8B030D-6E8A-4147-A177-3AD203B41FA5}">
                      <a16:colId xmlns:a16="http://schemas.microsoft.com/office/drawing/2014/main" val="20003"/>
                    </a:ext>
                  </a:extLst>
                </a:gridCol>
              </a:tblGrid>
              <a:tr h="430625">
                <a:tc rowSpan="2">
                  <a:txBody>
                    <a:bodyPr/>
                    <a:lstStyle/>
                    <a:p>
                      <a:pPr marL="0" marR="0" lvl="0" indent="0" algn="ctr" rtl="0">
                        <a:lnSpc>
                          <a:spcPct val="107000"/>
                        </a:lnSpc>
                        <a:spcBef>
                          <a:spcPts val="0"/>
                        </a:spcBef>
                        <a:spcAft>
                          <a:spcPts val="0"/>
                        </a:spcAft>
                        <a:buNone/>
                      </a:pPr>
                      <a:r>
                        <a:rPr lang="tr-TR" sz="2000" b="1">
                          <a:solidFill>
                            <a:srgbClr val="FF0000"/>
                          </a:solidFill>
                          <a:latin typeface="Calibri"/>
                          <a:ea typeface="Calibri"/>
                          <a:cs typeface="Calibri"/>
                          <a:sym typeface="Calibri"/>
                        </a:rPr>
                        <a:t>ANA ÖLÇÜT</a:t>
                      </a:r>
                      <a:endParaRPr sz="2000" b="1">
                        <a:solidFill>
                          <a:srgbClr val="FF0000"/>
                        </a:solidFill>
                        <a:latin typeface="Calibri"/>
                        <a:ea typeface="Calibri"/>
                        <a:cs typeface="Calibri"/>
                        <a:sym typeface="Calibri"/>
                      </a:endParaRPr>
                    </a:p>
                  </a:txBody>
                  <a:tcPr marL="44450" marR="44450" marT="0" marB="0" anchor="ctr"/>
                </a:tc>
                <a:tc rowSpan="2">
                  <a:txBody>
                    <a:bodyPr/>
                    <a:lstStyle/>
                    <a:p>
                      <a:pPr marL="0" marR="0" lvl="0" indent="0" algn="ctr" rtl="0">
                        <a:lnSpc>
                          <a:spcPct val="107000"/>
                        </a:lnSpc>
                        <a:spcBef>
                          <a:spcPts val="0"/>
                        </a:spcBef>
                        <a:spcAft>
                          <a:spcPts val="0"/>
                        </a:spcAft>
                        <a:buNone/>
                      </a:pPr>
                      <a:r>
                        <a:rPr lang="tr-TR" sz="2000" b="1">
                          <a:solidFill>
                            <a:srgbClr val="FF0000"/>
                          </a:solidFill>
                          <a:latin typeface="Calibri"/>
                          <a:ea typeface="Calibri"/>
                          <a:cs typeface="Calibri"/>
                          <a:sym typeface="Calibri"/>
                        </a:rPr>
                        <a:t>ALT ÖLÇÜT</a:t>
                      </a:r>
                      <a:endParaRPr sz="2000" b="1">
                        <a:solidFill>
                          <a:srgbClr val="FF0000"/>
                        </a:solidFill>
                        <a:latin typeface="Calibri"/>
                        <a:ea typeface="Calibri"/>
                        <a:cs typeface="Calibri"/>
                        <a:sym typeface="Calibri"/>
                      </a:endParaRPr>
                    </a:p>
                  </a:txBody>
                  <a:tcPr marL="44450" marR="44450" marT="0" marB="0" anchor="ctr"/>
                </a:tc>
                <a:tc gridSpan="2">
                  <a:txBody>
                    <a:bodyPr/>
                    <a:lstStyle/>
                    <a:p>
                      <a:pPr marL="0" marR="0" lvl="0" indent="0" algn="ctr" rtl="0">
                        <a:lnSpc>
                          <a:spcPct val="107000"/>
                        </a:lnSpc>
                        <a:spcBef>
                          <a:spcPts val="0"/>
                        </a:spcBef>
                        <a:spcAft>
                          <a:spcPts val="0"/>
                        </a:spcAft>
                        <a:buNone/>
                      </a:pPr>
                      <a:r>
                        <a:rPr lang="tr-TR" sz="1600" b="1">
                          <a:solidFill>
                            <a:srgbClr val="FF0000"/>
                          </a:solidFill>
                          <a:latin typeface="Calibri"/>
                          <a:ea typeface="Calibri"/>
                          <a:cs typeface="Calibri"/>
                          <a:sym typeface="Calibri"/>
                        </a:rPr>
                        <a:t>OLGUNLUK DÜZEYİ</a:t>
                      </a:r>
                      <a:endParaRPr sz="1600" b="1">
                        <a:solidFill>
                          <a:srgbClr val="FF0000"/>
                        </a:solidFill>
                        <a:latin typeface="Calibri"/>
                        <a:ea typeface="Calibri"/>
                        <a:cs typeface="Calibri"/>
                        <a:sym typeface="Calibri"/>
                      </a:endParaRPr>
                    </a:p>
                  </a:txBody>
                  <a:tcPr marL="44450" marR="44450" marT="0" marB="0" anchor="ctr"/>
                </a:tc>
                <a:tc hMerge="1">
                  <a:txBody>
                    <a:bodyPr/>
                    <a:lstStyle/>
                    <a:p>
                      <a:endParaRPr lang="tr-TR"/>
                    </a:p>
                  </a:txBody>
                  <a:tcPr/>
                </a:tc>
                <a:extLst>
                  <a:ext uri="{0D108BD9-81ED-4DB2-BD59-A6C34878D82A}">
                    <a16:rowId xmlns:a16="http://schemas.microsoft.com/office/drawing/2014/main" val="10000"/>
                  </a:ext>
                </a:extLst>
              </a:tr>
              <a:tr h="195550">
                <a:tc vMerge="1">
                  <a:txBody>
                    <a:bodyPr/>
                    <a:lstStyle/>
                    <a:p>
                      <a:endParaRPr lang="tr-TR"/>
                    </a:p>
                  </a:txBody>
                  <a:tcPr/>
                </a:tc>
                <a:tc vMerge="1">
                  <a:txBody>
                    <a:bodyPr/>
                    <a:lstStyle/>
                    <a:p>
                      <a:endParaRPr lang="tr-TR"/>
                    </a:p>
                  </a:txBody>
                  <a:tcPr/>
                </a:tc>
                <a:tc>
                  <a:txBody>
                    <a:bodyPr/>
                    <a:lstStyle/>
                    <a:p>
                      <a:pPr marL="0" marR="0" lvl="0" indent="0" algn="ctr" rtl="0">
                        <a:lnSpc>
                          <a:spcPct val="107000"/>
                        </a:lnSpc>
                        <a:spcBef>
                          <a:spcPts val="0"/>
                        </a:spcBef>
                        <a:spcAft>
                          <a:spcPts val="0"/>
                        </a:spcAft>
                        <a:buNone/>
                      </a:pPr>
                      <a:r>
                        <a:rPr lang="tr-TR" sz="2000" b="1">
                          <a:solidFill>
                            <a:srgbClr val="FF0000"/>
                          </a:solidFill>
                          <a:latin typeface="Calibri"/>
                          <a:ea typeface="Calibri"/>
                          <a:cs typeface="Calibri"/>
                          <a:sym typeface="Calibri"/>
                        </a:rPr>
                        <a:t>2024</a:t>
                      </a:r>
                      <a:endParaRPr sz="2000" b="1">
                        <a:solidFill>
                          <a:srgbClr val="FF0000"/>
                        </a:solidFill>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1600" b="1">
                          <a:solidFill>
                            <a:srgbClr val="FF0000"/>
                          </a:solidFill>
                          <a:latin typeface="Calibri"/>
                          <a:ea typeface="Calibri"/>
                          <a:cs typeface="Calibri"/>
                          <a:sym typeface="Calibri"/>
                        </a:rPr>
                        <a:t>2025</a:t>
                      </a:r>
                      <a:endParaRPr sz="1600" b="1">
                        <a:solidFill>
                          <a:srgbClr val="FF0000"/>
                        </a:solidFill>
                        <a:latin typeface="Calibri"/>
                        <a:ea typeface="Calibri"/>
                        <a:cs typeface="Calibri"/>
                        <a:sym typeface="Calibri"/>
                      </a:endParaRPr>
                    </a:p>
                  </a:txBody>
                  <a:tcPr marL="44450" marR="44450" marT="0" marB="0" anchor="ctr"/>
                </a:tc>
                <a:extLst>
                  <a:ext uri="{0D108BD9-81ED-4DB2-BD59-A6C34878D82A}">
                    <a16:rowId xmlns:a16="http://schemas.microsoft.com/office/drawing/2014/main" val="10001"/>
                  </a:ext>
                </a:extLst>
              </a:tr>
              <a:tr h="376875">
                <a:tc rowSpan="5">
                  <a:txBody>
                    <a:bodyPr/>
                    <a:lstStyle/>
                    <a:p>
                      <a:pPr marL="0" marR="0" lvl="0" indent="0" algn="l" rtl="0">
                        <a:lnSpc>
                          <a:spcPct val="107000"/>
                        </a:lnSpc>
                        <a:spcBef>
                          <a:spcPts val="0"/>
                        </a:spcBef>
                        <a:spcAft>
                          <a:spcPts val="0"/>
                        </a:spcAft>
                        <a:buNone/>
                      </a:pPr>
                      <a:r>
                        <a:rPr lang="tr-TR" sz="2000" b="1">
                          <a:solidFill>
                            <a:srgbClr val="0000CC"/>
                          </a:solidFill>
                          <a:latin typeface="Calibri"/>
                          <a:ea typeface="Calibri"/>
                          <a:cs typeface="Calibri"/>
                          <a:sym typeface="Calibri"/>
                        </a:rPr>
                        <a:t>B.3. Öğrenme Kaynakları ve Akademik Destek Hizmetleri</a:t>
                      </a:r>
                      <a:endParaRPr sz="2000" b="1">
                        <a:solidFill>
                          <a:srgbClr val="0000CC"/>
                        </a:solidFill>
                        <a:latin typeface="Calibri"/>
                        <a:ea typeface="Calibri"/>
                        <a:cs typeface="Calibri"/>
                        <a:sym typeface="Calibri"/>
                      </a:endParaRPr>
                    </a:p>
                  </a:txBody>
                  <a:tcPr marL="44450" marR="44450" marT="0" marB="0" anchor="ctr"/>
                </a:tc>
                <a:tc>
                  <a:txBody>
                    <a:bodyPr/>
                    <a:lstStyle/>
                    <a:p>
                      <a:pPr marL="0" marR="0" lvl="0" indent="0" algn="just" rtl="0">
                        <a:lnSpc>
                          <a:spcPct val="107000"/>
                        </a:lnSpc>
                        <a:spcBef>
                          <a:spcPts val="0"/>
                        </a:spcBef>
                        <a:spcAft>
                          <a:spcPts val="0"/>
                        </a:spcAft>
                        <a:buNone/>
                      </a:pPr>
                      <a:r>
                        <a:rPr lang="tr-TR" sz="2000">
                          <a:latin typeface="Calibri"/>
                          <a:ea typeface="Calibri"/>
                          <a:cs typeface="Calibri"/>
                          <a:sym typeface="Calibri"/>
                        </a:rPr>
                        <a:t>B.3.1. Öğrenme ortam ve kaynakları</a:t>
                      </a:r>
                      <a:endParaRPr sz="200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dirty="0">
                          <a:latin typeface="Calibri"/>
                          <a:ea typeface="Calibri"/>
                          <a:cs typeface="Calibri"/>
                          <a:sym typeface="Calibri"/>
                        </a:rPr>
                        <a:t>3 </a:t>
                      </a:r>
                      <a:endParaRPr sz="2000" dirty="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b="0" i="0" u="none" strike="noStrike" cap="none" dirty="0">
                          <a:solidFill>
                            <a:schemeClr val="dk1"/>
                          </a:solidFill>
                          <a:latin typeface="Calibri"/>
                          <a:ea typeface="Calibri"/>
                          <a:cs typeface="Calibri"/>
                          <a:sym typeface="Calibri"/>
                        </a:rPr>
                        <a:t>2</a:t>
                      </a:r>
                      <a:endParaRPr sz="2000" b="0" i="0" u="none" strike="noStrike" cap="none" dirty="0">
                        <a:solidFill>
                          <a:schemeClr val="dk1"/>
                        </a:solidFill>
                        <a:latin typeface="Calibri"/>
                        <a:ea typeface="Calibri"/>
                        <a:cs typeface="Calibri"/>
                        <a:sym typeface="Calibri"/>
                      </a:endParaRPr>
                    </a:p>
                  </a:txBody>
                  <a:tcPr marL="44450" marR="44450" marT="0" marB="0" anchor="ctr"/>
                </a:tc>
                <a:extLst>
                  <a:ext uri="{0D108BD9-81ED-4DB2-BD59-A6C34878D82A}">
                    <a16:rowId xmlns:a16="http://schemas.microsoft.com/office/drawing/2014/main" val="10002"/>
                  </a:ext>
                </a:extLst>
              </a:tr>
              <a:tr h="376875">
                <a:tc vMerge="1">
                  <a:txBody>
                    <a:bodyPr/>
                    <a:lstStyle/>
                    <a:p>
                      <a:endParaRPr lang="tr-TR"/>
                    </a:p>
                  </a:txBody>
                  <a:tcPr/>
                </a:tc>
                <a:tc>
                  <a:txBody>
                    <a:bodyPr/>
                    <a:lstStyle/>
                    <a:p>
                      <a:pPr marL="0" marR="0" lvl="0" indent="0" algn="just" rtl="0">
                        <a:lnSpc>
                          <a:spcPct val="107000"/>
                        </a:lnSpc>
                        <a:spcBef>
                          <a:spcPts val="0"/>
                        </a:spcBef>
                        <a:spcAft>
                          <a:spcPts val="0"/>
                        </a:spcAft>
                        <a:buNone/>
                      </a:pPr>
                      <a:r>
                        <a:rPr lang="tr-TR" sz="2000" dirty="0">
                          <a:latin typeface="Calibri"/>
                          <a:ea typeface="Calibri"/>
                          <a:cs typeface="Calibri"/>
                          <a:sym typeface="Calibri"/>
                        </a:rPr>
                        <a:t>B.3.2. Akademik destek hizmetleri</a:t>
                      </a:r>
                      <a:endParaRPr sz="2000" dirty="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dirty="0">
                          <a:latin typeface="Calibri"/>
                          <a:ea typeface="Calibri"/>
                          <a:cs typeface="Calibri"/>
                          <a:sym typeface="Calibri"/>
                        </a:rPr>
                        <a:t> 1</a:t>
                      </a:r>
                      <a:endParaRPr sz="2000" dirty="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b="0" i="0" u="none" strike="noStrike" cap="none" dirty="0">
                          <a:solidFill>
                            <a:schemeClr val="dk1"/>
                          </a:solidFill>
                          <a:latin typeface="Calibri"/>
                          <a:ea typeface="Calibri"/>
                          <a:cs typeface="Calibri"/>
                          <a:sym typeface="Calibri"/>
                        </a:rPr>
                        <a:t>2</a:t>
                      </a:r>
                      <a:endParaRPr sz="2000" b="0" i="0" u="none" strike="noStrike" cap="none" dirty="0">
                        <a:solidFill>
                          <a:schemeClr val="dk1"/>
                        </a:solidFill>
                        <a:latin typeface="Calibri"/>
                        <a:ea typeface="Calibri"/>
                        <a:cs typeface="Calibri"/>
                        <a:sym typeface="Calibri"/>
                      </a:endParaRPr>
                    </a:p>
                  </a:txBody>
                  <a:tcPr marL="44450" marR="44450" marT="0" marB="0" anchor="ctr"/>
                </a:tc>
                <a:extLst>
                  <a:ext uri="{0D108BD9-81ED-4DB2-BD59-A6C34878D82A}">
                    <a16:rowId xmlns:a16="http://schemas.microsoft.com/office/drawing/2014/main" val="10003"/>
                  </a:ext>
                </a:extLst>
              </a:tr>
              <a:tr h="376875">
                <a:tc vMerge="1">
                  <a:txBody>
                    <a:bodyPr/>
                    <a:lstStyle/>
                    <a:p>
                      <a:endParaRPr lang="tr-TR"/>
                    </a:p>
                  </a:txBody>
                  <a:tcPr/>
                </a:tc>
                <a:tc>
                  <a:txBody>
                    <a:bodyPr/>
                    <a:lstStyle/>
                    <a:p>
                      <a:pPr marL="0" marR="0" lvl="0" indent="0" algn="just" rtl="0">
                        <a:lnSpc>
                          <a:spcPct val="107000"/>
                        </a:lnSpc>
                        <a:spcBef>
                          <a:spcPts val="0"/>
                        </a:spcBef>
                        <a:spcAft>
                          <a:spcPts val="0"/>
                        </a:spcAft>
                        <a:buNone/>
                      </a:pPr>
                      <a:r>
                        <a:rPr lang="tr-TR" sz="2000">
                          <a:latin typeface="Calibri"/>
                          <a:ea typeface="Calibri"/>
                          <a:cs typeface="Calibri"/>
                          <a:sym typeface="Calibri"/>
                        </a:rPr>
                        <a:t>B.3.3. Tesis ve altyapılar</a:t>
                      </a:r>
                      <a:endParaRPr sz="200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dirty="0">
                          <a:latin typeface="Calibri"/>
                          <a:ea typeface="Calibri"/>
                          <a:cs typeface="Calibri"/>
                          <a:sym typeface="Calibri"/>
                        </a:rPr>
                        <a:t> 3</a:t>
                      </a:r>
                      <a:endParaRPr sz="2000" dirty="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b="0" i="0" u="none" strike="noStrike" cap="none" dirty="0">
                          <a:solidFill>
                            <a:schemeClr val="dk1"/>
                          </a:solidFill>
                          <a:latin typeface="Calibri"/>
                          <a:ea typeface="Calibri"/>
                          <a:cs typeface="Calibri"/>
                          <a:sym typeface="Calibri"/>
                        </a:rPr>
                        <a:t>3</a:t>
                      </a:r>
                      <a:endParaRPr sz="2000" b="0" i="0" u="none" strike="noStrike" cap="none" dirty="0">
                        <a:solidFill>
                          <a:schemeClr val="dk1"/>
                        </a:solidFill>
                        <a:latin typeface="Calibri"/>
                        <a:ea typeface="Calibri"/>
                        <a:cs typeface="Calibri"/>
                        <a:sym typeface="Calibri"/>
                      </a:endParaRPr>
                    </a:p>
                  </a:txBody>
                  <a:tcPr marL="44450" marR="44450" marT="0" marB="0" anchor="ctr"/>
                </a:tc>
                <a:extLst>
                  <a:ext uri="{0D108BD9-81ED-4DB2-BD59-A6C34878D82A}">
                    <a16:rowId xmlns:a16="http://schemas.microsoft.com/office/drawing/2014/main" val="10004"/>
                  </a:ext>
                </a:extLst>
              </a:tr>
              <a:tr h="376875">
                <a:tc vMerge="1">
                  <a:txBody>
                    <a:bodyPr/>
                    <a:lstStyle/>
                    <a:p>
                      <a:endParaRPr lang="tr-TR"/>
                    </a:p>
                  </a:txBody>
                  <a:tcPr/>
                </a:tc>
                <a:tc>
                  <a:txBody>
                    <a:bodyPr/>
                    <a:lstStyle/>
                    <a:p>
                      <a:pPr marL="0" marR="0" lvl="0" indent="0" algn="just" rtl="0">
                        <a:lnSpc>
                          <a:spcPct val="107000"/>
                        </a:lnSpc>
                        <a:spcBef>
                          <a:spcPts val="0"/>
                        </a:spcBef>
                        <a:spcAft>
                          <a:spcPts val="0"/>
                        </a:spcAft>
                        <a:buNone/>
                      </a:pPr>
                      <a:r>
                        <a:rPr lang="tr-TR" sz="2000">
                          <a:latin typeface="Calibri"/>
                          <a:ea typeface="Calibri"/>
                          <a:cs typeface="Calibri"/>
                          <a:sym typeface="Calibri"/>
                        </a:rPr>
                        <a:t>B.3.4. Dezavantajlı gruplar</a:t>
                      </a:r>
                      <a:endParaRPr sz="200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dirty="0">
                          <a:latin typeface="Calibri"/>
                          <a:ea typeface="Calibri"/>
                          <a:cs typeface="Calibri"/>
                          <a:sym typeface="Calibri"/>
                        </a:rPr>
                        <a:t> 3</a:t>
                      </a:r>
                      <a:endParaRPr sz="2000" dirty="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b="0" i="0" u="none" strike="noStrike" cap="none" dirty="0">
                          <a:solidFill>
                            <a:schemeClr val="dk1"/>
                          </a:solidFill>
                          <a:latin typeface="Calibri"/>
                          <a:ea typeface="Calibri"/>
                          <a:cs typeface="Calibri"/>
                          <a:sym typeface="Calibri"/>
                        </a:rPr>
                        <a:t>3</a:t>
                      </a:r>
                      <a:endParaRPr sz="2000" b="0" i="0" u="none" strike="noStrike" cap="none" dirty="0">
                        <a:solidFill>
                          <a:schemeClr val="dk1"/>
                        </a:solidFill>
                        <a:latin typeface="Calibri"/>
                        <a:ea typeface="Calibri"/>
                        <a:cs typeface="Calibri"/>
                        <a:sym typeface="Calibri"/>
                      </a:endParaRPr>
                    </a:p>
                  </a:txBody>
                  <a:tcPr marL="44450" marR="44450" marT="0" marB="0" anchor="ctr"/>
                </a:tc>
                <a:extLst>
                  <a:ext uri="{0D108BD9-81ED-4DB2-BD59-A6C34878D82A}">
                    <a16:rowId xmlns:a16="http://schemas.microsoft.com/office/drawing/2014/main" val="10005"/>
                  </a:ext>
                </a:extLst>
              </a:tr>
              <a:tr h="376875">
                <a:tc vMerge="1">
                  <a:txBody>
                    <a:bodyPr/>
                    <a:lstStyle/>
                    <a:p>
                      <a:endParaRPr lang="tr-TR"/>
                    </a:p>
                  </a:txBody>
                  <a:tcPr/>
                </a:tc>
                <a:tc>
                  <a:txBody>
                    <a:bodyPr/>
                    <a:lstStyle/>
                    <a:p>
                      <a:pPr marL="0" marR="0" lvl="0" indent="0" algn="just" rtl="0">
                        <a:lnSpc>
                          <a:spcPct val="107000"/>
                        </a:lnSpc>
                        <a:spcBef>
                          <a:spcPts val="0"/>
                        </a:spcBef>
                        <a:spcAft>
                          <a:spcPts val="0"/>
                        </a:spcAft>
                        <a:buNone/>
                      </a:pPr>
                      <a:r>
                        <a:rPr lang="tr-TR" sz="2000">
                          <a:latin typeface="Calibri"/>
                          <a:ea typeface="Calibri"/>
                          <a:cs typeface="Calibri"/>
                          <a:sym typeface="Calibri"/>
                        </a:rPr>
                        <a:t>B.3.5. Sosyal, kültürel, sportif faaliyetler</a:t>
                      </a:r>
                      <a:endParaRPr sz="200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dirty="0">
                          <a:latin typeface="Calibri"/>
                          <a:ea typeface="Calibri"/>
                          <a:cs typeface="Calibri"/>
                          <a:sym typeface="Calibri"/>
                        </a:rPr>
                        <a:t> 2</a:t>
                      </a:r>
                      <a:endParaRPr sz="2000" dirty="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b="0" i="0" u="none" strike="noStrike" cap="none" dirty="0">
                          <a:solidFill>
                            <a:schemeClr val="dk1"/>
                          </a:solidFill>
                          <a:latin typeface="Calibri"/>
                          <a:ea typeface="Calibri"/>
                          <a:cs typeface="Calibri"/>
                          <a:sym typeface="Calibri"/>
                        </a:rPr>
                        <a:t>1</a:t>
                      </a:r>
                      <a:endParaRPr sz="2000" b="0" i="0" u="none" strike="noStrike" cap="none" dirty="0">
                        <a:solidFill>
                          <a:schemeClr val="dk1"/>
                        </a:solidFill>
                        <a:latin typeface="Calibri"/>
                        <a:ea typeface="Calibri"/>
                        <a:cs typeface="Calibri"/>
                        <a:sym typeface="Calibri"/>
                      </a:endParaRPr>
                    </a:p>
                  </a:txBody>
                  <a:tcPr marL="44450" marR="44450" marT="0" marB="0" anchor="ctr"/>
                </a:tc>
                <a:extLst>
                  <a:ext uri="{0D108BD9-81ED-4DB2-BD59-A6C34878D82A}">
                    <a16:rowId xmlns:a16="http://schemas.microsoft.com/office/drawing/2014/main" val="10006"/>
                  </a:ext>
                </a:extLst>
              </a:tr>
              <a:tr h="376875">
                <a:tc rowSpan="3">
                  <a:txBody>
                    <a:bodyPr/>
                    <a:lstStyle/>
                    <a:p>
                      <a:pPr marL="0" marR="0" lvl="0" indent="0" algn="l" rtl="0">
                        <a:lnSpc>
                          <a:spcPct val="107000"/>
                        </a:lnSpc>
                        <a:spcBef>
                          <a:spcPts val="0"/>
                        </a:spcBef>
                        <a:spcAft>
                          <a:spcPts val="0"/>
                        </a:spcAft>
                        <a:buNone/>
                      </a:pPr>
                      <a:r>
                        <a:rPr lang="tr-TR" sz="2000" b="1">
                          <a:solidFill>
                            <a:srgbClr val="0000CC"/>
                          </a:solidFill>
                          <a:latin typeface="Calibri"/>
                          <a:ea typeface="Calibri"/>
                          <a:cs typeface="Calibri"/>
                          <a:sym typeface="Calibri"/>
                        </a:rPr>
                        <a:t>B.4. Öğretim Kadrosu</a:t>
                      </a:r>
                      <a:endParaRPr sz="2000" b="1">
                        <a:solidFill>
                          <a:srgbClr val="0000CC"/>
                        </a:solidFill>
                        <a:latin typeface="Calibri"/>
                        <a:ea typeface="Calibri"/>
                        <a:cs typeface="Calibri"/>
                        <a:sym typeface="Calibri"/>
                      </a:endParaRPr>
                    </a:p>
                  </a:txBody>
                  <a:tcPr marL="44450" marR="44450" marT="0" marB="0" anchor="ctr"/>
                </a:tc>
                <a:tc>
                  <a:txBody>
                    <a:bodyPr/>
                    <a:lstStyle/>
                    <a:p>
                      <a:pPr marL="0" marR="0" lvl="0" indent="0" algn="just" rtl="0">
                        <a:lnSpc>
                          <a:spcPct val="107000"/>
                        </a:lnSpc>
                        <a:spcBef>
                          <a:spcPts val="0"/>
                        </a:spcBef>
                        <a:spcAft>
                          <a:spcPts val="0"/>
                        </a:spcAft>
                        <a:buNone/>
                      </a:pPr>
                      <a:r>
                        <a:rPr lang="tr-TR" sz="2000">
                          <a:latin typeface="Calibri"/>
                          <a:ea typeface="Calibri"/>
                          <a:cs typeface="Calibri"/>
                          <a:sym typeface="Calibri"/>
                        </a:rPr>
                        <a:t>B.4.1. Atama, yükseltme ve görevlendirme kriterleri</a:t>
                      </a:r>
                      <a:endParaRPr sz="200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dirty="0">
                          <a:latin typeface="Calibri"/>
                          <a:ea typeface="Calibri"/>
                          <a:cs typeface="Calibri"/>
                          <a:sym typeface="Calibri"/>
                        </a:rPr>
                        <a:t> 3</a:t>
                      </a:r>
                      <a:endParaRPr sz="2000" dirty="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b="0" i="0" u="none" strike="noStrike" cap="none" dirty="0">
                          <a:solidFill>
                            <a:schemeClr val="dk1"/>
                          </a:solidFill>
                          <a:latin typeface="Calibri"/>
                          <a:ea typeface="Calibri"/>
                          <a:cs typeface="Calibri"/>
                          <a:sym typeface="Calibri"/>
                        </a:rPr>
                        <a:t>3</a:t>
                      </a:r>
                    </a:p>
                  </a:txBody>
                  <a:tcPr marL="44450" marR="44450" marT="0" marB="0" anchor="ctr"/>
                </a:tc>
                <a:extLst>
                  <a:ext uri="{0D108BD9-81ED-4DB2-BD59-A6C34878D82A}">
                    <a16:rowId xmlns:a16="http://schemas.microsoft.com/office/drawing/2014/main" val="10007"/>
                  </a:ext>
                </a:extLst>
              </a:tr>
              <a:tr h="376875">
                <a:tc vMerge="1">
                  <a:txBody>
                    <a:bodyPr/>
                    <a:lstStyle/>
                    <a:p>
                      <a:endParaRPr lang="tr-TR"/>
                    </a:p>
                  </a:txBody>
                  <a:tcPr/>
                </a:tc>
                <a:tc>
                  <a:txBody>
                    <a:bodyPr/>
                    <a:lstStyle/>
                    <a:p>
                      <a:pPr marL="0" marR="0" lvl="0" indent="0" algn="just" rtl="0">
                        <a:lnSpc>
                          <a:spcPct val="107000"/>
                        </a:lnSpc>
                        <a:spcBef>
                          <a:spcPts val="0"/>
                        </a:spcBef>
                        <a:spcAft>
                          <a:spcPts val="0"/>
                        </a:spcAft>
                        <a:buNone/>
                      </a:pPr>
                      <a:r>
                        <a:rPr lang="tr-TR" sz="2000">
                          <a:latin typeface="Calibri"/>
                          <a:ea typeface="Calibri"/>
                          <a:cs typeface="Calibri"/>
                          <a:sym typeface="Calibri"/>
                        </a:rPr>
                        <a:t>B.4.2. Öğretim yetkinlikleri ve gelişimi</a:t>
                      </a:r>
                      <a:endParaRPr sz="200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dirty="0">
                          <a:latin typeface="Calibri"/>
                          <a:ea typeface="Calibri"/>
                          <a:cs typeface="Calibri"/>
                          <a:sym typeface="Calibri"/>
                        </a:rPr>
                        <a:t> 1</a:t>
                      </a:r>
                      <a:endParaRPr sz="2000" dirty="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b="0" i="0" u="none" strike="noStrike" cap="none" dirty="0">
                          <a:solidFill>
                            <a:schemeClr val="dk1"/>
                          </a:solidFill>
                          <a:latin typeface="Calibri"/>
                          <a:ea typeface="Calibri"/>
                          <a:cs typeface="Calibri"/>
                          <a:sym typeface="Calibri"/>
                        </a:rPr>
                        <a:t>1</a:t>
                      </a:r>
                      <a:endParaRPr sz="2000" b="0" i="0" u="none" strike="noStrike" cap="none" dirty="0">
                        <a:solidFill>
                          <a:schemeClr val="dk1"/>
                        </a:solidFill>
                        <a:latin typeface="Calibri"/>
                        <a:ea typeface="Calibri"/>
                        <a:cs typeface="Calibri"/>
                        <a:sym typeface="Calibri"/>
                      </a:endParaRPr>
                    </a:p>
                  </a:txBody>
                  <a:tcPr marL="44450" marR="44450" marT="0" marB="0" anchor="ctr"/>
                </a:tc>
                <a:extLst>
                  <a:ext uri="{0D108BD9-81ED-4DB2-BD59-A6C34878D82A}">
                    <a16:rowId xmlns:a16="http://schemas.microsoft.com/office/drawing/2014/main" val="10008"/>
                  </a:ext>
                </a:extLst>
              </a:tr>
              <a:tr h="376875">
                <a:tc vMerge="1">
                  <a:txBody>
                    <a:bodyPr/>
                    <a:lstStyle/>
                    <a:p>
                      <a:endParaRPr lang="tr-TR"/>
                    </a:p>
                  </a:txBody>
                  <a:tcPr/>
                </a:tc>
                <a:tc>
                  <a:txBody>
                    <a:bodyPr/>
                    <a:lstStyle/>
                    <a:p>
                      <a:pPr marL="0" marR="0" lvl="0" indent="0" algn="just" rtl="0">
                        <a:lnSpc>
                          <a:spcPct val="107000"/>
                        </a:lnSpc>
                        <a:spcBef>
                          <a:spcPts val="0"/>
                        </a:spcBef>
                        <a:spcAft>
                          <a:spcPts val="0"/>
                        </a:spcAft>
                        <a:buNone/>
                      </a:pPr>
                      <a:r>
                        <a:rPr lang="tr-TR" sz="2000">
                          <a:latin typeface="Calibri"/>
                          <a:ea typeface="Calibri"/>
                          <a:cs typeface="Calibri"/>
                          <a:sym typeface="Calibri"/>
                        </a:rPr>
                        <a:t>B.4.3. Eğitim faaliyetlerine yönelik teşvik ve ödüllendirme</a:t>
                      </a:r>
                      <a:endParaRPr sz="200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dirty="0">
                          <a:latin typeface="Calibri"/>
                          <a:ea typeface="Calibri"/>
                          <a:cs typeface="Calibri"/>
                          <a:sym typeface="Calibri"/>
                        </a:rPr>
                        <a:t> 1</a:t>
                      </a:r>
                      <a:endParaRPr sz="2000" dirty="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b="0" i="0" u="none" strike="noStrike" cap="none" dirty="0">
                          <a:solidFill>
                            <a:schemeClr val="dk1"/>
                          </a:solidFill>
                          <a:latin typeface="Calibri"/>
                          <a:ea typeface="Calibri"/>
                          <a:cs typeface="Calibri"/>
                          <a:sym typeface="Calibri"/>
                        </a:rPr>
                        <a:t>1</a:t>
                      </a:r>
                      <a:endParaRPr sz="2000" b="0" i="0" u="none" strike="noStrike" cap="none" dirty="0">
                        <a:solidFill>
                          <a:schemeClr val="dk1"/>
                        </a:solidFill>
                        <a:latin typeface="Calibri"/>
                        <a:ea typeface="Calibri"/>
                        <a:cs typeface="Calibri"/>
                        <a:sym typeface="Calibri"/>
                      </a:endParaRPr>
                    </a:p>
                  </a:txBody>
                  <a:tcPr marL="44450" marR="44450" marT="0" marB="0" anchor="ctr"/>
                </a:tc>
                <a:extLst>
                  <a:ext uri="{0D108BD9-81ED-4DB2-BD59-A6C34878D82A}">
                    <a16:rowId xmlns:a16="http://schemas.microsoft.com/office/drawing/2014/main" val="10009"/>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flythrough dir="ou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Shape 643"/>
        <p:cNvGrpSpPr/>
        <p:nvPr/>
      </p:nvGrpSpPr>
      <p:grpSpPr>
        <a:xfrm>
          <a:off x="0" y="0"/>
          <a:ext cx="0" cy="0"/>
          <a:chOff x="0" y="0"/>
          <a:chExt cx="0" cy="0"/>
        </a:xfrm>
      </p:grpSpPr>
      <p:sp>
        <p:nvSpPr>
          <p:cNvPr id="644" name="Google Shape;644;p65"/>
          <p:cNvSpPr txBox="1">
            <a:spLocks noGrp="1"/>
          </p:cNvSpPr>
          <p:nvPr>
            <p:ph type="title"/>
          </p:nvPr>
        </p:nvSpPr>
        <p:spPr>
          <a:xfrm>
            <a:off x="208722" y="727167"/>
            <a:ext cx="10688165" cy="731521"/>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rgbClr val="FF0000"/>
              </a:buClr>
              <a:buSzPct val="100000"/>
              <a:buFont typeface="Calibri"/>
              <a:buNone/>
            </a:pPr>
            <a:r>
              <a:rPr lang="tr-TR" sz="2800" b="1">
                <a:solidFill>
                  <a:srgbClr val="FF0000"/>
                </a:solidFill>
              </a:rPr>
              <a:t>Birim İç Değerlendirme Raporu (BİDR) Kalite Güvence Sistem Ölçütleri Olgunluk Düzeyleri: </a:t>
            </a:r>
            <a:r>
              <a:rPr lang="tr-TR" sz="2800" b="1">
                <a:solidFill>
                  <a:srgbClr val="0000CC"/>
                </a:solidFill>
              </a:rPr>
              <a:t>ARAŞTIRMA VE GELİŞTİRME</a:t>
            </a:r>
            <a:endParaRPr sz="2800"/>
          </a:p>
        </p:txBody>
      </p:sp>
      <p:sp>
        <p:nvSpPr>
          <p:cNvPr id="645" name="Google Shape;645;p6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30.12.2025</a:t>
            </a:r>
            <a:endParaRPr/>
          </a:p>
        </p:txBody>
      </p:sp>
      <p:sp>
        <p:nvSpPr>
          <p:cNvPr id="646" name="Google Shape;646;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66</a:t>
            </a:fld>
            <a:endParaRPr/>
          </a:p>
        </p:txBody>
      </p:sp>
      <p:graphicFrame>
        <p:nvGraphicFramePr>
          <p:cNvPr id="647" name="Google Shape;647;p65"/>
          <p:cNvGraphicFramePr/>
          <p:nvPr>
            <p:extLst>
              <p:ext uri="{D42A27DB-BD31-4B8C-83A1-F6EECF244321}">
                <p14:modId xmlns:p14="http://schemas.microsoft.com/office/powerpoint/2010/main" val="3187798204"/>
              </p:ext>
            </p:extLst>
          </p:nvPr>
        </p:nvGraphicFramePr>
        <p:xfrm>
          <a:off x="461638" y="1897810"/>
          <a:ext cx="11296350" cy="3807275"/>
        </p:xfrm>
        <a:graphic>
          <a:graphicData uri="http://schemas.openxmlformats.org/drawingml/2006/table">
            <a:tbl>
              <a:tblPr firstRow="1" firstCol="1" bandRow="1">
                <a:noFill/>
                <a:tableStyleId>{71F7B38A-2533-437F-8BA0-C45511DF4930}</a:tableStyleId>
              </a:tblPr>
              <a:tblGrid>
                <a:gridCol w="3285775">
                  <a:extLst>
                    <a:ext uri="{9D8B030D-6E8A-4147-A177-3AD203B41FA5}">
                      <a16:colId xmlns:a16="http://schemas.microsoft.com/office/drawing/2014/main" val="20000"/>
                    </a:ext>
                  </a:extLst>
                </a:gridCol>
                <a:gridCol w="6225225">
                  <a:extLst>
                    <a:ext uri="{9D8B030D-6E8A-4147-A177-3AD203B41FA5}">
                      <a16:colId xmlns:a16="http://schemas.microsoft.com/office/drawing/2014/main" val="20001"/>
                    </a:ext>
                  </a:extLst>
                </a:gridCol>
                <a:gridCol w="892675">
                  <a:extLst>
                    <a:ext uri="{9D8B030D-6E8A-4147-A177-3AD203B41FA5}">
                      <a16:colId xmlns:a16="http://schemas.microsoft.com/office/drawing/2014/main" val="20002"/>
                    </a:ext>
                  </a:extLst>
                </a:gridCol>
                <a:gridCol w="892675">
                  <a:extLst>
                    <a:ext uri="{9D8B030D-6E8A-4147-A177-3AD203B41FA5}">
                      <a16:colId xmlns:a16="http://schemas.microsoft.com/office/drawing/2014/main" val="20003"/>
                    </a:ext>
                  </a:extLst>
                </a:gridCol>
              </a:tblGrid>
              <a:tr h="354600">
                <a:tc rowSpan="2">
                  <a:txBody>
                    <a:bodyPr/>
                    <a:lstStyle/>
                    <a:p>
                      <a:pPr marL="72000" marR="0" lvl="0" indent="0" algn="ctr" rtl="0">
                        <a:lnSpc>
                          <a:spcPct val="100000"/>
                        </a:lnSpc>
                        <a:spcBef>
                          <a:spcPts val="0"/>
                        </a:spcBef>
                        <a:spcAft>
                          <a:spcPts val="0"/>
                        </a:spcAft>
                        <a:buNone/>
                      </a:pPr>
                      <a:r>
                        <a:rPr lang="tr-TR" sz="1600" b="1">
                          <a:solidFill>
                            <a:srgbClr val="FF0000"/>
                          </a:solidFill>
                        </a:rPr>
                        <a:t>ANA ÖLÇÜT</a:t>
                      </a:r>
                      <a:endParaRPr sz="1600" b="1">
                        <a:solidFill>
                          <a:srgbClr val="FF0000"/>
                        </a:solidFill>
                        <a:latin typeface="Calibri"/>
                        <a:ea typeface="Calibri"/>
                        <a:cs typeface="Calibri"/>
                        <a:sym typeface="Calibri"/>
                      </a:endParaRPr>
                    </a:p>
                  </a:txBody>
                  <a:tcPr marL="44450" marR="44450" marT="0" marB="0" anchor="ctr"/>
                </a:tc>
                <a:tc rowSpan="2">
                  <a:txBody>
                    <a:bodyPr/>
                    <a:lstStyle/>
                    <a:p>
                      <a:pPr marL="72000" marR="0" lvl="0" indent="0" algn="ctr" rtl="0">
                        <a:lnSpc>
                          <a:spcPct val="100000"/>
                        </a:lnSpc>
                        <a:spcBef>
                          <a:spcPts val="0"/>
                        </a:spcBef>
                        <a:spcAft>
                          <a:spcPts val="0"/>
                        </a:spcAft>
                        <a:buNone/>
                      </a:pPr>
                      <a:r>
                        <a:rPr lang="tr-TR" sz="1600" b="1">
                          <a:solidFill>
                            <a:srgbClr val="FF0000"/>
                          </a:solidFill>
                        </a:rPr>
                        <a:t>ALT ÖLÇÜT</a:t>
                      </a:r>
                      <a:endParaRPr sz="1600" b="1">
                        <a:solidFill>
                          <a:srgbClr val="FF0000"/>
                        </a:solidFill>
                        <a:latin typeface="Calibri"/>
                        <a:ea typeface="Calibri"/>
                        <a:cs typeface="Calibri"/>
                        <a:sym typeface="Calibri"/>
                      </a:endParaRPr>
                    </a:p>
                  </a:txBody>
                  <a:tcPr marL="44450" marR="44450" marT="0" marB="0" anchor="ctr"/>
                </a:tc>
                <a:tc gridSpan="2">
                  <a:txBody>
                    <a:bodyPr/>
                    <a:lstStyle/>
                    <a:p>
                      <a:pPr marL="72000" marR="0" lvl="0" indent="0" algn="ctr" rtl="0">
                        <a:lnSpc>
                          <a:spcPct val="100000"/>
                        </a:lnSpc>
                        <a:spcBef>
                          <a:spcPts val="0"/>
                        </a:spcBef>
                        <a:spcAft>
                          <a:spcPts val="0"/>
                        </a:spcAft>
                        <a:buNone/>
                      </a:pPr>
                      <a:r>
                        <a:rPr lang="tr-TR" sz="1600" b="1" dirty="0">
                          <a:solidFill>
                            <a:srgbClr val="FF0000"/>
                          </a:solidFill>
                        </a:rPr>
                        <a:t>OLGUNLUK DÜZEYİ</a:t>
                      </a:r>
                      <a:endParaRPr sz="1600" b="1" dirty="0">
                        <a:solidFill>
                          <a:srgbClr val="FF0000"/>
                        </a:solidFill>
                        <a:latin typeface="Calibri"/>
                        <a:ea typeface="Calibri"/>
                        <a:cs typeface="Calibri"/>
                        <a:sym typeface="Calibri"/>
                      </a:endParaRPr>
                    </a:p>
                  </a:txBody>
                  <a:tcPr marL="44450" marR="44450" marT="0" marB="0" anchor="ctr"/>
                </a:tc>
                <a:tc hMerge="1">
                  <a:txBody>
                    <a:bodyPr/>
                    <a:lstStyle/>
                    <a:p>
                      <a:endParaRPr lang="tr-TR"/>
                    </a:p>
                  </a:txBody>
                  <a:tcPr/>
                </a:tc>
                <a:extLst>
                  <a:ext uri="{0D108BD9-81ED-4DB2-BD59-A6C34878D82A}">
                    <a16:rowId xmlns:a16="http://schemas.microsoft.com/office/drawing/2014/main" val="10000"/>
                  </a:ext>
                </a:extLst>
              </a:tr>
              <a:tr h="354600">
                <a:tc vMerge="1">
                  <a:txBody>
                    <a:bodyPr/>
                    <a:lstStyle/>
                    <a:p>
                      <a:endParaRPr lang="tr-TR"/>
                    </a:p>
                  </a:txBody>
                  <a:tcPr/>
                </a:tc>
                <a:tc vMerge="1">
                  <a:txBody>
                    <a:bodyPr/>
                    <a:lstStyle/>
                    <a:p>
                      <a:endParaRPr lang="tr-TR"/>
                    </a:p>
                  </a:txBody>
                  <a:tcPr/>
                </a:tc>
                <a:tc>
                  <a:txBody>
                    <a:bodyPr/>
                    <a:lstStyle/>
                    <a:p>
                      <a:pPr marL="72000" marR="0" lvl="0" indent="0" algn="ctr" rtl="0">
                        <a:lnSpc>
                          <a:spcPct val="100000"/>
                        </a:lnSpc>
                        <a:spcBef>
                          <a:spcPts val="0"/>
                        </a:spcBef>
                        <a:spcAft>
                          <a:spcPts val="0"/>
                        </a:spcAft>
                        <a:buNone/>
                      </a:pPr>
                      <a:r>
                        <a:rPr lang="tr-TR" sz="1600" b="1">
                          <a:solidFill>
                            <a:srgbClr val="FF0000"/>
                          </a:solidFill>
                          <a:latin typeface="Calibri"/>
                          <a:ea typeface="Calibri"/>
                          <a:cs typeface="Calibri"/>
                          <a:sym typeface="Calibri"/>
                        </a:rPr>
                        <a:t>2024</a:t>
                      </a:r>
                      <a:endParaRPr sz="1600" b="1">
                        <a:solidFill>
                          <a:srgbClr val="FF0000"/>
                        </a:solidFill>
                        <a:latin typeface="Calibri"/>
                        <a:ea typeface="Calibri"/>
                        <a:cs typeface="Calibri"/>
                        <a:sym typeface="Calibri"/>
                      </a:endParaRPr>
                    </a:p>
                  </a:txBody>
                  <a:tcPr marL="44450" marR="44450" marT="0" marB="0" anchor="ctr"/>
                </a:tc>
                <a:tc>
                  <a:txBody>
                    <a:bodyPr/>
                    <a:lstStyle/>
                    <a:p>
                      <a:pPr marL="72000" marR="0" lvl="0" indent="0" algn="ctr" rtl="0">
                        <a:lnSpc>
                          <a:spcPct val="100000"/>
                        </a:lnSpc>
                        <a:spcBef>
                          <a:spcPts val="0"/>
                        </a:spcBef>
                        <a:spcAft>
                          <a:spcPts val="0"/>
                        </a:spcAft>
                        <a:buNone/>
                      </a:pPr>
                      <a:r>
                        <a:rPr lang="tr-TR" sz="1600" b="1">
                          <a:solidFill>
                            <a:srgbClr val="FF0000"/>
                          </a:solidFill>
                          <a:latin typeface="Calibri"/>
                          <a:ea typeface="Calibri"/>
                          <a:cs typeface="Calibri"/>
                          <a:sym typeface="Calibri"/>
                        </a:rPr>
                        <a:t>2025</a:t>
                      </a:r>
                      <a:endParaRPr sz="1600" b="1">
                        <a:solidFill>
                          <a:srgbClr val="FF0000"/>
                        </a:solidFill>
                        <a:latin typeface="Calibri"/>
                        <a:ea typeface="Calibri"/>
                        <a:cs typeface="Calibri"/>
                        <a:sym typeface="Calibri"/>
                      </a:endParaRPr>
                    </a:p>
                  </a:txBody>
                  <a:tcPr marL="44450" marR="44450" marT="0" marB="0" anchor="ctr"/>
                </a:tc>
                <a:extLst>
                  <a:ext uri="{0D108BD9-81ED-4DB2-BD59-A6C34878D82A}">
                    <a16:rowId xmlns:a16="http://schemas.microsoft.com/office/drawing/2014/main" val="10001"/>
                  </a:ext>
                </a:extLst>
              </a:tr>
              <a:tr h="398925">
                <a:tc rowSpan="3">
                  <a:txBody>
                    <a:bodyPr/>
                    <a:lstStyle/>
                    <a:p>
                      <a:pPr marL="72000" marR="0" lvl="0" indent="0" algn="l" rtl="0">
                        <a:lnSpc>
                          <a:spcPct val="100000"/>
                        </a:lnSpc>
                        <a:spcBef>
                          <a:spcPts val="0"/>
                        </a:spcBef>
                        <a:spcAft>
                          <a:spcPts val="0"/>
                        </a:spcAft>
                        <a:buNone/>
                      </a:pPr>
                      <a:r>
                        <a:rPr lang="tr-TR" sz="1800" b="1">
                          <a:solidFill>
                            <a:srgbClr val="0000CC"/>
                          </a:solidFill>
                        </a:rPr>
                        <a:t>C.1. Araştırma Süreçlerinin Yönetimi ve Araştırma Kaynakları</a:t>
                      </a:r>
                      <a:endParaRPr sz="1800" b="1">
                        <a:solidFill>
                          <a:srgbClr val="0000CC"/>
                        </a:solidFill>
                        <a:latin typeface="Calibri"/>
                        <a:ea typeface="Calibri"/>
                        <a:cs typeface="Calibri"/>
                        <a:sym typeface="Calibri"/>
                      </a:endParaRPr>
                    </a:p>
                  </a:txBody>
                  <a:tcPr marL="44450" marR="44450" marT="0" marB="0" anchor="ctr"/>
                </a:tc>
                <a:tc>
                  <a:txBody>
                    <a:bodyPr/>
                    <a:lstStyle/>
                    <a:p>
                      <a:pPr marL="72000" marR="0" lvl="0" indent="0" algn="l" rtl="0">
                        <a:lnSpc>
                          <a:spcPct val="100000"/>
                        </a:lnSpc>
                        <a:spcBef>
                          <a:spcPts val="0"/>
                        </a:spcBef>
                        <a:spcAft>
                          <a:spcPts val="0"/>
                        </a:spcAft>
                        <a:buNone/>
                      </a:pPr>
                      <a:r>
                        <a:rPr lang="tr-TR" sz="1600"/>
                        <a:t>C.1.1. Araştırma süreçlerinin yönetimi</a:t>
                      </a:r>
                      <a:endParaRPr sz="1600">
                        <a:latin typeface="Calibri"/>
                        <a:ea typeface="Calibri"/>
                        <a:cs typeface="Calibri"/>
                        <a:sym typeface="Calibri"/>
                      </a:endParaRPr>
                    </a:p>
                  </a:txBody>
                  <a:tcPr marL="44450" marR="44450" marT="0" marB="0" anchor="ctr"/>
                </a:tc>
                <a:tc>
                  <a:txBody>
                    <a:bodyPr/>
                    <a:lstStyle/>
                    <a:p>
                      <a:pPr marL="72000" marR="0" lvl="0" indent="0" algn="ctr" rtl="0">
                        <a:lnSpc>
                          <a:spcPct val="100000"/>
                        </a:lnSpc>
                        <a:spcBef>
                          <a:spcPts val="0"/>
                        </a:spcBef>
                        <a:spcAft>
                          <a:spcPts val="0"/>
                        </a:spcAft>
                        <a:buNone/>
                      </a:pPr>
                      <a:r>
                        <a:rPr lang="tr-TR" sz="1600" dirty="0"/>
                        <a:t> 2</a:t>
                      </a:r>
                      <a:endParaRPr sz="1600" dirty="0">
                        <a:latin typeface="Calibri"/>
                        <a:ea typeface="Calibri"/>
                        <a:cs typeface="Calibri"/>
                        <a:sym typeface="Calibri"/>
                      </a:endParaRPr>
                    </a:p>
                  </a:txBody>
                  <a:tcPr marL="44450" marR="44450" marT="0" marB="0" anchor="ctr"/>
                </a:tc>
                <a:tc>
                  <a:txBody>
                    <a:bodyPr/>
                    <a:lstStyle/>
                    <a:p>
                      <a:pPr marL="72000" marR="0" lvl="0" indent="0" algn="ctr" rtl="0">
                        <a:lnSpc>
                          <a:spcPct val="100000"/>
                        </a:lnSpc>
                        <a:spcBef>
                          <a:spcPts val="0"/>
                        </a:spcBef>
                        <a:spcAft>
                          <a:spcPts val="0"/>
                        </a:spcAft>
                        <a:buNone/>
                      </a:pPr>
                      <a:r>
                        <a:rPr lang="tr-TR" sz="1600" dirty="0">
                          <a:latin typeface="Calibri"/>
                          <a:ea typeface="Calibri"/>
                          <a:cs typeface="Calibri"/>
                          <a:sym typeface="Calibri"/>
                        </a:rPr>
                        <a:t>3</a:t>
                      </a:r>
                      <a:endParaRPr sz="1600" dirty="0">
                        <a:latin typeface="Calibri"/>
                        <a:ea typeface="Calibri"/>
                        <a:cs typeface="Calibri"/>
                        <a:sym typeface="Calibri"/>
                      </a:endParaRPr>
                    </a:p>
                  </a:txBody>
                  <a:tcPr marL="44450" marR="44450" marT="0" marB="0" anchor="ctr"/>
                </a:tc>
                <a:extLst>
                  <a:ext uri="{0D108BD9-81ED-4DB2-BD59-A6C34878D82A}">
                    <a16:rowId xmlns:a16="http://schemas.microsoft.com/office/drawing/2014/main" val="10002"/>
                  </a:ext>
                </a:extLst>
              </a:tr>
              <a:tr h="398925">
                <a:tc vMerge="1">
                  <a:txBody>
                    <a:bodyPr/>
                    <a:lstStyle/>
                    <a:p>
                      <a:endParaRPr lang="tr-TR"/>
                    </a:p>
                  </a:txBody>
                  <a:tcPr/>
                </a:tc>
                <a:tc>
                  <a:txBody>
                    <a:bodyPr/>
                    <a:lstStyle/>
                    <a:p>
                      <a:pPr marL="72000" marR="0" lvl="0" indent="0" algn="l" rtl="0">
                        <a:lnSpc>
                          <a:spcPct val="100000"/>
                        </a:lnSpc>
                        <a:spcBef>
                          <a:spcPts val="0"/>
                        </a:spcBef>
                        <a:spcAft>
                          <a:spcPts val="0"/>
                        </a:spcAft>
                        <a:buNone/>
                      </a:pPr>
                      <a:r>
                        <a:rPr lang="tr-TR" sz="1600"/>
                        <a:t>C.1.2. İç ve dış kaynaklar</a:t>
                      </a:r>
                      <a:endParaRPr sz="1600">
                        <a:latin typeface="Calibri"/>
                        <a:ea typeface="Calibri"/>
                        <a:cs typeface="Calibri"/>
                        <a:sym typeface="Calibri"/>
                      </a:endParaRPr>
                    </a:p>
                  </a:txBody>
                  <a:tcPr marL="44450" marR="44450" marT="0" marB="0" anchor="ctr"/>
                </a:tc>
                <a:tc>
                  <a:txBody>
                    <a:bodyPr/>
                    <a:lstStyle/>
                    <a:p>
                      <a:pPr marL="72000" marR="0" lvl="0" indent="0" algn="ctr" rtl="0">
                        <a:lnSpc>
                          <a:spcPct val="100000"/>
                        </a:lnSpc>
                        <a:spcBef>
                          <a:spcPts val="0"/>
                        </a:spcBef>
                        <a:spcAft>
                          <a:spcPts val="0"/>
                        </a:spcAft>
                        <a:buNone/>
                      </a:pPr>
                      <a:r>
                        <a:rPr lang="tr-TR" sz="1600" dirty="0"/>
                        <a:t> 3</a:t>
                      </a:r>
                      <a:endParaRPr sz="1600" dirty="0">
                        <a:latin typeface="Calibri"/>
                        <a:ea typeface="Calibri"/>
                        <a:cs typeface="Calibri"/>
                        <a:sym typeface="Calibri"/>
                      </a:endParaRPr>
                    </a:p>
                  </a:txBody>
                  <a:tcPr marL="44450" marR="44450" marT="0" marB="0" anchor="ctr"/>
                </a:tc>
                <a:tc>
                  <a:txBody>
                    <a:bodyPr/>
                    <a:lstStyle/>
                    <a:p>
                      <a:pPr marL="72000" marR="0" lvl="0" indent="0" algn="ctr" rtl="0">
                        <a:lnSpc>
                          <a:spcPct val="100000"/>
                        </a:lnSpc>
                        <a:spcBef>
                          <a:spcPts val="0"/>
                        </a:spcBef>
                        <a:spcAft>
                          <a:spcPts val="0"/>
                        </a:spcAft>
                        <a:buNone/>
                      </a:pPr>
                      <a:r>
                        <a:rPr lang="tr-TR" sz="1600" dirty="0">
                          <a:latin typeface="Calibri"/>
                          <a:ea typeface="Calibri"/>
                          <a:cs typeface="Calibri"/>
                          <a:sym typeface="Calibri"/>
                        </a:rPr>
                        <a:t>3</a:t>
                      </a:r>
                      <a:endParaRPr sz="1600" dirty="0">
                        <a:latin typeface="Calibri"/>
                        <a:ea typeface="Calibri"/>
                        <a:cs typeface="Calibri"/>
                        <a:sym typeface="Calibri"/>
                      </a:endParaRPr>
                    </a:p>
                  </a:txBody>
                  <a:tcPr marL="44450" marR="44450" marT="0" marB="0" anchor="ctr"/>
                </a:tc>
                <a:extLst>
                  <a:ext uri="{0D108BD9-81ED-4DB2-BD59-A6C34878D82A}">
                    <a16:rowId xmlns:a16="http://schemas.microsoft.com/office/drawing/2014/main" val="10003"/>
                  </a:ext>
                </a:extLst>
              </a:tr>
              <a:tr h="398925">
                <a:tc vMerge="1">
                  <a:txBody>
                    <a:bodyPr/>
                    <a:lstStyle/>
                    <a:p>
                      <a:endParaRPr lang="tr-TR"/>
                    </a:p>
                  </a:txBody>
                  <a:tcPr/>
                </a:tc>
                <a:tc>
                  <a:txBody>
                    <a:bodyPr/>
                    <a:lstStyle/>
                    <a:p>
                      <a:pPr marL="72000" marR="0" lvl="0" indent="0" algn="l" rtl="0">
                        <a:lnSpc>
                          <a:spcPct val="100000"/>
                        </a:lnSpc>
                        <a:spcBef>
                          <a:spcPts val="0"/>
                        </a:spcBef>
                        <a:spcAft>
                          <a:spcPts val="0"/>
                        </a:spcAft>
                        <a:buNone/>
                      </a:pPr>
                      <a:r>
                        <a:rPr lang="tr-TR" sz="1600"/>
                        <a:t>C.1.3. Doktora programları ve doktora sonrası imkanlar</a:t>
                      </a:r>
                      <a:endParaRPr sz="1600">
                        <a:latin typeface="Calibri"/>
                        <a:ea typeface="Calibri"/>
                        <a:cs typeface="Calibri"/>
                        <a:sym typeface="Calibri"/>
                      </a:endParaRPr>
                    </a:p>
                  </a:txBody>
                  <a:tcPr marL="44450" marR="44450" marT="0" marB="0" anchor="ctr"/>
                </a:tc>
                <a:tc>
                  <a:txBody>
                    <a:bodyPr/>
                    <a:lstStyle/>
                    <a:p>
                      <a:pPr marL="72000" marR="0" lvl="0" indent="0" algn="ctr" rtl="0">
                        <a:lnSpc>
                          <a:spcPct val="100000"/>
                        </a:lnSpc>
                        <a:spcBef>
                          <a:spcPts val="0"/>
                        </a:spcBef>
                        <a:spcAft>
                          <a:spcPts val="0"/>
                        </a:spcAft>
                        <a:buNone/>
                      </a:pPr>
                      <a:r>
                        <a:rPr lang="tr-TR" sz="1600" dirty="0"/>
                        <a:t> 1</a:t>
                      </a:r>
                      <a:endParaRPr sz="1600" dirty="0">
                        <a:latin typeface="Calibri"/>
                        <a:ea typeface="Calibri"/>
                        <a:cs typeface="Calibri"/>
                        <a:sym typeface="Calibri"/>
                      </a:endParaRPr>
                    </a:p>
                  </a:txBody>
                  <a:tcPr marL="44450" marR="44450" marT="0" marB="0" anchor="ctr"/>
                </a:tc>
                <a:tc>
                  <a:txBody>
                    <a:bodyPr/>
                    <a:lstStyle/>
                    <a:p>
                      <a:pPr marL="72000" marR="0" lvl="0" indent="0" algn="ctr" rtl="0">
                        <a:lnSpc>
                          <a:spcPct val="100000"/>
                        </a:lnSpc>
                        <a:spcBef>
                          <a:spcPts val="0"/>
                        </a:spcBef>
                        <a:spcAft>
                          <a:spcPts val="0"/>
                        </a:spcAft>
                        <a:buNone/>
                      </a:pPr>
                      <a:r>
                        <a:rPr lang="tr-TR" sz="1600" dirty="0">
                          <a:latin typeface="Calibri"/>
                          <a:ea typeface="Calibri"/>
                          <a:cs typeface="Calibri"/>
                          <a:sym typeface="Calibri"/>
                        </a:rPr>
                        <a:t>1</a:t>
                      </a:r>
                      <a:endParaRPr sz="1600" dirty="0">
                        <a:latin typeface="Calibri"/>
                        <a:ea typeface="Calibri"/>
                        <a:cs typeface="Calibri"/>
                        <a:sym typeface="Calibri"/>
                      </a:endParaRPr>
                    </a:p>
                  </a:txBody>
                  <a:tcPr marL="44450" marR="44450" marT="0" marB="0" anchor="ctr"/>
                </a:tc>
                <a:extLst>
                  <a:ext uri="{0D108BD9-81ED-4DB2-BD59-A6C34878D82A}">
                    <a16:rowId xmlns:a16="http://schemas.microsoft.com/office/drawing/2014/main" val="10004"/>
                  </a:ext>
                </a:extLst>
              </a:tr>
              <a:tr h="398925">
                <a:tc rowSpan="2">
                  <a:txBody>
                    <a:bodyPr/>
                    <a:lstStyle/>
                    <a:p>
                      <a:pPr marL="72000" marR="0" lvl="0" indent="0" algn="l" rtl="0">
                        <a:lnSpc>
                          <a:spcPct val="100000"/>
                        </a:lnSpc>
                        <a:spcBef>
                          <a:spcPts val="0"/>
                        </a:spcBef>
                        <a:spcAft>
                          <a:spcPts val="0"/>
                        </a:spcAft>
                        <a:buNone/>
                      </a:pPr>
                      <a:r>
                        <a:rPr lang="tr-TR" sz="1800" b="1">
                          <a:solidFill>
                            <a:srgbClr val="0000CC"/>
                          </a:solidFill>
                        </a:rPr>
                        <a:t>C.2. Araştırma Yetkinliği, İş birlikleri ve Destekler</a:t>
                      </a:r>
                      <a:endParaRPr sz="1800" b="1">
                        <a:solidFill>
                          <a:srgbClr val="0000CC"/>
                        </a:solidFill>
                        <a:latin typeface="Calibri"/>
                        <a:ea typeface="Calibri"/>
                        <a:cs typeface="Calibri"/>
                        <a:sym typeface="Calibri"/>
                      </a:endParaRPr>
                    </a:p>
                  </a:txBody>
                  <a:tcPr marL="44450" marR="44450" marT="0" marB="0" anchor="ctr"/>
                </a:tc>
                <a:tc>
                  <a:txBody>
                    <a:bodyPr/>
                    <a:lstStyle/>
                    <a:p>
                      <a:pPr marL="72000" marR="0" lvl="0" indent="0" algn="l" rtl="0">
                        <a:lnSpc>
                          <a:spcPct val="100000"/>
                        </a:lnSpc>
                        <a:spcBef>
                          <a:spcPts val="0"/>
                        </a:spcBef>
                        <a:spcAft>
                          <a:spcPts val="0"/>
                        </a:spcAft>
                        <a:buNone/>
                      </a:pPr>
                      <a:r>
                        <a:rPr lang="tr-TR" sz="1600"/>
                        <a:t>C.2.1. Araştırma yetkinlikleri ve gelişimi</a:t>
                      </a:r>
                      <a:endParaRPr sz="1600">
                        <a:latin typeface="Calibri"/>
                        <a:ea typeface="Calibri"/>
                        <a:cs typeface="Calibri"/>
                        <a:sym typeface="Calibri"/>
                      </a:endParaRPr>
                    </a:p>
                  </a:txBody>
                  <a:tcPr marL="44450" marR="44450" marT="0" marB="0" anchor="ctr"/>
                </a:tc>
                <a:tc>
                  <a:txBody>
                    <a:bodyPr/>
                    <a:lstStyle/>
                    <a:p>
                      <a:pPr marL="72000" marR="0" lvl="0" indent="0" algn="ctr" rtl="0">
                        <a:lnSpc>
                          <a:spcPct val="100000"/>
                        </a:lnSpc>
                        <a:spcBef>
                          <a:spcPts val="0"/>
                        </a:spcBef>
                        <a:spcAft>
                          <a:spcPts val="0"/>
                        </a:spcAft>
                        <a:buNone/>
                      </a:pPr>
                      <a:r>
                        <a:rPr lang="tr-TR" sz="1600" dirty="0"/>
                        <a:t> 3</a:t>
                      </a:r>
                      <a:endParaRPr sz="1600" dirty="0">
                        <a:latin typeface="Calibri"/>
                        <a:ea typeface="Calibri"/>
                        <a:cs typeface="Calibri"/>
                        <a:sym typeface="Calibri"/>
                      </a:endParaRPr>
                    </a:p>
                  </a:txBody>
                  <a:tcPr marL="44450" marR="44450" marT="0" marB="0" anchor="ctr"/>
                </a:tc>
                <a:tc>
                  <a:txBody>
                    <a:bodyPr/>
                    <a:lstStyle/>
                    <a:p>
                      <a:pPr marL="72000" marR="0" lvl="0" indent="0" algn="ctr" rtl="0">
                        <a:lnSpc>
                          <a:spcPct val="100000"/>
                        </a:lnSpc>
                        <a:spcBef>
                          <a:spcPts val="0"/>
                        </a:spcBef>
                        <a:spcAft>
                          <a:spcPts val="0"/>
                        </a:spcAft>
                        <a:buNone/>
                      </a:pPr>
                      <a:r>
                        <a:rPr lang="tr-TR" sz="1600" dirty="0">
                          <a:latin typeface="Calibri"/>
                          <a:ea typeface="Calibri"/>
                          <a:cs typeface="Calibri"/>
                          <a:sym typeface="Calibri"/>
                        </a:rPr>
                        <a:t>3</a:t>
                      </a:r>
                      <a:endParaRPr sz="1600" dirty="0">
                        <a:latin typeface="Calibri"/>
                        <a:ea typeface="Calibri"/>
                        <a:cs typeface="Calibri"/>
                        <a:sym typeface="Calibri"/>
                      </a:endParaRPr>
                    </a:p>
                  </a:txBody>
                  <a:tcPr marL="44450" marR="44450" marT="0" marB="0" anchor="ctr"/>
                </a:tc>
                <a:extLst>
                  <a:ext uri="{0D108BD9-81ED-4DB2-BD59-A6C34878D82A}">
                    <a16:rowId xmlns:a16="http://schemas.microsoft.com/office/drawing/2014/main" val="10005"/>
                  </a:ext>
                </a:extLst>
              </a:tr>
              <a:tr h="416775">
                <a:tc vMerge="1">
                  <a:txBody>
                    <a:bodyPr/>
                    <a:lstStyle/>
                    <a:p>
                      <a:endParaRPr lang="tr-TR"/>
                    </a:p>
                  </a:txBody>
                  <a:tcPr/>
                </a:tc>
                <a:tc>
                  <a:txBody>
                    <a:bodyPr/>
                    <a:lstStyle/>
                    <a:p>
                      <a:pPr marL="72000" marR="0" lvl="0" indent="0" algn="l" rtl="0">
                        <a:lnSpc>
                          <a:spcPct val="100000"/>
                        </a:lnSpc>
                        <a:spcBef>
                          <a:spcPts val="0"/>
                        </a:spcBef>
                        <a:spcAft>
                          <a:spcPts val="0"/>
                        </a:spcAft>
                        <a:buNone/>
                      </a:pPr>
                      <a:r>
                        <a:rPr lang="tr-TR" sz="1600"/>
                        <a:t>C.2.2. Ulusal ve uluslararası ortak programlar ve ortak araştırma birimleri</a:t>
                      </a:r>
                      <a:endParaRPr sz="1600">
                        <a:latin typeface="Calibri"/>
                        <a:ea typeface="Calibri"/>
                        <a:cs typeface="Calibri"/>
                        <a:sym typeface="Calibri"/>
                      </a:endParaRPr>
                    </a:p>
                  </a:txBody>
                  <a:tcPr marL="44450" marR="44450" marT="0" marB="0" anchor="ctr"/>
                </a:tc>
                <a:tc>
                  <a:txBody>
                    <a:bodyPr/>
                    <a:lstStyle/>
                    <a:p>
                      <a:pPr marL="72000" marR="0" lvl="0" indent="0" algn="ctr" rtl="0">
                        <a:lnSpc>
                          <a:spcPct val="100000"/>
                        </a:lnSpc>
                        <a:spcBef>
                          <a:spcPts val="0"/>
                        </a:spcBef>
                        <a:spcAft>
                          <a:spcPts val="0"/>
                        </a:spcAft>
                        <a:buNone/>
                      </a:pPr>
                      <a:r>
                        <a:rPr lang="tr-TR" sz="1600" dirty="0"/>
                        <a:t> 3</a:t>
                      </a:r>
                      <a:endParaRPr sz="1600" dirty="0">
                        <a:latin typeface="Calibri"/>
                        <a:ea typeface="Calibri"/>
                        <a:cs typeface="Calibri"/>
                        <a:sym typeface="Calibri"/>
                      </a:endParaRPr>
                    </a:p>
                  </a:txBody>
                  <a:tcPr marL="44450" marR="44450" marT="0" marB="0" anchor="ctr"/>
                </a:tc>
                <a:tc>
                  <a:txBody>
                    <a:bodyPr/>
                    <a:lstStyle/>
                    <a:p>
                      <a:pPr marL="72000" marR="0" lvl="0" indent="0" algn="ctr" rtl="0">
                        <a:lnSpc>
                          <a:spcPct val="100000"/>
                        </a:lnSpc>
                        <a:spcBef>
                          <a:spcPts val="0"/>
                        </a:spcBef>
                        <a:spcAft>
                          <a:spcPts val="0"/>
                        </a:spcAft>
                        <a:buNone/>
                      </a:pPr>
                      <a:r>
                        <a:rPr lang="tr-TR" sz="1600" dirty="0">
                          <a:latin typeface="Calibri"/>
                          <a:ea typeface="Calibri"/>
                          <a:cs typeface="Calibri"/>
                          <a:sym typeface="Calibri"/>
                        </a:rPr>
                        <a:t>1</a:t>
                      </a:r>
                      <a:endParaRPr sz="1600" dirty="0">
                        <a:latin typeface="Calibri"/>
                        <a:ea typeface="Calibri"/>
                        <a:cs typeface="Calibri"/>
                        <a:sym typeface="Calibri"/>
                      </a:endParaRPr>
                    </a:p>
                  </a:txBody>
                  <a:tcPr marL="44450" marR="44450" marT="0" marB="0" anchor="ctr"/>
                </a:tc>
                <a:extLst>
                  <a:ext uri="{0D108BD9-81ED-4DB2-BD59-A6C34878D82A}">
                    <a16:rowId xmlns:a16="http://schemas.microsoft.com/office/drawing/2014/main" val="10006"/>
                  </a:ext>
                </a:extLst>
              </a:tr>
              <a:tr h="402650">
                <a:tc rowSpan="2">
                  <a:txBody>
                    <a:bodyPr/>
                    <a:lstStyle/>
                    <a:p>
                      <a:pPr marL="72000" marR="0" lvl="0" indent="0" algn="l" rtl="0">
                        <a:lnSpc>
                          <a:spcPct val="100000"/>
                        </a:lnSpc>
                        <a:spcBef>
                          <a:spcPts val="0"/>
                        </a:spcBef>
                        <a:spcAft>
                          <a:spcPts val="0"/>
                        </a:spcAft>
                        <a:buNone/>
                      </a:pPr>
                      <a:r>
                        <a:rPr lang="tr-TR" sz="1800" b="1">
                          <a:solidFill>
                            <a:srgbClr val="0000CC"/>
                          </a:solidFill>
                        </a:rPr>
                        <a:t>C.3. Araştırma Performansı</a:t>
                      </a:r>
                      <a:endParaRPr sz="1800" b="1">
                        <a:solidFill>
                          <a:srgbClr val="0000CC"/>
                        </a:solidFill>
                        <a:latin typeface="Calibri"/>
                        <a:ea typeface="Calibri"/>
                        <a:cs typeface="Calibri"/>
                        <a:sym typeface="Calibri"/>
                      </a:endParaRPr>
                    </a:p>
                  </a:txBody>
                  <a:tcPr marL="44450" marR="44450" marT="0" marB="0" anchor="ctr"/>
                </a:tc>
                <a:tc>
                  <a:txBody>
                    <a:bodyPr/>
                    <a:lstStyle/>
                    <a:p>
                      <a:pPr marL="72000" marR="0" lvl="0" indent="0" algn="l" rtl="0">
                        <a:lnSpc>
                          <a:spcPct val="100000"/>
                        </a:lnSpc>
                        <a:spcBef>
                          <a:spcPts val="0"/>
                        </a:spcBef>
                        <a:spcAft>
                          <a:spcPts val="0"/>
                        </a:spcAft>
                        <a:buNone/>
                      </a:pPr>
                      <a:r>
                        <a:rPr lang="tr-TR" sz="1600"/>
                        <a:t>C.3.1. Araştırma performansının izlenmesi ve değerlendirilmesi</a:t>
                      </a:r>
                      <a:endParaRPr sz="1600">
                        <a:latin typeface="Calibri"/>
                        <a:ea typeface="Calibri"/>
                        <a:cs typeface="Calibri"/>
                        <a:sym typeface="Calibri"/>
                      </a:endParaRPr>
                    </a:p>
                  </a:txBody>
                  <a:tcPr marL="44450" marR="44450" marT="0" marB="0" anchor="ctr"/>
                </a:tc>
                <a:tc>
                  <a:txBody>
                    <a:bodyPr/>
                    <a:lstStyle/>
                    <a:p>
                      <a:pPr marL="72000" marR="0" lvl="0" indent="0" algn="ctr" rtl="0">
                        <a:lnSpc>
                          <a:spcPct val="100000"/>
                        </a:lnSpc>
                        <a:spcBef>
                          <a:spcPts val="0"/>
                        </a:spcBef>
                        <a:spcAft>
                          <a:spcPts val="0"/>
                        </a:spcAft>
                        <a:buNone/>
                      </a:pPr>
                      <a:r>
                        <a:rPr lang="tr-TR" sz="1600" dirty="0"/>
                        <a:t> 3</a:t>
                      </a:r>
                      <a:endParaRPr sz="1600" dirty="0">
                        <a:latin typeface="Calibri"/>
                        <a:ea typeface="Calibri"/>
                        <a:cs typeface="Calibri"/>
                        <a:sym typeface="Calibri"/>
                      </a:endParaRPr>
                    </a:p>
                  </a:txBody>
                  <a:tcPr marL="44450" marR="44450" marT="0" marB="0" anchor="ctr"/>
                </a:tc>
                <a:tc>
                  <a:txBody>
                    <a:bodyPr/>
                    <a:lstStyle/>
                    <a:p>
                      <a:pPr marL="72000" marR="0" lvl="0" indent="0" algn="ctr" rtl="0">
                        <a:lnSpc>
                          <a:spcPct val="100000"/>
                        </a:lnSpc>
                        <a:spcBef>
                          <a:spcPts val="0"/>
                        </a:spcBef>
                        <a:spcAft>
                          <a:spcPts val="0"/>
                        </a:spcAft>
                        <a:buNone/>
                      </a:pPr>
                      <a:r>
                        <a:rPr lang="tr-TR" sz="1600" dirty="0">
                          <a:latin typeface="Calibri"/>
                          <a:ea typeface="Calibri"/>
                          <a:cs typeface="Calibri"/>
                          <a:sym typeface="Calibri"/>
                        </a:rPr>
                        <a:t>3</a:t>
                      </a:r>
                      <a:endParaRPr sz="1600" dirty="0">
                        <a:latin typeface="Calibri"/>
                        <a:ea typeface="Calibri"/>
                        <a:cs typeface="Calibri"/>
                        <a:sym typeface="Calibri"/>
                      </a:endParaRPr>
                    </a:p>
                  </a:txBody>
                  <a:tcPr marL="44450" marR="44450" marT="0" marB="0" anchor="ctr"/>
                </a:tc>
                <a:extLst>
                  <a:ext uri="{0D108BD9-81ED-4DB2-BD59-A6C34878D82A}">
                    <a16:rowId xmlns:a16="http://schemas.microsoft.com/office/drawing/2014/main" val="10007"/>
                  </a:ext>
                </a:extLst>
              </a:tr>
              <a:tr h="682950">
                <a:tc vMerge="1">
                  <a:txBody>
                    <a:bodyPr/>
                    <a:lstStyle/>
                    <a:p>
                      <a:endParaRPr lang="tr-TR"/>
                    </a:p>
                  </a:txBody>
                  <a:tcPr/>
                </a:tc>
                <a:tc>
                  <a:txBody>
                    <a:bodyPr/>
                    <a:lstStyle/>
                    <a:p>
                      <a:pPr marL="72000" marR="0" lvl="0" indent="0" algn="l" rtl="0">
                        <a:lnSpc>
                          <a:spcPct val="100000"/>
                        </a:lnSpc>
                        <a:spcBef>
                          <a:spcPts val="0"/>
                        </a:spcBef>
                        <a:spcAft>
                          <a:spcPts val="0"/>
                        </a:spcAft>
                        <a:buNone/>
                      </a:pPr>
                      <a:r>
                        <a:rPr lang="tr-TR" sz="1600"/>
                        <a:t>C.3.2. Öğretim elemanı/araştırmacı performansının değerlendirilmesi</a:t>
                      </a:r>
                      <a:endParaRPr sz="1600">
                        <a:latin typeface="Calibri"/>
                        <a:ea typeface="Calibri"/>
                        <a:cs typeface="Calibri"/>
                        <a:sym typeface="Calibri"/>
                      </a:endParaRPr>
                    </a:p>
                  </a:txBody>
                  <a:tcPr marL="44450" marR="44450" marT="0" marB="0" anchor="ctr"/>
                </a:tc>
                <a:tc>
                  <a:txBody>
                    <a:bodyPr/>
                    <a:lstStyle/>
                    <a:p>
                      <a:pPr marL="72000" marR="0" lvl="0" indent="0" algn="ctr" rtl="0">
                        <a:lnSpc>
                          <a:spcPct val="100000"/>
                        </a:lnSpc>
                        <a:spcBef>
                          <a:spcPts val="0"/>
                        </a:spcBef>
                        <a:spcAft>
                          <a:spcPts val="0"/>
                        </a:spcAft>
                        <a:buNone/>
                      </a:pPr>
                      <a:r>
                        <a:rPr lang="tr-TR" sz="1600" dirty="0"/>
                        <a:t> 3</a:t>
                      </a:r>
                      <a:endParaRPr sz="1600" dirty="0">
                        <a:latin typeface="Calibri"/>
                        <a:ea typeface="Calibri"/>
                        <a:cs typeface="Calibri"/>
                        <a:sym typeface="Calibri"/>
                      </a:endParaRPr>
                    </a:p>
                  </a:txBody>
                  <a:tcPr marL="44450" marR="44450" marT="0" marB="0" anchor="ctr"/>
                </a:tc>
                <a:tc>
                  <a:txBody>
                    <a:bodyPr/>
                    <a:lstStyle/>
                    <a:p>
                      <a:pPr marL="72000" marR="0" lvl="0" indent="0" algn="ctr" rtl="0">
                        <a:lnSpc>
                          <a:spcPct val="100000"/>
                        </a:lnSpc>
                        <a:spcBef>
                          <a:spcPts val="0"/>
                        </a:spcBef>
                        <a:spcAft>
                          <a:spcPts val="0"/>
                        </a:spcAft>
                        <a:buNone/>
                      </a:pPr>
                      <a:r>
                        <a:rPr lang="tr-TR" sz="1600" dirty="0">
                          <a:latin typeface="Calibri"/>
                          <a:ea typeface="Calibri"/>
                          <a:cs typeface="Calibri"/>
                          <a:sym typeface="Calibri"/>
                        </a:rPr>
                        <a:t>2</a:t>
                      </a:r>
                      <a:endParaRPr sz="1600" dirty="0">
                        <a:latin typeface="Calibri"/>
                        <a:ea typeface="Calibri"/>
                        <a:cs typeface="Calibri"/>
                        <a:sym typeface="Calibri"/>
                      </a:endParaRPr>
                    </a:p>
                  </a:txBody>
                  <a:tcPr marL="44450" marR="44450" marT="0" marB="0" anchor="ctr"/>
                </a:tc>
                <a:extLst>
                  <a:ext uri="{0D108BD9-81ED-4DB2-BD59-A6C34878D82A}">
                    <a16:rowId xmlns:a16="http://schemas.microsoft.com/office/drawing/2014/main" val="10008"/>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flythrough dir="ou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Shape 651"/>
        <p:cNvGrpSpPr/>
        <p:nvPr/>
      </p:nvGrpSpPr>
      <p:grpSpPr>
        <a:xfrm>
          <a:off x="0" y="0"/>
          <a:ext cx="0" cy="0"/>
          <a:chOff x="0" y="0"/>
          <a:chExt cx="0" cy="0"/>
        </a:xfrm>
      </p:grpSpPr>
      <p:sp>
        <p:nvSpPr>
          <p:cNvPr id="652" name="Google Shape;652;p66"/>
          <p:cNvSpPr txBox="1">
            <a:spLocks noGrp="1"/>
          </p:cNvSpPr>
          <p:nvPr>
            <p:ph type="title"/>
          </p:nvPr>
        </p:nvSpPr>
        <p:spPr>
          <a:xfrm>
            <a:off x="473712" y="698739"/>
            <a:ext cx="10267407" cy="888274"/>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2800"/>
              <a:buFont typeface="Calibri"/>
              <a:buNone/>
            </a:pPr>
            <a:r>
              <a:rPr lang="tr-TR" sz="2800" b="1">
                <a:solidFill>
                  <a:srgbClr val="FF0000"/>
                </a:solidFill>
              </a:rPr>
              <a:t>Birim İç Değerlendirme Raporu (BİDR) Kalite Güvence Sistem Ölçütleri Olgunluk Düzeyleri: </a:t>
            </a:r>
            <a:r>
              <a:rPr lang="tr-TR" sz="2800" b="1">
                <a:solidFill>
                  <a:srgbClr val="0000CC"/>
                </a:solidFill>
              </a:rPr>
              <a:t>TOPLUMSAL KATKI</a:t>
            </a:r>
            <a:endParaRPr sz="2800"/>
          </a:p>
        </p:txBody>
      </p:sp>
      <p:sp>
        <p:nvSpPr>
          <p:cNvPr id="653" name="Google Shape;653;p6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30.12.2025</a:t>
            </a:r>
            <a:endParaRPr/>
          </a:p>
        </p:txBody>
      </p:sp>
      <p:sp>
        <p:nvSpPr>
          <p:cNvPr id="654" name="Google Shape;654;p6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67</a:t>
            </a:fld>
            <a:endParaRPr/>
          </a:p>
        </p:txBody>
      </p:sp>
      <p:graphicFrame>
        <p:nvGraphicFramePr>
          <p:cNvPr id="655" name="Google Shape;655;p66"/>
          <p:cNvGraphicFramePr/>
          <p:nvPr>
            <p:extLst>
              <p:ext uri="{D42A27DB-BD31-4B8C-83A1-F6EECF244321}">
                <p14:modId xmlns:p14="http://schemas.microsoft.com/office/powerpoint/2010/main" val="3151956090"/>
              </p:ext>
            </p:extLst>
          </p:nvPr>
        </p:nvGraphicFramePr>
        <p:xfrm>
          <a:off x="326570" y="2011681"/>
          <a:ext cx="11600375" cy="3512872"/>
        </p:xfrm>
        <a:graphic>
          <a:graphicData uri="http://schemas.openxmlformats.org/drawingml/2006/table">
            <a:tbl>
              <a:tblPr firstRow="1" firstCol="1" bandRow="1">
                <a:noFill/>
                <a:tableStyleId>{71F7B38A-2533-437F-8BA0-C45511DF4930}</a:tableStyleId>
              </a:tblPr>
              <a:tblGrid>
                <a:gridCol w="4367400">
                  <a:extLst>
                    <a:ext uri="{9D8B030D-6E8A-4147-A177-3AD203B41FA5}">
                      <a16:colId xmlns:a16="http://schemas.microsoft.com/office/drawing/2014/main" val="20000"/>
                    </a:ext>
                  </a:extLst>
                </a:gridCol>
                <a:gridCol w="4728325">
                  <a:extLst>
                    <a:ext uri="{9D8B030D-6E8A-4147-A177-3AD203B41FA5}">
                      <a16:colId xmlns:a16="http://schemas.microsoft.com/office/drawing/2014/main" val="20001"/>
                    </a:ext>
                  </a:extLst>
                </a:gridCol>
                <a:gridCol w="1252325">
                  <a:extLst>
                    <a:ext uri="{9D8B030D-6E8A-4147-A177-3AD203B41FA5}">
                      <a16:colId xmlns:a16="http://schemas.microsoft.com/office/drawing/2014/main" val="20002"/>
                    </a:ext>
                  </a:extLst>
                </a:gridCol>
                <a:gridCol w="1252325">
                  <a:extLst>
                    <a:ext uri="{9D8B030D-6E8A-4147-A177-3AD203B41FA5}">
                      <a16:colId xmlns:a16="http://schemas.microsoft.com/office/drawing/2014/main" val="20003"/>
                    </a:ext>
                  </a:extLst>
                </a:gridCol>
              </a:tblGrid>
              <a:tr h="297125">
                <a:tc rowSpan="2">
                  <a:txBody>
                    <a:bodyPr/>
                    <a:lstStyle/>
                    <a:p>
                      <a:pPr marL="0" marR="0" lvl="0" indent="0" algn="ctr" rtl="0">
                        <a:lnSpc>
                          <a:spcPct val="107000"/>
                        </a:lnSpc>
                        <a:spcBef>
                          <a:spcPts val="0"/>
                        </a:spcBef>
                        <a:spcAft>
                          <a:spcPts val="0"/>
                        </a:spcAft>
                        <a:buNone/>
                      </a:pPr>
                      <a:r>
                        <a:rPr lang="tr-TR" sz="2000" b="1">
                          <a:solidFill>
                            <a:srgbClr val="FF0000"/>
                          </a:solidFill>
                          <a:latin typeface="Calibri"/>
                          <a:ea typeface="Calibri"/>
                          <a:cs typeface="Calibri"/>
                          <a:sym typeface="Calibri"/>
                        </a:rPr>
                        <a:t>ANA ÖLÇÜT</a:t>
                      </a:r>
                      <a:endParaRPr sz="2000" b="1">
                        <a:solidFill>
                          <a:srgbClr val="FF0000"/>
                        </a:solidFill>
                        <a:latin typeface="Calibri"/>
                        <a:ea typeface="Calibri"/>
                        <a:cs typeface="Calibri"/>
                        <a:sym typeface="Calibri"/>
                      </a:endParaRPr>
                    </a:p>
                  </a:txBody>
                  <a:tcPr marL="44450" marR="44450" marT="0" marB="0" anchor="ctr"/>
                </a:tc>
                <a:tc rowSpan="2">
                  <a:txBody>
                    <a:bodyPr/>
                    <a:lstStyle/>
                    <a:p>
                      <a:pPr marL="0" marR="0" lvl="0" indent="0" algn="ctr" rtl="0">
                        <a:lnSpc>
                          <a:spcPct val="107000"/>
                        </a:lnSpc>
                        <a:spcBef>
                          <a:spcPts val="0"/>
                        </a:spcBef>
                        <a:spcAft>
                          <a:spcPts val="0"/>
                        </a:spcAft>
                        <a:buNone/>
                      </a:pPr>
                      <a:r>
                        <a:rPr lang="tr-TR" sz="2000" b="1">
                          <a:solidFill>
                            <a:srgbClr val="FF0000"/>
                          </a:solidFill>
                          <a:latin typeface="Calibri"/>
                          <a:ea typeface="Calibri"/>
                          <a:cs typeface="Calibri"/>
                          <a:sym typeface="Calibri"/>
                        </a:rPr>
                        <a:t>ALT ÖLÇÜT</a:t>
                      </a:r>
                      <a:endParaRPr sz="2000" b="1">
                        <a:solidFill>
                          <a:srgbClr val="FF0000"/>
                        </a:solidFill>
                        <a:latin typeface="Calibri"/>
                        <a:ea typeface="Calibri"/>
                        <a:cs typeface="Calibri"/>
                        <a:sym typeface="Calibri"/>
                      </a:endParaRPr>
                    </a:p>
                  </a:txBody>
                  <a:tcPr marL="44450" marR="44450" marT="0" marB="0" anchor="ctr"/>
                </a:tc>
                <a:tc gridSpan="2">
                  <a:txBody>
                    <a:bodyPr/>
                    <a:lstStyle/>
                    <a:p>
                      <a:pPr marL="0" marR="0" lvl="0" indent="0" algn="ctr" rtl="0">
                        <a:lnSpc>
                          <a:spcPct val="107000"/>
                        </a:lnSpc>
                        <a:spcBef>
                          <a:spcPts val="0"/>
                        </a:spcBef>
                        <a:spcAft>
                          <a:spcPts val="0"/>
                        </a:spcAft>
                        <a:buNone/>
                      </a:pPr>
                      <a:r>
                        <a:rPr lang="tr-TR" sz="2000" b="1" dirty="0">
                          <a:solidFill>
                            <a:srgbClr val="FF0000"/>
                          </a:solidFill>
                          <a:latin typeface="Calibri"/>
                          <a:ea typeface="Calibri"/>
                          <a:cs typeface="Calibri"/>
                          <a:sym typeface="Calibri"/>
                        </a:rPr>
                        <a:t>OLGUNLUK DÜZEYİ</a:t>
                      </a:r>
                      <a:endParaRPr sz="2000" b="1" dirty="0">
                        <a:solidFill>
                          <a:srgbClr val="FF0000"/>
                        </a:solidFill>
                        <a:latin typeface="Calibri"/>
                        <a:ea typeface="Calibri"/>
                        <a:cs typeface="Calibri"/>
                        <a:sym typeface="Calibri"/>
                      </a:endParaRPr>
                    </a:p>
                  </a:txBody>
                  <a:tcPr marL="44450" marR="44450" marT="0" marB="0" anchor="ctr"/>
                </a:tc>
                <a:tc hMerge="1">
                  <a:txBody>
                    <a:bodyPr/>
                    <a:lstStyle/>
                    <a:p>
                      <a:endParaRPr lang="tr-TR"/>
                    </a:p>
                  </a:txBody>
                  <a:tcPr/>
                </a:tc>
                <a:extLst>
                  <a:ext uri="{0D108BD9-81ED-4DB2-BD59-A6C34878D82A}">
                    <a16:rowId xmlns:a16="http://schemas.microsoft.com/office/drawing/2014/main" val="10000"/>
                  </a:ext>
                </a:extLst>
              </a:tr>
              <a:tr h="297125">
                <a:tc vMerge="1">
                  <a:txBody>
                    <a:bodyPr/>
                    <a:lstStyle/>
                    <a:p>
                      <a:endParaRPr lang="tr-TR"/>
                    </a:p>
                  </a:txBody>
                  <a:tcPr/>
                </a:tc>
                <a:tc vMerge="1">
                  <a:txBody>
                    <a:bodyPr/>
                    <a:lstStyle/>
                    <a:p>
                      <a:endParaRPr lang="tr-TR"/>
                    </a:p>
                  </a:txBody>
                  <a:tcPr/>
                </a:tc>
                <a:tc>
                  <a:txBody>
                    <a:bodyPr/>
                    <a:lstStyle/>
                    <a:p>
                      <a:pPr marL="0" marR="0" lvl="0" indent="0" algn="ctr" rtl="0">
                        <a:lnSpc>
                          <a:spcPct val="107000"/>
                        </a:lnSpc>
                        <a:spcBef>
                          <a:spcPts val="0"/>
                        </a:spcBef>
                        <a:spcAft>
                          <a:spcPts val="0"/>
                        </a:spcAft>
                        <a:buNone/>
                      </a:pPr>
                      <a:r>
                        <a:rPr lang="tr-TR" sz="2000" b="1">
                          <a:solidFill>
                            <a:srgbClr val="FF0000"/>
                          </a:solidFill>
                          <a:latin typeface="Calibri"/>
                          <a:ea typeface="Calibri"/>
                          <a:cs typeface="Calibri"/>
                          <a:sym typeface="Calibri"/>
                        </a:rPr>
                        <a:t>2024</a:t>
                      </a:r>
                      <a:endParaRPr sz="2000" b="1">
                        <a:solidFill>
                          <a:srgbClr val="FF0000"/>
                        </a:solidFill>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b="1">
                          <a:solidFill>
                            <a:srgbClr val="FF0000"/>
                          </a:solidFill>
                          <a:latin typeface="Calibri"/>
                          <a:ea typeface="Calibri"/>
                          <a:cs typeface="Calibri"/>
                          <a:sym typeface="Calibri"/>
                        </a:rPr>
                        <a:t>2025</a:t>
                      </a:r>
                      <a:endParaRPr sz="2000" b="1">
                        <a:solidFill>
                          <a:srgbClr val="FF0000"/>
                        </a:solidFill>
                        <a:latin typeface="Calibri"/>
                        <a:ea typeface="Calibri"/>
                        <a:cs typeface="Calibri"/>
                        <a:sym typeface="Calibri"/>
                      </a:endParaRPr>
                    </a:p>
                  </a:txBody>
                  <a:tcPr marL="44450" marR="44450" marT="0" marB="0" anchor="ctr"/>
                </a:tc>
                <a:extLst>
                  <a:ext uri="{0D108BD9-81ED-4DB2-BD59-A6C34878D82A}">
                    <a16:rowId xmlns:a16="http://schemas.microsoft.com/office/drawing/2014/main" val="10001"/>
                  </a:ext>
                </a:extLst>
              </a:tr>
              <a:tr h="793425">
                <a:tc rowSpan="2">
                  <a:txBody>
                    <a:bodyPr/>
                    <a:lstStyle/>
                    <a:p>
                      <a:pPr marL="0" marR="0" lvl="0" indent="0" algn="l" rtl="0">
                        <a:lnSpc>
                          <a:spcPct val="107000"/>
                        </a:lnSpc>
                        <a:spcBef>
                          <a:spcPts val="0"/>
                        </a:spcBef>
                        <a:spcAft>
                          <a:spcPts val="0"/>
                        </a:spcAft>
                        <a:buNone/>
                      </a:pPr>
                      <a:r>
                        <a:rPr lang="tr-TR" sz="2000" b="1">
                          <a:solidFill>
                            <a:srgbClr val="0000CC"/>
                          </a:solidFill>
                          <a:latin typeface="Calibri"/>
                          <a:ea typeface="Calibri"/>
                          <a:cs typeface="Calibri"/>
                          <a:sym typeface="Calibri"/>
                        </a:rPr>
                        <a:t>D.1. Toplumsal Katkı Süreçlerinin Yönetimi ve Toplumsal Katkı Kaynakları</a:t>
                      </a:r>
                      <a:endParaRPr sz="2000" b="1">
                        <a:solidFill>
                          <a:srgbClr val="0000CC"/>
                        </a:solidFill>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2000">
                          <a:latin typeface="Calibri"/>
                          <a:ea typeface="Calibri"/>
                          <a:cs typeface="Calibri"/>
                          <a:sym typeface="Calibri"/>
                        </a:rPr>
                        <a:t>D.1.1. Toplumsal katkı süreçlerinin yönetimi</a:t>
                      </a:r>
                      <a:endParaRPr sz="200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dirty="0">
                          <a:latin typeface="Calibri"/>
                          <a:ea typeface="Calibri"/>
                          <a:cs typeface="Calibri"/>
                          <a:sym typeface="Calibri"/>
                        </a:rPr>
                        <a:t> 3</a:t>
                      </a:r>
                      <a:endParaRPr sz="2000" dirty="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dirty="0">
                          <a:latin typeface="Calibri"/>
                          <a:ea typeface="Calibri"/>
                          <a:cs typeface="Calibri"/>
                          <a:sym typeface="Calibri"/>
                        </a:rPr>
                        <a:t>2</a:t>
                      </a:r>
                      <a:endParaRPr sz="2000" dirty="0">
                        <a:latin typeface="Calibri"/>
                        <a:ea typeface="Calibri"/>
                        <a:cs typeface="Calibri"/>
                        <a:sym typeface="Calibri"/>
                      </a:endParaRPr>
                    </a:p>
                  </a:txBody>
                  <a:tcPr marL="44450" marR="44450" marT="0" marB="0" anchor="ctr"/>
                </a:tc>
                <a:extLst>
                  <a:ext uri="{0D108BD9-81ED-4DB2-BD59-A6C34878D82A}">
                    <a16:rowId xmlns:a16="http://schemas.microsoft.com/office/drawing/2014/main" val="10002"/>
                  </a:ext>
                </a:extLst>
              </a:tr>
              <a:tr h="708850">
                <a:tc vMerge="1">
                  <a:txBody>
                    <a:bodyPr/>
                    <a:lstStyle/>
                    <a:p>
                      <a:endParaRPr lang="tr-TR"/>
                    </a:p>
                  </a:txBody>
                  <a:tcPr/>
                </a:tc>
                <a:tc>
                  <a:txBody>
                    <a:bodyPr/>
                    <a:lstStyle/>
                    <a:p>
                      <a:pPr marL="0" marR="0" lvl="0" indent="0" algn="l" rtl="0">
                        <a:lnSpc>
                          <a:spcPct val="107000"/>
                        </a:lnSpc>
                        <a:spcBef>
                          <a:spcPts val="0"/>
                        </a:spcBef>
                        <a:spcAft>
                          <a:spcPts val="0"/>
                        </a:spcAft>
                        <a:buNone/>
                      </a:pPr>
                      <a:r>
                        <a:rPr lang="tr-TR" sz="2000">
                          <a:latin typeface="Calibri"/>
                          <a:ea typeface="Calibri"/>
                          <a:cs typeface="Calibri"/>
                          <a:sym typeface="Calibri"/>
                        </a:rPr>
                        <a:t>D.1.2. Kaynaklar</a:t>
                      </a:r>
                      <a:endParaRPr sz="200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dirty="0">
                          <a:latin typeface="Calibri"/>
                          <a:ea typeface="Calibri"/>
                          <a:cs typeface="Calibri"/>
                          <a:sym typeface="Calibri"/>
                        </a:rPr>
                        <a:t> 1</a:t>
                      </a:r>
                      <a:endParaRPr sz="2000" dirty="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dirty="0">
                          <a:latin typeface="Calibri"/>
                          <a:ea typeface="Calibri"/>
                          <a:cs typeface="Calibri"/>
                          <a:sym typeface="Calibri"/>
                        </a:rPr>
                        <a:t>1</a:t>
                      </a:r>
                      <a:endParaRPr sz="2000" dirty="0">
                        <a:latin typeface="Calibri"/>
                        <a:ea typeface="Calibri"/>
                        <a:cs typeface="Calibri"/>
                        <a:sym typeface="Calibri"/>
                      </a:endParaRPr>
                    </a:p>
                  </a:txBody>
                  <a:tcPr marL="44450" marR="44450" marT="0" marB="0" anchor="ctr"/>
                </a:tc>
                <a:extLst>
                  <a:ext uri="{0D108BD9-81ED-4DB2-BD59-A6C34878D82A}">
                    <a16:rowId xmlns:a16="http://schemas.microsoft.com/office/drawing/2014/main" val="10003"/>
                  </a:ext>
                </a:extLst>
              </a:tr>
              <a:tr h="1358325">
                <a:tc>
                  <a:txBody>
                    <a:bodyPr/>
                    <a:lstStyle/>
                    <a:p>
                      <a:pPr marL="0" marR="0" lvl="0" indent="0" algn="l" rtl="0">
                        <a:lnSpc>
                          <a:spcPct val="107000"/>
                        </a:lnSpc>
                        <a:spcBef>
                          <a:spcPts val="0"/>
                        </a:spcBef>
                        <a:spcAft>
                          <a:spcPts val="0"/>
                        </a:spcAft>
                        <a:buNone/>
                      </a:pPr>
                      <a:r>
                        <a:rPr lang="tr-TR" sz="2000" b="1">
                          <a:solidFill>
                            <a:srgbClr val="0000CC"/>
                          </a:solidFill>
                          <a:latin typeface="Calibri"/>
                          <a:ea typeface="Calibri"/>
                          <a:cs typeface="Calibri"/>
                          <a:sym typeface="Calibri"/>
                        </a:rPr>
                        <a:t>D.2. Toplumsal Katkı Performansı</a:t>
                      </a:r>
                      <a:endParaRPr sz="2000" b="1">
                        <a:solidFill>
                          <a:srgbClr val="0000CC"/>
                        </a:solidFill>
                        <a:latin typeface="Calibri"/>
                        <a:ea typeface="Calibri"/>
                        <a:cs typeface="Calibri"/>
                        <a:sym typeface="Calibri"/>
                      </a:endParaRPr>
                    </a:p>
                  </a:txBody>
                  <a:tcPr marL="44450" marR="44450" marT="0" marB="0" anchor="ctr"/>
                </a:tc>
                <a:tc>
                  <a:txBody>
                    <a:bodyPr/>
                    <a:lstStyle/>
                    <a:p>
                      <a:pPr marL="0" marR="0" lvl="0" indent="0" algn="l" rtl="0">
                        <a:lnSpc>
                          <a:spcPct val="107000"/>
                        </a:lnSpc>
                        <a:spcBef>
                          <a:spcPts val="0"/>
                        </a:spcBef>
                        <a:spcAft>
                          <a:spcPts val="0"/>
                        </a:spcAft>
                        <a:buNone/>
                      </a:pPr>
                      <a:r>
                        <a:rPr lang="tr-TR" sz="2000">
                          <a:latin typeface="Calibri"/>
                          <a:ea typeface="Calibri"/>
                          <a:cs typeface="Calibri"/>
                          <a:sym typeface="Calibri"/>
                        </a:rPr>
                        <a:t>D.2.1.Toplumsal katkı performansının izlenmesi ve değerlendirilmesi</a:t>
                      </a:r>
                      <a:endParaRPr sz="200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dirty="0">
                          <a:latin typeface="Calibri"/>
                          <a:ea typeface="Calibri"/>
                          <a:cs typeface="Calibri"/>
                          <a:sym typeface="Calibri"/>
                        </a:rPr>
                        <a:t> 1</a:t>
                      </a:r>
                      <a:endParaRPr sz="2000" dirty="0">
                        <a:latin typeface="Calibri"/>
                        <a:ea typeface="Calibri"/>
                        <a:cs typeface="Calibri"/>
                        <a:sym typeface="Calibri"/>
                      </a:endParaRPr>
                    </a:p>
                  </a:txBody>
                  <a:tcPr marL="44450" marR="44450" marT="0" marB="0" anchor="ctr"/>
                </a:tc>
                <a:tc>
                  <a:txBody>
                    <a:bodyPr/>
                    <a:lstStyle/>
                    <a:p>
                      <a:pPr marL="0" marR="0" lvl="0" indent="0" algn="ctr" rtl="0">
                        <a:lnSpc>
                          <a:spcPct val="107000"/>
                        </a:lnSpc>
                        <a:spcBef>
                          <a:spcPts val="0"/>
                        </a:spcBef>
                        <a:spcAft>
                          <a:spcPts val="0"/>
                        </a:spcAft>
                        <a:buNone/>
                      </a:pPr>
                      <a:r>
                        <a:rPr lang="tr-TR" sz="2000" dirty="0">
                          <a:latin typeface="Calibri"/>
                          <a:ea typeface="Calibri"/>
                          <a:cs typeface="Calibri"/>
                          <a:sym typeface="Calibri"/>
                        </a:rPr>
                        <a:t>1</a:t>
                      </a:r>
                      <a:endParaRPr sz="2000" dirty="0">
                        <a:latin typeface="Calibri"/>
                        <a:ea typeface="Calibri"/>
                        <a:cs typeface="Calibri"/>
                        <a:sym typeface="Calibri"/>
                      </a:endParaRPr>
                    </a:p>
                  </a:txBody>
                  <a:tcPr marL="44450" marR="44450" marT="0" marB="0" anchor="ctr"/>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p14:dur="250">
        <p14:flythrough dir="ou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67"/>
          <p:cNvSpPr txBox="1">
            <a:spLocks noGrp="1"/>
          </p:cNvSpPr>
          <p:nvPr>
            <p:ph type="title"/>
          </p:nvPr>
        </p:nvSpPr>
        <p:spPr>
          <a:xfrm>
            <a:off x="221674" y="794328"/>
            <a:ext cx="10427854" cy="74814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3333FF"/>
              </a:buClr>
              <a:buSzPts val="3200"/>
              <a:buFont typeface="Calibri"/>
              <a:buNone/>
            </a:pPr>
            <a:r>
              <a:rPr lang="tr-TR" sz="3200" b="1">
                <a:solidFill>
                  <a:srgbClr val="3333FF"/>
                </a:solidFill>
              </a:rPr>
              <a:t>Program Akreditasyon Hazırlık Çalışmaları </a:t>
            </a:r>
            <a:endParaRPr sz="3200" b="1">
              <a:solidFill>
                <a:srgbClr val="3333FF"/>
              </a:solidFill>
            </a:endParaRPr>
          </a:p>
        </p:txBody>
      </p:sp>
      <p:sp>
        <p:nvSpPr>
          <p:cNvPr id="661" name="Google Shape;661;p67"/>
          <p:cNvSpPr txBox="1">
            <a:spLocks noGrp="1"/>
          </p:cNvSpPr>
          <p:nvPr>
            <p:ph type="body" idx="1"/>
          </p:nvPr>
        </p:nvSpPr>
        <p:spPr>
          <a:xfrm>
            <a:off x="648714" y="1874043"/>
            <a:ext cx="11092800" cy="3886200"/>
          </a:xfrm>
          <a:prstGeom prst="rect">
            <a:avLst/>
          </a:prstGeom>
          <a:noFill/>
          <a:ln>
            <a:noFill/>
          </a:ln>
        </p:spPr>
        <p:txBody>
          <a:bodyPr spcFirstLastPara="1" wrap="square" lIns="91425" tIns="45700" rIns="91425" bIns="45700" anchor="t" anchorCtr="0">
            <a:noAutofit/>
          </a:bodyPr>
          <a:lstStyle/>
          <a:p>
            <a:pPr marL="228600" lvl="0" indent="-152400" algn="just" rtl="0">
              <a:lnSpc>
                <a:spcPct val="100000"/>
              </a:lnSpc>
              <a:spcBef>
                <a:spcPts val="400"/>
              </a:spcBef>
              <a:spcAft>
                <a:spcPts val="0"/>
              </a:spcAft>
              <a:buClr>
                <a:schemeClr val="dk1"/>
              </a:buClr>
              <a:buSzPts val="2000"/>
              <a:buFont typeface="Calibri"/>
              <a:buChar char="•"/>
            </a:pPr>
            <a:r>
              <a:rPr lang="tr-TR" sz="2000" dirty="0"/>
              <a:t>DEDAK şartları arasında yer alan kur sistemi, mevcut uygulamalarımız kapsamında karşılanamadığından dolayı, başvurunun bu aşamada yapılamayacağı değerlendirilmiştir. </a:t>
            </a:r>
            <a:endParaRPr sz="2000" dirty="0"/>
          </a:p>
          <a:p>
            <a:pPr marL="228600" lvl="0" indent="0" algn="just" rtl="0">
              <a:lnSpc>
                <a:spcPct val="100000"/>
              </a:lnSpc>
              <a:spcBef>
                <a:spcPts val="400"/>
              </a:spcBef>
              <a:spcAft>
                <a:spcPts val="0"/>
              </a:spcAft>
              <a:buNone/>
            </a:pPr>
            <a:endParaRPr sz="2000" dirty="0"/>
          </a:p>
          <a:p>
            <a:pPr marL="228600" lvl="0" indent="-152400" algn="just" rtl="0">
              <a:lnSpc>
                <a:spcPct val="100000"/>
              </a:lnSpc>
              <a:spcBef>
                <a:spcPts val="400"/>
              </a:spcBef>
              <a:spcAft>
                <a:spcPts val="0"/>
              </a:spcAft>
              <a:buSzPts val="2000"/>
              <a:buFont typeface="Calibri"/>
              <a:buChar char="•"/>
            </a:pPr>
            <a:r>
              <a:rPr lang="tr-TR" sz="2000" dirty="0">
                <a:solidFill>
                  <a:schemeClr val="tx1"/>
                </a:solidFill>
              </a:rPr>
              <a:t>EAQUALS : 17 Ekim 2025 tarihinde Yabancı Diller Yüksekokulu, Macmillan </a:t>
            </a:r>
            <a:r>
              <a:rPr lang="tr-TR" sz="2000" dirty="0" err="1">
                <a:solidFill>
                  <a:schemeClr val="tx1"/>
                </a:solidFill>
              </a:rPr>
              <a:t>Education</a:t>
            </a:r>
            <a:r>
              <a:rPr lang="tr-TR" sz="2000" dirty="0">
                <a:solidFill>
                  <a:schemeClr val="tx1"/>
                </a:solidFill>
              </a:rPr>
              <a:t> temsilcileriyle birlikte, YÖKAK tarafından yabancı dil eğitimi alanında tanınan uluslararası akreditasyon kurumu </a:t>
            </a:r>
            <a:r>
              <a:rPr lang="tr-TR" sz="2000" dirty="0" err="1">
                <a:solidFill>
                  <a:schemeClr val="tx1"/>
                </a:solidFill>
              </a:rPr>
              <a:t>EAQUALS’ın</a:t>
            </a:r>
            <a:r>
              <a:rPr lang="tr-TR" sz="2000" dirty="0">
                <a:solidFill>
                  <a:schemeClr val="tx1"/>
                </a:solidFill>
              </a:rPr>
              <a:t> akreditasyon süreci kapsamında bir ön bilgilendirme toplantısı gerçekleştirdi.</a:t>
            </a:r>
            <a:endParaRPr sz="2000" dirty="0">
              <a:solidFill>
                <a:schemeClr val="tx1"/>
              </a:solidFill>
            </a:endParaRPr>
          </a:p>
          <a:p>
            <a:pPr marL="228600" lvl="0" indent="0" algn="just" rtl="0">
              <a:lnSpc>
                <a:spcPct val="100000"/>
              </a:lnSpc>
              <a:spcBef>
                <a:spcPts val="400"/>
              </a:spcBef>
              <a:spcAft>
                <a:spcPts val="0"/>
              </a:spcAft>
              <a:buNone/>
            </a:pPr>
            <a:endParaRPr sz="2000" dirty="0">
              <a:solidFill>
                <a:schemeClr val="tx1"/>
              </a:solidFill>
            </a:endParaRPr>
          </a:p>
          <a:p>
            <a:pPr marL="228600" lvl="0" indent="-152400" algn="just" rtl="0">
              <a:lnSpc>
                <a:spcPct val="100000"/>
              </a:lnSpc>
              <a:spcBef>
                <a:spcPts val="400"/>
              </a:spcBef>
              <a:spcAft>
                <a:spcPts val="0"/>
              </a:spcAft>
              <a:buClr>
                <a:srgbClr val="404040"/>
              </a:buClr>
              <a:buSzPts val="2000"/>
              <a:buFont typeface="Calibri"/>
              <a:buChar char="•"/>
            </a:pPr>
            <a:r>
              <a:rPr lang="tr-TR" sz="2000" dirty="0">
                <a:solidFill>
                  <a:schemeClr val="tx1"/>
                </a:solidFill>
              </a:rPr>
              <a:t>Toplantı kapsamında; yönetim ve idare, öğretme ve öğrenme, ders tasarımı ve destek sistemleri, değerlendirme ve bilgilendirme, akademik kaynaklar, öğrenme ortamı, öğrenci hizmetleri, kalite güvencesi, öğretmen gelişimi, öğretmen çalışma koşulları, iç iletişim ve dış bilgilendirme olmak üzere </a:t>
            </a:r>
            <a:r>
              <a:rPr lang="tr-TR" sz="2000" dirty="0" err="1">
                <a:solidFill>
                  <a:schemeClr val="tx1"/>
                </a:solidFill>
              </a:rPr>
              <a:t>EAQUALS’ın</a:t>
            </a:r>
            <a:r>
              <a:rPr lang="tr-TR" sz="2000" dirty="0">
                <a:solidFill>
                  <a:schemeClr val="tx1"/>
                </a:solidFill>
              </a:rPr>
              <a:t> 5 ana başlık, 12 alt başlık, 56 kriterden kalite standardı detaylı biçimde ele alındı.</a:t>
            </a:r>
            <a:endParaRPr sz="2000" dirty="0">
              <a:solidFill>
                <a:schemeClr val="tx1"/>
              </a:solidFill>
            </a:endParaRPr>
          </a:p>
        </p:txBody>
      </p:sp>
      <p:sp>
        <p:nvSpPr>
          <p:cNvPr id="662" name="Google Shape;662;p6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30.12.2025</a:t>
            </a:r>
            <a:endParaRPr/>
          </a:p>
        </p:txBody>
      </p:sp>
      <p:sp>
        <p:nvSpPr>
          <p:cNvPr id="663" name="Google Shape;663;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68</a:t>
            </a:fld>
            <a:endParaRPr/>
          </a:p>
        </p:txBody>
      </p:sp>
    </p:spTree>
  </p:cSld>
  <p:clrMapOvr>
    <a:masterClrMapping/>
  </p:clrMapOvr>
  <mc:AlternateContent xmlns:mc="http://schemas.openxmlformats.org/markup-compatibility/2006" xmlns:p14="http://schemas.microsoft.com/office/powerpoint/2010/main">
    <mc:Choice Requires="p14">
      <p:transition p14:dur="250">
        <p14:flythrough dir="ou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68"/>
        <p:cNvGrpSpPr/>
        <p:nvPr/>
      </p:nvGrpSpPr>
      <p:grpSpPr>
        <a:xfrm>
          <a:off x="0" y="0"/>
          <a:ext cx="0" cy="0"/>
          <a:chOff x="0" y="0"/>
          <a:chExt cx="0" cy="0"/>
        </a:xfrm>
      </p:grpSpPr>
      <p:sp>
        <p:nvSpPr>
          <p:cNvPr id="669" name="Google Shape;669;g3b4de65637f_0_7"/>
          <p:cNvSpPr txBox="1">
            <a:spLocks noGrp="1"/>
          </p:cNvSpPr>
          <p:nvPr>
            <p:ph type="title"/>
          </p:nvPr>
        </p:nvSpPr>
        <p:spPr>
          <a:xfrm>
            <a:off x="838200" y="365125"/>
            <a:ext cx="105156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tr-TR" sz="3200" dirty="0">
                <a:solidFill>
                  <a:srgbClr val="3333FF"/>
                </a:solidFill>
              </a:rPr>
              <a:t>EAQUALS Kriterleri</a:t>
            </a:r>
            <a:endParaRPr sz="3200" dirty="0">
              <a:solidFill>
                <a:srgbClr val="3333FF"/>
              </a:solidFill>
            </a:endParaRPr>
          </a:p>
        </p:txBody>
      </p:sp>
      <p:sp>
        <p:nvSpPr>
          <p:cNvPr id="671" name="Google Shape;671;g3b4de65637f_0_7"/>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tr-TR"/>
              <a:t>69</a:t>
            </a:fld>
            <a:endParaRPr/>
          </a:p>
        </p:txBody>
      </p:sp>
      <p:graphicFrame>
        <p:nvGraphicFramePr>
          <p:cNvPr id="2" name="Tablo 1">
            <a:extLst>
              <a:ext uri="{FF2B5EF4-FFF2-40B4-BE49-F238E27FC236}">
                <a16:creationId xmlns:a16="http://schemas.microsoft.com/office/drawing/2014/main" id="{AAAA1E24-60F6-50AA-0CB4-1893B5659D1D}"/>
              </a:ext>
            </a:extLst>
          </p:cNvPr>
          <p:cNvGraphicFramePr>
            <a:graphicFrameLocks noGrp="1"/>
          </p:cNvGraphicFramePr>
          <p:nvPr>
            <p:extLst>
              <p:ext uri="{D42A27DB-BD31-4B8C-83A1-F6EECF244321}">
                <p14:modId xmlns:p14="http://schemas.microsoft.com/office/powerpoint/2010/main" val="1612223705"/>
              </p:ext>
            </p:extLst>
          </p:nvPr>
        </p:nvGraphicFramePr>
        <p:xfrm>
          <a:off x="1546412" y="2299447"/>
          <a:ext cx="9332259" cy="3744457"/>
        </p:xfrm>
        <a:graphic>
          <a:graphicData uri="http://schemas.openxmlformats.org/drawingml/2006/table">
            <a:tbl>
              <a:tblPr firstRow="1" firstCol="1" bandRow="1">
                <a:tableStyleId>{71F7B38A-2533-437F-8BA0-C45511DF4930}</a:tableStyleId>
              </a:tblPr>
              <a:tblGrid>
                <a:gridCol w="8169589">
                  <a:extLst>
                    <a:ext uri="{9D8B030D-6E8A-4147-A177-3AD203B41FA5}">
                      <a16:colId xmlns:a16="http://schemas.microsoft.com/office/drawing/2014/main" val="3509903692"/>
                    </a:ext>
                  </a:extLst>
                </a:gridCol>
                <a:gridCol w="1162670">
                  <a:extLst>
                    <a:ext uri="{9D8B030D-6E8A-4147-A177-3AD203B41FA5}">
                      <a16:colId xmlns:a16="http://schemas.microsoft.com/office/drawing/2014/main" val="2644420463"/>
                    </a:ext>
                  </a:extLst>
                </a:gridCol>
              </a:tblGrid>
              <a:tr h="166099">
                <a:tc>
                  <a:txBody>
                    <a:bodyPr/>
                    <a:lstStyle/>
                    <a:p>
                      <a:pPr algn="ctr">
                        <a:lnSpc>
                          <a:spcPct val="115000"/>
                        </a:lnSpc>
                        <a:spcAft>
                          <a:spcPts val="800"/>
                        </a:spcAft>
                        <a:buNone/>
                      </a:pPr>
                      <a:r>
                        <a:rPr lang="tr-TR" sz="1800" b="1" kern="100" dirty="0">
                          <a:effectLst/>
                        </a:rPr>
                        <a:t>A – Kurumsal Yönetim ve Yönetişim	</a:t>
                      </a:r>
                      <a:endParaRPr lang="tr-TR" sz="18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accent1">
                        <a:lumMod val="20000"/>
                        <a:lumOff val="80000"/>
                        <a:alpha val="0"/>
                      </a:schemeClr>
                    </a:solidFill>
                  </a:tcPr>
                </a:tc>
                <a:tc>
                  <a:txBody>
                    <a:bodyPr/>
                    <a:lstStyle/>
                    <a:p>
                      <a:pPr>
                        <a:lnSpc>
                          <a:spcPct val="115000"/>
                        </a:lnSpc>
                        <a:spcAft>
                          <a:spcPts val="800"/>
                        </a:spcAft>
                        <a:buNone/>
                      </a:pPr>
                      <a:r>
                        <a:rPr lang="tr-TR" sz="1800" kern="100" dirty="0">
                          <a:effectLst/>
                        </a:rPr>
                        <a:t> </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accent1">
                        <a:lumMod val="20000"/>
                        <a:lumOff val="80000"/>
                        <a:alpha val="0"/>
                      </a:schemeClr>
                    </a:solidFill>
                  </a:tcPr>
                </a:tc>
                <a:extLst>
                  <a:ext uri="{0D108BD9-81ED-4DB2-BD59-A6C34878D82A}">
                    <a16:rowId xmlns:a16="http://schemas.microsoft.com/office/drawing/2014/main" val="1639058952"/>
                  </a:ext>
                </a:extLst>
              </a:tr>
              <a:tr h="287121">
                <a:tc>
                  <a:txBody>
                    <a:bodyPr/>
                    <a:lstStyle/>
                    <a:p>
                      <a:pPr algn="l">
                        <a:lnSpc>
                          <a:spcPct val="115000"/>
                        </a:lnSpc>
                        <a:spcAft>
                          <a:spcPts val="800"/>
                        </a:spcAft>
                        <a:buNone/>
                      </a:pPr>
                      <a:r>
                        <a:rPr lang="tr-TR" sz="1800" b="1" kern="100" dirty="0">
                          <a:effectLst/>
                        </a:rPr>
                        <a:t>1. Yönetim ve İdare	</a:t>
                      </a:r>
                      <a:endParaRPr lang="tr-TR" sz="18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accent1">
                        <a:lumMod val="20000"/>
                        <a:lumOff val="80000"/>
                        <a:alpha val="0"/>
                      </a:schemeClr>
                    </a:solidFill>
                  </a:tcPr>
                </a:tc>
                <a:tc>
                  <a:txBody>
                    <a:bodyPr/>
                    <a:lstStyle/>
                    <a:p>
                      <a:pPr>
                        <a:lnSpc>
                          <a:spcPct val="115000"/>
                        </a:lnSpc>
                        <a:spcAft>
                          <a:spcPts val="800"/>
                        </a:spcAft>
                        <a:buNone/>
                      </a:pPr>
                      <a:r>
                        <a:rPr lang="tr-TR" sz="1800" kern="100" dirty="0">
                          <a:effectLst/>
                        </a:rPr>
                        <a:t> </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solidFill>
                      <a:schemeClr val="accent1">
                        <a:lumMod val="20000"/>
                        <a:lumOff val="80000"/>
                        <a:alpha val="0"/>
                      </a:schemeClr>
                    </a:solidFill>
                  </a:tcPr>
                </a:tc>
                <a:extLst>
                  <a:ext uri="{0D108BD9-81ED-4DB2-BD59-A6C34878D82A}">
                    <a16:rowId xmlns:a16="http://schemas.microsoft.com/office/drawing/2014/main" val="443018336"/>
                  </a:ext>
                </a:extLst>
              </a:tr>
              <a:tr h="589777">
                <a:tc>
                  <a:txBody>
                    <a:bodyPr/>
                    <a:lstStyle/>
                    <a:p>
                      <a:pPr>
                        <a:lnSpc>
                          <a:spcPct val="115000"/>
                        </a:lnSpc>
                        <a:spcAft>
                          <a:spcPts val="800"/>
                        </a:spcAft>
                        <a:buNone/>
                      </a:pPr>
                      <a:r>
                        <a:rPr lang="tr-TR" sz="1800" kern="100" dirty="0">
                          <a:effectLst/>
                        </a:rPr>
                        <a:t>1.1 Dil merkezi, ilgili tüm uluslararası, ulusal ve yerel mevzuata uygun olarak kurulmuş ve faaliyet göstermektedir. </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tr-TR" sz="1800" kern="100" dirty="0">
                          <a:effectLst/>
                        </a:rPr>
                        <a:t>✓	</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39838543"/>
                  </a:ext>
                </a:extLst>
              </a:tr>
              <a:tr h="589777">
                <a:tc>
                  <a:txBody>
                    <a:bodyPr/>
                    <a:lstStyle/>
                    <a:p>
                      <a:pPr>
                        <a:lnSpc>
                          <a:spcPct val="115000"/>
                        </a:lnSpc>
                        <a:spcAft>
                          <a:spcPts val="800"/>
                        </a:spcAft>
                        <a:buNone/>
                      </a:pPr>
                      <a:r>
                        <a:rPr lang="tr-TR" sz="1800" kern="100" dirty="0">
                          <a:effectLst/>
                        </a:rPr>
                        <a:t>1.2 Dil merkezinin faaliyetlerine temel oluşturan kurumsal bir misyon bulunmaktadır. </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tr-TR" sz="1800" kern="100">
                          <a:effectLst/>
                        </a:rPr>
                        <a:t>✓	</a:t>
                      </a:r>
                      <a:endParaRPr lang="tr-TR"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43802729"/>
                  </a:ext>
                </a:extLst>
              </a:tr>
              <a:tr h="589777">
                <a:tc>
                  <a:txBody>
                    <a:bodyPr/>
                    <a:lstStyle/>
                    <a:p>
                      <a:pPr>
                        <a:lnSpc>
                          <a:spcPct val="115000"/>
                        </a:lnSpc>
                        <a:spcAft>
                          <a:spcPts val="800"/>
                        </a:spcAft>
                        <a:buNone/>
                      </a:pPr>
                      <a:r>
                        <a:rPr lang="tr-TR" sz="1800" kern="100">
                          <a:effectLst/>
                        </a:rPr>
                        <a:t>1.3 Dil merkezinin liderliği, yönetimi ve örgütsel yapısı, bu misyonu ve hedeflerin gerçekleştirilmesini desteklemektedir. </a:t>
                      </a:r>
                      <a:endParaRPr lang="tr-TR"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tr-TR" sz="1800" kern="100" dirty="0">
                          <a:effectLst/>
                        </a:rPr>
                        <a:t>✓	</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43439763"/>
                  </a:ext>
                </a:extLst>
              </a:tr>
              <a:tr h="589777">
                <a:tc>
                  <a:txBody>
                    <a:bodyPr/>
                    <a:lstStyle/>
                    <a:p>
                      <a:pPr>
                        <a:lnSpc>
                          <a:spcPct val="115000"/>
                        </a:lnSpc>
                        <a:spcAft>
                          <a:spcPts val="800"/>
                        </a:spcAft>
                        <a:buNone/>
                      </a:pPr>
                      <a:r>
                        <a:rPr lang="tr-TR" sz="1800" kern="100" dirty="0">
                          <a:effectLst/>
                        </a:rPr>
                        <a:t>1.4 Eğitimsel ve ekonomik çevrenin farkında olan stratejik bir yönetim yaklaşımı bulunmaktadır.	</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tr-TR" sz="1800" kern="100" dirty="0">
                          <a:effectLst/>
                        </a:rPr>
                        <a:t> </a:t>
                      </a:r>
                      <a:r>
                        <a:rPr lang="tr-TR" sz="1800" kern="100" dirty="0" smtClean="0">
                          <a:effectLst/>
                        </a:rPr>
                        <a:t>✓</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41891650"/>
                  </a:ext>
                </a:extLst>
              </a:tr>
              <a:tr h="589777">
                <a:tc>
                  <a:txBody>
                    <a:bodyPr/>
                    <a:lstStyle/>
                    <a:p>
                      <a:pPr>
                        <a:lnSpc>
                          <a:spcPct val="115000"/>
                        </a:lnSpc>
                        <a:spcAft>
                          <a:spcPts val="800"/>
                        </a:spcAft>
                        <a:buNone/>
                      </a:pPr>
                      <a:r>
                        <a:rPr lang="tr-TR" sz="1800" kern="100">
                          <a:effectLst/>
                        </a:rPr>
                        <a:t>1.5 Dil merkezinin sunduğu hizmetlerin etkin şekilde yürütülmesini destekleyen etkili idari sistemler mevcuttur. </a:t>
                      </a:r>
                      <a:endParaRPr lang="tr-TR"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tr-TR" sz="1800" kern="100" dirty="0">
                          <a:effectLst/>
                        </a:rPr>
                        <a:t>✓	</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72535966"/>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Shape 144"/>
        <p:cNvGrpSpPr/>
        <p:nvPr/>
      </p:nvGrpSpPr>
      <p:grpSpPr>
        <a:xfrm>
          <a:off x="0" y="0"/>
          <a:ext cx="0" cy="0"/>
          <a:chOff x="0" y="0"/>
          <a:chExt cx="0" cy="0"/>
        </a:xfrm>
      </p:grpSpPr>
      <p:sp>
        <p:nvSpPr>
          <p:cNvPr id="145" name="Google Shape;145;p7"/>
          <p:cNvSpPr txBox="1">
            <a:spLocks noGrp="1"/>
          </p:cNvSpPr>
          <p:nvPr>
            <p:ph type="title"/>
          </p:nvPr>
        </p:nvSpPr>
        <p:spPr>
          <a:xfrm>
            <a:off x="640079" y="717768"/>
            <a:ext cx="10212647" cy="730938"/>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3200"/>
              <a:buFont typeface="Calibri"/>
              <a:buNone/>
            </a:pPr>
            <a:r>
              <a:rPr lang="tr-TR" sz="3200" b="1">
                <a:solidFill>
                  <a:srgbClr val="FF0000"/>
                </a:solidFill>
                <a:latin typeface="Calibri"/>
                <a:ea typeface="Calibri"/>
                <a:cs typeface="Calibri"/>
                <a:sym typeface="Calibri"/>
              </a:rPr>
              <a:t>Kurullar / Komisyonlar</a:t>
            </a:r>
            <a:endParaRPr sz="3200">
              <a:solidFill>
                <a:srgbClr val="FF0000"/>
              </a:solidFill>
            </a:endParaRPr>
          </a:p>
        </p:txBody>
      </p:sp>
      <p:sp>
        <p:nvSpPr>
          <p:cNvPr id="146" name="Google Shape;1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30.12.2025</a:t>
            </a:r>
            <a:endParaRPr/>
          </a:p>
        </p:txBody>
      </p:sp>
      <p:sp>
        <p:nvSpPr>
          <p:cNvPr id="147" name="Google Shape;14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7</a:t>
            </a:fld>
            <a:endParaRPr/>
          </a:p>
        </p:txBody>
      </p:sp>
      <p:graphicFrame>
        <p:nvGraphicFramePr>
          <p:cNvPr id="148" name="Google Shape;148;p7"/>
          <p:cNvGraphicFramePr/>
          <p:nvPr>
            <p:extLst>
              <p:ext uri="{D42A27DB-BD31-4B8C-83A1-F6EECF244321}">
                <p14:modId xmlns:p14="http://schemas.microsoft.com/office/powerpoint/2010/main" val="7066437"/>
              </p:ext>
            </p:extLst>
          </p:nvPr>
        </p:nvGraphicFramePr>
        <p:xfrm>
          <a:off x="640079" y="1958201"/>
          <a:ext cx="11265600" cy="4103769"/>
        </p:xfrm>
        <a:graphic>
          <a:graphicData uri="http://schemas.openxmlformats.org/drawingml/2006/table">
            <a:tbl>
              <a:tblPr firstRow="1" firstCol="1" bandRow="1">
                <a:noFill/>
                <a:tableStyleId>{9EE9E55A-6353-4820-B1A0-A50A31D110FF}</a:tableStyleId>
              </a:tblPr>
              <a:tblGrid>
                <a:gridCol w="5048500">
                  <a:extLst>
                    <a:ext uri="{9D8B030D-6E8A-4147-A177-3AD203B41FA5}">
                      <a16:colId xmlns:a16="http://schemas.microsoft.com/office/drawing/2014/main" val="20000"/>
                    </a:ext>
                  </a:extLst>
                </a:gridCol>
                <a:gridCol w="2072375">
                  <a:extLst>
                    <a:ext uri="{9D8B030D-6E8A-4147-A177-3AD203B41FA5}">
                      <a16:colId xmlns:a16="http://schemas.microsoft.com/office/drawing/2014/main" val="20001"/>
                    </a:ext>
                  </a:extLst>
                </a:gridCol>
                <a:gridCol w="2072350">
                  <a:extLst>
                    <a:ext uri="{9D8B030D-6E8A-4147-A177-3AD203B41FA5}">
                      <a16:colId xmlns:a16="http://schemas.microsoft.com/office/drawing/2014/main" val="20002"/>
                    </a:ext>
                  </a:extLst>
                </a:gridCol>
                <a:gridCol w="2072375">
                  <a:extLst>
                    <a:ext uri="{9D8B030D-6E8A-4147-A177-3AD203B41FA5}">
                      <a16:colId xmlns:a16="http://schemas.microsoft.com/office/drawing/2014/main" val="20003"/>
                    </a:ext>
                  </a:extLst>
                </a:gridCol>
              </a:tblGrid>
              <a:tr h="303275">
                <a:tc>
                  <a:txBody>
                    <a:bodyPr/>
                    <a:lstStyle/>
                    <a:p>
                      <a:pPr marL="0" marR="0" lvl="0" indent="0" algn="ctr" rtl="0">
                        <a:lnSpc>
                          <a:spcPct val="107000"/>
                        </a:lnSpc>
                        <a:spcBef>
                          <a:spcPts val="0"/>
                        </a:spcBef>
                        <a:spcAft>
                          <a:spcPts val="0"/>
                        </a:spcAft>
                        <a:buNone/>
                      </a:pPr>
                      <a:r>
                        <a:rPr lang="tr-TR" sz="1800">
                          <a:solidFill>
                            <a:srgbClr val="FF0000"/>
                          </a:solidFill>
                        </a:rPr>
                        <a:t>Kurul / Komisyon Adı</a:t>
                      </a:r>
                      <a:endParaRPr sz="1800" b="1">
                        <a:solidFill>
                          <a:srgbClr val="FF0000"/>
                        </a:solidFill>
                        <a:latin typeface="Calibri"/>
                        <a:ea typeface="Calibri"/>
                        <a:cs typeface="Calibri"/>
                        <a:sym typeface="Calibri"/>
                      </a:endParaRPr>
                    </a:p>
                  </a:txBody>
                  <a:tcPr marL="47000" marR="47000" marT="6350" marB="0" anchor="ctr"/>
                </a:tc>
                <a:tc>
                  <a:txBody>
                    <a:bodyPr/>
                    <a:lstStyle/>
                    <a:p>
                      <a:pPr marL="0" marR="0" lvl="0" indent="0" algn="ctr" rtl="0">
                        <a:lnSpc>
                          <a:spcPct val="107000"/>
                        </a:lnSpc>
                        <a:spcBef>
                          <a:spcPts val="0"/>
                        </a:spcBef>
                        <a:spcAft>
                          <a:spcPts val="0"/>
                        </a:spcAft>
                        <a:buNone/>
                      </a:pPr>
                      <a:r>
                        <a:rPr lang="tr-TR" sz="1800">
                          <a:solidFill>
                            <a:srgbClr val="FF0000"/>
                          </a:solidFill>
                        </a:rPr>
                        <a:t>Üye Akademik Personel Sayısı </a:t>
                      </a:r>
                      <a:endParaRPr sz="1800" b="1">
                        <a:solidFill>
                          <a:srgbClr val="FF0000"/>
                        </a:solidFill>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Clr>
                          <a:srgbClr val="FF0000"/>
                        </a:buClr>
                        <a:buSzPts val="1800"/>
                        <a:buFont typeface="Calibri"/>
                        <a:buNone/>
                      </a:pPr>
                      <a:r>
                        <a:rPr lang="tr-TR" sz="1800">
                          <a:solidFill>
                            <a:srgbClr val="FF0000"/>
                          </a:solidFill>
                        </a:rPr>
                        <a:t>Üye İdari Personel Sayısı </a:t>
                      </a:r>
                      <a:r>
                        <a:rPr lang="tr-TR" sz="1800" i="1">
                          <a:solidFill>
                            <a:srgbClr val="0000CC"/>
                          </a:solidFill>
                        </a:rPr>
                        <a:t>(Varsa) </a:t>
                      </a:r>
                      <a:endParaRPr sz="1800" b="1" i="1">
                        <a:solidFill>
                          <a:srgbClr val="0000CC"/>
                        </a:solidFill>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Clr>
                          <a:srgbClr val="FF0000"/>
                        </a:buClr>
                        <a:buSzPts val="1800"/>
                        <a:buFont typeface="Calibri"/>
                        <a:buNone/>
                      </a:pPr>
                      <a:r>
                        <a:rPr lang="tr-TR" sz="1800">
                          <a:solidFill>
                            <a:srgbClr val="FF0000"/>
                          </a:solidFill>
                        </a:rPr>
                        <a:t>Üye Öğrenci Sayısı </a:t>
                      </a:r>
                      <a:r>
                        <a:rPr lang="tr-TR" sz="1800" i="1">
                          <a:solidFill>
                            <a:srgbClr val="0000CC"/>
                          </a:solidFill>
                        </a:rPr>
                        <a:t>(Varsa) </a:t>
                      </a:r>
                      <a:endParaRPr sz="1800" b="1" i="1">
                        <a:solidFill>
                          <a:srgbClr val="0000CC"/>
                        </a:solidFill>
                        <a:latin typeface="Calibri"/>
                        <a:ea typeface="Calibri"/>
                        <a:cs typeface="Calibri"/>
                        <a:sym typeface="Calibri"/>
                      </a:endParaRPr>
                    </a:p>
                  </a:txBody>
                  <a:tcPr marL="9525" marR="9525" marT="9525" marB="0" anchor="ctr"/>
                </a:tc>
                <a:extLst>
                  <a:ext uri="{0D108BD9-81ED-4DB2-BD59-A6C34878D82A}">
                    <a16:rowId xmlns:a16="http://schemas.microsoft.com/office/drawing/2014/main" val="10000"/>
                  </a:ext>
                </a:extLst>
              </a:tr>
              <a:tr h="283050">
                <a:tc>
                  <a:txBody>
                    <a:bodyPr/>
                    <a:lstStyle/>
                    <a:p>
                      <a:pPr marL="0" marR="0" lvl="0" indent="0" algn="l" rtl="0">
                        <a:lnSpc>
                          <a:spcPct val="107000"/>
                        </a:lnSpc>
                        <a:spcBef>
                          <a:spcPts val="0"/>
                        </a:spcBef>
                        <a:spcAft>
                          <a:spcPts val="0"/>
                        </a:spcAft>
                        <a:buNone/>
                      </a:pPr>
                      <a:r>
                        <a:rPr lang="tr-TR" sz="1100"/>
                        <a:t>Akreditasyon Komisyonu</a:t>
                      </a:r>
                      <a:endParaRPr sz="1100">
                        <a:latin typeface="Calibri"/>
                        <a:ea typeface="Calibri"/>
                        <a:cs typeface="Calibri"/>
                        <a:sym typeface="Calibri"/>
                      </a:endParaRPr>
                    </a:p>
                  </a:txBody>
                  <a:tcPr marL="47000" marR="47000" marT="6350" marB="0" anchor="ctr"/>
                </a:tc>
                <a:tc>
                  <a:txBody>
                    <a:bodyPr/>
                    <a:lstStyle/>
                    <a:p>
                      <a:pPr marL="0" marR="0" lvl="0" indent="0" algn="l" rtl="0">
                        <a:lnSpc>
                          <a:spcPct val="107000"/>
                        </a:lnSpc>
                        <a:spcBef>
                          <a:spcPts val="0"/>
                        </a:spcBef>
                        <a:spcAft>
                          <a:spcPts val="0"/>
                        </a:spcAft>
                        <a:buNone/>
                      </a:pPr>
                      <a:r>
                        <a:rPr lang="tr-TR" sz="1100"/>
                        <a:t>                      5</a:t>
                      </a:r>
                      <a:endParaRPr sz="11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9525" marR="9525" marT="9525" marB="0" anchor="ctr"/>
                </a:tc>
                <a:extLst>
                  <a:ext uri="{0D108BD9-81ED-4DB2-BD59-A6C34878D82A}">
                    <a16:rowId xmlns:a16="http://schemas.microsoft.com/office/drawing/2014/main" val="10001"/>
                  </a:ext>
                </a:extLst>
              </a:tr>
              <a:tr h="275800">
                <a:tc>
                  <a:txBody>
                    <a:bodyPr/>
                    <a:lstStyle/>
                    <a:p>
                      <a:pPr marL="0" marR="0" lvl="0" indent="0" algn="l" rtl="0">
                        <a:lnSpc>
                          <a:spcPct val="107000"/>
                        </a:lnSpc>
                        <a:spcBef>
                          <a:spcPts val="0"/>
                        </a:spcBef>
                        <a:spcAft>
                          <a:spcPts val="0"/>
                        </a:spcAft>
                        <a:buNone/>
                      </a:pPr>
                      <a:r>
                        <a:rPr lang="tr-TR" sz="1100"/>
                        <a:t>Akademik Teşvik Komisyonu</a:t>
                      </a:r>
                      <a:endParaRPr sz="1100">
                        <a:latin typeface="Calibri"/>
                        <a:ea typeface="Calibri"/>
                        <a:cs typeface="Calibri"/>
                        <a:sym typeface="Calibri"/>
                      </a:endParaRPr>
                    </a:p>
                  </a:txBody>
                  <a:tcPr marL="47000" marR="47000" marT="6350" marB="0" anchor="ctr"/>
                </a:tc>
                <a:tc>
                  <a:txBody>
                    <a:bodyPr/>
                    <a:lstStyle/>
                    <a:p>
                      <a:pPr marL="0" marR="0" lvl="0" indent="0" algn="l" rtl="0">
                        <a:lnSpc>
                          <a:spcPct val="107000"/>
                        </a:lnSpc>
                        <a:spcBef>
                          <a:spcPts val="0"/>
                        </a:spcBef>
                        <a:spcAft>
                          <a:spcPts val="0"/>
                        </a:spcAft>
                        <a:buNone/>
                      </a:pPr>
                      <a:r>
                        <a:rPr lang="tr-TR" sz="1100"/>
                        <a:t>                      3</a:t>
                      </a:r>
                      <a:endParaRPr sz="11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9525" marR="9525" marT="9525" marB="0" anchor="ctr"/>
                </a:tc>
                <a:extLst>
                  <a:ext uri="{0D108BD9-81ED-4DB2-BD59-A6C34878D82A}">
                    <a16:rowId xmlns:a16="http://schemas.microsoft.com/office/drawing/2014/main" val="10002"/>
                  </a:ext>
                </a:extLst>
              </a:tr>
              <a:tr h="299600">
                <a:tc>
                  <a:txBody>
                    <a:bodyPr/>
                    <a:lstStyle/>
                    <a:p>
                      <a:pPr marL="0" marR="0" lvl="0" indent="0" algn="l" rtl="0">
                        <a:lnSpc>
                          <a:spcPct val="107000"/>
                        </a:lnSpc>
                        <a:spcBef>
                          <a:spcPts val="0"/>
                        </a:spcBef>
                        <a:spcAft>
                          <a:spcPts val="0"/>
                        </a:spcAft>
                        <a:buNone/>
                      </a:pPr>
                      <a:r>
                        <a:rPr lang="tr-TR" sz="1200"/>
                        <a:t> Bağımlılıkla Mücadele Komisyonu</a:t>
                      </a:r>
                      <a:endParaRPr sz="1100">
                        <a:latin typeface="Calibri"/>
                        <a:ea typeface="Calibri"/>
                        <a:cs typeface="Calibri"/>
                        <a:sym typeface="Calibri"/>
                      </a:endParaRPr>
                    </a:p>
                  </a:txBody>
                  <a:tcPr marL="47000" marR="47000" marT="6350" marB="0" anchor="ctr"/>
                </a:tc>
                <a:tc>
                  <a:txBody>
                    <a:bodyPr/>
                    <a:lstStyle/>
                    <a:p>
                      <a:pPr marL="0" marR="0" lvl="0" indent="0" algn="l" rtl="0">
                        <a:lnSpc>
                          <a:spcPct val="107000"/>
                        </a:lnSpc>
                        <a:spcBef>
                          <a:spcPts val="0"/>
                        </a:spcBef>
                        <a:spcAft>
                          <a:spcPts val="0"/>
                        </a:spcAft>
                        <a:buNone/>
                      </a:pPr>
                      <a:r>
                        <a:rPr lang="tr-TR" sz="1200"/>
                        <a:t>                    3</a:t>
                      </a:r>
                      <a:endParaRPr sz="11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sz="1100" dirty="0" smtClean="0">
                          <a:latin typeface="Calibri"/>
                          <a:ea typeface="Calibri"/>
                          <a:cs typeface="Calibri"/>
                          <a:sym typeface="Calibri"/>
                        </a:rPr>
                        <a:t>1</a:t>
                      </a:r>
                      <a:endParaRPr sz="1100" dirty="0">
                        <a:latin typeface="Calibri"/>
                        <a:ea typeface="Calibri"/>
                        <a:cs typeface="Calibri"/>
                        <a:sym typeface="Calibri"/>
                      </a:endParaRPr>
                    </a:p>
                  </a:txBody>
                  <a:tcPr marL="9525" marR="9525" marT="9525" marB="0" anchor="ctr"/>
                </a:tc>
                <a:extLst>
                  <a:ext uri="{0D108BD9-81ED-4DB2-BD59-A6C34878D82A}">
                    <a16:rowId xmlns:a16="http://schemas.microsoft.com/office/drawing/2014/main" val="10003"/>
                  </a:ext>
                </a:extLst>
              </a:tr>
              <a:tr h="299600">
                <a:tc>
                  <a:txBody>
                    <a:bodyPr/>
                    <a:lstStyle/>
                    <a:p>
                      <a:pPr marL="0" marR="0" lvl="0" indent="0" algn="l" rtl="0">
                        <a:lnSpc>
                          <a:spcPct val="107000"/>
                        </a:lnSpc>
                        <a:spcBef>
                          <a:spcPts val="0"/>
                        </a:spcBef>
                        <a:spcAft>
                          <a:spcPts val="0"/>
                        </a:spcAft>
                        <a:buNone/>
                      </a:pPr>
                      <a:r>
                        <a:rPr lang="tr-TR" sz="1200"/>
                        <a:t> Eğitim Öğretim Komisyonu</a:t>
                      </a:r>
                      <a:endParaRPr sz="1100">
                        <a:latin typeface="Calibri"/>
                        <a:ea typeface="Calibri"/>
                        <a:cs typeface="Calibri"/>
                        <a:sym typeface="Calibri"/>
                      </a:endParaRPr>
                    </a:p>
                  </a:txBody>
                  <a:tcPr marL="47000" marR="47000" marT="6350" marB="0" anchor="ctr"/>
                </a:tc>
                <a:tc>
                  <a:txBody>
                    <a:bodyPr/>
                    <a:lstStyle/>
                    <a:p>
                      <a:pPr marL="0" marR="0" lvl="0" indent="0" algn="l" rtl="0">
                        <a:lnSpc>
                          <a:spcPct val="107000"/>
                        </a:lnSpc>
                        <a:spcBef>
                          <a:spcPts val="0"/>
                        </a:spcBef>
                        <a:spcAft>
                          <a:spcPts val="0"/>
                        </a:spcAft>
                        <a:buNone/>
                      </a:pPr>
                      <a:r>
                        <a:rPr lang="tr-TR" sz="1200"/>
                        <a:t>                    4</a:t>
                      </a:r>
                      <a:endParaRPr sz="11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sz="1100" dirty="0" smtClean="0">
                          <a:latin typeface="Calibri"/>
                          <a:ea typeface="Calibri"/>
                          <a:cs typeface="Calibri"/>
                          <a:sym typeface="Calibri"/>
                        </a:rPr>
                        <a:t>1</a:t>
                      </a:r>
                      <a:endParaRPr sz="1100" dirty="0">
                        <a:latin typeface="Calibri"/>
                        <a:ea typeface="Calibri"/>
                        <a:cs typeface="Calibri"/>
                        <a:sym typeface="Calibri"/>
                      </a:endParaRPr>
                    </a:p>
                  </a:txBody>
                  <a:tcPr marL="9525" marR="9525" marT="9525" marB="0" anchor="ctr"/>
                </a:tc>
                <a:extLst>
                  <a:ext uri="{0D108BD9-81ED-4DB2-BD59-A6C34878D82A}">
                    <a16:rowId xmlns:a16="http://schemas.microsoft.com/office/drawing/2014/main" val="10004"/>
                  </a:ext>
                </a:extLst>
              </a:tr>
              <a:tr h="299600">
                <a:tc>
                  <a:txBody>
                    <a:bodyPr/>
                    <a:lstStyle/>
                    <a:p>
                      <a:pPr marL="0" marR="0" lvl="0" indent="0" algn="l" rtl="0">
                        <a:lnSpc>
                          <a:spcPct val="107000"/>
                        </a:lnSpc>
                        <a:spcBef>
                          <a:spcPts val="0"/>
                        </a:spcBef>
                        <a:spcAft>
                          <a:spcPts val="0"/>
                        </a:spcAft>
                        <a:buNone/>
                      </a:pPr>
                      <a:r>
                        <a:rPr lang="tr-TR" sz="1200"/>
                        <a:t> Engelli Öğrenci Danışma ve Koordinasyon Komisyonu</a:t>
                      </a:r>
                      <a:endParaRPr sz="1100">
                        <a:latin typeface="Calibri"/>
                        <a:ea typeface="Calibri"/>
                        <a:cs typeface="Calibri"/>
                        <a:sym typeface="Calibri"/>
                      </a:endParaRPr>
                    </a:p>
                  </a:txBody>
                  <a:tcPr marL="47000" marR="47000" marT="6350" marB="0" anchor="ctr"/>
                </a:tc>
                <a:tc>
                  <a:txBody>
                    <a:bodyPr/>
                    <a:lstStyle/>
                    <a:p>
                      <a:pPr marL="0" marR="0" lvl="0" indent="0" algn="l" rtl="0">
                        <a:lnSpc>
                          <a:spcPct val="107000"/>
                        </a:lnSpc>
                        <a:spcBef>
                          <a:spcPts val="0"/>
                        </a:spcBef>
                        <a:spcAft>
                          <a:spcPts val="0"/>
                        </a:spcAft>
                        <a:buNone/>
                      </a:pPr>
                      <a:r>
                        <a:rPr lang="tr-TR" sz="1200"/>
                        <a:t>                    3</a:t>
                      </a:r>
                      <a:endParaRPr sz="11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endParaRPr sz="1100" dirty="0">
                        <a:latin typeface="Calibri"/>
                        <a:ea typeface="Calibri"/>
                        <a:cs typeface="Calibri"/>
                        <a:sym typeface="Calibri"/>
                      </a:endParaRPr>
                    </a:p>
                  </a:txBody>
                  <a:tcPr marL="9525" marR="9525" marT="9525" marB="0" anchor="ctr"/>
                </a:tc>
                <a:extLst>
                  <a:ext uri="{0D108BD9-81ED-4DB2-BD59-A6C34878D82A}">
                    <a16:rowId xmlns:a16="http://schemas.microsoft.com/office/drawing/2014/main" val="10005"/>
                  </a:ext>
                </a:extLst>
              </a:tr>
              <a:tr h="275800">
                <a:tc>
                  <a:txBody>
                    <a:bodyPr/>
                    <a:lstStyle/>
                    <a:p>
                      <a:pPr marL="0" marR="0" lvl="0" indent="0" algn="l" rtl="0">
                        <a:lnSpc>
                          <a:spcPct val="107000"/>
                        </a:lnSpc>
                        <a:spcBef>
                          <a:spcPts val="0"/>
                        </a:spcBef>
                        <a:spcAft>
                          <a:spcPts val="0"/>
                        </a:spcAft>
                        <a:buNone/>
                      </a:pPr>
                      <a:r>
                        <a:rPr lang="tr-TR" sz="1100"/>
                        <a:t>Kalite Komisyonu</a:t>
                      </a:r>
                      <a:endParaRPr sz="1100">
                        <a:latin typeface="Calibri"/>
                        <a:ea typeface="Calibri"/>
                        <a:cs typeface="Calibri"/>
                        <a:sym typeface="Calibri"/>
                      </a:endParaRPr>
                    </a:p>
                  </a:txBody>
                  <a:tcPr marL="47000" marR="47000" marT="6350" marB="0" anchor="ctr"/>
                </a:tc>
                <a:tc>
                  <a:txBody>
                    <a:bodyPr/>
                    <a:lstStyle/>
                    <a:p>
                      <a:pPr marL="0" marR="0" lvl="0" indent="0" algn="l" rtl="0">
                        <a:lnSpc>
                          <a:spcPct val="107000"/>
                        </a:lnSpc>
                        <a:spcBef>
                          <a:spcPts val="0"/>
                        </a:spcBef>
                        <a:spcAft>
                          <a:spcPts val="0"/>
                        </a:spcAft>
                        <a:buNone/>
                      </a:pPr>
                      <a:r>
                        <a:rPr lang="tr-TR" sz="1100"/>
                        <a:t>                      3</a:t>
                      </a:r>
                      <a:endParaRPr sz="11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100"/>
                        <a:t>                         1       </a:t>
                      </a:r>
                      <a:endParaRPr sz="1100">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sz="1100" dirty="0" smtClean="0">
                          <a:latin typeface="Calibri"/>
                          <a:ea typeface="Calibri"/>
                          <a:cs typeface="Calibri"/>
                          <a:sym typeface="Calibri"/>
                        </a:rPr>
                        <a:t>1</a:t>
                      </a:r>
                      <a:endParaRPr sz="1100" dirty="0">
                        <a:latin typeface="Calibri"/>
                        <a:ea typeface="Calibri"/>
                        <a:cs typeface="Calibri"/>
                        <a:sym typeface="Calibri"/>
                      </a:endParaRPr>
                    </a:p>
                  </a:txBody>
                  <a:tcPr marL="9525" marR="9525" marT="9525" marB="0" anchor="ctr"/>
                </a:tc>
                <a:extLst>
                  <a:ext uri="{0D108BD9-81ED-4DB2-BD59-A6C34878D82A}">
                    <a16:rowId xmlns:a16="http://schemas.microsoft.com/office/drawing/2014/main" val="10006"/>
                  </a:ext>
                </a:extLst>
              </a:tr>
              <a:tr h="275800">
                <a:tc>
                  <a:txBody>
                    <a:bodyPr/>
                    <a:lstStyle/>
                    <a:p>
                      <a:pPr marL="0" marR="0" lvl="0" indent="0" algn="l" rtl="0">
                        <a:lnSpc>
                          <a:spcPct val="107000"/>
                        </a:lnSpc>
                        <a:spcBef>
                          <a:spcPts val="0"/>
                        </a:spcBef>
                        <a:spcAft>
                          <a:spcPts val="0"/>
                        </a:spcAft>
                        <a:buNone/>
                      </a:pPr>
                      <a:r>
                        <a:rPr lang="tr-TR" sz="1100"/>
                        <a:t>Öğretim Programları ve Materyal Geliştirme Komisyonu</a:t>
                      </a:r>
                      <a:endParaRPr sz="1100">
                        <a:latin typeface="Calibri"/>
                        <a:ea typeface="Calibri"/>
                        <a:cs typeface="Calibri"/>
                        <a:sym typeface="Calibri"/>
                      </a:endParaRPr>
                    </a:p>
                  </a:txBody>
                  <a:tcPr marL="47000" marR="47000" marT="6350" marB="0" anchor="ctr"/>
                </a:tc>
                <a:tc>
                  <a:txBody>
                    <a:bodyPr/>
                    <a:lstStyle/>
                    <a:p>
                      <a:pPr marL="0" marR="0" lvl="0" indent="0" algn="l" rtl="0">
                        <a:lnSpc>
                          <a:spcPct val="107000"/>
                        </a:lnSpc>
                        <a:spcBef>
                          <a:spcPts val="0"/>
                        </a:spcBef>
                        <a:spcAft>
                          <a:spcPts val="0"/>
                        </a:spcAft>
                        <a:buNone/>
                      </a:pPr>
                      <a:r>
                        <a:rPr lang="tr-TR" sz="1100"/>
                        <a:t>                      3</a:t>
                      </a:r>
                      <a:endParaRPr sz="11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9525" marR="9525" marT="9525" marB="0" anchor="ctr"/>
                </a:tc>
                <a:extLst>
                  <a:ext uri="{0D108BD9-81ED-4DB2-BD59-A6C34878D82A}">
                    <a16:rowId xmlns:a16="http://schemas.microsoft.com/office/drawing/2014/main" val="10007"/>
                  </a:ext>
                </a:extLst>
              </a:tr>
              <a:tr h="299600">
                <a:tc>
                  <a:txBody>
                    <a:bodyPr/>
                    <a:lstStyle/>
                    <a:p>
                      <a:pPr marL="0" marR="0" lvl="0" indent="0" algn="l" rtl="0">
                        <a:lnSpc>
                          <a:spcPct val="107000"/>
                        </a:lnSpc>
                        <a:spcBef>
                          <a:spcPts val="0"/>
                        </a:spcBef>
                        <a:spcAft>
                          <a:spcPts val="0"/>
                        </a:spcAft>
                        <a:buNone/>
                      </a:pPr>
                      <a:r>
                        <a:rPr lang="tr-TR" sz="1200"/>
                        <a:t> Kamu Kurumu Tütün Denetçiliği</a:t>
                      </a:r>
                      <a:endParaRPr sz="1100">
                        <a:latin typeface="Calibri"/>
                        <a:ea typeface="Calibri"/>
                        <a:cs typeface="Calibri"/>
                        <a:sym typeface="Calibri"/>
                      </a:endParaRPr>
                    </a:p>
                  </a:txBody>
                  <a:tcPr marL="47000" marR="47000" marT="6350" marB="0" anchor="ctr"/>
                </a:tc>
                <a:tc>
                  <a:txBody>
                    <a:bodyPr/>
                    <a:lstStyle/>
                    <a:p>
                      <a:pPr marL="0" marR="0" lvl="0" indent="0" algn="l" rtl="0">
                        <a:lnSpc>
                          <a:spcPct val="107000"/>
                        </a:lnSpc>
                        <a:spcBef>
                          <a:spcPts val="0"/>
                        </a:spcBef>
                        <a:spcAft>
                          <a:spcPts val="0"/>
                        </a:spcAft>
                        <a:buNone/>
                      </a:pPr>
                      <a:r>
                        <a:rPr lang="tr-TR" sz="1200"/>
                        <a:t>                    1</a:t>
                      </a:r>
                      <a:endParaRPr sz="11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100"/>
                        <a:t>                          1</a:t>
                      </a:r>
                      <a:endParaRPr sz="11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9525" marR="9525" marT="9525" marB="0" anchor="ctr"/>
                </a:tc>
                <a:extLst>
                  <a:ext uri="{0D108BD9-81ED-4DB2-BD59-A6C34878D82A}">
                    <a16:rowId xmlns:a16="http://schemas.microsoft.com/office/drawing/2014/main" val="10008"/>
                  </a:ext>
                </a:extLst>
              </a:tr>
              <a:tr h="299600">
                <a:tc>
                  <a:txBody>
                    <a:bodyPr/>
                    <a:lstStyle/>
                    <a:p>
                      <a:pPr marL="0" marR="0" lvl="0" indent="0" algn="l" rtl="0">
                        <a:lnSpc>
                          <a:spcPct val="107000"/>
                        </a:lnSpc>
                        <a:spcBef>
                          <a:spcPts val="0"/>
                        </a:spcBef>
                        <a:spcAft>
                          <a:spcPts val="0"/>
                        </a:spcAft>
                        <a:buNone/>
                      </a:pPr>
                      <a:r>
                        <a:rPr lang="tr-TR" sz="1200"/>
                        <a:t> Aile Çalışmaları Koordinatörlüğü Temsilciliği</a:t>
                      </a:r>
                      <a:endParaRPr sz="1100">
                        <a:latin typeface="Calibri"/>
                        <a:ea typeface="Calibri"/>
                        <a:cs typeface="Calibri"/>
                        <a:sym typeface="Calibri"/>
                      </a:endParaRPr>
                    </a:p>
                  </a:txBody>
                  <a:tcPr marL="47000" marR="47000" marT="6350" marB="0" anchor="ctr"/>
                </a:tc>
                <a:tc>
                  <a:txBody>
                    <a:bodyPr/>
                    <a:lstStyle/>
                    <a:p>
                      <a:pPr marL="0" marR="0" lvl="0" indent="0" algn="l" rtl="0">
                        <a:lnSpc>
                          <a:spcPct val="107000"/>
                        </a:lnSpc>
                        <a:spcBef>
                          <a:spcPts val="0"/>
                        </a:spcBef>
                        <a:spcAft>
                          <a:spcPts val="0"/>
                        </a:spcAft>
                        <a:buNone/>
                      </a:pPr>
                      <a:r>
                        <a:rPr lang="tr-TR" sz="1200"/>
                        <a:t>                    2</a:t>
                      </a:r>
                      <a:endParaRPr sz="11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9525" marR="9525" marT="9525" marB="0" anchor="ctr"/>
                </a:tc>
                <a:extLst>
                  <a:ext uri="{0D108BD9-81ED-4DB2-BD59-A6C34878D82A}">
                    <a16:rowId xmlns:a16="http://schemas.microsoft.com/office/drawing/2014/main" val="10009"/>
                  </a:ext>
                </a:extLst>
              </a:tr>
              <a:tr h="299600">
                <a:tc>
                  <a:txBody>
                    <a:bodyPr/>
                    <a:lstStyle/>
                    <a:p>
                      <a:pPr marL="0" marR="0" lvl="0" indent="0" algn="l" rtl="0">
                        <a:lnSpc>
                          <a:spcPct val="107000"/>
                        </a:lnSpc>
                        <a:spcBef>
                          <a:spcPts val="0"/>
                        </a:spcBef>
                        <a:spcAft>
                          <a:spcPts val="0"/>
                        </a:spcAft>
                        <a:buNone/>
                      </a:pPr>
                      <a:r>
                        <a:rPr lang="tr-TR" sz="1200"/>
                        <a:t> Ölçme ve Değerlendirme Komisyonu</a:t>
                      </a:r>
                      <a:endParaRPr sz="1100">
                        <a:latin typeface="Calibri"/>
                        <a:ea typeface="Calibri"/>
                        <a:cs typeface="Calibri"/>
                        <a:sym typeface="Calibri"/>
                      </a:endParaRPr>
                    </a:p>
                  </a:txBody>
                  <a:tcPr marL="47000" marR="47000" marT="6350" marB="0" anchor="ctr"/>
                </a:tc>
                <a:tc>
                  <a:txBody>
                    <a:bodyPr/>
                    <a:lstStyle/>
                    <a:p>
                      <a:pPr marL="0" marR="0" lvl="0" indent="0" algn="l" rtl="0">
                        <a:lnSpc>
                          <a:spcPct val="107000"/>
                        </a:lnSpc>
                        <a:spcBef>
                          <a:spcPts val="0"/>
                        </a:spcBef>
                        <a:spcAft>
                          <a:spcPts val="0"/>
                        </a:spcAft>
                        <a:buNone/>
                      </a:pPr>
                      <a:r>
                        <a:rPr lang="tr-TR" sz="1200"/>
                        <a:t>                    4</a:t>
                      </a:r>
                      <a:endParaRPr sz="11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9525" marR="9525" marT="9525" marB="0" anchor="ctr"/>
                </a:tc>
                <a:extLst>
                  <a:ext uri="{0D108BD9-81ED-4DB2-BD59-A6C34878D82A}">
                    <a16:rowId xmlns:a16="http://schemas.microsoft.com/office/drawing/2014/main" val="10010"/>
                  </a:ext>
                </a:extLst>
              </a:tr>
              <a:tr h="299600">
                <a:tc>
                  <a:txBody>
                    <a:bodyPr/>
                    <a:lstStyle/>
                    <a:p>
                      <a:pPr marL="0" marR="0" lvl="0" indent="0" algn="l" rtl="0">
                        <a:lnSpc>
                          <a:spcPct val="107000"/>
                        </a:lnSpc>
                        <a:spcBef>
                          <a:spcPts val="0"/>
                        </a:spcBef>
                        <a:spcAft>
                          <a:spcPts val="0"/>
                        </a:spcAft>
                        <a:buNone/>
                      </a:pPr>
                      <a:r>
                        <a:rPr lang="tr-TR" sz="1200"/>
                        <a:t> Mesleki Gelişim Komisyonu</a:t>
                      </a:r>
                      <a:endParaRPr sz="1100">
                        <a:latin typeface="Calibri"/>
                        <a:ea typeface="Calibri"/>
                        <a:cs typeface="Calibri"/>
                        <a:sym typeface="Calibri"/>
                      </a:endParaRPr>
                    </a:p>
                  </a:txBody>
                  <a:tcPr marL="47000" marR="47000" marT="6350" marB="0" anchor="ctr"/>
                </a:tc>
                <a:tc>
                  <a:txBody>
                    <a:bodyPr/>
                    <a:lstStyle/>
                    <a:p>
                      <a:pPr marL="0" marR="0" lvl="0" indent="0" algn="l" rtl="0">
                        <a:lnSpc>
                          <a:spcPct val="107000"/>
                        </a:lnSpc>
                        <a:spcBef>
                          <a:spcPts val="0"/>
                        </a:spcBef>
                        <a:spcAft>
                          <a:spcPts val="0"/>
                        </a:spcAft>
                        <a:buNone/>
                      </a:pPr>
                      <a:r>
                        <a:rPr lang="tr-TR" sz="1200"/>
                        <a:t>                    4</a:t>
                      </a:r>
                      <a:endParaRPr sz="11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9525" marR="9525" marT="9525" marB="0" anchor="ctr"/>
                </a:tc>
                <a:extLst>
                  <a:ext uri="{0D108BD9-81ED-4DB2-BD59-A6C34878D82A}">
                    <a16:rowId xmlns:a16="http://schemas.microsoft.com/office/drawing/2014/main" val="10011"/>
                  </a:ext>
                </a:extLst>
              </a:tr>
              <a:tr h="299600">
                <a:tc>
                  <a:txBody>
                    <a:bodyPr/>
                    <a:lstStyle/>
                    <a:p>
                      <a:pPr marL="0" marR="0" lvl="0" indent="0" algn="l" rtl="0">
                        <a:lnSpc>
                          <a:spcPct val="107000"/>
                        </a:lnSpc>
                        <a:spcBef>
                          <a:spcPts val="0"/>
                        </a:spcBef>
                        <a:spcAft>
                          <a:spcPts val="0"/>
                        </a:spcAft>
                        <a:buNone/>
                      </a:pPr>
                      <a:r>
                        <a:rPr lang="tr-TR" sz="1200"/>
                        <a:t> Proje ve Araştırma Komisyonu</a:t>
                      </a:r>
                      <a:endParaRPr sz="1100">
                        <a:latin typeface="Calibri"/>
                        <a:ea typeface="Calibri"/>
                        <a:cs typeface="Calibri"/>
                        <a:sym typeface="Calibri"/>
                      </a:endParaRPr>
                    </a:p>
                  </a:txBody>
                  <a:tcPr marL="47000" marR="47000" marT="6350" marB="0" anchor="ctr"/>
                </a:tc>
                <a:tc>
                  <a:txBody>
                    <a:bodyPr/>
                    <a:lstStyle/>
                    <a:p>
                      <a:pPr marL="0" marR="0" lvl="0" indent="0" algn="l" rtl="0">
                        <a:lnSpc>
                          <a:spcPct val="107000"/>
                        </a:lnSpc>
                        <a:spcBef>
                          <a:spcPts val="0"/>
                        </a:spcBef>
                        <a:spcAft>
                          <a:spcPts val="0"/>
                        </a:spcAft>
                        <a:buNone/>
                      </a:pPr>
                      <a:r>
                        <a:rPr lang="tr-TR" sz="1200"/>
                        <a:t>                    4</a:t>
                      </a:r>
                      <a:endParaRPr sz="11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endParaRPr sz="1100" dirty="0">
                        <a:latin typeface="Calibri"/>
                        <a:ea typeface="Calibri"/>
                        <a:cs typeface="Calibri"/>
                        <a:sym typeface="Calibri"/>
                      </a:endParaRPr>
                    </a:p>
                  </a:txBody>
                  <a:tcPr marL="9525" marR="9525" marT="9525" marB="0" anchor="ctr"/>
                </a:tc>
                <a:extLst>
                  <a:ext uri="{0D108BD9-81ED-4DB2-BD59-A6C34878D82A}">
                    <a16:rowId xmlns:a16="http://schemas.microsoft.com/office/drawing/2014/main" val="10012"/>
                  </a:ext>
                </a:extLst>
              </a:tr>
            </a:tbl>
          </a:graphicData>
        </a:graphic>
      </p:graphicFrame>
      <p:pic>
        <p:nvPicPr>
          <p:cNvPr id="149" name="Google Shape;149;p7"/>
          <p:cNvPicPr preferRelativeResize="0"/>
          <p:nvPr/>
        </p:nvPicPr>
        <p:blipFill rotWithShape="1">
          <a:blip r:embed="rId3">
            <a:alphaModFix/>
          </a:blip>
          <a:srcRect/>
          <a:stretch/>
        </p:blipFill>
        <p:spPr>
          <a:xfrm>
            <a:off x="11831877" y="6356350"/>
            <a:ext cx="360123" cy="36512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250">
        <p14:pan dir="u"/>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5A1706E0-54DF-4E9C-5846-5771D13C215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70</a:t>
            </a:fld>
            <a:endParaRPr lang="tr-TR"/>
          </a:p>
        </p:txBody>
      </p:sp>
      <p:graphicFrame>
        <p:nvGraphicFramePr>
          <p:cNvPr id="5" name="Tablo 4">
            <a:extLst>
              <a:ext uri="{FF2B5EF4-FFF2-40B4-BE49-F238E27FC236}">
                <a16:creationId xmlns:a16="http://schemas.microsoft.com/office/drawing/2014/main" id="{5116C08A-3616-F6C5-6C20-AAA7E3761A2C}"/>
              </a:ext>
            </a:extLst>
          </p:cNvPr>
          <p:cNvGraphicFramePr>
            <a:graphicFrameLocks noGrp="1"/>
          </p:cNvGraphicFramePr>
          <p:nvPr>
            <p:extLst>
              <p:ext uri="{D42A27DB-BD31-4B8C-83A1-F6EECF244321}">
                <p14:modId xmlns:p14="http://schemas.microsoft.com/office/powerpoint/2010/main" val="1664791174"/>
              </p:ext>
            </p:extLst>
          </p:nvPr>
        </p:nvGraphicFramePr>
        <p:xfrm>
          <a:off x="1600200" y="2057400"/>
          <a:ext cx="9547412" cy="3505200"/>
        </p:xfrm>
        <a:graphic>
          <a:graphicData uri="http://schemas.openxmlformats.org/drawingml/2006/table">
            <a:tbl>
              <a:tblPr firstRow="1" firstCol="1" bandRow="1">
                <a:tableStyleId>{71F7B38A-2533-437F-8BA0-C45511DF4930}</a:tableStyleId>
              </a:tblPr>
              <a:tblGrid>
                <a:gridCol w="8357936">
                  <a:extLst>
                    <a:ext uri="{9D8B030D-6E8A-4147-A177-3AD203B41FA5}">
                      <a16:colId xmlns:a16="http://schemas.microsoft.com/office/drawing/2014/main" val="2556504691"/>
                    </a:ext>
                  </a:extLst>
                </a:gridCol>
                <a:gridCol w="1189476">
                  <a:extLst>
                    <a:ext uri="{9D8B030D-6E8A-4147-A177-3AD203B41FA5}">
                      <a16:colId xmlns:a16="http://schemas.microsoft.com/office/drawing/2014/main" val="3102561951"/>
                    </a:ext>
                  </a:extLst>
                </a:gridCol>
              </a:tblGrid>
              <a:tr h="309978">
                <a:tc>
                  <a:txBody>
                    <a:bodyPr/>
                    <a:lstStyle/>
                    <a:p>
                      <a:pPr>
                        <a:lnSpc>
                          <a:spcPct val="115000"/>
                        </a:lnSpc>
                        <a:spcAft>
                          <a:spcPts val="800"/>
                        </a:spcAft>
                        <a:buNone/>
                      </a:pPr>
                      <a:r>
                        <a:rPr lang="tr-TR" sz="2000" b="1" kern="100" dirty="0">
                          <a:effectLst/>
                        </a:rPr>
                        <a:t>2. Kalite Güvencesi	</a:t>
                      </a:r>
                      <a:endParaRPr lang="tr-TR" sz="20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tr-TR" sz="2000" kern="100">
                          <a:effectLst/>
                        </a:rPr>
                        <a:t> </a:t>
                      </a:r>
                      <a:endParaRPr lang="tr-TR"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67854676"/>
                  </a:ext>
                </a:extLst>
              </a:tr>
              <a:tr h="963474">
                <a:tc>
                  <a:txBody>
                    <a:bodyPr/>
                    <a:lstStyle/>
                    <a:p>
                      <a:pPr>
                        <a:lnSpc>
                          <a:spcPct val="115000"/>
                        </a:lnSpc>
                        <a:spcAft>
                          <a:spcPts val="800"/>
                        </a:spcAft>
                        <a:buNone/>
                      </a:pPr>
                      <a:r>
                        <a:rPr lang="tr-TR" sz="2000" kern="100" dirty="0">
                          <a:effectLst/>
                        </a:rPr>
                        <a:t>2.1 Sürekli değerlendirme, yansıtma ve eylem yoluyla kalite kültürünü teşvik eden ve öğrenci deneyiminin tüm boyutlarını geliştirmeyi amaçlayan sistem ve prosedürler bulunmaktadır.	</a:t>
                      </a:r>
                      <a:endParaRPr lang="tr-TR"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800"/>
                        </a:spcAft>
                        <a:buClr>
                          <a:srgbClr val="000000"/>
                        </a:buClr>
                        <a:buSzTx/>
                        <a:buFont typeface="Arial"/>
                        <a:buNone/>
                        <a:tabLst/>
                        <a:defRPr/>
                      </a:pPr>
                      <a:r>
                        <a:rPr lang="tr-TR" sz="2000" kern="100" dirty="0">
                          <a:effectLst/>
                        </a:rPr>
                        <a:t> ✓</a:t>
                      </a:r>
                      <a:endParaRPr lang="tr-TR" sz="20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tr-TR"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17277449"/>
                  </a:ext>
                </a:extLst>
              </a:tr>
              <a:tr h="963474">
                <a:tc>
                  <a:txBody>
                    <a:bodyPr/>
                    <a:lstStyle/>
                    <a:p>
                      <a:pPr>
                        <a:lnSpc>
                          <a:spcPct val="115000"/>
                        </a:lnSpc>
                        <a:spcAft>
                          <a:spcPts val="800"/>
                        </a:spcAft>
                        <a:buNone/>
                      </a:pPr>
                      <a:r>
                        <a:rPr lang="tr-TR" sz="2000" kern="100">
                          <a:effectLst/>
                        </a:rPr>
                        <a:t>2.2 Öğrenme deneyimi, düzenli ders gözlemleri de dâhil olmak üzere yönetim sistemleri aracılığıyla tamamen izlenmekte ve bu sistemler tüm hizmetlerin kalitesini artırmak için kullanılmaktadır. 	</a:t>
                      </a:r>
                      <a:endParaRPr lang="tr-TR"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tr-TR" sz="2000" kern="100">
                          <a:effectLst/>
                        </a:rPr>
                        <a:t> </a:t>
                      </a:r>
                      <a:endParaRPr lang="tr-TR"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60930312"/>
                  </a:ext>
                </a:extLst>
              </a:tr>
              <a:tr h="963474">
                <a:tc>
                  <a:txBody>
                    <a:bodyPr/>
                    <a:lstStyle/>
                    <a:p>
                      <a:pPr>
                        <a:lnSpc>
                          <a:spcPct val="115000"/>
                        </a:lnSpc>
                        <a:spcAft>
                          <a:spcPts val="800"/>
                        </a:spcAft>
                        <a:buNone/>
                      </a:pPr>
                      <a:r>
                        <a:rPr lang="tr-TR" sz="2000" kern="100">
                          <a:effectLst/>
                        </a:rPr>
                        <a:t>2.3 Öğrencilerin, personelin ve diğer paydaşların öğrenme deneyiminin tüm yönlerine ilişkin düzenli geri bildirimde bulunmasını sağlayan prosedürler vardır ve bu geri bildirimler sürekli iyileştirme amacıyla kullanılmaktadır.</a:t>
                      </a:r>
                      <a:endParaRPr lang="tr-TR" sz="20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800"/>
                        </a:spcAft>
                        <a:buClr>
                          <a:srgbClr val="000000"/>
                        </a:buClr>
                        <a:buSzTx/>
                        <a:buFont typeface="Arial"/>
                        <a:buNone/>
                        <a:tabLst/>
                        <a:defRPr/>
                      </a:pPr>
                      <a:r>
                        <a:rPr lang="tr-TR" sz="2000" kern="100" dirty="0">
                          <a:effectLst/>
                        </a:rPr>
                        <a:t> ✓</a:t>
                      </a:r>
                      <a:endParaRPr lang="tr-TR" sz="20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tr-TR" sz="20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95191490"/>
                  </a:ext>
                </a:extLst>
              </a:tr>
            </a:tbl>
          </a:graphicData>
        </a:graphic>
      </p:graphicFrame>
    </p:spTree>
    <p:extLst>
      <p:ext uri="{BB962C8B-B14F-4D97-AF65-F5344CB8AC3E}">
        <p14:creationId xmlns:p14="http://schemas.microsoft.com/office/powerpoint/2010/main" val="41686084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76"/>
        <p:cNvGrpSpPr/>
        <p:nvPr/>
      </p:nvGrpSpPr>
      <p:grpSpPr>
        <a:xfrm>
          <a:off x="0" y="0"/>
          <a:ext cx="0" cy="0"/>
          <a:chOff x="0" y="0"/>
          <a:chExt cx="0" cy="0"/>
        </a:xfrm>
      </p:grpSpPr>
      <p:sp>
        <p:nvSpPr>
          <p:cNvPr id="679" name="Google Shape;679;g3b4e12bc96d_3_15"/>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tr-TR"/>
              <a:t>71</a:t>
            </a:fld>
            <a:endParaRPr/>
          </a:p>
        </p:txBody>
      </p:sp>
      <p:graphicFrame>
        <p:nvGraphicFramePr>
          <p:cNvPr id="2" name="Tablo 1">
            <a:extLst>
              <a:ext uri="{FF2B5EF4-FFF2-40B4-BE49-F238E27FC236}">
                <a16:creationId xmlns:a16="http://schemas.microsoft.com/office/drawing/2014/main" id="{BBB50852-00CC-5C27-EDDD-0A2D172D02BA}"/>
              </a:ext>
            </a:extLst>
          </p:cNvPr>
          <p:cNvGraphicFramePr>
            <a:graphicFrameLocks noGrp="1"/>
          </p:cNvGraphicFramePr>
          <p:nvPr>
            <p:extLst>
              <p:ext uri="{D42A27DB-BD31-4B8C-83A1-F6EECF244321}">
                <p14:modId xmlns:p14="http://schemas.microsoft.com/office/powerpoint/2010/main" val="1928343923"/>
              </p:ext>
            </p:extLst>
          </p:nvPr>
        </p:nvGraphicFramePr>
        <p:xfrm>
          <a:off x="1990165" y="1949824"/>
          <a:ext cx="8538882" cy="3447856"/>
        </p:xfrm>
        <a:graphic>
          <a:graphicData uri="http://schemas.openxmlformats.org/drawingml/2006/table">
            <a:tbl>
              <a:tblPr firstRow="1" firstCol="1" bandRow="1">
                <a:tableStyleId>{71F7B38A-2533-437F-8BA0-C45511DF4930}</a:tableStyleId>
              </a:tblPr>
              <a:tblGrid>
                <a:gridCol w="7475055">
                  <a:extLst>
                    <a:ext uri="{9D8B030D-6E8A-4147-A177-3AD203B41FA5}">
                      <a16:colId xmlns:a16="http://schemas.microsoft.com/office/drawing/2014/main" val="1306814769"/>
                    </a:ext>
                  </a:extLst>
                </a:gridCol>
                <a:gridCol w="1063827">
                  <a:extLst>
                    <a:ext uri="{9D8B030D-6E8A-4147-A177-3AD203B41FA5}">
                      <a16:colId xmlns:a16="http://schemas.microsoft.com/office/drawing/2014/main" val="4127250840"/>
                    </a:ext>
                  </a:extLst>
                </a:gridCol>
              </a:tblGrid>
              <a:tr h="363070">
                <a:tc>
                  <a:txBody>
                    <a:bodyPr/>
                    <a:lstStyle/>
                    <a:p>
                      <a:pPr>
                        <a:lnSpc>
                          <a:spcPct val="115000"/>
                        </a:lnSpc>
                        <a:spcAft>
                          <a:spcPts val="800"/>
                        </a:spcAft>
                        <a:buNone/>
                      </a:pPr>
                      <a:r>
                        <a:rPr lang="tr-TR" sz="1800" b="1" kern="100" dirty="0">
                          <a:effectLst/>
                        </a:rPr>
                        <a:t>3. Personel ile İletişim</a:t>
                      </a:r>
                      <a:endParaRPr lang="tr-TR" sz="18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tr-TR" sz="1800" kern="100">
                          <a:effectLst/>
                        </a:rPr>
                        <a:t> </a:t>
                      </a:r>
                      <a:endParaRPr lang="tr-TR"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43548009"/>
                  </a:ext>
                </a:extLst>
              </a:tr>
              <a:tr h="665024">
                <a:tc>
                  <a:txBody>
                    <a:bodyPr/>
                    <a:lstStyle/>
                    <a:p>
                      <a:pPr>
                        <a:lnSpc>
                          <a:spcPct val="115000"/>
                        </a:lnSpc>
                        <a:spcAft>
                          <a:spcPts val="800"/>
                        </a:spcAft>
                        <a:buNone/>
                      </a:pPr>
                      <a:r>
                        <a:rPr lang="tr-TR" sz="1800" kern="100">
                          <a:effectLst/>
                        </a:rPr>
                        <a:t>3.1 Yönetim ve personel arasındaki sorumluluklar, hesap verebilirlik çizgileri ve iletişim kanalları açıkça tanımlanmış ve belgelenmiştir.</a:t>
                      </a:r>
                      <a:endParaRPr lang="tr-TR"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800"/>
                        </a:spcAft>
                        <a:buClr>
                          <a:srgbClr val="000000"/>
                        </a:buClr>
                        <a:buSzTx/>
                        <a:buFont typeface="Arial"/>
                        <a:buNone/>
                        <a:tabLst/>
                        <a:defRPr/>
                      </a:pPr>
                      <a:r>
                        <a:rPr lang="tr-TR" sz="1800" kern="100" dirty="0">
                          <a:effectLst/>
                        </a:rPr>
                        <a:t> ✓</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61897771"/>
                  </a:ext>
                </a:extLst>
              </a:tr>
              <a:tr h="665024">
                <a:tc>
                  <a:txBody>
                    <a:bodyPr/>
                    <a:lstStyle/>
                    <a:p>
                      <a:pPr>
                        <a:lnSpc>
                          <a:spcPct val="115000"/>
                        </a:lnSpc>
                        <a:spcAft>
                          <a:spcPts val="800"/>
                        </a:spcAft>
                        <a:buNone/>
                      </a:pPr>
                      <a:r>
                        <a:rPr lang="tr-TR" sz="1800" kern="100" dirty="0">
                          <a:effectLst/>
                        </a:rPr>
                        <a:t>3.2 Personel ile yöneticiler arasında uygun aralıklarla planlanan, resmî ve belgelenmiş iletişim ve istişare süreçleri bulunmaktadır.</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800"/>
                        </a:spcAft>
                        <a:buClr>
                          <a:srgbClr val="000000"/>
                        </a:buClr>
                        <a:buSzTx/>
                        <a:buFont typeface="Arial"/>
                        <a:buNone/>
                        <a:tabLst/>
                        <a:defRPr/>
                      </a:pPr>
                      <a:r>
                        <a:rPr lang="tr-TR" sz="1800" kern="100" dirty="0">
                          <a:effectLst/>
                        </a:rPr>
                        <a:t> ✓</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63188336"/>
                  </a:ext>
                </a:extLst>
              </a:tr>
              <a:tr h="323754">
                <a:tc>
                  <a:txBody>
                    <a:bodyPr/>
                    <a:lstStyle/>
                    <a:p>
                      <a:pPr>
                        <a:lnSpc>
                          <a:spcPct val="115000"/>
                        </a:lnSpc>
                        <a:spcAft>
                          <a:spcPts val="800"/>
                        </a:spcAft>
                        <a:buNone/>
                      </a:pPr>
                      <a:r>
                        <a:rPr lang="tr-TR" sz="1800" kern="100">
                          <a:effectLst/>
                        </a:rPr>
                        <a:t>3.3 Dil merkezi, misyonu ve planlanan gelişmeler hakkında bilgilere personelin erişimi sağlanmaktadır. </a:t>
                      </a:r>
                      <a:endParaRPr lang="tr-TR"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tr-TR" sz="1800" kern="100" dirty="0">
                          <a:effectLst/>
                        </a:rPr>
                        <a:t>✓</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72220513"/>
                  </a:ext>
                </a:extLst>
              </a:tr>
              <a:tr h="665024">
                <a:tc>
                  <a:txBody>
                    <a:bodyPr/>
                    <a:lstStyle/>
                    <a:p>
                      <a:pPr>
                        <a:lnSpc>
                          <a:spcPct val="115000"/>
                        </a:lnSpc>
                        <a:spcAft>
                          <a:spcPts val="800"/>
                        </a:spcAft>
                        <a:buNone/>
                      </a:pPr>
                      <a:r>
                        <a:rPr lang="tr-TR" sz="1800" kern="100">
                          <a:effectLst/>
                        </a:rPr>
                        <a:t>3.4 Yönetim, dil merkezinin hedeflerine ulaşmasını desteklemek amacıyla ilgili kurumsal birimlerle olumlu ilişkileri teşvik eder.</a:t>
                      </a:r>
                      <a:endParaRPr lang="tr-TR"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tr-TR" sz="1800" kern="100" dirty="0">
                          <a:effectLst/>
                        </a:rPr>
                        <a:t> </a:t>
                      </a:r>
                      <a:r>
                        <a:rPr lang="tr-TR" sz="1800" kern="100" dirty="0" smtClean="0">
                          <a:effectLst/>
                        </a:rPr>
                        <a:t>✓</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59578928"/>
                  </a:ext>
                </a:extLst>
              </a:tr>
              <a:tr h="323754">
                <a:tc>
                  <a:txBody>
                    <a:bodyPr/>
                    <a:lstStyle/>
                    <a:p>
                      <a:pPr>
                        <a:lnSpc>
                          <a:spcPct val="115000"/>
                        </a:lnSpc>
                        <a:spcAft>
                          <a:spcPts val="800"/>
                        </a:spcAft>
                        <a:buNone/>
                      </a:pPr>
                      <a:r>
                        <a:rPr lang="tr-TR" sz="1800" kern="100">
                          <a:effectLst/>
                        </a:rPr>
                        <a:t>3.5 Eaquals ve sunduğu kaynaklara ilişkin bilgiler personele açıktır.</a:t>
                      </a:r>
                      <a:endParaRPr lang="tr-TR"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tr-TR" sz="1800" kern="100" dirty="0">
                          <a:effectLst/>
                        </a:rPr>
                        <a:t> </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07767813"/>
                  </a:ext>
                </a:extLst>
              </a:tr>
            </a:tbl>
          </a:graphicData>
        </a:graphic>
      </p:graphicFrame>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46BB7CB3-4523-6A5B-F61F-F30658078D3C}"/>
              </a:ext>
            </a:extLst>
          </p:cNvPr>
          <p:cNvSpPr>
            <a:spLocks noGrp="1"/>
          </p:cNvSpPr>
          <p:nvPr>
            <p:ph type="sldNum" idx="12"/>
          </p:nvPr>
        </p:nvSpPr>
        <p:spPr>
          <a:xfrm>
            <a:off x="7986420" y="6231440"/>
            <a:ext cx="4436016" cy="490036"/>
          </a:xfrm>
        </p:spPr>
        <p:txBody>
          <a:bodyPr/>
          <a:lstStyle/>
          <a:p>
            <a:pPr marL="0" lvl="0" indent="0" algn="r" rtl="0">
              <a:spcBef>
                <a:spcPts val="0"/>
              </a:spcBef>
              <a:spcAft>
                <a:spcPts val="0"/>
              </a:spcAft>
              <a:buNone/>
            </a:pPr>
            <a:fld id="{00000000-1234-1234-1234-123412341234}" type="slidenum">
              <a:rPr lang="tr-TR" smtClean="0"/>
              <a:t>72</a:t>
            </a:fld>
            <a:endParaRPr lang="tr-TR"/>
          </a:p>
        </p:txBody>
      </p:sp>
      <p:graphicFrame>
        <p:nvGraphicFramePr>
          <p:cNvPr id="5" name="Tablo 4">
            <a:extLst>
              <a:ext uri="{FF2B5EF4-FFF2-40B4-BE49-F238E27FC236}">
                <a16:creationId xmlns:a16="http://schemas.microsoft.com/office/drawing/2014/main" id="{4C953BFC-FED5-1944-66E0-15343967D626}"/>
              </a:ext>
            </a:extLst>
          </p:cNvPr>
          <p:cNvGraphicFramePr>
            <a:graphicFrameLocks noGrp="1"/>
          </p:cNvGraphicFramePr>
          <p:nvPr>
            <p:extLst>
              <p:ext uri="{D42A27DB-BD31-4B8C-83A1-F6EECF244321}">
                <p14:modId xmlns:p14="http://schemas.microsoft.com/office/powerpoint/2010/main" val="3075860859"/>
              </p:ext>
            </p:extLst>
          </p:nvPr>
        </p:nvGraphicFramePr>
        <p:xfrm>
          <a:off x="1909482" y="1896035"/>
          <a:ext cx="9305365" cy="3785616"/>
        </p:xfrm>
        <a:graphic>
          <a:graphicData uri="http://schemas.openxmlformats.org/drawingml/2006/table">
            <a:tbl>
              <a:tblPr firstRow="1" firstCol="1" bandRow="1">
                <a:tableStyleId>{71F7B38A-2533-437F-8BA0-C45511DF4930}</a:tableStyleId>
              </a:tblPr>
              <a:tblGrid>
                <a:gridCol w="8146045">
                  <a:extLst>
                    <a:ext uri="{9D8B030D-6E8A-4147-A177-3AD203B41FA5}">
                      <a16:colId xmlns:a16="http://schemas.microsoft.com/office/drawing/2014/main" val="2593811435"/>
                    </a:ext>
                  </a:extLst>
                </a:gridCol>
                <a:gridCol w="1159320">
                  <a:extLst>
                    <a:ext uri="{9D8B030D-6E8A-4147-A177-3AD203B41FA5}">
                      <a16:colId xmlns:a16="http://schemas.microsoft.com/office/drawing/2014/main" val="439817413"/>
                    </a:ext>
                  </a:extLst>
                </a:gridCol>
              </a:tblGrid>
              <a:tr h="267773">
                <a:tc>
                  <a:txBody>
                    <a:bodyPr/>
                    <a:lstStyle/>
                    <a:p>
                      <a:pPr>
                        <a:lnSpc>
                          <a:spcPct val="115000"/>
                        </a:lnSpc>
                        <a:spcAft>
                          <a:spcPts val="800"/>
                        </a:spcAft>
                        <a:buNone/>
                      </a:pPr>
                      <a:r>
                        <a:rPr lang="tr-TR" sz="1800" b="1" kern="100" dirty="0">
                          <a:effectLst/>
                        </a:rPr>
                        <a:t>4. Öğrenciler ve Diğer Paydaşlarla İletişim</a:t>
                      </a:r>
                      <a:endParaRPr lang="tr-TR" sz="18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tr-TR" sz="1800" kern="100">
                          <a:effectLst/>
                        </a:rPr>
                        <a:t> </a:t>
                      </a:r>
                      <a:endParaRPr lang="tr-TR"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05879825"/>
                  </a:ext>
                </a:extLst>
              </a:tr>
              <a:tr h="550034">
                <a:tc>
                  <a:txBody>
                    <a:bodyPr/>
                    <a:lstStyle/>
                    <a:p>
                      <a:pPr>
                        <a:lnSpc>
                          <a:spcPct val="115000"/>
                        </a:lnSpc>
                        <a:spcAft>
                          <a:spcPts val="800"/>
                        </a:spcAft>
                        <a:buNone/>
                      </a:pPr>
                      <a:r>
                        <a:rPr lang="tr-TR" sz="1800" kern="100" dirty="0">
                          <a:effectLst/>
                        </a:rPr>
                        <a:t>4.1 Öğrenciye yönelik tüm tanıtım materyalleri, dil merkezinin kurslarını ve hizmetlerini doğru şekilde tanımlar. </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tr-TR" sz="1800" kern="100">
                          <a:effectLst/>
                        </a:rPr>
                        <a:t>✓</a:t>
                      </a:r>
                      <a:endParaRPr lang="tr-TR"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46560602"/>
                  </a:ext>
                </a:extLst>
              </a:tr>
              <a:tr h="550034">
                <a:tc>
                  <a:txBody>
                    <a:bodyPr/>
                    <a:lstStyle/>
                    <a:p>
                      <a:pPr>
                        <a:lnSpc>
                          <a:spcPct val="115000"/>
                        </a:lnSpc>
                        <a:spcAft>
                          <a:spcPts val="800"/>
                        </a:spcAft>
                        <a:buNone/>
                      </a:pPr>
                      <a:r>
                        <a:rPr lang="tr-TR" sz="1800" kern="100">
                          <a:effectLst/>
                        </a:rPr>
                        <a:t>4.2 Kabul, ilerleme, disiplin ve tamamlama ile ilgili sözleşmesel düzenlemeler öğrencilere ve diğer paydaşlara açıkça bildirilir ve tutarlı biçimde uygulanır. </a:t>
                      </a:r>
                      <a:endParaRPr lang="tr-TR"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tr-TR" sz="1800" kern="100">
                          <a:effectLst/>
                        </a:rPr>
                        <a:t>✓</a:t>
                      </a:r>
                      <a:endParaRPr lang="tr-TR"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88900767"/>
                  </a:ext>
                </a:extLst>
              </a:tr>
              <a:tr h="550034">
                <a:tc>
                  <a:txBody>
                    <a:bodyPr/>
                    <a:lstStyle/>
                    <a:p>
                      <a:pPr>
                        <a:lnSpc>
                          <a:spcPct val="115000"/>
                        </a:lnSpc>
                        <a:spcAft>
                          <a:spcPts val="800"/>
                        </a:spcAft>
                        <a:buNone/>
                      </a:pPr>
                      <a:r>
                        <a:rPr lang="tr-TR" sz="1800" kern="100">
                          <a:effectLst/>
                        </a:rPr>
                        <a:t>4.3 Öğrenciler veya diğer paydaşlar tarafından dile getirilen her türlü endişeye yanıt vermeye yönelik, resmî bir şikâyet prosedürü dâhil olmak üzere etkili mekanizmalar bulunmaktadır. </a:t>
                      </a:r>
                      <a:endParaRPr lang="tr-TR"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tr-TR" sz="1800" kern="100">
                          <a:effectLst/>
                        </a:rPr>
                        <a:t>✓</a:t>
                      </a:r>
                      <a:endParaRPr lang="tr-TR"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58005837"/>
                  </a:ext>
                </a:extLst>
              </a:tr>
              <a:tr h="550034">
                <a:tc>
                  <a:txBody>
                    <a:bodyPr/>
                    <a:lstStyle/>
                    <a:p>
                      <a:pPr>
                        <a:lnSpc>
                          <a:spcPct val="115000"/>
                        </a:lnSpc>
                        <a:spcAft>
                          <a:spcPts val="800"/>
                        </a:spcAft>
                        <a:buNone/>
                      </a:pPr>
                      <a:r>
                        <a:rPr lang="tr-TR" sz="1800" kern="100" dirty="0">
                          <a:effectLst/>
                        </a:rPr>
                        <a:t>4.4 Merkez yönetimi ile öğrenciler arasında uygun aralıklarla planlanan, resmî ve belgelenmiş istişare süreçleri mevcuttur. </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tr-TR" sz="1800" kern="100">
                          <a:effectLst/>
                        </a:rPr>
                        <a:t>✓</a:t>
                      </a:r>
                      <a:endParaRPr lang="tr-TR"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80274054"/>
                  </a:ext>
                </a:extLst>
              </a:tr>
              <a:tr h="550034">
                <a:tc>
                  <a:txBody>
                    <a:bodyPr/>
                    <a:lstStyle/>
                    <a:p>
                      <a:pPr>
                        <a:lnSpc>
                          <a:spcPct val="115000"/>
                        </a:lnSpc>
                        <a:spcAft>
                          <a:spcPts val="800"/>
                        </a:spcAft>
                        <a:buNone/>
                      </a:pPr>
                      <a:r>
                        <a:rPr lang="tr-TR" sz="1800" kern="100">
                          <a:effectLst/>
                        </a:rPr>
                        <a:t>4.5 Akredite üyeler, Eaquals Garantilerini kamuya açık şekilde sergiler ve Eaquals logosunu doğru biçimde kullanır.</a:t>
                      </a:r>
                      <a:endParaRPr lang="tr-TR"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tr-TR" sz="1800" kern="100" dirty="0">
                          <a:effectLst/>
                        </a:rPr>
                        <a:t> </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44518967"/>
                  </a:ext>
                </a:extLst>
              </a:tr>
            </a:tbl>
          </a:graphicData>
        </a:graphic>
      </p:graphicFrame>
    </p:spTree>
    <p:extLst>
      <p:ext uri="{BB962C8B-B14F-4D97-AF65-F5344CB8AC3E}">
        <p14:creationId xmlns:p14="http://schemas.microsoft.com/office/powerpoint/2010/main" val="154151266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6E1455AC-B024-931B-3B09-B4FB6AC73F2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73</a:t>
            </a:fld>
            <a:endParaRPr lang="tr-TR"/>
          </a:p>
        </p:txBody>
      </p:sp>
      <p:graphicFrame>
        <p:nvGraphicFramePr>
          <p:cNvPr id="5" name="Tablo 4">
            <a:extLst>
              <a:ext uri="{FF2B5EF4-FFF2-40B4-BE49-F238E27FC236}">
                <a16:creationId xmlns:a16="http://schemas.microsoft.com/office/drawing/2014/main" id="{B0782187-8FE8-959B-B951-61C9CBCA33EB}"/>
              </a:ext>
            </a:extLst>
          </p:cNvPr>
          <p:cNvGraphicFramePr>
            <a:graphicFrameLocks noGrp="1"/>
          </p:cNvGraphicFramePr>
          <p:nvPr>
            <p:extLst>
              <p:ext uri="{D42A27DB-BD31-4B8C-83A1-F6EECF244321}">
                <p14:modId xmlns:p14="http://schemas.microsoft.com/office/powerpoint/2010/main" val="4195035660"/>
              </p:ext>
            </p:extLst>
          </p:nvPr>
        </p:nvGraphicFramePr>
        <p:xfrm>
          <a:off x="851648" y="1835060"/>
          <a:ext cx="10766612" cy="4380344"/>
        </p:xfrm>
        <a:graphic>
          <a:graphicData uri="http://schemas.openxmlformats.org/drawingml/2006/table">
            <a:tbl>
              <a:tblPr firstRow="1" firstCol="1" bandRow="1">
                <a:tableStyleId>{71F7B38A-2533-437F-8BA0-C45511DF4930}</a:tableStyleId>
              </a:tblPr>
              <a:tblGrid>
                <a:gridCol w="9425241">
                  <a:extLst>
                    <a:ext uri="{9D8B030D-6E8A-4147-A177-3AD203B41FA5}">
                      <a16:colId xmlns:a16="http://schemas.microsoft.com/office/drawing/2014/main" val="3629149232"/>
                    </a:ext>
                  </a:extLst>
                </a:gridCol>
                <a:gridCol w="1341371">
                  <a:extLst>
                    <a:ext uri="{9D8B030D-6E8A-4147-A177-3AD203B41FA5}">
                      <a16:colId xmlns:a16="http://schemas.microsoft.com/office/drawing/2014/main" val="3521222169"/>
                    </a:ext>
                  </a:extLst>
                </a:gridCol>
              </a:tblGrid>
              <a:tr h="209380">
                <a:tc>
                  <a:txBody>
                    <a:bodyPr/>
                    <a:lstStyle/>
                    <a:p>
                      <a:pPr algn="ctr">
                        <a:lnSpc>
                          <a:spcPct val="115000"/>
                        </a:lnSpc>
                        <a:spcAft>
                          <a:spcPts val="800"/>
                        </a:spcAft>
                        <a:buNone/>
                      </a:pPr>
                      <a:r>
                        <a:rPr lang="tr-TR" sz="1600" b="1" kern="100" dirty="0">
                          <a:effectLst/>
                          <a:latin typeface="Calibri" panose="020F0502020204030204" pitchFamily="34" charset="0"/>
                          <a:cs typeface="Calibri" panose="020F0502020204030204" pitchFamily="34" charset="0"/>
                        </a:rPr>
                        <a:t>B – Akademik Yönetim	</a:t>
                      </a:r>
                      <a:endParaRPr lang="tr-TR" sz="1600" b="1" kern="100" dirty="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tc>
                <a:tc>
                  <a:txBody>
                    <a:bodyPr/>
                    <a:lstStyle/>
                    <a:p>
                      <a:pPr>
                        <a:lnSpc>
                          <a:spcPct val="115000"/>
                        </a:lnSpc>
                        <a:spcAft>
                          <a:spcPts val="800"/>
                        </a:spcAft>
                        <a:buNone/>
                      </a:pPr>
                      <a:r>
                        <a:rPr lang="tr-TR" sz="1600" kern="100">
                          <a:effectLst/>
                          <a:latin typeface="Calibri" panose="020F0502020204030204" pitchFamily="34" charset="0"/>
                          <a:cs typeface="Calibri" panose="020F0502020204030204" pitchFamily="34" charset="0"/>
                        </a:rPr>
                        <a:t> </a:t>
                      </a:r>
                      <a:endParaRPr lang="tr-TR" sz="1600"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tc>
                <a:extLst>
                  <a:ext uri="{0D108BD9-81ED-4DB2-BD59-A6C34878D82A}">
                    <a16:rowId xmlns:a16="http://schemas.microsoft.com/office/drawing/2014/main" val="1033261038"/>
                  </a:ext>
                </a:extLst>
              </a:tr>
              <a:tr h="209380">
                <a:tc>
                  <a:txBody>
                    <a:bodyPr/>
                    <a:lstStyle/>
                    <a:p>
                      <a:pPr>
                        <a:lnSpc>
                          <a:spcPct val="115000"/>
                        </a:lnSpc>
                        <a:spcAft>
                          <a:spcPts val="800"/>
                        </a:spcAft>
                        <a:buNone/>
                      </a:pPr>
                      <a:r>
                        <a:rPr lang="tr-TR" sz="1600" b="1" kern="100" dirty="0">
                          <a:effectLst/>
                          <a:latin typeface="Calibri" panose="020F0502020204030204" pitchFamily="34" charset="0"/>
                          <a:cs typeface="Calibri" panose="020F0502020204030204" pitchFamily="34" charset="0"/>
                        </a:rPr>
                        <a:t>5. Program Tasarımı ve Destekleyici Sistemler	</a:t>
                      </a:r>
                      <a:endParaRPr lang="tr-TR" sz="1600" b="1" kern="100" dirty="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tc>
                <a:tc>
                  <a:txBody>
                    <a:bodyPr/>
                    <a:lstStyle/>
                    <a:p>
                      <a:pPr>
                        <a:lnSpc>
                          <a:spcPct val="115000"/>
                        </a:lnSpc>
                        <a:spcAft>
                          <a:spcPts val="800"/>
                        </a:spcAft>
                        <a:buNone/>
                      </a:pPr>
                      <a:r>
                        <a:rPr lang="tr-TR" sz="1600" kern="100">
                          <a:effectLst/>
                          <a:latin typeface="Calibri" panose="020F0502020204030204" pitchFamily="34" charset="0"/>
                          <a:cs typeface="Calibri" panose="020F0502020204030204" pitchFamily="34" charset="0"/>
                        </a:rPr>
                        <a:t> </a:t>
                      </a:r>
                      <a:endParaRPr lang="tr-TR" sz="1600"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tc>
                <a:extLst>
                  <a:ext uri="{0D108BD9-81ED-4DB2-BD59-A6C34878D82A}">
                    <a16:rowId xmlns:a16="http://schemas.microsoft.com/office/drawing/2014/main" val="2198416908"/>
                  </a:ext>
                </a:extLst>
              </a:tr>
              <a:tr h="430136">
                <a:tc>
                  <a:txBody>
                    <a:bodyPr/>
                    <a:lstStyle/>
                    <a:p>
                      <a:pPr>
                        <a:lnSpc>
                          <a:spcPct val="115000"/>
                        </a:lnSpc>
                        <a:spcAft>
                          <a:spcPts val="800"/>
                        </a:spcAft>
                        <a:buNone/>
                      </a:pPr>
                      <a:r>
                        <a:rPr lang="tr-TR" sz="1600" kern="100" dirty="0">
                          <a:effectLst/>
                          <a:latin typeface="Calibri" panose="020F0502020204030204" pitchFamily="34" charset="0"/>
                          <a:cs typeface="Calibri" panose="020F0502020204030204" pitchFamily="34" charset="0"/>
                        </a:rPr>
                        <a:t>5.1 Dil merkezinin eğitim felsefesini ve pedagojik yaklaşımını ortaya koyan bir beyan bulunmaktadır.	</a:t>
                      </a:r>
                      <a:endParaRPr lang="tr-TR" sz="1600" kern="100" dirty="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800"/>
                        </a:spcAft>
                        <a:buClr>
                          <a:srgbClr val="000000"/>
                        </a:buClr>
                        <a:buSzTx/>
                        <a:buFont typeface="Arial"/>
                        <a:buNone/>
                        <a:tabLst/>
                        <a:defRPr/>
                      </a:pPr>
                      <a:r>
                        <a:rPr lang="tr-TR" sz="1600" kern="100" dirty="0">
                          <a:effectLst/>
                          <a:latin typeface="Calibri" panose="020F0502020204030204" pitchFamily="34" charset="0"/>
                          <a:cs typeface="Calibri" panose="020F0502020204030204" pitchFamily="34" charset="0"/>
                        </a:rPr>
                        <a:t> ✓</a:t>
                      </a:r>
                      <a:endParaRPr lang="tr-TR" sz="1600" kern="100" dirty="0">
                        <a:effectLst/>
                        <a:latin typeface="Calibri" panose="020F0502020204030204" pitchFamily="34" charset="0"/>
                        <a:ea typeface="Aptos" panose="020B0004020202020204" pitchFamily="34" charset="0"/>
                        <a:cs typeface="Calibri" panose="020F0502020204030204" pitchFamily="34" charset="0"/>
                      </a:endParaRPr>
                    </a:p>
                    <a:p>
                      <a:pPr>
                        <a:lnSpc>
                          <a:spcPct val="115000"/>
                        </a:lnSpc>
                        <a:spcAft>
                          <a:spcPts val="800"/>
                        </a:spcAft>
                        <a:buNone/>
                      </a:pPr>
                      <a:endParaRPr lang="tr-TR" sz="1600" kern="100" dirty="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tc>
                <a:extLst>
                  <a:ext uri="{0D108BD9-81ED-4DB2-BD59-A6C34878D82A}">
                    <a16:rowId xmlns:a16="http://schemas.microsoft.com/office/drawing/2014/main" val="982017305"/>
                  </a:ext>
                </a:extLst>
              </a:tr>
              <a:tr h="430136">
                <a:tc>
                  <a:txBody>
                    <a:bodyPr/>
                    <a:lstStyle/>
                    <a:p>
                      <a:pPr>
                        <a:lnSpc>
                          <a:spcPct val="115000"/>
                        </a:lnSpc>
                        <a:spcAft>
                          <a:spcPts val="800"/>
                        </a:spcAft>
                        <a:buNone/>
                      </a:pPr>
                      <a:r>
                        <a:rPr lang="tr-TR" sz="1600" kern="100">
                          <a:effectLst/>
                          <a:latin typeface="Calibri" panose="020F0502020204030204" pitchFamily="34" charset="0"/>
                          <a:cs typeface="Calibri" panose="020F0502020204030204" pitchFamily="34" charset="0"/>
                        </a:rPr>
                        <a:t>5.2 Kurslar, öğrenci ihtiyaçlarına dayalı olarak tutarlı biçimde tasarlanmış; öğrenme çıktıları ve içerikleri açıkça belirlenmiştir.	</a:t>
                      </a:r>
                      <a:endParaRPr lang="tr-TR" sz="1600"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800"/>
                        </a:spcAft>
                        <a:buClr>
                          <a:srgbClr val="000000"/>
                        </a:buClr>
                        <a:buSzTx/>
                        <a:buFont typeface="Arial"/>
                        <a:buNone/>
                        <a:tabLst/>
                        <a:defRPr/>
                      </a:pPr>
                      <a:r>
                        <a:rPr lang="tr-TR" sz="1600" kern="100" dirty="0">
                          <a:effectLst/>
                          <a:latin typeface="Calibri" panose="020F0502020204030204" pitchFamily="34" charset="0"/>
                          <a:cs typeface="Calibri" panose="020F0502020204030204" pitchFamily="34" charset="0"/>
                        </a:rPr>
                        <a:t> ✓</a:t>
                      </a:r>
                      <a:endParaRPr lang="tr-TR" sz="1600" kern="100" dirty="0">
                        <a:effectLst/>
                        <a:latin typeface="Calibri" panose="020F0502020204030204" pitchFamily="34" charset="0"/>
                        <a:ea typeface="Aptos" panose="020B0004020202020204" pitchFamily="34" charset="0"/>
                        <a:cs typeface="Calibri" panose="020F0502020204030204" pitchFamily="34" charset="0"/>
                      </a:endParaRPr>
                    </a:p>
                    <a:p>
                      <a:pPr>
                        <a:lnSpc>
                          <a:spcPct val="115000"/>
                        </a:lnSpc>
                        <a:spcAft>
                          <a:spcPts val="800"/>
                        </a:spcAft>
                        <a:buNone/>
                      </a:pPr>
                      <a:endParaRPr lang="tr-TR" sz="1600" kern="100" dirty="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tc>
                <a:extLst>
                  <a:ext uri="{0D108BD9-81ED-4DB2-BD59-A6C34878D82A}">
                    <a16:rowId xmlns:a16="http://schemas.microsoft.com/office/drawing/2014/main" val="2906671824"/>
                  </a:ext>
                </a:extLst>
              </a:tr>
              <a:tr h="650891">
                <a:tc>
                  <a:txBody>
                    <a:bodyPr/>
                    <a:lstStyle/>
                    <a:p>
                      <a:pPr>
                        <a:lnSpc>
                          <a:spcPct val="115000"/>
                        </a:lnSpc>
                        <a:spcAft>
                          <a:spcPts val="800"/>
                        </a:spcAft>
                        <a:buNone/>
                      </a:pPr>
                      <a:r>
                        <a:rPr lang="tr-TR" sz="1600" kern="100" dirty="0">
                          <a:effectLst/>
                          <a:latin typeface="Calibri" panose="020F0502020204030204" pitchFamily="34" charset="0"/>
                          <a:cs typeface="Calibri" panose="020F0502020204030204" pitchFamily="34" charset="0"/>
                        </a:rPr>
                        <a:t>5.3 Tüm programlar, Avrupa Ortak Başvuru Metni (CEFR), Global </a:t>
                      </a:r>
                      <a:r>
                        <a:rPr lang="tr-TR" sz="1600" kern="100" dirty="0" err="1">
                          <a:effectLst/>
                          <a:latin typeface="Calibri" panose="020F0502020204030204" pitchFamily="34" charset="0"/>
                          <a:cs typeface="Calibri" panose="020F0502020204030204" pitchFamily="34" charset="0"/>
                        </a:rPr>
                        <a:t>Scale</a:t>
                      </a:r>
                      <a:r>
                        <a:rPr lang="tr-TR" sz="1600" kern="100" dirty="0">
                          <a:effectLst/>
                          <a:latin typeface="Calibri" panose="020F0502020204030204" pitchFamily="34" charset="0"/>
                          <a:cs typeface="Calibri" panose="020F0502020204030204" pitchFamily="34" charset="0"/>
                        </a:rPr>
                        <a:t> of English (GSE) veya uluslararası geçerliliği olan başka bir dil yeterlilik ölçeğine dayalı seviyelerle tanımlanmıştır; her seviyeye ait çıktılar bu ölçeklerin genel tanımlayıcılarıyla ilişkilidir. </a:t>
                      </a:r>
                      <a:endParaRPr lang="tr-TR" sz="1600" kern="100" dirty="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800"/>
                        </a:spcAft>
                        <a:buClr>
                          <a:srgbClr val="000000"/>
                        </a:buClr>
                        <a:buSzTx/>
                        <a:buFont typeface="Arial"/>
                        <a:buNone/>
                        <a:tabLst/>
                        <a:defRPr/>
                      </a:pPr>
                      <a:r>
                        <a:rPr lang="tr-TR" sz="1600" kern="100" dirty="0">
                          <a:effectLst/>
                        </a:rPr>
                        <a:t>✓</a:t>
                      </a:r>
                      <a:endParaRPr lang="tr-TR" sz="16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tr-TR" sz="1600" kern="100" dirty="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tc>
                <a:extLst>
                  <a:ext uri="{0D108BD9-81ED-4DB2-BD59-A6C34878D82A}">
                    <a16:rowId xmlns:a16="http://schemas.microsoft.com/office/drawing/2014/main" val="2607715446"/>
                  </a:ext>
                </a:extLst>
              </a:tr>
              <a:tr h="430136">
                <a:tc>
                  <a:txBody>
                    <a:bodyPr/>
                    <a:lstStyle/>
                    <a:p>
                      <a:pPr>
                        <a:lnSpc>
                          <a:spcPct val="115000"/>
                        </a:lnSpc>
                        <a:spcAft>
                          <a:spcPts val="800"/>
                        </a:spcAft>
                        <a:buNone/>
                      </a:pPr>
                      <a:r>
                        <a:rPr lang="tr-TR" sz="1600" kern="100">
                          <a:effectLst/>
                          <a:latin typeface="Calibri" panose="020F0502020204030204" pitchFamily="34" charset="0"/>
                          <a:cs typeface="Calibri" panose="020F0502020204030204" pitchFamily="34" charset="0"/>
                        </a:rPr>
                        <a:t>5.4 Programların düzenli olarak izlenmesini ve gözden geçirilmesini sağlayan sistemler mevcuttur.	</a:t>
                      </a:r>
                      <a:endParaRPr lang="tr-TR" sz="1600"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800"/>
                        </a:spcAft>
                        <a:buClr>
                          <a:srgbClr val="000000"/>
                        </a:buClr>
                        <a:buSzTx/>
                        <a:buFont typeface="Arial"/>
                        <a:buNone/>
                        <a:tabLst/>
                        <a:defRPr/>
                      </a:pPr>
                      <a:r>
                        <a:rPr lang="tr-TR" sz="1600" kern="100" dirty="0">
                          <a:effectLst/>
                          <a:latin typeface="Calibri" panose="020F0502020204030204" pitchFamily="34" charset="0"/>
                          <a:cs typeface="Calibri" panose="020F0502020204030204" pitchFamily="34" charset="0"/>
                        </a:rPr>
                        <a:t> </a:t>
                      </a:r>
                      <a:r>
                        <a:rPr lang="tr-TR" sz="1600" kern="100" dirty="0">
                          <a:effectLst/>
                        </a:rPr>
                        <a:t>✓</a:t>
                      </a:r>
                      <a:endParaRPr lang="tr-TR" sz="16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56863795"/>
                  </a:ext>
                </a:extLst>
              </a:tr>
              <a:tr h="430136">
                <a:tc>
                  <a:txBody>
                    <a:bodyPr/>
                    <a:lstStyle/>
                    <a:p>
                      <a:pPr>
                        <a:lnSpc>
                          <a:spcPct val="115000"/>
                        </a:lnSpc>
                        <a:spcAft>
                          <a:spcPts val="800"/>
                        </a:spcAft>
                        <a:buNone/>
                      </a:pPr>
                      <a:r>
                        <a:rPr lang="tr-TR" sz="1600" kern="100">
                          <a:effectLst/>
                          <a:latin typeface="Calibri" panose="020F0502020204030204" pitchFamily="34" charset="0"/>
                          <a:cs typeface="Calibri" panose="020F0502020204030204" pitchFamily="34" charset="0"/>
                        </a:rPr>
                        <a:t>5.5 Programların etkin şekilde yürütülmesini sağlayan akademik idari ve koordinasyon yapısı bulunmaktadır.	</a:t>
                      </a:r>
                      <a:endParaRPr lang="tr-TR" sz="1600"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800"/>
                        </a:spcAft>
                        <a:buClr>
                          <a:srgbClr val="000000"/>
                        </a:buClr>
                        <a:buSzTx/>
                        <a:buFont typeface="Arial"/>
                        <a:buNone/>
                        <a:tabLst/>
                        <a:defRPr/>
                      </a:pPr>
                      <a:r>
                        <a:rPr lang="tr-TR" sz="1600" kern="100" dirty="0">
                          <a:effectLst/>
                          <a:latin typeface="Calibri" panose="020F0502020204030204" pitchFamily="34" charset="0"/>
                          <a:cs typeface="Calibri" panose="020F0502020204030204" pitchFamily="34" charset="0"/>
                        </a:rPr>
                        <a:t> </a:t>
                      </a:r>
                      <a:r>
                        <a:rPr lang="tr-TR" sz="1600" kern="100" dirty="0">
                          <a:effectLst/>
                        </a:rPr>
                        <a:t>✓</a:t>
                      </a:r>
                      <a:endParaRPr lang="tr-TR" sz="16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tr-TR" sz="1600" kern="100" dirty="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tc>
                <a:extLst>
                  <a:ext uri="{0D108BD9-81ED-4DB2-BD59-A6C34878D82A}">
                    <a16:rowId xmlns:a16="http://schemas.microsoft.com/office/drawing/2014/main" val="419115089"/>
                  </a:ext>
                </a:extLst>
              </a:tr>
              <a:tr h="430136">
                <a:tc>
                  <a:txBody>
                    <a:bodyPr/>
                    <a:lstStyle/>
                    <a:p>
                      <a:pPr>
                        <a:lnSpc>
                          <a:spcPct val="115000"/>
                        </a:lnSpc>
                        <a:spcAft>
                          <a:spcPts val="800"/>
                        </a:spcAft>
                        <a:buNone/>
                      </a:pPr>
                      <a:r>
                        <a:rPr lang="tr-TR" sz="1600" kern="100">
                          <a:effectLst/>
                          <a:latin typeface="Calibri" panose="020F0502020204030204" pitchFamily="34" charset="0"/>
                          <a:cs typeface="Calibri" panose="020F0502020204030204" pitchFamily="34" charset="0"/>
                        </a:rPr>
                        <a:t>5.6 Dil merkezinin eğitim hedeflerinin etkili biçimde uygulanmasını sağlayan öğretmen oryantasyon ve destek sistemleri vardır.	</a:t>
                      </a:r>
                      <a:endParaRPr lang="tr-TR" sz="1600" kern="10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tc>
                <a:tc>
                  <a:txBody>
                    <a:bodyPr/>
                    <a:lstStyle/>
                    <a:p>
                      <a:pPr>
                        <a:lnSpc>
                          <a:spcPct val="115000"/>
                        </a:lnSpc>
                        <a:spcAft>
                          <a:spcPts val="800"/>
                        </a:spcAft>
                        <a:buNone/>
                      </a:pPr>
                      <a:r>
                        <a:rPr lang="tr-TR" sz="1600" kern="100" dirty="0">
                          <a:effectLst/>
                          <a:latin typeface="Calibri" panose="020F0502020204030204" pitchFamily="34" charset="0"/>
                          <a:cs typeface="Calibri" panose="020F0502020204030204" pitchFamily="34" charset="0"/>
                        </a:rPr>
                        <a:t> </a:t>
                      </a:r>
                      <a:endParaRPr lang="tr-TR" sz="1600" kern="100" dirty="0">
                        <a:effectLst/>
                        <a:latin typeface="Calibri" panose="020F0502020204030204" pitchFamily="34" charset="0"/>
                        <a:ea typeface="Aptos" panose="020B0004020202020204" pitchFamily="34" charset="0"/>
                        <a:cs typeface="Calibri" panose="020F0502020204030204" pitchFamily="34" charset="0"/>
                      </a:endParaRPr>
                    </a:p>
                  </a:txBody>
                  <a:tcPr marL="68580" marR="68580" marT="0" marB="0"/>
                </a:tc>
                <a:extLst>
                  <a:ext uri="{0D108BD9-81ED-4DB2-BD59-A6C34878D82A}">
                    <a16:rowId xmlns:a16="http://schemas.microsoft.com/office/drawing/2014/main" val="3899569389"/>
                  </a:ext>
                </a:extLst>
              </a:tr>
            </a:tbl>
          </a:graphicData>
        </a:graphic>
      </p:graphicFrame>
    </p:spTree>
    <p:extLst>
      <p:ext uri="{BB962C8B-B14F-4D97-AF65-F5344CB8AC3E}">
        <p14:creationId xmlns:p14="http://schemas.microsoft.com/office/powerpoint/2010/main" val="305482282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17E0EAD0-DEE0-2726-CBB1-ADFFF666E41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74</a:t>
            </a:fld>
            <a:endParaRPr lang="tr-TR"/>
          </a:p>
        </p:txBody>
      </p:sp>
      <p:graphicFrame>
        <p:nvGraphicFramePr>
          <p:cNvPr id="5" name="Tablo 4">
            <a:extLst>
              <a:ext uri="{FF2B5EF4-FFF2-40B4-BE49-F238E27FC236}">
                <a16:creationId xmlns:a16="http://schemas.microsoft.com/office/drawing/2014/main" id="{047525A1-04D0-E5D0-6DF7-1F362AF01A9F}"/>
              </a:ext>
            </a:extLst>
          </p:cNvPr>
          <p:cNvGraphicFramePr>
            <a:graphicFrameLocks noGrp="1"/>
          </p:cNvGraphicFramePr>
          <p:nvPr>
            <p:extLst>
              <p:ext uri="{D42A27DB-BD31-4B8C-83A1-F6EECF244321}">
                <p14:modId xmlns:p14="http://schemas.microsoft.com/office/powerpoint/2010/main" val="2565290204"/>
              </p:ext>
            </p:extLst>
          </p:nvPr>
        </p:nvGraphicFramePr>
        <p:xfrm>
          <a:off x="1788459" y="2165354"/>
          <a:ext cx="9076765" cy="3774948"/>
        </p:xfrm>
        <a:graphic>
          <a:graphicData uri="http://schemas.openxmlformats.org/drawingml/2006/table">
            <a:tbl>
              <a:tblPr firstRow="1" firstCol="1" bandRow="1">
                <a:tableStyleId>{71F7B38A-2533-437F-8BA0-C45511DF4930}</a:tableStyleId>
              </a:tblPr>
              <a:tblGrid>
                <a:gridCol w="7945926">
                  <a:extLst>
                    <a:ext uri="{9D8B030D-6E8A-4147-A177-3AD203B41FA5}">
                      <a16:colId xmlns:a16="http://schemas.microsoft.com/office/drawing/2014/main" val="3218943876"/>
                    </a:ext>
                  </a:extLst>
                </a:gridCol>
                <a:gridCol w="1130839">
                  <a:extLst>
                    <a:ext uri="{9D8B030D-6E8A-4147-A177-3AD203B41FA5}">
                      <a16:colId xmlns:a16="http://schemas.microsoft.com/office/drawing/2014/main" val="4264575314"/>
                    </a:ext>
                  </a:extLst>
                </a:gridCol>
              </a:tblGrid>
              <a:tr h="0">
                <a:tc>
                  <a:txBody>
                    <a:bodyPr/>
                    <a:lstStyle/>
                    <a:p>
                      <a:pPr>
                        <a:lnSpc>
                          <a:spcPct val="115000"/>
                        </a:lnSpc>
                        <a:spcAft>
                          <a:spcPts val="800"/>
                        </a:spcAft>
                        <a:buNone/>
                      </a:pPr>
                      <a:r>
                        <a:rPr lang="tr-TR" sz="1800" b="1" kern="100" dirty="0">
                          <a:effectLst/>
                        </a:rPr>
                        <a:t>6. Öğretme ve Öğrenme</a:t>
                      </a:r>
                      <a:endParaRPr lang="tr-TR" sz="18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tr-TR" sz="1800" kern="100">
                          <a:effectLst/>
                        </a:rPr>
                        <a:t> </a:t>
                      </a:r>
                      <a:endParaRPr lang="tr-TR"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1480470"/>
                  </a:ext>
                </a:extLst>
              </a:tr>
              <a:tr h="0">
                <a:tc>
                  <a:txBody>
                    <a:bodyPr/>
                    <a:lstStyle/>
                    <a:p>
                      <a:pPr>
                        <a:lnSpc>
                          <a:spcPct val="115000"/>
                        </a:lnSpc>
                        <a:spcAft>
                          <a:spcPts val="800"/>
                        </a:spcAft>
                        <a:buNone/>
                      </a:pPr>
                      <a:r>
                        <a:rPr lang="tr-TR" sz="1800" kern="100" dirty="0">
                          <a:effectLst/>
                        </a:rPr>
                        <a:t>6.1 Pedagojik yaklaşım ve yöntemler, dil merkezinin beyan edilen eğitim felsefesini yansıtmaktadır.</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800"/>
                        </a:spcAft>
                        <a:buClr>
                          <a:srgbClr val="000000"/>
                        </a:buClr>
                        <a:buSzTx/>
                        <a:buFont typeface="Arial"/>
                        <a:buNone/>
                        <a:tabLst/>
                        <a:defRPr/>
                      </a:pPr>
                      <a:r>
                        <a:rPr lang="tr-TR" sz="1800" kern="100" dirty="0">
                          <a:effectLst/>
                        </a:rPr>
                        <a:t> ✓</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028089"/>
                  </a:ext>
                </a:extLst>
              </a:tr>
              <a:tr h="0">
                <a:tc>
                  <a:txBody>
                    <a:bodyPr/>
                    <a:lstStyle/>
                    <a:p>
                      <a:pPr>
                        <a:lnSpc>
                          <a:spcPct val="115000"/>
                        </a:lnSpc>
                        <a:spcAft>
                          <a:spcPts val="800"/>
                        </a:spcAft>
                        <a:buNone/>
                      </a:pPr>
                      <a:r>
                        <a:rPr lang="tr-TR" sz="1800" kern="100">
                          <a:effectLst/>
                        </a:rPr>
                        <a:t>6.2 Dersler; ilgili program hedefleri, amaçlanan öğrenme çıktıları ve öğrencilerin dilsel/akademik ihtiyaçları doğrultusunda planlanmaktadır. </a:t>
                      </a:r>
                      <a:endParaRPr lang="tr-TR"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tr-TR" sz="1800" kern="100">
                          <a:effectLst/>
                        </a:rPr>
                        <a:t>✓</a:t>
                      </a:r>
                      <a:endParaRPr lang="tr-TR"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45641398"/>
                  </a:ext>
                </a:extLst>
              </a:tr>
              <a:tr h="0">
                <a:tc>
                  <a:txBody>
                    <a:bodyPr/>
                    <a:lstStyle/>
                    <a:p>
                      <a:pPr>
                        <a:lnSpc>
                          <a:spcPct val="115000"/>
                        </a:lnSpc>
                        <a:spcAft>
                          <a:spcPts val="800"/>
                        </a:spcAft>
                        <a:buNone/>
                      </a:pPr>
                      <a:r>
                        <a:rPr lang="tr-TR" sz="1800" kern="100">
                          <a:effectLst/>
                        </a:rPr>
                        <a:t>6.3 Öğretim kalitesi, etkili dil öğrenimi için sürekli olarak fırsatlar sunmaktadır.</a:t>
                      </a:r>
                      <a:endParaRPr lang="tr-TR"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800"/>
                        </a:spcAft>
                        <a:buClr>
                          <a:srgbClr val="000000"/>
                        </a:buClr>
                        <a:buSzTx/>
                        <a:buFont typeface="Arial"/>
                        <a:buNone/>
                        <a:tabLst/>
                        <a:defRPr/>
                      </a:pPr>
                      <a:r>
                        <a:rPr lang="tr-TR" sz="1800" kern="100" dirty="0">
                          <a:effectLst/>
                        </a:rPr>
                        <a:t> ✓</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522027556"/>
                  </a:ext>
                </a:extLst>
              </a:tr>
              <a:tr h="0">
                <a:tc>
                  <a:txBody>
                    <a:bodyPr/>
                    <a:lstStyle/>
                    <a:p>
                      <a:pPr>
                        <a:lnSpc>
                          <a:spcPct val="115000"/>
                        </a:lnSpc>
                        <a:spcAft>
                          <a:spcPts val="800"/>
                        </a:spcAft>
                        <a:buNone/>
                      </a:pPr>
                      <a:r>
                        <a:rPr lang="tr-TR" sz="1800" kern="100">
                          <a:effectLst/>
                        </a:rPr>
                        <a:t>6.4 Sunulan öğrenme fırsatları çeşitlidir ve mevcut kaynaklar ile teknolojiden etkin biçimde yararlanılmaktadır. </a:t>
                      </a:r>
                      <a:endParaRPr lang="tr-TR"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tr-TR" sz="1800" kern="100">
                          <a:effectLst/>
                        </a:rPr>
                        <a:t>✓</a:t>
                      </a:r>
                      <a:endParaRPr lang="tr-TR"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62444889"/>
                  </a:ext>
                </a:extLst>
              </a:tr>
              <a:tr h="0">
                <a:tc>
                  <a:txBody>
                    <a:bodyPr/>
                    <a:lstStyle/>
                    <a:p>
                      <a:pPr>
                        <a:lnSpc>
                          <a:spcPct val="115000"/>
                        </a:lnSpc>
                        <a:spcAft>
                          <a:spcPts val="800"/>
                        </a:spcAft>
                        <a:buNone/>
                      </a:pPr>
                      <a:r>
                        <a:rPr lang="tr-TR" sz="1800" kern="100">
                          <a:effectLst/>
                        </a:rPr>
                        <a:t>6.5 Öğrenciler, aktarılabilir çalışma stratejileri ve akademik okuryazarlık becerileri geliştirme ve kendi öğrenmelerinin sorumluluğunu paylaşma imkânına sahiptir.</a:t>
                      </a:r>
                      <a:endParaRPr lang="tr-TR"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800"/>
                        </a:spcAft>
                        <a:buClr>
                          <a:srgbClr val="000000"/>
                        </a:buClr>
                        <a:buSzTx/>
                        <a:buFont typeface="Arial"/>
                        <a:buNone/>
                        <a:tabLst/>
                        <a:defRPr/>
                      </a:pPr>
                      <a:r>
                        <a:rPr lang="tr-TR" sz="1800" kern="100" dirty="0">
                          <a:effectLst/>
                        </a:rPr>
                        <a:t> ✓</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44139071"/>
                  </a:ext>
                </a:extLst>
              </a:tr>
            </a:tbl>
          </a:graphicData>
        </a:graphic>
      </p:graphicFrame>
    </p:spTree>
    <p:extLst>
      <p:ext uri="{BB962C8B-B14F-4D97-AF65-F5344CB8AC3E}">
        <p14:creationId xmlns:p14="http://schemas.microsoft.com/office/powerpoint/2010/main" val="150782152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5896C8AD-EFB9-B005-4E0A-B63738D269C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75</a:t>
            </a:fld>
            <a:endParaRPr lang="tr-TR"/>
          </a:p>
        </p:txBody>
      </p:sp>
      <p:graphicFrame>
        <p:nvGraphicFramePr>
          <p:cNvPr id="5" name="Tablo 4">
            <a:extLst>
              <a:ext uri="{FF2B5EF4-FFF2-40B4-BE49-F238E27FC236}">
                <a16:creationId xmlns:a16="http://schemas.microsoft.com/office/drawing/2014/main" id="{23F16093-6356-3DBE-7A2C-0E9346EE92BB}"/>
              </a:ext>
            </a:extLst>
          </p:cNvPr>
          <p:cNvGraphicFramePr>
            <a:graphicFrameLocks noGrp="1"/>
          </p:cNvGraphicFramePr>
          <p:nvPr>
            <p:extLst>
              <p:ext uri="{D42A27DB-BD31-4B8C-83A1-F6EECF244321}">
                <p14:modId xmlns:p14="http://schemas.microsoft.com/office/powerpoint/2010/main" val="3402629386"/>
              </p:ext>
            </p:extLst>
          </p:nvPr>
        </p:nvGraphicFramePr>
        <p:xfrm>
          <a:off x="1591235" y="1800905"/>
          <a:ext cx="9762565" cy="4529583"/>
        </p:xfrm>
        <a:graphic>
          <a:graphicData uri="http://schemas.openxmlformats.org/drawingml/2006/table">
            <a:tbl>
              <a:tblPr firstRow="1" firstCol="1" bandRow="1">
                <a:tableStyleId>{71F7B38A-2533-437F-8BA0-C45511DF4930}</a:tableStyleId>
              </a:tblPr>
              <a:tblGrid>
                <a:gridCol w="8546285">
                  <a:extLst>
                    <a:ext uri="{9D8B030D-6E8A-4147-A177-3AD203B41FA5}">
                      <a16:colId xmlns:a16="http://schemas.microsoft.com/office/drawing/2014/main" val="1244762506"/>
                    </a:ext>
                  </a:extLst>
                </a:gridCol>
                <a:gridCol w="1216280">
                  <a:extLst>
                    <a:ext uri="{9D8B030D-6E8A-4147-A177-3AD203B41FA5}">
                      <a16:colId xmlns:a16="http://schemas.microsoft.com/office/drawing/2014/main" val="472050819"/>
                    </a:ext>
                  </a:extLst>
                </a:gridCol>
              </a:tblGrid>
              <a:tr h="0">
                <a:tc>
                  <a:txBody>
                    <a:bodyPr/>
                    <a:lstStyle/>
                    <a:p>
                      <a:pPr>
                        <a:lnSpc>
                          <a:spcPct val="115000"/>
                        </a:lnSpc>
                        <a:spcAft>
                          <a:spcPts val="800"/>
                        </a:spcAft>
                        <a:buNone/>
                      </a:pPr>
                      <a:r>
                        <a:rPr lang="tr-TR" sz="1700" b="1" kern="100" dirty="0">
                          <a:effectLst/>
                        </a:rPr>
                        <a:t>7. Ölçme-Değerlendirme ve Belgelendirme</a:t>
                      </a:r>
                      <a:r>
                        <a:rPr lang="tr-TR" sz="1700" kern="100" dirty="0">
                          <a:effectLst/>
                        </a:rPr>
                        <a:t>	</a:t>
                      </a:r>
                      <a:endParaRPr lang="tr-TR" sz="17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tr-TR" sz="1700" kern="100">
                          <a:effectLst/>
                        </a:rPr>
                        <a:t> </a:t>
                      </a:r>
                      <a:endParaRPr lang="tr-TR" sz="17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80147247"/>
                  </a:ext>
                </a:extLst>
              </a:tr>
              <a:tr h="0">
                <a:tc>
                  <a:txBody>
                    <a:bodyPr/>
                    <a:lstStyle/>
                    <a:p>
                      <a:pPr>
                        <a:lnSpc>
                          <a:spcPct val="115000"/>
                        </a:lnSpc>
                        <a:spcAft>
                          <a:spcPts val="800"/>
                        </a:spcAft>
                        <a:buNone/>
                      </a:pPr>
                      <a:r>
                        <a:rPr lang="tr-TR" sz="1700" kern="100">
                          <a:effectLst/>
                        </a:rPr>
                        <a:t>7.1 Ölçme-değerlendirme içerik ve süreçleri, dil merkezinin eğitim felsefesi ve metodolojik yaklaşımıyla uyumludur.	</a:t>
                      </a:r>
                      <a:endParaRPr lang="tr-TR" sz="17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800"/>
                        </a:spcAft>
                        <a:buClr>
                          <a:srgbClr val="000000"/>
                        </a:buClr>
                        <a:buSzTx/>
                        <a:buFont typeface="Arial"/>
                        <a:buNone/>
                        <a:tabLst/>
                        <a:defRPr/>
                      </a:pPr>
                      <a:r>
                        <a:rPr lang="tr-TR" sz="1700" kern="100" dirty="0">
                          <a:effectLst/>
                        </a:rPr>
                        <a:t> ✓</a:t>
                      </a:r>
                      <a:endParaRPr lang="tr-TR" sz="17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tr-TR" sz="17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531430"/>
                  </a:ext>
                </a:extLst>
              </a:tr>
              <a:tr h="0">
                <a:tc>
                  <a:txBody>
                    <a:bodyPr/>
                    <a:lstStyle/>
                    <a:p>
                      <a:pPr>
                        <a:lnSpc>
                          <a:spcPct val="115000"/>
                        </a:lnSpc>
                        <a:spcAft>
                          <a:spcPts val="800"/>
                        </a:spcAft>
                        <a:buNone/>
                      </a:pPr>
                      <a:r>
                        <a:rPr lang="tr-TR" sz="1700" kern="100" dirty="0">
                          <a:effectLst/>
                        </a:rPr>
                        <a:t>7.2 Ölçme-değerlendirme gereklilikleri hakkında öğrencilere kapsamlı bilgi sunulmaktadır. </a:t>
                      </a:r>
                      <a:endParaRPr lang="tr-TR" sz="17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tr-TR" sz="1700" kern="100" dirty="0">
                          <a:effectLst/>
                        </a:rPr>
                        <a:t>✓	</a:t>
                      </a:r>
                      <a:endParaRPr lang="tr-TR" sz="17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05217951"/>
                  </a:ext>
                </a:extLst>
              </a:tr>
              <a:tr h="0">
                <a:tc>
                  <a:txBody>
                    <a:bodyPr/>
                    <a:lstStyle/>
                    <a:p>
                      <a:pPr>
                        <a:lnSpc>
                          <a:spcPct val="115000"/>
                        </a:lnSpc>
                        <a:spcAft>
                          <a:spcPts val="800"/>
                        </a:spcAft>
                        <a:buNone/>
                      </a:pPr>
                      <a:r>
                        <a:rPr lang="tr-TR" sz="1700" kern="100">
                          <a:effectLst/>
                        </a:rPr>
                        <a:t>7.3 Dil yeterliliğini ölçmeye yönelik sistemler geçerlidir; ilerleme ve başarıyı, öğrenme çıktılarıyla uyumlu biçimde değerlendirir.	</a:t>
                      </a:r>
                      <a:endParaRPr lang="tr-TR" sz="17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tr-TR" sz="1700" kern="100">
                          <a:effectLst/>
                        </a:rPr>
                        <a:t> </a:t>
                      </a:r>
                      <a:endParaRPr lang="tr-TR" sz="17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9691551"/>
                  </a:ext>
                </a:extLst>
              </a:tr>
              <a:tr h="0">
                <a:tc>
                  <a:txBody>
                    <a:bodyPr/>
                    <a:lstStyle/>
                    <a:p>
                      <a:pPr>
                        <a:lnSpc>
                          <a:spcPct val="115000"/>
                        </a:lnSpc>
                        <a:spcAft>
                          <a:spcPts val="800"/>
                        </a:spcAft>
                        <a:buNone/>
                      </a:pPr>
                      <a:r>
                        <a:rPr lang="tr-TR" sz="1700" kern="100" dirty="0">
                          <a:effectLst/>
                        </a:rPr>
                        <a:t>7.4 Dil yeterliliğini ölçmeye yönelik sistemler güvenilirdir ve uygun eğitim ve niteliklere sahip personel tarafından tasarlanıp uygulanır.	</a:t>
                      </a:r>
                      <a:endParaRPr lang="tr-TR" sz="17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800"/>
                        </a:spcAft>
                        <a:buClr>
                          <a:srgbClr val="000000"/>
                        </a:buClr>
                        <a:buSzTx/>
                        <a:buFont typeface="Arial"/>
                        <a:buNone/>
                        <a:tabLst/>
                        <a:defRPr/>
                      </a:pPr>
                      <a:r>
                        <a:rPr lang="tr-TR" sz="1700" kern="100" dirty="0">
                          <a:effectLst/>
                        </a:rPr>
                        <a:t> ✓</a:t>
                      </a:r>
                      <a:endParaRPr lang="tr-TR" sz="17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tr-TR" sz="17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31129974"/>
                  </a:ext>
                </a:extLst>
              </a:tr>
              <a:tr h="0">
                <a:tc>
                  <a:txBody>
                    <a:bodyPr/>
                    <a:lstStyle/>
                    <a:p>
                      <a:pPr>
                        <a:lnSpc>
                          <a:spcPct val="115000"/>
                        </a:lnSpc>
                        <a:spcAft>
                          <a:spcPts val="800"/>
                        </a:spcAft>
                        <a:buNone/>
                      </a:pPr>
                      <a:r>
                        <a:rPr lang="tr-TR" sz="1700" kern="100">
                          <a:effectLst/>
                        </a:rPr>
                        <a:t>7.5 Ölçme-değerlendirme öğrenmeyi destekler; öğrencilere performanslarını geliştirmeye yönelik geri bildirim ve rehberlik sağlar.	</a:t>
                      </a:r>
                      <a:endParaRPr lang="tr-TR" sz="17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800"/>
                        </a:spcAft>
                        <a:buClr>
                          <a:srgbClr val="000000"/>
                        </a:buClr>
                        <a:buSzTx/>
                        <a:buFont typeface="Arial"/>
                        <a:buNone/>
                        <a:tabLst/>
                        <a:defRPr/>
                      </a:pPr>
                      <a:endParaRPr lang="tr-TR" sz="1700" kern="100" dirty="0">
                        <a:effectLst/>
                        <a:latin typeface="Aptos" panose="020B0004020202020204" pitchFamily="34" charset="0"/>
                        <a:ea typeface="Aptos" panose="020B0004020202020204" pitchFamily="34" charset="0"/>
                        <a:cs typeface="Times New Roman" panose="02020603050405020304" pitchFamily="18" charset="0"/>
                      </a:endParaRPr>
                    </a:p>
                    <a:p>
                      <a:pPr marL="0" marR="0" lvl="0" indent="0" algn="l" defTabSz="914400" rtl="0" eaLnBrk="1" fontAlgn="auto" latinLnBrk="0" hangingPunct="1">
                        <a:lnSpc>
                          <a:spcPct val="115000"/>
                        </a:lnSpc>
                        <a:spcBef>
                          <a:spcPts val="0"/>
                        </a:spcBef>
                        <a:spcAft>
                          <a:spcPts val="800"/>
                        </a:spcAft>
                        <a:buClr>
                          <a:srgbClr val="000000"/>
                        </a:buClr>
                        <a:buSzTx/>
                        <a:buFont typeface="Arial"/>
                        <a:buNone/>
                        <a:tabLst/>
                        <a:defRPr/>
                      </a:pPr>
                      <a:r>
                        <a:rPr lang="tr-TR" sz="1700" kern="100" dirty="0">
                          <a:effectLst/>
                        </a:rPr>
                        <a:t> </a:t>
                      </a:r>
                      <a:r>
                        <a:rPr lang="tr-TR" sz="1700" kern="100" dirty="0" smtClean="0">
                          <a:effectLst/>
                        </a:rPr>
                        <a:t> ✓</a:t>
                      </a:r>
                      <a:endParaRPr lang="tr-TR" sz="1700" kern="100" dirty="0" smtClean="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92690798"/>
                  </a:ext>
                </a:extLst>
              </a:tr>
              <a:tr h="0">
                <a:tc>
                  <a:txBody>
                    <a:bodyPr/>
                    <a:lstStyle/>
                    <a:p>
                      <a:pPr>
                        <a:lnSpc>
                          <a:spcPct val="115000"/>
                        </a:lnSpc>
                        <a:spcAft>
                          <a:spcPts val="800"/>
                        </a:spcAft>
                        <a:buNone/>
                      </a:pPr>
                      <a:r>
                        <a:rPr lang="tr-TR" sz="1700" kern="100">
                          <a:effectLst/>
                        </a:rPr>
                        <a:t>7.6 Öğrenci raporları ve sertifikalar; seviye, ders hedefleri ve amaçlanan öğrenme çıktıları açısından güvenilir bir başarı beyanı sunar.	</a:t>
                      </a:r>
                      <a:endParaRPr lang="tr-TR" sz="17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tr-TR" sz="1700" kern="100">
                          <a:effectLst/>
                        </a:rPr>
                        <a:t> </a:t>
                      </a:r>
                      <a:endParaRPr lang="tr-TR" sz="17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25608497"/>
                  </a:ext>
                </a:extLst>
              </a:tr>
              <a:tr h="0">
                <a:tc>
                  <a:txBody>
                    <a:bodyPr/>
                    <a:lstStyle/>
                    <a:p>
                      <a:pPr>
                        <a:lnSpc>
                          <a:spcPct val="115000"/>
                        </a:lnSpc>
                        <a:spcAft>
                          <a:spcPts val="800"/>
                        </a:spcAft>
                        <a:buNone/>
                      </a:pPr>
                      <a:r>
                        <a:rPr lang="tr-TR" sz="1700" kern="100">
                          <a:effectLst/>
                        </a:rPr>
                        <a:t>7.7 Tüm ölçme-değerlendirme yöntemlerinin etkinliğini düzenli olarak değerlendiren ve gözden geçiren sistemler mevcuttur.</a:t>
                      </a:r>
                      <a:endParaRPr lang="tr-TR" sz="17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800"/>
                        </a:spcAft>
                        <a:buClr>
                          <a:srgbClr val="000000"/>
                        </a:buClr>
                        <a:buSzTx/>
                        <a:buFont typeface="Arial"/>
                        <a:buNone/>
                        <a:tabLst/>
                        <a:defRPr/>
                      </a:pPr>
                      <a:r>
                        <a:rPr lang="tr-TR" sz="1700" kern="100" dirty="0">
                          <a:effectLst/>
                        </a:rPr>
                        <a:t> </a:t>
                      </a:r>
                      <a:r>
                        <a:rPr lang="tr-TR" sz="1700" kern="100" dirty="0" smtClean="0">
                          <a:effectLst/>
                        </a:rPr>
                        <a:t> ✓</a:t>
                      </a:r>
                      <a:endParaRPr lang="tr-TR" sz="1700" kern="100" dirty="0" smtClean="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tr-TR" sz="17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12160239"/>
                  </a:ext>
                </a:extLst>
              </a:tr>
            </a:tbl>
          </a:graphicData>
        </a:graphic>
      </p:graphicFrame>
    </p:spTree>
    <p:extLst>
      <p:ext uri="{BB962C8B-B14F-4D97-AF65-F5344CB8AC3E}">
        <p14:creationId xmlns:p14="http://schemas.microsoft.com/office/powerpoint/2010/main" val="195557684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1D6C840D-15BB-0AAA-7B9E-AF12704A5BA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76</a:t>
            </a:fld>
            <a:endParaRPr lang="tr-TR"/>
          </a:p>
        </p:txBody>
      </p:sp>
      <p:graphicFrame>
        <p:nvGraphicFramePr>
          <p:cNvPr id="5" name="Tablo 4">
            <a:extLst>
              <a:ext uri="{FF2B5EF4-FFF2-40B4-BE49-F238E27FC236}">
                <a16:creationId xmlns:a16="http://schemas.microsoft.com/office/drawing/2014/main" id="{6C29AAC8-F844-E6F0-B481-AED6987CF513}"/>
              </a:ext>
            </a:extLst>
          </p:cNvPr>
          <p:cNvGraphicFramePr>
            <a:graphicFrameLocks noGrp="1"/>
          </p:cNvGraphicFramePr>
          <p:nvPr>
            <p:extLst>
              <p:ext uri="{D42A27DB-BD31-4B8C-83A1-F6EECF244321}">
                <p14:modId xmlns:p14="http://schemas.microsoft.com/office/powerpoint/2010/main" val="1671044876"/>
              </p:ext>
            </p:extLst>
          </p:nvPr>
        </p:nvGraphicFramePr>
        <p:xfrm>
          <a:off x="2178424" y="2515988"/>
          <a:ext cx="8780928" cy="2839212"/>
        </p:xfrm>
        <a:graphic>
          <a:graphicData uri="http://schemas.openxmlformats.org/drawingml/2006/table">
            <a:tbl>
              <a:tblPr firstRow="1" firstCol="1" bandRow="1">
                <a:tableStyleId>{71F7B38A-2533-437F-8BA0-C45511DF4930}</a:tableStyleId>
              </a:tblPr>
              <a:tblGrid>
                <a:gridCol w="7686946">
                  <a:extLst>
                    <a:ext uri="{9D8B030D-6E8A-4147-A177-3AD203B41FA5}">
                      <a16:colId xmlns:a16="http://schemas.microsoft.com/office/drawing/2014/main" val="93138009"/>
                    </a:ext>
                  </a:extLst>
                </a:gridCol>
                <a:gridCol w="1093982">
                  <a:extLst>
                    <a:ext uri="{9D8B030D-6E8A-4147-A177-3AD203B41FA5}">
                      <a16:colId xmlns:a16="http://schemas.microsoft.com/office/drawing/2014/main" val="4191207667"/>
                    </a:ext>
                  </a:extLst>
                </a:gridCol>
              </a:tblGrid>
              <a:tr h="0">
                <a:tc>
                  <a:txBody>
                    <a:bodyPr/>
                    <a:lstStyle/>
                    <a:p>
                      <a:pPr>
                        <a:lnSpc>
                          <a:spcPct val="115000"/>
                        </a:lnSpc>
                        <a:spcAft>
                          <a:spcPts val="800"/>
                        </a:spcAft>
                        <a:buNone/>
                      </a:pPr>
                      <a:r>
                        <a:rPr lang="tr-TR" sz="1800" b="1" kern="100" dirty="0">
                          <a:effectLst/>
                        </a:rPr>
                        <a:t>8. Akademik Kaynaklar</a:t>
                      </a:r>
                      <a:endParaRPr lang="tr-TR" sz="18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tr-TR" sz="1800" kern="100">
                          <a:effectLst/>
                        </a:rPr>
                        <a:t> </a:t>
                      </a:r>
                      <a:endParaRPr lang="tr-TR"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68529195"/>
                  </a:ext>
                </a:extLst>
              </a:tr>
              <a:tr h="0">
                <a:tc>
                  <a:txBody>
                    <a:bodyPr/>
                    <a:lstStyle/>
                    <a:p>
                      <a:pPr>
                        <a:lnSpc>
                          <a:spcPct val="115000"/>
                        </a:lnSpc>
                        <a:spcAft>
                          <a:spcPts val="800"/>
                        </a:spcAft>
                        <a:buNone/>
                      </a:pPr>
                      <a:r>
                        <a:rPr lang="tr-TR" sz="1800" kern="100">
                          <a:effectLst/>
                        </a:rPr>
                        <a:t>8.1 Temel ve destekleyici ders materyalleri, verilen kurs türleri, öğrenme hedefleri ve pedagojik yaklaşımla uyumludur. </a:t>
                      </a:r>
                      <a:endParaRPr lang="tr-TR"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tr-TR" sz="1800" kern="100">
                          <a:effectLst/>
                        </a:rPr>
                        <a:t>✓	</a:t>
                      </a:r>
                      <a:endParaRPr lang="tr-TR"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17904208"/>
                  </a:ext>
                </a:extLst>
              </a:tr>
              <a:tr h="0">
                <a:tc>
                  <a:txBody>
                    <a:bodyPr/>
                    <a:lstStyle/>
                    <a:p>
                      <a:pPr>
                        <a:lnSpc>
                          <a:spcPct val="115000"/>
                        </a:lnSpc>
                        <a:spcAft>
                          <a:spcPts val="800"/>
                        </a:spcAft>
                        <a:buNone/>
                      </a:pPr>
                      <a:r>
                        <a:rPr lang="tr-TR" sz="1800" kern="100" dirty="0">
                          <a:effectLst/>
                        </a:rPr>
                        <a:t>8.2 Kaynak kullanımını izleyen ve öğretmenler ile öğrencilere etkin kullanım konusunda rehberlik sunan sistemler bulunmaktadır.</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tr-TR" sz="1800" kern="100">
                          <a:effectLst/>
                        </a:rPr>
                        <a:t> </a:t>
                      </a:r>
                      <a:endParaRPr lang="tr-TR"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2290020"/>
                  </a:ext>
                </a:extLst>
              </a:tr>
              <a:tr h="74125">
                <a:tc>
                  <a:txBody>
                    <a:bodyPr/>
                    <a:lstStyle/>
                    <a:p>
                      <a:pPr>
                        <a:lnSpc>
                          <a:spcPct val="115000"/>
                        </a:lnSpc>
                        <a:spcAft>
                          <a:spcPts val="800"/>
                        </a:spcAft>
                        <a:buNone/>
                      </a:pPr>
                      <a:r>
                        <a:rPr lang="tr-TR" sz="1800" kern="100">
                          <a:effectLst/>
                        </a:rPr>
                        <a:t>8.3 Kaynakların güncelliğini ve kalitesini korumak amacıyla düzenli gözden geçirme, güncelleme ve geliştirme sistemleri vardır.</a:t>
                      </a:r>
                      <a:endParaRPr lang="tr-TR"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tr-TR" sz="1800" kern="100" dirty="0">
                          <a:effectLst/>
                        </a:rPr>
                        <a:t> ✓</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19166453"/>
                  </a:ext>
                </a:extLst>
              </a:tr>
              <a:tr h="0">
                <a:tc>
                  <a:txBody>
                    <a:bodyPr/>
                    <a:lstStyle/>
                    <a:p>
                      <a:pPr>
                        <a:lnSpc>
                          <a:spcPct val="115000"/>
                        </a:lnSpc>
                        <a:spcAft>
                          <a:spcPts val="800"/>
                        </a:spcAft>
                        <a:buNone/>
                      </a:pPr>
                      <a:r>
                        <a:rPr lang="tr-TR" sz="1800" kern="100">
                          <a:effectLst/>
                        </a:rPr>
                        <a:t>8.4 Öğrenme kaynakları erişilebilir durumdadır ve uygun biçimde kullanılmaktadır. </a:t>
                      </a:r>
                      <a:endParaRPr lang="tr-TR"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tr-TR" sz="1800" kern="100" dirty="0">
                          <a:effectLst/>
                        </a:rPr>
                        <a:t>✓	</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34150149"/>
                  </a:ext>
                </a:extLst>
              </a:tr>
            </a:tbl>
          </a:graphicData>
        </a:graphic>
      </p:graphicFrame>
    </p:spTree>
    <p:extLst>
      <p:ext uri="{BB962C8B-B14F-4D97-AF65-F5344CB8AC3E}">
        <p14:creationId xmlns:p14="http://schemas.microsoft.com/office/powerpoint/2010/main" val="22680624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FC24E837-9C5C-4692-01B2-E455B7A5F21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77</a:t>
            </a:fld>
            <a:endParaRPr lang="tr-TR"/>
          </a:p>
        </p:txBody>
      </p:sp>
      <p:graphicFrame>
        <p:nvGraphicFramePr>
          <p:cNvPr id="5" name="Tablo 4">
            <a:extLst>
              <a:ext uri="{FF2B5EF4-FFF2-40B4-BE49-F238E27FC236}">
                <a16:creationId xmlns:a16="http://schemas.microsoft.com/office/drawing/2014/main" id="{E746D255-B5F7-6748-3C1E-7BBE7F99A6F8}"/>
              </a:ext>
            </a:extLst>
          </p:cNvPr>
          <p:cNvGraphicFramePr>
            <a:graphicFrameLocks noGrp="1"/>
          </p:cNvGraphicFramePr>
          <p:nvPr>
            <p:extLst>
              <p:ext uri="{D42A27DB-BD31-4B8C-83A1-F6EECF244321}">
                <p14:modId xmlns:p14="http://schemas.microsoft.com/office/powerpoint/2010/main" val="432528606"/>
              </p:ext>
            </p:extLst>
          </p:nvPr>
        </p:nvGraphicFramePr>
        <p:xfrm>
          <a:off x="1909483" y="2715274"/>
          <a:ext cx="9022976" cy="2208276"/>
        </p:xfrm>
        <a:graphic>
          <a:graphicData uri="http://schemas.openxmlformats.org/drawingml/2006/table">
            <a:tbl>
              <a:tblPr firstRow="1" firstCol="1" bandRow="1">
                <a:tableStyleId>{71F7B38A-2533-437F-8BA0-C45511DF4930}</a:tableStyleId>
              </a:tblPr>
              <a:tblGrid>
                <a:gridCol w="7898837">
                  <a:extLst>
                    <a:ext uri="{9D8B030D-6E8A-4147-A177-3AD203B41FA5}">
                      <a16:colId xmlns:a16="http://schemas.microsoft.com/office/drawing/2014/main" val="171357003"/>
                    </a:ext>
                  </a:extLst>
                </a:gridCol>
                <a:gridCol w="1124139">
                  <a:extLst>
                    <a:ext uri="{9D8B030D-6E8A-4147-A177-3AD203B41FA5}">
                      <a16:colId xmlns:a16="http://schemas.microsoft.com/office/drawing/2014/main" val="4032739152"/>
                    </a:ext>
                  </a:extLst>
                </a:gridCol>
              </a:tblGrid>
              <a:tr h="0">
                <a:tc>
                  <a:txBody>
                    <a:bodyPr/>
                    <a:lstStyle/>
                    <a:p>
                      <a:pPr algn="ctr">
                        <a:lnSpc>
                          <a:spcPct val="115000"/>
                        </a:lnSpc>
                        <a:spcAft>
                          <a:spcPts val="800"/>
                        </a:spcAft>
                        <a:buNone/>
                      </a:pPr>
                      <a:r>
                        <a:rPr lang="tr-TR" sz="1800" b="1" kern="100" dirty="0">
                          <a:effectLst/>
                        </a:rPr>
                        <a:t>C – Öğrenci Hizmetleri</a:t>
                      </a:r>
                      <a:endParaRPr lang="tr-TR" sz="18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tr-TR" sz="1800" kern="100">
                          <a:effectLst/>
                        </a:rPr>
                        <a:t> </a:t>
                      </a:r>
                      <a:endParaRPr lang="tr-TR"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52520240"/>
                  </a:ext>
                </a:extLst>
              </a:tr>
              <a:tr h="0">
                <a:tc>
                  <a:txBody>
                    <a:bodyPr/>
                    <a:lstStyle/>
                    <a:p>
                      <a:pPr>
                        <a:lnSpc>
                          <a:spcPct val="115000"/>
                        </a:lnSpc>
                        <a:spcAft>
                          <a:spcPts val="800"/>
                        </a:spcAft>
                        <a:buNone/>
                      </a:pPr>
                      <a:r>
                        <a:rPr lang="tr-TR" sz="1800" b="1" kern="100" dirty="0">
                          <a:effectLst/>
                        </a:rPr>
                        <a:t>9. Öğrenci Hizmetleri</a:t>
                      </a:r>
                      <a:endParaRPr lang="tr-TR" sz="18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tr-TR" sz="1800" kern="100">
                          <a:effectLst/>
                        </a:rPr>
                        <a:t> </a:t>
                      </a:r>
                      <a:endParaRPr lang="tr-TR"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59971160"/>
                  </a:ext>
                </a:extLst>
              </a:tr>
              <a:tr h="0">
                <a:tc>
                  <a:txBody>
                    <a:bodyPr/>
                    <a:lstStyle/>
                    <a:p>
                      <a:pPr>
                        <a:lnSpc>
                          <a:spcPct val="115000"/>
                        </a:lnSpc>
                        <a:spcAft>
                          <a:spcPts val="800"/>
                        </a:spcAft>
                        <a:buNone/>
                      </a:pPr>
                      <a:r>
                        <a:rPr lang="tr-TR" sz="1800" kern="100" dirty="0">
                          <a:effectLst/>
                        </a:rPr>
                        <a:t>9.1 Kurs süresi boyunca öğrencilere danışmanlık ve destek sağlanmaktadır. </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tr-TR" sz="1800" kern="100">
                          <a:effectLst/>
                        </a:rPr>
                        <a:t>✓	</a:t>
                      </a:r>
                      <a:endParaRPr lang="tr-TR"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83012226"/>
                  </a:ext>
                </a:extLst>
              </a:tr>
              <a:tr h="0">
                <a:tc>
                  <a:txBody>
                    <a:bodyPr/>
                    <a:lstStyle/>
                    <a:p>
                      <a:pPr>
                        <a:lnSpc>
                          <a:spcPct val="115000"/>
                        </a:lnSpc>
                        <a:spcAft>
                          <a:spcPts val="800"/>
                        </a:spcAft>
                        <a:buNone/>
                      </a:pPr>
                      <a:r>
                        <a:rPr lang="tr-TR" sz="1800" kern="100">
                          <a:effectLst/>
                        </a:rPr>
                        <a:t>9.2 Öğrenci refahını desteklemek amacıyla dil merkezi ile kurumun diğer birimleri arasında yakın iş birliği vardır.</a:t>
                      </a:r>
                      <a:endParaRPr lang="tr-TR"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tr-TR" sz="1800" kern="100" dirty="0">
                          <a:effectLst/>
                        </a:rPr>
                        <a:t> </a:t>
                      </a:r>
                      <a:r>
                        <a:rPr lang="tr-TR" sz="1800" kern="100" dirty="0" smtClean="0">
                          <a:effectLst/>
                        </a:rPr>
                        <a:t>✓</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61115280"/>
                  </a:ext>
                </a:extLst>
              </a:tr>
              <a:tr h="0">
                <a:tc>
                  <a:txBody>
                    <a:bodyPr/>
                    <a:lstStyle/>
                    <a:p>
                      <a:pPr>
                        <a:lnSpc>
                          <a:spcPct val="115000"/>
                        </a:lnSpc>
                        <a:spcAft>
                          <a:spcPts val="800"/>
                        </a:spcAft>
                        <a:buNone/>
                      </a:pPr>
                      <a:r>
                        <a:rPr lang="tr-TR" sz="1800" kern="100">
                          <a:effectLst/>
                        </a:rPr>
                        <a:t>9.3 Dil merkezi tarafından sunulan ders dışı etkinlik programlarının yönetimi ve izlenmesine yönelik etkili sistemler bulunmaktadır.</a:t>
                      </a:r>
                      <a:endParaRPr lang="tr-TR"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tr-TR" sz="1800" kern="100" dirty="0">
                          <a:effectLst/>
                        </a:rPr>
                        <a:t> </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43191765"/>
                  </a:ext>
                </a:extLst>
              </a:tr>
            </a:tbl>
          </a:graphicData>
        </a:graphic>
      </p:graphicFrame>
    </p:spTree>
    <p:extLst>
      <p:ext uri="{BB962C8B-B14F-4D97-AF65-F5344CB8AC3E}">
        <p14:creationId xmlns:p14="http://schemas.microsoft.com/office/powerpoint/2010/main" val="289566817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3392998B-CDD5-3BB6-1B8F-4D080C112E6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78</a:t>
            </a:fld>
            <a:endParaRPr lang="tr-TR"/>
          </a:p>
        </p:txBody>
      </p:sp>
      <p:graphicFrame>
        <p:nvGraphicFramePr>
          <p:cNvPr id="5" name="Tablo 4">
            <a:extLst>
              <a:ext uri="{FF2B5EF4-FFF2-40B4-BE49-F238E27FC236}">
                <a16:creationId xmlns:a16="http://schemas.microsoft.com/office/drawing/2014/main" id="{45EA8ADA-B4E1-4CF9-FADB-F98BD0F42515}"/>
              </a:ext>
            </a:extLst>
          </p:cNvPr>
          <p:cNvGraphicFramePr>
            <a:graphicFrameLocks noGrp="1"/>
          </p:cNvGraphicFramePr>
          <p:nvPr>
            <p:extLst>
              <p:ext uri="{D42A27DB-BD31-4B8C-83A1-F6EECF244321}">
                <p14:modId xmlns:p14="http://schemas.microsoft.com/office/powerpoint/2010/main" val="3103781751"/>
              </p:ext>
            </p:extLst>
          </p:nvPr>
        </p:nvGraphicFramePr>
        <p:xfrm>
          <a:off x="1627095" y="1993543"/>
          <a:ext cx="9412940" cy="4030636"/>
        </p:xfrm>
        <a:graphic>
          <a:graphicData uri="http://schemas.openxmlformats.org/drawingml/2006/table">
            <a:tbl>
              <a:tblPr firstRow="1" firstCol="1" bandRow="1">
                <a:tableStyleId>{71F7B38A-2533-437F-8BA0-C45511DF4930}</a:tableStyleId>
              </a:tblPr>
              <a:tblGrid>
                <a:gridCol w="8240217">
                  <a:extLst>
                    <a:ext uri="{9D8B030D-6E8A-4147-A177-3AD203B41FA5}">
                      <a16:colId xmlns:a16="http://schemas.microsoft.com/office/drawing/2014/main" val="3055813783"/>
                    </a:ext>
                  </a:extLst>
                </a:gridCol>
                <a:gridCol w="1172723">
                  <a:extLst>
                    <a:ext uri="{9D8B030D-6E8A-4147-A177-3AD203B41FA5}">
                      <a16:colId xmlns:a16="http://schemas.microsoft.com/office/drawing/2014/main" val="1217811849"/>
                    </a:ext>
                  </a:extLst>
                </a:gridCol>
              </a:tblGrid>
              <a:tr h="460587">
                <a:tc>
                  <a:txBody>
                    <a:bodyPr/>
                    <a:lstStyle/>
                    <a:p>
                      <a:pPr algn="ctr">
                        <a:lnSpc>
                          <a:spcPct val="115000"/>
                        </a:lnSpc>
                        <a:spcAft>
                          <a:spcPts val="800"/>
                        </a:spcAft>
                        <a:buNone/>
                      </a:pPr>
                      <a:r>
                        <a:rPr lang="tr-TR" sz="1800" b="1" kern="100" dirty="0">
                          <a:effectLst/>
                        </a:rPr>
                        <a:t>D – Personel</a:t>
                      </a:r>
                      <a:endParaRPr lang="tr-TR" sz="18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tr-TR" sz="1800" kern="100">
                          <a:effectLst/>
                        </a:rPr>
                        <a:t> </a:t>
                      </a:r>
                      <a:endParaRPr lang="tr-TR"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94712864"/>
                  </a:ext>
                </a:extLst>
              </a:tr>
              <a:tr h="235097">
                <a:tc>
                  <a:txBody>
                    <a:bodyPr/>
                    <a:lstStyle/>
                    <a:p>
                      <a:pPr>
                        <a:lnSpc>
                          <a:spcPct val="115000"/>
                        </a:lnSpc>
                        <a:spcAft>
                          <a:spcPts val="800"/>
                        </a:spcAft>
                        <a:buNone/>
                      </a:pPr>
                      <a:r>
                        <a:rPr lang="tr-TR" sz="1800" b="1" kern="100" dirty="0">
                          <a:effectLst/>
                        </a:rPr>
                        <a:t>10. Personel Profili ve Gelişimi</a:t>
                      </a:r>
                      <a:endParaRPr lang="tr-TR" sz="18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tr-TR" sz="1800" kern="100">
                          <a:effectLst/>
                        </a:rPr>
                        <a:t> </a:t>
                      </a:r>
                      <a:endParaRPr lang="tr-TR"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69530848"/>
                  </a:ext>
                </a:extLst>
              </a:tr>
              <a:tr h="482967">
                <a:tc>
                  <a:txBody>
                    <a:bodyPr/>
                    <a:lstStyle/>
                    <a:p>
                      <a:pPr>
                        <a:lnSpc>
                          <a:spcPct val="115000"/>
                        </a:lnSpc>
                        <a:spcAft>
                          <a:spcPts val="800"/>
                        </a:spcAft>
                        <a:buNone/>
                      </a:pPr>
                      <a:r>
                        <a:rPr lang="tr-TR" sz="1800" kern="100">
                          <a:effectLst/>
                        </a:rPr>
                        <a:t>10.1 Yönetici, öğretmen ve idari personelin yetkinlikleri, deneyimleri ve nitelikleri görev alanlarına uygundur.</a:t>
                      </a:r>
                      <a:endParaRPr lang="tr-TR"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tr-TR" sz="1800" kern="100" dirty="0">
                          <a:effectLst/>
                        </a:rPr>
                        <a:t> ✓</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00479066"/>
                  </a:ext>
                </a:extLst>
              </a:tr>
              <a:tr h="482967">
                <a:tc>
                  <a:txBody>
                    <a:bodyPr/>
                    <a:lstStyle/>
                    <a:p>
                      <a:pPr>
                        <a:lnSpc>
                          <a:spcPct val="115000"/>
                        </a:lnSpc>
                        <a:spcAft>
                          <a:spcPts val="800"/>
                        </a:spcAft>
                        <a:buNone/>
                      </a:pPr>
                      <a:r>
                        <a:rPr lang="tr-TR" sz="1800" kern="100">
                          <a:effectLst/>
                        </a:rPr>
                        <a:t>10.2 Yeterli personel istihdamını sağlamak amacıyla, kurumun insan kaynakları birimi ile iş birliği yapılmaktadır.</a:t>
                      </a:r>
                      <a:endParaRPr lang="tr-TR"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tr-TR" sz="1800" kern="100">
                          <a:effectLst/>
                        </a:rPr>
                        <a:t> </a:t>
                      </a:r>
                      <a:endParaRPr lang="tr-TR"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4815826"/>
                  </a:ext>
                </a:extLst>
              </a:tr>
              <a:tr h="482967">
                <a:tc>
                  <a:txBody>
                    <a:bodyPr/>
                    <a:lstStyle/>
                    <a:p>
                      <a:pPr>
                        <a:lnSpc>
                          <a:spcPct val="115000"/>
                        </a:lnSpc>
                        <a:spcAft>
                          <a:spcPts val="800"/>
                        </a:spcAft>
                        <a:buNone/>
                      </a:pPr>
                      <a:r>
                        <a:rPr lang="tr-TR" sz="1800" kern="100" dirty="0">
                          <a:effectLst/>
                        </a:rPr>
                        <a:t>10.3 Tüm personele düzenli performans değerlendirmeleri dâhil olmak üzere uygun destek ve rehberlik sağlayan sistemler vardır.</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tr-TR" sz="1800" kern="100" dirty="0">
                          <a:effectLst/>
                        </a:rPr>
                        <a:t> </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7235789"/>
                  </a:ext>
                </a:extLst>
              </a:tr>
              <a:tr h="482967">
                <a:tc>
                  <a:txBody>
                    <a:bodyPr/>
                    <a:lstStyle/>
                    <a:p>
                      <a:pPr>
                        <a:lnSpc>
                          <a:spcPct val="115000"/>
                        </a:lnSpc>
                        <a:spcAft>
                          <a:spcPts val="800"/>
                        </a:spcAft>
                        <a:buNone/>
                      </a:pPr>
                      <a:r>
                        <a:rPr lang="tr-TR" sz="1800" kern="100">
                          <a:effectLst/>
                        </a:rPr>
                        <a:t>10.4 Tüm personel için uygun ve sürekli mesleki gelişimi güvence altına alan resmî bir çerçeve bulunmaktadır. </a:t>
                      </a:r>
                      <a:endParaRPr lang="tr-TR"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tr-TR" sz="1800" kern="100">
                          <a:effectLst/>
                        </a:rPr>
                        <a:t> </a:t>
                      </a:r>
                      <a:endParaRPr lang="tr-TR"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1654156"/>
                  </a:ext>
                </a:extLst>
              </a:tr>
              <a:tr h="730837">
                <a:tc>
                  <a:txBody>
                    <a:bodyPr/>
                    <a:lstStyle/>
                    <a:p>
                      <a:pPr>
                        <a:lnSpc>
                          <a:spcPct val="115000"/>
                        </a:lnSpc>
                        <a:spcAft>
                          <a:spcPts val="800"/>
                        </a:spcAft>
                        <a:buNone/>
                      </a:pPr>
                      <a:r>
                        <a:rPr lang="tr-TR" sz="1800" kern="100">
                          <a:effectLst/>
                        </a:rPr>
                        <a:t>10.5 Düzenli ders gözlemlerinden elde edilen sonuçlar, performans değerlendirmeleri ve öğretmen gelişim programları için gelişimsel amaçlarla kullanılmaktadır.</a:t>
                      </a:r>
                      <a:endParaRPr lang="tr-TR"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tr-TR" sz="1800" kern="100" dirty="0">
                          <a:effectLst/>
                        </a:rPr>
                        <a:t> </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65701319"/>
                  </a:ext>
                </a:extLst>
              </a:tr>
            </a:tbl>
          </a:graphicData>
        </a:graphic>
      </p:graphicFrame>
    </p:spTree>
    <p:extLst>
      <p:ext uri="{BB962C8B-B14F-4D97-AF65-F5344CB8AC3E}">
        <p14:creationId xmlns:p14="http://schemas.microsoft.com/office/powerpoint/2010/main" val="122867199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5FC232E3-50C6-1C5A-8AC3-DB737BBA3F25}"/>
              </a:ext>
            </a:extLst>
          </p:cNvPr>
          <p:cNvSpPr>
            <a:spLocks noGrp="1"/>
          </p:cNvSpPr>
          <p:nvPr>
            <p:ph type="sldNum" idx="12"/>
          </p:nvPr>
        </p:nvSpPr>
        <p:spPr>
          <a:xfrm>
            <a:off x="8812306" y="6452534"/>
            <a:ext cx="2743200" cy="365125"/>
          </a:xfrm>
        </p:spPr>
        <p:txBody>
          <a:bodyPr/>
          <a:lstStyle/>
          <a:p>
            <a:pPr marL="0" lvl="0" indent="0" algn="r" rtl="0">
              <a:spcBef>
                <a:spcPts val="0"/>
              </a:spcBef>
              <a:spcAft>
                <a:spcPts val="0"/>
              </a:spcAft>
              <a:buNone/>
            </a:pPr>
            <a:fld id="{00000000-1234-1234-1234-123412341234}" type="slidenum">
              <a:rPr lang="tr-TR" smtClean="0"/>
              <a:t>79</a:t>
            </a:fld>
            <a:endParaRPr lang="tr-TR"/>
          </a:p>
        </p:txBody>
      </p:sp>
      <p:graphicFrame>
        <p:nvGraphicFramePr>
          <p:cNvPr id="5" name="Tablo 4">
            <a:extLst>
              <a:ext uri="{FF2B5EF4-FFF2-40B4-BE49-F238E27FC236}">
                <a16:creationId xmlns:a16="http://schemas.microsoft.com/office/drawing/2014/main" id="{5601DAF4-F455-E53B-1271-A1B3FF075A21}"/>
              </a:ext>
            </a:extLst>
          </p:cNvPr>
          <p:cNvGraphicFramePr>
            <a:graphicFrameLocks noGrp="1"/>
          </p:cNvGraphicFramePr>
          <p:nvPr>
            <p:extLst>
              <p:ext uri="{D42A27DB-BD31-4B8C-83A1-F6EECF244321}">
                <p14:modId xmlns:p14="http://schemas.microsoft.com/office/powerpoint/2010/main" val="3045285497"/>
              </p:ext>
            </p:extLst>
          </p:nvPr>
        </p:nvGraphicFramePr>
        <p:xfrm>
          <a:off x="2433918" y="2830756"/>
          <a:ext cx="8377517" cy="2513076"/>
        </p:xfrm>
        <a:graphic>
          <a:graphicData uri="http://schemas.openxmlformats.org/drawingml/2006/table">
            <a:tbl>
              <a:tblPr firstRow="1" firstCol="1" bandRow="1">
                <a:tableStyleId>{71F7B38A-2533-437F-8BA0-C45511DF4930}</a:tableStyleId>
              </a:tblPr>
              <a:tblGrid>
                <a:gridCol w="7333794">
                  <a:extLst>
                    <a:ext uri="{9D8B030D-6E8A-4147-A177-3AD203B41FA5}">
                      <a16:colId xmlns:a16="http://schemas.microsoft.com/office/drawing/2014/main" val="1755367651"/>
                    </a:ext>
                  </a:extLst>
                </a:gridCol>
                <a:gridCol w="1043723">
                  <a:extLst>
                    <a:ext uri="{9D8B030D-6E8A-4147-A177-3AD203B41FA5}">
                      <a16:colId xmlns:a16="http://schemas.microsoft.com/office/drawing/2014/main" val="3541277711"/>
                    </a:ext>
                  </a:extLst>
                </a:gridCol>
              </a:tblGrid>
              <a:tr h="0">
                <a:tc>
                  <a:txBody>
                    <a:bodyPr/>
                    <a:lstStyle/>
                    <a:p>
                      <a:pPr>
                        <a:lnSpc>
                          <a:spcPct val="115000"/>
                        </a:lnSpc>
                        <a:spcAft>
                          <a:spcPts val="800"/>
                        </a:spcAft>
                        <a:buNone/>
                      </a:pPr>
                      <a:r>
                        <a:rPr lang="tr-TR" sz="1800" b="1" kern="100" dirty="0">
                          <a:effectLst/>
                        </a:rPr>
                        <a:t>11. Personel Çalışma Koşulları</a:t>
                      </a:r>
                      <a:endParaRPr lang="tr-TR" sz="18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tr-TR" sz="1800" kern="100">
                          <a:effectLst/>
                        </a:rPr>
                        <a:t> </a:t>
                      </a:r>
                      <a:endParaRPr lang="tr-TR"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54302519"/>
                  </a:ext>
                </a:extLst>
              </a:tr>
              <a:tr h="0">
                <a:tc>
                  <a:txBody>
                    <a:bodyPr/>
                    <a:lstStyle/>
                    <a:p>
                      <a:pPr>
                        <a:lnSpc>
                          <a:spcPct val="115000"/>
                        </a:lnSpc>
                        <a:spcAft>
                          <a:spcPts val="800"/>
                        </a:spcAft>
                        <a:buNone/>
                      </a:pPr>
                      <a:r>
                        <a:rPr lang="tr-TR" sz="1800" kern="100">
                          <a:effectLst/>
                        </a:rPr>
                        <a:t>11.1 Tüm personelin yürürlükte olan iş sözleşmeleri vardır ve bu sözleşmeler yerel mevzuata uygundur.</a:t>
                      </a:r>
                      <a:endParaRPr lang="tr-TR"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800"/>
                        </a:spcAft>
                        <a:buClr>
                          <a:srgbClr val="000000"/>
                        </a:buClr>
                        <a:buSzTx/>
                        <a:buFont typeface="Arial"/>
                        <a:buNone/>
                        <a:tabLst/>
                        <a:defRPr/>
                      </a:pPr>
                      <a:r>
                        <a:rPr lang="tr-TR" sz="1800" kern="100" dirty="0">
                          <a:effectLst/>
                        </a:rPr>
                        <a:t> ✓</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67886083"/>
                  </a:ext>
                </a:extLst>
              </a:tr>
              <a:tr h="0">
                <a:tc>
                  <a:txBody>
                    <a:bodyPr/>
                    <a:lstStyle/>
                    <a:p>
                      <a:pPr>
                        <a:lnSpc>
                          <a:spcPct val="115000"/>
                        </a:lnSpc>
                        <a:spcAft>
                          <a:spcPts val="800"/>
                        </a:spcAft>
                        <a:buNone/>
                      </a:pPr>
                      <a:r>
                        <a:rPr lang="tr-TR" sz="1800" kern="100">
                          <a:effectLst/>
                        </a:rPr>
                        <a:t>11.2 Personele sunulan çalışma koşulları adildir ve yerel düzenlemeler ile kurumun genel politikalarına uygundur.</a:t>
                      </a:r>
                      <a:endParaRPr lang="tr-TR"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800"/>
                        </a:spcAft>
                        <a:buClr>
                          <a:srgbClr val="000000"/>
                        </a:buClr>
                        <a:buSzTx/>
                        <a:buFont typeface="Arial"/>
                        <a:buNone/>
                        <a:tabLst/>
                        <a:defRPr/>
                      </a:pPr>
                      <a:r>
                        <a:rPr lang="tr-TR" sz="1800" kern="100" dirty="0">
                          <a:effectLst/>
                        </a:rPr>
                        <a:t> ✓</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46737341"/>
                  </a:ext>
                </a:extLst>
              </a:tr>
              <a:tr h="0">
                <a:tc>
                  <a:txBody>
                    <a:bodyPr/>
                    <a:lstStyle/>
                    <a:p>
                      <a:pPr>
                        <a:lnSpc>
                          <a:spcPct val="115000"/>
                        </a:lnSpc>
                        <a:spcAft>
                          <a:spcPts val="800"/>
                        </a:spcAft>
                        <a:buNone/>
                      </a:pPr>
                      <a:r>
                        <a:rPr lang="tr-TR" sz="1800" kern="100">
                          <a:effectLst/>
                        </a:rPr>
                        <a:t>11.3 Şikâyet ve disiplin prosedürleri mevcuttur ve personel tarafından bilinmektedir.</a:t>
                      </a:r>
                      <a:endParaRPr lang="tr-TR"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800"/>
                        </a:spcAft>
                        <a:buClr>
                          <a:srgbClr val="000000"/>
                        </a:buClr>
                        <a:buSzTx/>
                        <a:buFont typeface="Arial"/>
                        <a:buNone/>
                        <a:tabLst/>
                        <a:defRPr/>
                      </a:pPr>
                      <a:r>
                        <a:rPr lang="tr-TR" sz="1800" kern="100" dirty="0">
                          <a:effectLst/>
                        </a:rPr>
                        <a:t> ✓</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16929154"/>
                  </a:ext>
                </a:extLst>
              </a:tr>
            </a:tbl>
          </a:graphicData>
        </a:graphic>
      </p:graphicFrame>
    </p:spTree>
    <p:extLst>
      <p:ext uri="{BB962C8B-B14F-4D97-AF65-F5344CB8AC3E}">
        <p14:creationId xmlns:p14="http://schemas.microsoft.com/office/powerpoint/2010/main" val="25994766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Shape 153"/>
        <p:cNvGrpSpPr/>
        <p:nvPr/>
      </p:nvGrpSpPr>
      <p:grpSpPr>
        <a:xfrm>
          <a:off x="0" y="0"/>
          <a:ext cx="0" cy="0"/>
          <a:chOff x="0" y="0"/>
          <a:chExt cx="0" cy="0"/>
        </a:xfrm>
      </p:grpSpPr>
      <p:sp>
        <p:nvSpPr>
          <p:cNvPr id="154" name="Google Shape;154;g3924b1661e5_2_0"/>
          <p:cNvSpPr txBox="1">
            <a:spLocks noGrp="1"/>
          </p:cNvSpPr>
          <p:nvPr>
            <p:ph type="title"/>
          </p:nvPr>
        </p:nvSpPr>
        <p:spPr>
          <a:xfrm>
            <a:off x="640079" y="717768"/>
            <a:ext cx="10212600" cy="7308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3200"/>
              <a:buFont typeface="Calibri"/>
              <a:buNone/>
            </a:pPr>
            <a:r>
              <a:rPr lang="tr-TR" sz="3200" b="1">
                <a:solidFill>
                  <a:srgbClr val="FF0000"/>
                </a:solidFill>
                <a:latin typeface="Calibri"/>
                <a:ea typeface="Calibri"/>
                <a:cs typeface="Calibri"/>
                <a:sym typeface="Calibri"/>
              </a:rPr>
              <a:t>Kurullar / Komisyonlar</a:t>
            </a:r>
            <a:endParaRPr sz="3200">
              <a:solidFill>
                <a:srgbClr val="FF0000"/>
              </a:solidFill>
            </a:endParaRPr>
          </a:p>
        </p:txBody>
      </p:sp>
      <p:sp>
        <p:nvSpPr>
          <p:cNvPr id="155" name="Google Shape;155;g3924b1661e5_2_0"/>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30.12.2025</a:t>
            </a:r>
            <a:endParaRPr/>
          </a:p>
        </p:txBody>
      </p:sp>
      <p:sp>
        <p:nvSpPr>
          <p:cNvPr id="156" name="Google Shape;156;g3924b1661e5_2_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8</a:t>
            </a:fld>
            <a:endParaRPr/>
          </a:p>
        </p:txBody>
      </p:sp>
      <p:graphicFrame>
        <p:nvGraphicFramePr>
          <p:cNvPr id="157" name="Google Shape;157;g3924b1661e5_2_0"/>
          <p:cNvGraphicFramePr/>
          <p:nvPr>
            <p:extLst>
              <p:ext uri="{D42A27DB-BD31-4B8C-83A1-F6EECF244321}">
                <p14:modId xmlns:p14="http://schemas.microsoft.com/office/powerpoint/2010/main" val="4113800480"/>
              </p:ext>
            </p:extLst>
          </p:nvPr>
        </p:nvGraphicFramePr>
        <p:xfrm>
          <a:off x="640079" y="1958201"/>
          <a:ext cx="11265600" cy="2054169"/>
        </p:xfrm>
        <a:graphic>
          <a:graphicData uri="http://schemas.openxmlformats.org/drawingml/2006/table">
            <a:tbl>
              <a:tblPr firstRow="1" firstCol="1" bandRow="1">
                <a:noFill/>
                <a:tableStyleId>{9EE9E55A-6353-4820-B1A0-A50A31D110FF}</a:tableStyleId>
              </a:tblPr>
              <a:tblGrid>
                <a:gridCol w="5048500">
                  <a:extLst>
                    <a:ext uri="{9D8B030D-6E8A-4147-A177-3AD203B41FA5}">
                      <a16:colId xmlns:a16="http://schemas.microsoft.com/office/drawing/2014/main" val="20000"/>
                    </a:ext>
                  </a:extLst>
                </a:gridCol>
                <a:gridCol w="2072375">
                  <a:extLst>
                    <a:ext uri="{9D8B030D-6E8A-4147-A177-3AD203B41FA5}">
                      <a16:colId xmlns:a16="http://schemas.microsoft.com/office/drawing/2014/main" val="20001"/>
                    </a:ext>
                  </a:extLst>
                </a:gridCol>
                <a:gridCol w="2072350">
                  <a:extLst>
                    <a:ext uri="{9D8B030D-6E8A-4147-A177-3AD203B41FA5}">
                      <a16:colId xmlns:a16="http://schemas.microsoft.com/office/drawing/2014/main" val="20002"/>
                    </a:ext>
                  </a:extLst>
                </a:gridCol>
                <a:gridCol w="2072375">
                  <a:extLst>
                    <a:ext uri="{9D8B030D-6E8A-4147-A177-3AD203B41FA5}">
                      <a16:colId xmlns:a16="http://schemas.microsoft.com/office/drawing/2014/main" val="20003"/>
                    </a:ext>
                  </a:extLst>
                </a:gridCol>
              </a:tblGrid>
              <a:tr h="303275">
                <a:tc>
                  <a:txBody>
                    <a:bodyPr/>
                    <a:lstStyle/>
                    <a:p>
                      <a:pPr marL="0" marR="0" lvl="0" indent="0" algn="ctr" rtl="0">
                        <a:lnSpc>
                          <a:spcPct val="107000"/>
                        </a:lnSpc>
                        <a:spcBef>
                          <a:spcPts val="0"/>
                        </a:spcBef>
                        <a:spcAft>
                          <a:spcPts val="0"/>
                        </a:spcAft>
                        <a:buNone/>
                      </a:pPr>
                      <a:r>
                        <a:rPr lang="tr-TR" sz="1800" dirty="0">
                          <a:solidFill>
                            <a:srgbClr val="FF0000"/>
                          </a:solidFill>
                        </a:rPr>
                        <a:t>Kurul / Komisyon Adı</a:t>
                      </a:r>
                      <a:endParaRPr sz="1800" b="1" dirty="0">
                        <a:solidFill>
                          <a:srgbClr val="FF0000"/>
                        </a:solidFill>
                        <a:latin typeface="Calibri"/>
                        <a:ea typeface="Calibri"/>
                        <a:cs typeface="Calibri"/>
                        <a:sym typeface="Calibri"/>
                      </a:endParaRPr>
                    </a:p>
                  </a:txBody>
                  <a:tcPr marL="47000" marR="47000" marT="6350" marB="0" anchor="ctr"/>
                </a:tc>
                <a:tc>
                  <a:txBody>
                    <a:bodyPr/>
                    <a:lstStyle/>
                    <a:p>
                      <a:pPr marL="0" marR="0" lvl="0" indent="0" algn="ctr" rtl="0">
                        <a:lnSpc>
                          <a:spcPct val="107000"/>
                        </a:lnSpc>
                        <a:spcBef>
                          <a:spcPts val="0"/>
                        </a:spcBef>
                        <a:spcAft>
                          <a:spcPts val="0"/>
                        </a:spcAft>
                        <a:buNone/>
                      </a:pPr>
                      <a:r>
                        <a:rPr lang="tr-TR" sz="1800">
                          <a:solidFill>
                            <a:srgbClr val="FF0000"/>
                          </a:solidFill>
                        </a:rPr>
                        <a:t>Üye Akademik Personel Sayısı </a:t>
                      </a:r>
                      <a:endParaRPr sz="1800" b="1">
                        <a:solidFill>
                          <a:srgbClr val="FF0000"/>
                        </a:solidFill>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Clr>
                          <a:srgbClr val="FF0000"/>
                        </a:buClr>
                        <a:buSzPts val="1800"/>
                        <a:buFont typeface="Calibri"/>
                        <a:buNone/>
                      </a:pPr>
                      <a:r>
                        <a:rPr lang="tr-TR" sz="1800">
                          <a:solidFill>
                            <a:srgbClr val="FF0000"/>
                          </a:solidFill>
                        </a:rPr>
                        <a:t>Üye İdari Personel Sayısı </a:t>
                      </a:r>
                      <a:r>
                        <a:rPr lang="tr-TR" sz="1800" i="1">
                          <a:solidFill>
                            <a:srgbClr val="0000CC"/>
                          </a:solidFill>
                        </a:rPr>
                        <a:t>(Varsa) </a:t>
                      </a:r>
                      <a:endParaRPr sz="1800" b="1" i="1">
                        <a:solidFill>
                          <a:srgbClr val="0000CC"/>
                        </a:solidFill>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Clr>
                          <a:srgbClr val="FF0000"/>
                        </a:buClr>
                        <a:buSzPts val="1800"/>
                        <a:buFont typeface="Calibri"/>
                        <a:buNone/>
                      </a:pPr>
                      <a:r>
                        <a:rPr lang="tr-TR" sz="1800">
                          <a:solidFill>
                            <a:srgbClr val="FF0000"/>
                          </a:solidFill>
                        </a:rPr>
                        <a:t>Üye Öğrenci Sayısı </a:t>
                      </a:r>
                      <a:r>
                        <a:rPr lang="tr-TR" sz="1800" i="1">
                          <a:solidFill>
                            <a:srgbClr val="0000CC"/>
                          </a:solidFill>
                        </a:rPr>
                        <a:t>(Varsa) </a:t>
                      </a:r>
                      <a:endParaRPr sz="1800" b="1" i="1">
                        <a:solidFill>
                          <a:srgbClr val="0000CC"/>
                        </a:solidFill>
                        <a:latin typeface="Calibri"/>
                        <a:ea typeface="Calibri"/>
                        <a:cs typeface="Calibri"/>
                        <a:sym typeface="Calibri"/>
                      </a:endParaRPr>
                    </a:p>
                  </a:txBody>
                  <a:tcPr marL="9525" marR="9525" marT="9525" marB="0" anchor="ctr"/>
                </a:tc>
                <a:extLst>
                  <a:ext uri="{0D108BD9-81ED-4DB2-BD59-A6C34878D82A}">
                    <a16:rowId xmlns:a16="http://schemas.microsoft.com/office/drawing/2014/main" val="10000"/>
                  </a:ext>
                </a:extLst>
              </a:tr>
              <a:tr h="283050">
                <a:tc>
                  <a:txBody>
                    <a:bodyPr/>
                    <a:lstStyle/>
                    <a:p>
                      <a:pPr marL="0" marR="0" lvl="0" indent="0" algn="l" rtl="0">
                        <a:lnSpc>
                          <a:spcPct val="107000"/>
                        </a:lnSpc>
                        <a:spcBef>
                          <a:spcPts val="0"/>
                        </a:spcBef>
                        <a:spcAft>
                          <a:spcPts val="0"/>
                        </a:spcAft>
                        <a:buNone/>
                      </a:pPr>
                      <a:r>
                        <a:rPr lang="tr-TR" sz="1100"/>
                        <a:t>Stratejik Planlama ve Alt Çalışma Komisyonu</a:t>
                      </a:r>
                      <a:endParaRPr sz="1100">
                        <a:latin typeface="Calibri"/>
                        <a:ea typeface="Calibri"/>
                        <a:cs typeface="Calibri"/>
                        <a:sym typeface="Calibri"/>
                      </a:endParaRPr>
                    </a:p>
                  </a:txBody>
                  <a:tcPr marL="47000" marR="47000" marT="6350" marB="0" anchor="ctr"/>
                </a:tc>
                <a:tc>
                  <a:txBody>
                    <a:bodyPr/>
                    <a:lstStyle/>
                    <a:p>
                      <a:pPr marL="0" marR="0" lvl="0" indent="0" algn="l" rtl="0">
                        <a:lnSpc>
                          <a:spcPct val="107000"/>
                        </a:lnSpc>
                        <a:spcBef>
                          <a:spcPts val="0"/>
                        </a:spcBef>
                        <a:spcAft>
                          <a:spcPts val="0"/>
                        </a:spcAft>
                        <a:buNone/>
                      </a:pPr>
                      <a:r>
                        <a:rPr lang="tr-TR" sz="1100"/>
                        <a:t>                      4</a:t>
                      </a:r>
                      <a:endParaRPr sz="11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9525" marR="9525" marT="9525" marB="0" anchor="ctr"/>
                </a:tc>
                <a:extLst>
                  <a:ext uri="{0D108BD9-81ED-4DB2-BD59-A6C34878D82A}">
                    <a16:rowId xmlns:a16="http://schemas.microsoft.com/office/drawing/2014/main" val="10001"/>
                  </a:ext>
                </a:extLst>
              </a:tr>
              <a:tr h="275800">
                <a:tc>
                  <a:txBody>
                    <a:bodyPr/>
                    <a:lstStyle/>
                    <a:p>
                      <a:pPr marL="0" marR="0" lvl="0" indent="0" algn="l" rtl="0">
                        <a:lnSpc>
                          <a:spcPct val="107000"/>
                        </a:lnSpc>
                        <a:spcBef>
                          <a:spcPts val="0"/>
                        </a:spcBef>
                        <a:spcAft>
                          <a:spcPts val="0"/>
                        </a:spcAft>
                        <a:buNone/>
                      </a:pPr>
                      <a:r>
                        <a:rPr lang="tr-TR" sz="1100"/>
                        <a:t>Sıfır Atık Komisyonu</a:t>
                      </a:r>
                      <a:endParaRPr sz="1100">
                        <a:latin typeface="Calibri"/>
                        <a:ea typeface="Calibri"/>
                        <a:cs typeface="Calibri"/>
                        <a:sym typeface="Calibri"/>
                      </a:endParaRPr>
                    </a:p>
                  </a:txBody>
                  <a:tcPr marL="47000" marR="47000" marT="6350" marB="0" anchor="ctr"/>
                </a:tc>
                <a:tc>
                  <a:txBody>
                    <a:bodyPr/>
                    <a:lstStyle/>
                    <a:p>
                      <a:pPr marL="0" marR="0" lvl="0" indent="0" algn="l" rtl="0">
                        <a:lnSpc>
                          <a:spcPct val="107000"/>
                        </a:lnSpc>
                        <a:spcBef>
                          <a:spcPts val="0"/>
                        </a:spcBef>
                        <a:spcAft>
                          <a:spcPts val="0"/>
                        </a:spcAft>
                        <a:buNone/>
                      </a:pPr>
                      <a:r>
                        <a:rPr lang="tr-TR" sz="1100"/>
                        <a:t>                      1</a:t>
                      </a:r>
                      <a:endParaRPr sz="1100">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sz="1100"/>
                        <a:t>                       2   </a:t>
                      </a:r>
                      <a:endParaRPr sz="1100">
                        <a:latin typeface="Calibri"/>
                        <a:ea typeface="Calibri"/>
                        <a:cs typeface="Calibri"/>
                        <a:sym typeface="Calibri"/>
                      </a:endParaRPr>
                    </a:p>
                  </a:txBody>
                  <a:tcPr marL="9525" marR="9525" marT="9525" marB="0" anchor="ctr"/>
                </a:tc>
                <a:tc>
                  <a:txBody>
                    <a:bodyPr/>
                    <a:lstStyle/>
                    <a:p>
                      <a:pPr marL="0" marR="0" lvl="0" indent="0" algn="ctr" rtl="0">
                        <a:lnSpc>
                          <a:spcPct val="107000"/>
                        </a:lnSpc>
                        <a:spcBef>
                          <a:spcPts val="0"/>
                        </a:spcBef>
                        <a:spcAft>
                          <a:spcPts val="0"/>
                        </a:spcAft>
                        <a:buNone/>
                      </a:pPr>
                      <a:r>
                        <a:rPr lang="tr-TR" sz="1100" dirty="0" smtClean="0">
                          <a:latin typeface="Calibri"/>
                          <a:ea typeface="Calibri"/>
                          <a:cs typeface="Calibri"/>
                          <a:sym typeface="Calibri"/>
                        </a:rPr>
                        <a:t>1</a:t>
                      </a:r>
                      <a:endParaRPr sz="1100" dirty="0">
                        <a:latin typeface="Calibri"/>
                        <a:ea typeface="Calibri"/>
                        <a:cs typeface="Calibri"/>
                        <a:sym typeface="Calibri"/>
                      </a:endParaRPr>
                    </a:p>
                  </a:txBody>
                  <a:tcPr marL="9525" marR="9525" marT="9525" marB="0" anchor="ctr"/>
                </a:tc>
                <a:extLst>
                  <a:ext uri="{0D108BD9-81ED-4DB2-BD59-A6C34878D82A}">
                    <a16:rowId xmlns:a16="http://schemas.microsoft.com/office/drawing/2014/main" val="10002"/>
                  </a:ext>
                </a:extLst>
              </a:tr>
              <a:tr h="299600">
                <a:tc>
                  <a:txBody>
                    <a:bodyPr/>
                    <a:lstStyle/>
                    <a:p>
                      <a:pPr marL="0" marR="0" lvl="0" indent="0" algn="l" rtl="0">
                        <a:lnSpc>
                          <a:spcPct val="107000"/>
                        </a:lnSpc>
                        <a:spcBef>
                          <a:spcPts val="0"/>
                        </a:spcBef>
                        <a:spcAft>
                          <a:spcPts val="0"/>
                        </a:spcAft>
                        <a:buNone/>
                      </a:pPr>
                      <a:r>
                        <a:rPr lang="tr-TR" sz="1100"/>
                        <a:t>Topluma Hizmet ve Halkla İlişkiler Komisyonu</a:t>
                      </a:r>
                      <a:endParaRPr sz="1100">
                        <a:latin typeface="Calibri"/>
                        <a:ea typeface="Calibri"/>
                        <a:cs typeface="Calibri"/>
                        <a:sym typeface="Calibri"/>
                      </a:endParaRPr>
                    </a:p>
                  </a:txBody>
                  <a:tcPr marL="47000" marR="47000" marT="6350" marB="0" anchor="ctr"/>
                </a:tc>
                <a:tc>
                  <a:txBody>
                    <a:bodyPr/>
                    <a:lstStyle/>
                    <a:p>
                      <a:pPr marL="0" marR="0" lvl="0" indent="0" algn="l" rtl="0">
                        <a:lnSpc>
                          <a:spcPct val="107000"/>
                        </a:lnSpc>
                        <a:spcBef>
                          <a:spcPts val="0"/>
                        </a:spcBef>
                        <a:spcAft>
                          <a:spcPts val="0"/>
                        </a:spcAft>
                        <a:buNone/>
                      </a:pPr>
                      <a:r>
                        <a:rPr lang="tr-TR" sz="1200"/>
                        <a:t>                    4</a:t>
                      </a:r>
                      <a:endParaRPr sz="11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9525" marR="9525" marT="9525" marB="0" anchor="ctr"/>
                </a:tc>
                <a:extLst>
                  <a:ext uri="{0D108BD9-81ED-4DB2-BD59-A6C34878D82A}">
                    <a16:rowId xmlns:a16="http://schemas.microsoft.com/office/drawing/2014/main" val="10003"/>
                  </a:ext>
                </a:extLst>
              </a:tr>
              <a:tr h="299600">
                <a:tc>
                  <a:txBody>
                    <a:bodyPr/>
                    <a:lstStyle/>
                    <a:p>
                      <a:pPr marL="0" marR="0" lvl="0" indent="0" algn="l" rtl="0">
                        <a:lnSpc>
                          <a:spcPct val="107000"/>
                        </a:lnSpc>
                        <a:spcBef>
                          <a:spcPts val="0"/>
                        </a:spcBef>
                        <a:spcAft>
                          <a:spcPts val="0"/>
                        </a:spcAft>
                        <a:buNone/>
                      </a:pPr>
                      <a:r>
                        <a:rPr lang="tr-TR" sz="1200"/>
                        <a:t> Web ve Bilişim Komisyonu </a:t>
                      </a:r>
                      <a:endParaRPr sz="1100">
                        <a:latin typeface="Calibri"/>
                        <a:ea typeface="Calibri"/>
                        <a:cs typeface="Calibri"/>
                        <a:sym typeface="Calibri"/>
                      </a:endParaRPr>
                    </a:p>
                  </a:txBody>
                  <a:tcPr marL="47000" marR="47000" marT="6350" marB="0" anchor="ctr"/>
                </a:tc>
                <a:tc>
                  <a:txBody>
                    <a:bodyPr/>
                    <a:lstStyle/>
                    <a:p>
                      <a:pPr marL="0" marR="0" lvl="0" indent="0" algn="l" rtl="0">
                        <a:lnSpc>
                          <a:spcPct val="107000"/>
                        </a:lnSpc>
                        <a:spcBef>
                          <a:spcPts val="0"/>
                        </a:spcBef>
                        <a:spcAft>
                          <a:spcPts val="0"/>
                        </a:spcAft>
                        <a:buNone/>
                      </a:pPr>
                      <a:r>
                        <a:rPr lang="tr-TR" sz="1200"/>
                        <a:t>                    3</a:t>
                      </a:r>
                      <a:endParaRPr sz="11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9525" marR="9525" marT="9525" marB="0" anchor="ctr"/>
                </a:tc>
                <a:extLst>
                  <a:ext uri="{0D108BD9-81ED-4DB2-BD59-A6C34878D82A}">
                    <a16:rowId xmlns:a16="http://schemas.microsoft.com/office/drawing/2014/main" val="10004"/>
                  </a:ext>
                </a:extLst>
              </a:tr>
              <a:tr h="299600">
                <a:tc>
                  <a:txBody>
                    <a:bodyPr/>
                    <a:lstStyle/>
                    <a:p>
                      <a:pPr marL="0" marR="0" lvl="0" indent="0" algn="l" rtl="0">
                        <a:lnSpc>
                          <a:spcPct val="107000"/>
                        </a:lnSpc>
                        <a:spcBef>
                          <a:spcPts val="0"/>
                        </a:spcBef>
                        <a:spcAft>
                          <a:spcPts val="0"/>
                        </a:spcAft>
                        <a:buNone/>
                      </a:pPr>
                      <a:r>
                        <a:rPr lang="tr-TR" sz="1100"/>
                        <a:t>Arşiv ve Dokümantasyon Sorumlusu</a:t>
                      </a:r>
                      <a:endParaRPr sz="1100">
                        <a:latin typeface="Calibri"/>
                        <a:ea typeface="Calibri"/>
                        <a:cs typeface="Calibri"/>
                        <a:sym typeface="Calibri"/>
                      </a:endParaRPr>
                    </a:p>
                  </a:txBody>
                  <a:tcPr marL="47000" marR="47000" marT="6350" marB="0" anchor="ctr"/>
                </a:tc>
                <a:tc>
                  <a:txBody>
                    <a:bodyPr/>
                    <a:lstStyle/>
                    <a:p>
                      <a:pPr marL="0" marR="0" lvl="0" indent="0" algn="l" rtl="0">
                        <a:lnSpc>
                          <a:spcPct val="107000"/>
                        </a:lnSpc>
                        <a:spcBef>
                          <a:spcPts val="0"/>
                        </a:spcBef>
                        <a:spcAft>
                          <a:spcPts val="0"/>
                        </a:spcAft>
                        <a:buNone/>
                      </a:pPr>
                      <a:r>
                        <a:rPr lang="tr-TR" sz="1200"/>
                        <a:t>                    1</a:t>
                      </a:r>
                      <a:endParaRPr sz="11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endParaRPr sz="1100">
                        <a:latin typeface="Calibri"/>
                        <a:ea typeface="Calibri"/>
                        <a:cs typeface="Calibri"/>
                        <a:sym typeface="Calibri"/>
                      </a:endParaRPr>
                    </a:p>
                  </a:txBody>
                  <a:tcPr marL="9525" marR="9525" marT="9525" marB="0" anchor="ctr"/>
                </a:tc>
                <a:tc>
                  <a:txBody>
                    <a:bodyPr/>
                    <a:lstStyle/>
                    <a:p>
                      <a:pPr marL="0" marR="0" lvl="0" indent="0" algn="l" rtl="0">
                        <a:lnSpc>
                          <a:spcPct val="107000"/>
                        </a:lnSpc>
                        <a:spcBef>
                          <a:spcPts val="0"/>
                        </a:spcBef>
                        <a:spcAft>
                          <a:spcPts val="0"/>
                        </a:spcAft>
                        <a:buNone/>
                      </a:pPr>
                      <a:endParaRPr sz="1100" dirty="0">
                        <a:latin typeface="Calibri"/>
                        <a:ea typeface="Calibri"/>
                        <a:cs typeface="Calibri"/>
                        <a:sym typeface="Calibri"/>
                      </a:endParaRPr>
                    </a:p>
                  </a:txBody>
                  <a:tcPr marL="9525" marR="9525" marT="9525" marB="0" anchor="ctr"/>
                </a:tc>
                <a:extLst>
                  <a:ext uri="{0D108BD9-81ED-4DB2-BD59-A6C34878D82A}">
                    <a16:rowId xmlns:a16="http://schemas.microsoft.com/office/drawing/2014/main" val="10005"/>
                  </a:ext>
                </a:extLst>
              </a:tr>
            </a:tbl>
          </a:graphicData>
        </a:graphic>
      </p:graphicFrame>
      <p:pic>
        <p:nvPicPr>
          <p:cNvPr id="158" name="Google Shape;158;g3924b1661e5_2_0"/>
          <p:cNvPicPr preferRelativeResize="0"/>
          <p:nvPr/>
        </p:nvPicPr>
        <p:blipFill rotWithShape="1">
          <a:blip r:embed="rId3">
            <a:alphaModFix/>
          </a:blip>
          <a:srcRect/>
          <a:stretch/>
        </p:blipFill>
        <p:spPr>
          <a:xfrm>
            <a:off x="11831877" y="6356350"/>
            <a:ext cx="360123" cy="365125"/>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a:extLst>
              <a:ext uri="{FF2B5EF4-FFF2-40B4-BE49-F238E27FC236}">
                <a16:creationId xmlns:a16="http://schemas.microsoft.com/office/drawing/2014/main" id="{F3457C68-7C3C-BDFB-F2DE-F175CB4C0C7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tr-TR" smtClean="0"/>
              <a:t>80</a:t>
            </a:fld>
            <a:endParaRPr lang="tr-TR"/>
          </a:p>
        </p:txBody>
      </p:sp>
      <p:graphicFrame>
        <p:nvGraphicFramePr>
          <p:cNvPr id="5" name="Tablo 4">
            <a:extLst>
              <a:ext uri="{FF2B5EF4-FFF2-40B4-BE49-F238E27FC236}">
                <a16:creationId xmlns:a16="http://schemas.microsoft.com/office/drawing/2014/main" id="{9486F3F5-7D7A-9D5B-AF07-882C79FA9A5D}"/>
              </a:ext>
            </a:extLst>
          </p:cNvPr>
          <p:cNvGraphicFramePr>
            <a:graphicFrameLocks noGrp="1"/>
          </p:cNvGraphicFramePr>
          <p:nvPr>
            <p:extLst>
              <p:ext uri="{D42A27DB-BD31-4B8C-83A1-F6EECF244321}">
                <p14:modId xmlns:p14="http://schemas.microsoft.com/office/powerpoint/2010/main" val="940048975"/>
              </p:ext>
            </p:extLst>
          </p:nvPr>
        </p:nvGraphicFramePr>
        <p:xfrm>
          <a:off x="1680883" y="2116741"/>
          <a:ext cx="9493623" cy="3988816"/>
        </p:xfrm>
        <a:graphic>
          <a:graphicData uri="http://schemas.openxmlformats.org/drawingml/2006/table">
            <a:tbl>
              <a:tblPr firstRow="1" firstCol="1" bandRow="1">
                <a:tableStyleId>{71F7B38A-2533-437F-8BA0-C45511DF4930}</a:tableStyleId>
              </a:tblPr>
              <a:tblGrid>
                <a:gridCol w="8310849">
                  <a:extLst>
                    <a:ext uri="{9D8B030D-6E8A-4147-A177-3AD203B41FA5}">
                      <a16:colId xmlns:a16="http://schemas.microsoft.com/office/drawing/2014/main" val="3059818010"/>
                    </a:ext>
                  </a:extLst>
                </a:gridCol>
                <a:gridCol w="1182774">
                  <a:extLst>
                    <a:ext uri="{9D8B030D-6E8A-4147-A177-3AD203B41FA5}">
                      <a16:colId xmlns:a16="http://schemas.microsoft.com/office/drawing/2014/main" val="3613874025"/>
                    </a:ext>
                  </a:extLst>
                </a:gridCol>
              </a:tblGrid>
              <a:tr h="0">
                <a:tc>
                  <a:txBody>
                    <a:bodyPr/>
                    <a:lstStyle/>
                    <a:p>
                      <a:pPr algn="ctr">
                        <a:lnSpc>
                          <a:spcPct val="115000"/>
                        </a:lnSpc>
                        <a:spcAft>
                          <a:spcPts val="800"/>
                        </a:spcAft>
                        <a:buNone/>
                      </a:pPr>
                      <a:r>
                        <a:rPr lang="tr-TR" sz="1800" b="1" kern="100" dirty="0">
                          <a:effectLst/>
                        </a:rPr>
                        <a:t>E – Öğrenme Ortamı ve Fiziksel İmkânlar</a:t>
                      </a:r>
                      <a:endParaRPr lang="tr-TR" sz="18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tr-TR" sz="1800" kern="100">
                          <a:effectLst/>
                        </a:rPr>
                        <a:t> </a:t>
                      </a:r>
                      <a:endParaRPr lang="tr-TR"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19349928"/>
                  </a:ext>
                </a:extLst>
              </a:tr>
              <a:tr h="0">
                <a:tc>
                  <a:txBody>
                    <a:bodyPr/>
                    <a:lstStyle/>
                    <a:p>
                      <a:pPr>
                        <a:lnSpc>
                          <a:spcPct val="115000"/>
                        </a:lnSpc>
                        <a:spcAft>
                          <a:spcPts val="800"/>
                        </a:spcAft>
                        <a:buNone/>
                      </a:pPr>
                      <a:r>
                        <a:rPr lang="tr-TR" sz="1800" b="1" kern="100" dirty="0">
                          <a:effectLst/>
                        </a:rPr>
                        <a:t>12. Öğrenme Ortamı</a:t>
                      </a:r>
                      <a:endParaRPr lang="tr-TR" sz="1800" b="1"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tr-TR" sz="1800" kern="100">
                          <a:effectLst/>
                        </a:rPr>
                        <a:t> </a:t>
                      </a:r>
                      <a:endParaRPr lang="tr-TR"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03879116"/>
                  </a:ext>
                </a:extLst>
              </a:tr>
              <a:tr h="0">
                <a:tc>
                  <a:txBody>
                    <a:bodyPr/>
                    <a:lstStyle/>
                    <a:p>
                      <a:pPr>
                        <a:lnSpc>
                          <a:spcPct val="115000"/>
                        </a:lnSpc>
                        <a:spcAft>
                          <a:spcPts val="800"/>
                        </a:spcAft>
                        <a:buNone/>
                      </a:pPr>
                      <a:r>
                        <a:rPr lang="tr-TR" sz="1800" kern="100">
                          <a:effectLst/>
                        </a:rPr>
                        <a:t>12.1 Dil merkezi, kurumun genel yapısı ve faaliyetleri içinde yer almakta ve belirlenmiş öğretme-öğrenme alanlarında hizmet vermektedir.</a:t>
                      </a:r>
                      <a:endParaRPr lang="tr-TR"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800"/>
                        </a:spcAft>
                        <a:buClr>
                          <a:srgbClr val="000000"/>
                        </a:buClr>
                        <a:buSzTx/>
                        <a:buFont typeface="Arial"/>
                        <a:buNone/>
                        <a:tabLst/>
                        <a:defRPr/>
                      </a:pPr>
                      <a:r>
                        <a:rPr lang="tr-TR" sz="1800" kern="100" dirty="0">
                          <a:effectLst/>
                        </a:rPr>
                        <a:t> </a:t>
                      </a:r>
                      <a:r>
                        <a:rPr lang="tr-TR" sz="1800" kern="100" dirty="0" smtClean="0">
                          <a:effectLst/>
                        </a:rPr>
                        <a:t> ✓</a:t>
                      </a:r>
                      <a:endParaRPr lang="tr-TR" sz="1800" kern="100" dirty="0" smtClean="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04089345"/>
                  </a:ext>
                </a:extLst>
              </a:tr>
              <a:tr h="0">
                <a:tc>
                  <a:txBody>
                    <a:bodyPr/>
                    <a:lstStyle/>
                    <a:p>
                      <a:pPr>
                        <a:lnSpc>
                          <a:spcPct val="115000"/>
                        </a:lnSpc>
                        <a:spcAft>
                          <a:spcPts val="800"/>
                        </a:spcAft>
                        <a:buNone/>
                      </a:pPr>
                      <a:r>
                        <a:rPr lang="tr-TR" sz="1800" kern="100">
                          <a:effectLst/>
                        </a:rPr>
                        <a:t>12.2 Öğretim ve çalışma ortamı, programların ve öğrencilerin gereksinimlerini karşılamaktadır.</a:t>
                      </a:r>
                      <a:endParaRPr lang="tr-TR"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800"/>
                        </a:spcAft>
                        <a:buClr>
                          <a:srgbClr val="000000"/>
                        </a:buClr>
                        <a:buSzTx/>
                        <a:buFont typeface="Arial"/>
                        <a:buNone/>
                        <a:tabLst/>
                        <a:defRPr/>
                      </a:pPr>
                      <a:r>
                        <a:rPr lang="tr-TR" sz="1800" kern="100" dirty="0">
                          <a:effectLst/>
                        </a:rPr>
                        <a:t> ✓</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29206229"/>
                  </a:ext>
                </a:extLst>
              </a:tr>
              <a:tr h="0">
                <a:tc>
                  <a:txBody>
                    <a:bodyPr/>
                    <a:lstStyle/>
                    <a:p>
                      <a:pPr>
                        <a:lnSpc>
                          <a:spcPct val="115000"/>
                        </a:lnSpc>
                        <a:spcAft>
                          <a:spcPts val="800"/>
                        </a:spcAft>
                        <a:buNone/>
                      </a:pPr>
                      <a:r>
                        <a:rPr lang="tr-TR" sz="1800" kern="100">
                          <a:effectLst/>
                        </a:rPr>
                        <a:t>12.3 Sunulan hizmetler için gerekli olan pedagojik olmayan alanlar ve/veya çevrim içi ortamlar amaca uygundur ve bakımlıdır.</a:t>
                      </a:r>
                      <a:endParaRPr lang="tr-TR"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800"/>
                        </a:spcAft>
                        <a:buClr>
                          <a:srgbClr val="000000"/>
                        </a:buClr>
                        <a:buSzTx/>
                        <a:buFont typeface="Arial"/>
                        <a:buNone/>
                        <a:tabLst/>
                        <a:defRPr/>
                      </a:pPr>
                      <a:r>
                        <a:rPr lang="tr-TR" sz="1800" kern="100" dirty="0">
                          <a:effectLst/>
                        </a:rPr>
                        <a:t> ✓</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p>
                      <a:pPr>
                        <a:lnSpc>
                          <a:spcPct val="115000"/>
                        </a:lnSpc>
                        <a:spcAft>
                          <a:spcPts val="800"/>
                        </a:spcAft>
                        <a:buNone/>
                      </a:pP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07535738"/>
                  </a:ext>
                </a:extLst>
              </a:tr>
              <a:tr h="0">
                <a:tc>
                  <a:txBody>
                    <a:bodyPr/>
                    <a:lstStyle/>
                    <a:p>
                      <a:pPr>
                        <a:lnSpc>
                          <a:spcPct val="115000"/>
                        </a:lnSpc>
                        <a:spcAft>
                          <a:spcPts val="800"/>
                        </a:spcAft>
                        <a:buNone/>
                      </a:pPr>
                      <a:r>
                        <a:rPr lang="tr-TR" sz="1800" kern="100" dirty="0">
                          <a:effectLst/>
                        </a:rPr>
                        <a:t>12.4 Tüm elektronik ve diğer ekipmanlara erişim kolaydır; ekipmanlar bakımlıdır ve personel ile öğrenciler için güvenilir bağlantı sağlanmaktadır. </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a:lnSpc>
                          <a:spcPct val="115000"/>
                        </a:lnSpc>
                        <a:spcAft>
                          <a:spcPts val="800"/>
                        </a:spcAft>
                        <a:buNone/>
                      </a:pPr>
                      <a:r>
                        <a:rPr lang="tr-TR" sz="1800" kern="100" dirty="0">
                          <a:effectLst/>
                        </a:rPr>
                        <a:t>✓</a:t>
                      </a:r>
                      <a:endParaRPr lang="tr-TR" sz="1800" kern="100" dirty="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79150416"/>
                  </a:ext>
                </a:extLst>
              </a:tr>
              <a:tr h="0">
                <a:tc>
                  <a:txBody>
                    <a:bodyPr/>
                    <a:lstStyle/>
                    <a:p>
                      <a:pPr>
                        <a:lnSpc>
                          <a:spcPct val="115000"/>
                        </a:lnSpc>
                        <a:spcAft>
                          <a:spcPts val="800"/>
                        </a:spcAft>
                        <a:buNone/>
                      </a:pPr>
                      <a:r>
                        <a:rPr lang="tr-TR" sz="1800" kern="100">
                          <a:effectLst/>
                        </a:rPr>
                        <a:t>12.5 Öğrenci ve personelin sağlığını ve güvenliğini korumaya ve çevresel duyarlılığı teşvik etmeye yönelik düzenlemeler mevcuttur.</a:t>
                      </a:r>
                      <a:endParaRPr lang="tr-TR" sz="1800" kern="10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tc>
                  <a:txBody>
                    <a:bodyPr/>
                    <a:lstStyle/>
                    <a:p>
                      <a:pPr marL="0" marR="0" lvl="0" indent="0" algn="l" defTabSz="914400" rtl="0" eaLnBrk="1" fontAlgn="auto" latinLnBrk="0" hangingPunct="1">
                        <a:lnSpc>
                          <a:spcPct val="115000"/>
                        </a:lnSpc>
                        <a:spcBef>
                          <a:spcPts val="0"/>
                        </a:spcBef>
                        <a:spcAft>
                          <a:spcPts val="800"/>
                        </a:spcAft>
                        <a:buClr>
                          <a:srgbClr val="000000"/>
                        </a:buClr>
                        <a:buSzTx/>
                        <a:buFont typeface="Arial"/>
                        <a:buNone/>
                        <a:tabLst/>
                        <a:defRPr/>
                      </a:pPr>
                      <a:r>
                        <a:rPr lang="tr-TR" sz="1800" kern="100" dirty="0">
                          <a:effectLst/>
                        </a:rPr>
                        <a:t> </a:t>
                      </a:r>
                      <a:r>
                        <a:rPr lang="tr-TR" sz="1800" kern="100" dirty="0" smtClean="0">
                          <a:effectLst/>
                        </a:rPr>
                        <a:t> ✓</a:t>
                      </a:r>
                      <a:endParaRPr lang="tr-TR" sz="1800" kern="100" dirty="0" smtClean="0">
                        <a:effectLst/>
                        <a:latin typeface="Aptos" panose="020B0004020202020204" pitchFamily="34" charset="0"/>
                        <a:ea typeface="Aptos" panose="020B000402020202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17978475"/>
                  </a:ext>
                </a:extLst>
              </a:tr>
            </a:tbl>
          </a:graphicData>
        </a:graphic>
      </p:graphicFrame>
    </p:spTree>
    <p:extLst>
      <p:ext uri="{BB962C8B-B14F-4D97-AF65-F5344CB8AC3E}">
        <p14:creationId xmlns:p14="http://schemas.microsoft.com/office/powerpoint/2010/main" val="185259226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Shape 683"/>
        <p:cNvGrpSpPr/>
        <p:nvPr/>
      </p:nvGrpSpPr>
      <p:grpSpPr>
        <a:xfrm>
          <a:off x="0" y="0"/>
          <a:ext cx="0" cy="0"/>
          <a:chOff x="0" y="0"/>
          <a:chExt cx="0" cy="0"/>
        </a:xfrm>
      </p:grpSpPr>
      <p:sp>
        <p:nvSpPr>
          <p:cNvPr id="684" name="Google Shape;684;p68"/>
          <p:cNvSpPr txBox="1">
            <a:spLocks noGrp="1"/>
          </p:cNvSpPr>
          <p:nvPr>
            <p:ph type="title"/>
          </p:nvPr>
        </p:nvSpPr>
        <p:spPr>
          <a:xfrm>
            <a:off x="1934536" y="822035"/>
            <a:ext cx="8871900" cy="670800"/>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3600"/>
              <a:buFont typeface="Calibri"/>
              <a:buNone/>
            </a:pPr>
            <a:r>
              <a:rPr lang="tr-TR" sz="3600" b="1">
                <a:solidFill>
                  <a:srgbClr val="FF0000"/>
                </a:solidFill>
                <a:latin typeface="Calibri"/>
                <a:ea typeface="Calibri"/>
                <a:cs typeface="Calibri"/>
                <a:sym typeface="Calibri"/>
              </a:rPr>
              <a:t>Öz Değerlendirme: </a:t>
            </a:r>
            <a:r>
              <a:rPr lang="tr-TR" sz="3600" b="1">
                <a:solidFill>
                  <a:srgbClr val="3333FF"/>
                </a:solidFill>
                <a:latin typeface="Calibri"/>
                <a:ea typeface="Calibri"/>
                <a:cs typeface="Calibri"/>
                <a:sym typeface="Calibri"/>
              </a:rPr>
              <a:t>Birimin Güçlü Yönleri</a:t>
            </a:r>
            <a:endParaRPr sz="3600" b="1">
              <a:solidFill>
                <a:srgbClr val="3333FF"/>
              </a:solidFill>
              <a:latin typeface="Calibri"/>
              <a:ea typeface="Calibri"/>
              <a:cs typeface="Calibri"/>
              <a:sym typeface="Calibri"/>
            </a:endParaRPr>
          </a:p>
        </p:txBody>
      </p:sp>
      <p:sp>
        <p:nvSpPr>
          <p:cNvPr id="685" name="Google Shape;685;p68"/>
          <p:cNvSpPr txBox="1">
            <a:spLocks noGrp="1"/>
          </p:cNvSpPr>
          <p:nvPr>
            <p:ph type="body" idx="1"/>
          </p:nvPr>
        </p:nvSpPr>
        <p:spPr>
          <a:xfrm>
            <a:off x="576471" y="2078966"/>
            <a:ext cx="11380200" cy="3799200"/>
          </a:xfrm>
          <a:prstGeom prst="rect">
            <a:avLst/>
          </a:prstGeom>
          <a:noFill/>
          <a:ln>
            <a:noFill/>
          </a:ln>
        </p:spPr>
        <p:txBody>
          <a:bodyPr spcFirstLastPara="1" wrap="square" lIns="91425" tIns="45700" rIns="91425" bIns="45700" anchor="t" anchorCtr="0">
            <a:noAutofit/>
          </a:bodyPr>
          <a:lstStyle/>
          <a:p>
            <a:pPr marL="660400" indent="-457200" algn="just">
              <a:lnSpc>
                <a:spcPct val="100000"/>
              </a:lnSpc>
              <a:spcBef>
                <a:spcPts val="0"/>
              </a:spcBef>
              <a:buSzPts val="3200"/>
            </a:pPr>
            <a:r>
              <a:rPr lang="tr-TR" sz="2000" dirty="0"/>
              <a:t>Yabancı Diller </a:t>
            </a:r>
            <a:r>
              <a:rPr lang="tr-TR" sz="2000" dirty="0" smtClean="0"/>
              <a:t>Yüksekokulunda </a:t>
            </a:r>
            <a:r>
              <a:rPr lang="tr-TR" sz="2000" dirty="0"/>
              <a:t>liderlik, yönetişim ve kaliteye ilişkin temel yapıların tanımlandığı ve uygulamaya geçirildiği görülmektedir. Birimin misyon, vizyon, temel değerleri ve kalite politikası belirlenmiş; yönetişim modeli, görev tanımları ve iş akış süreçleri web sayfası aracılığıyla paydaşlarla </a:t>
            </a:r>
            <a:r>
              <a:rPr lang="tr-TR" sz="2000" dirty="0" smtClean="0"/>
              <a:t>paylaşılmıştır.</a:t>
            </a:r>
            <a:endParaRPr lang="tr-TR" sz="2000" dirty="0"/>
          </a:p>
          <a:p>
            <a:pPr marL="660400" indent="-457200">
              <a:lnSpc>
                <a:spcPct val="100000"/>
              </a:lnSpc>
              <a:spcBef>
                <a:spcPts val="0"/>
              </a:spcBef>
              <a:buSzPts val="3200"/>
            </a:pPr>
            <a:r>
              <a:rPr lang="tr-TR" sz="2000" dirty="0"/>
              <a:t>Birimde eğitim ve öğretim süreçlerine ilişkin görev tanımları ve iş akışları belirlenmiş olup, süreçlerin düzenli yürütülmesini sağlamak amacıyla komisyonlar aktif işlemektedir. </a:t>
            </a:r>
          </a:p>
          <a:p>
            <a:pPr marL="660400" indent="-457200" algn="just">
              <a:lnSpc>
                <a:spcPct val="100000"/>
              </a:lnSpc>
              <a:spcBef>
                <a:spcPts val="0"/>
              </a:spcBef>
              <a:buSzPts val="3200"/>
            </a:pPr>
            <a:r>
              <a:rPr lang="tr-TR" sz="2000" dirty="0"/>
              <a:t>Öğrenci merkezli ders planlamaları ve uygulamaları ile öğrencilerin aktif katılımını destekleyen eğitim modelleri uygulanmakta, öğrencilerden memnuniyet anketleri ve süreç değerlendirmeleri alınarak elde edilen veriler doğrultusunda iyileştirme çalışmaları planlanmaktadır.</a:t>
            </a:r>
          </a:p>
          <a:p>
            <a:pPr marL="660400" indent="-457200" algn="just">
              <a:lnSpc>
                <a:spcPct val="100000"/>
              </a:lnSpc>
              <a:spcBef>
                <a:spcPts val="0"/>
              </a:spcBef>
              <a:buSzPts val="3200"/>
            </a:pPr>
            <a:r>
              <a:rPr lang="tr-TR" sz="2000" dirty="0"/>
              <a:t>Birimde araştırma ve geliştirme faaliyetleri geçen yıla kıyasla ilerleme göstermiş olup, yayın sayısı, yayın niteliği ve proje sayısında artış sağlanmıştır. Kurumsal tercihler doğrultusunda araştırma süreçlerinin yönetimi yürütülmektedir ve birimimizde Proje ve Araştırma Komisyonu </a:t>
            </a:r>
            <a:r>
              <a:rPr lang="tr-TR" sz="2000" dirty="0" smtClean="0"/>
              <a:t>bulunmaktadır.</a:t>
            </a:r>
            <a:endParaRPr lang="tr-TR" sz="2000" dirty="0"/>
          </a:p>
          <a:p>
            <a:pPr marL="660400" indent="-457200" algn="just">
              <a:lnSpc>
                <a:spcPct val="100000"/>
              </a:lnSpc>
              <a:spcBef>
                <a:spcPts val="0"/>
              </a:spcBef>
              <a:buSzPts val="3200"/>
            </a:pPr>
            <a:endParaRPr sz="2000" dirty="0"/>
          </a:p>
        </p:txBody>
      </p:sp>
      <p:sp>
        <p:nvSpPr>
          <p:cNvPr id="686" name="Google Shape;686;p68"/>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30.12.2025</a:t>
            </a:r>
            <a:endParaRPr/>
          </a:p>
        </p:txBody>
      </p:sp>
      <p:sp>
        <p:nvSpPr>
          <p:cNvPr id="687" name="Google Shape;687;p6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81</a:t>
            </a:fld>
            <a:endParaRPr/>
          </a:p>
        </p:txBody>
      </p:sp>
      <p:sp>
        <p:nvSpPr>
          <p:cNvPr id="688" name="Google Shape;688;p68"/>
          <p:cNvSpPr txBox="1"/>
          <p:nvPr/>
        </p:nvSpPr>
        <p:spPr>
          <a:xfrm>
            <a:off x="466747" y="5878286"/>
            <a:ext cx="45720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200" b="1" i="1">
                <a:solidFill>
                  <a:srgbClr val="C00000"/>
                </a:solidFill>
                <a:latin typeface="Calibri"/>
                <a:ea typeface="Calibri"/>
                <a:cs typeface="Calibri"/>
                <a:sym typeface="Calibri"/>
              </a:rPr>
              <a:t>*Gerektiğinde ayrı slyat ekleyiniz. </a:t>
            </a:r>
            <a:endParaRPr sz="1200" b="1" i="1">
              <a:solidFill>
                <a:srgbClr val="C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250">
        <p14:flythrough dir="ou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Shape 692"/>
        <p:cNvGrpSpPr/>
        <p:nvPr/>
      </p:nvGrpSpPr>
      <p:grpSpPr>
        <a:xfrm>
          <a:off x="0" y="0"/>
          <a:ext cx="0" cy="0"/>
          <a:chOff x="0" y="0"/>
          <a:chExt cx="0" cy="0"/>
        </a:xfrm>
      </p:grpSpPr>
      <p:sp>
        <p:nvSpPr>
          <p:cNvPr id="693" name="Google Shape;693;p69"/>
          <p:cNvSpPr txBox="1">
            <a:spLocks noGrp="1"/>
          </p:cNvSpPr>
          <p:nvPr>
            <p:ph type="title"/>
          </p:nvPr>
        </p:nvSpPr>
        <p:spPr>
          <a:xfrm>
            <a:off x="720436" y="769476"/>
            <a:ext cx="10049164" cy="706052"/>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FF0000"/>
              </a:buClr>
              <a:buSzPts val="3200"/>
              <a:buFont typeface="Calibri"/>
              <a:buNone/>
            </a:pPr>
            <a:r>
              <a:rPr lang="tr-TR" sz="3200" b="1">
                <a:solidFill>
                  <a:srgbClr val="FF0000"/>
                </a:solidFill>
              </a:rPr>
              <a:t>Öz Değerlendirme: </a:t>
            </a:r>
            <a:r>
              <a:rPr lang="tr-TR" sz="3200" b="1">
                <a:solidFill>
                  <a:srgbClr val="3333FF"/>
                </a:solidFill>
              </a:rPr>
              <a:t>Birimin Geliştirmeye Açık Yönleri</a:t>
            </a:r>
            <a:endParaRPr sz="3200" b="1">
              <a:solidFill>
                <a:srgbClr val="3333FF"/>
              </a:solidFill>
            </a:endParaRPr>
          </a:p>
        </p:txBody>
      </p:sp>
      <p:sp>
        <p:nvSpPr>
          <p:cNvPr id="694" name="Google Shape;694;p69"/>
          <p:cNvSpPr txBox="1">
            <a:spLocks noGrp="1"/>
          </p:cNvSpPr>
          <p:nvPr>
            <p:ph type="body" idx="1"/>
          </p:nvPr>
        </p:nvSpPr>
        <p:spPr>
          <a:xfrm>
            <a:off x="506896" y="2007704"/>
            <a:ext cx="11231217" cy="3796748"/>
          </a:xfrm>
          <a:prstGeom prst="rect">
            <a:avLst/>
          </a:prstGeom>
          <a:noFill/>
          <a:ln>
            <a:noFill/>
          </a:ln>
        </p:spPr>
        <p:txBody>
          <a:bodyPr spcFirstLastPara="1" wrap="square" lIns="91425" tIns="45700" rIns="91425" bIns="45700" anchor="t" anchorCtr="0">
            <a:noAutofit/>
          </a:bodyPr>
          <a:lstStyle/>
          <a:p>
            <a:pPr marL="660400" indent="-457200" algn="just">
              <a:lnSpc>
                <a:spcPct val="100000"/>
              </a:lnSpc>
              <a:spcBef>
                <a:spcPts val="0"/>
              </a:spcBef>
              <a:buSzPts val="3200"/>
            </a:pPr>
            <a:r>
              <a:rPr lang="tr-TR" sz="2000" dirty="0"/>
              <a:t>Program tasarımı ve uygulamasında iç ve dış paydaş görüşlerinin alınması ve bu doğrultuda gerekli düzenlemelerin yapılması, eğitim ve öğretim süreçlerinin etkinliğini artırmak açısından geliştirilmesi gereken hususlar arasında yer almaktadır.</a:t>
            </a:r>
          </a:p>
          <a:p>
            <a:pPr marL="660400" indent="-457200" algn="just">
              <a:lnSpc>
                <a:spcPct val="100000"/>
              </a:lnSpc>
              <a:spcBef>
                <a:spcPts val="0"/>
              </a:spcBef>
              <a:buSzPts val="3200"/>
            </a:pPr>
            <a:r>
              <a:rPr lang="tr-TR" sz="2000" dirty="0"/>
              <a:t>Mezun öğrenci takip sisteminin oluşturulması ve ilgili paydaşlardan geri dönütlerin alınması gerekmektedir.</a:t>
            </a:r>
          </a:p>
          <a:p>
            <a:pPr marL="660400" indent="-457200" algn="just">
              <a:lnSpc>
                <a:spcPct val="100000"/>
              </a:lnSpc>
              <a:spcBef>
                <a:spcPts val="0"/>
              </a:spcBef>
              <a:buSzPts val="3200"/>
            </a:pPr>
            <a:r>
              <a:rPr lang="tr-TR" sz="2000" dirty="0"/>
              <a:t>Ayrıca, birimin uluslararasılaşma hedeflerinin belirlenmesi, stratejik planın oluşturulması ve yürütülen çalışmaların bu plan doğrultusunda izlenmesini sağlayacak takip sisteminin kurulması, geliştirilmesi gerekmektedir.</a:t>
            </a:r>
          </a:p>
          <a:p>
            <a:pPr marL="660400" indent="-457200" algn="just">
              <a:lnSpc>
                <a:spcPct val="100000"/>
              </a:lnSpc>
              <a:spcBef>
                <a:spcPts val="0"/>
              </a:spcBef>
              <a:buSzPts val="3200"/>
            </a:pPr>
            <a:r>
              <a:rPr lang="tr-TR" sz="2000" dirty="0"/>
              <a:t>Birimde toplumsal katkı faaliyetleri ağırlıklı olarak akademik personelin bireysel girişimleri çerçevesinde yürütülmekte olup, toplumsal katkı performansının izlenmesi ve değerlendirilmesine yönelik sistematik bir mekanizmanın oluşturulması gerekmektedir. </a:t>
            </a:r>
            <a:endParaRPr sz="2000" dirty="0"/>
          </a:p>
        </p:txBody>
      </p:sp>
      <p:sp>
        <p:nvSpPr>
          <p:cNvPr id="695" name="Google Shape;695;p6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30.12.2025</a:t>
            </a:r>
            <a:endParaRPr/>
          </a:p>
        </p:txBody>
      </p:sp>
      <p:sp>
        <p:nvSpPr>
          <p:cNvPr id="696" name="Google Shape;696;p6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82</a:t>
            </a:fld>
            <a:endParaRPr/>
          </a:p>
        </p:txBody>
      </p:sp>
      <p:sp>
        <p:nvSpPr>
          <p:cNvPr id="697" name="Google Shape;697;p69"/>
          <p:cNvSpPr txBox="1"/>
          <p:nvPr/>
        </p:nvSpPr>
        <p:spPr>
          <a:xfrm>
            <a:off x="466747" y="5878286"/>
            <a:ext cx="45720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200" b="1" i="1">
                <a:solidFill>
                  <a:srgbClr val="C00000"/>
                </a:solidFill>
                <a:latin typeface="Calibri"/>
                <a:ea typeface="Calibri"/>
                <a:cs typeface="Calibri"/>
                <a:sym typeface="Calibri"/>
              </a:rPr>
              <a:t>*Gerektiğinde ayrı slyat ekleyiniz. </a:t>
            </a:r>
            <a:endParaRPr sz="1200" b="1" i="1">
              <a:solidFill>
                <a:srgbClr val="C00000"/>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p14:dur="250">
        <p14:flythrough dir="ou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Shape 702"/>
        <p:cNvGrpSpPr/>
        <p:nvPr/>
      </p:nvGrpSpPr>
      <p:grpSpPr>
        <a:xfrm>
          <a:off x="0" y="0"/>
          <a:ext cx="0" cy="0"/>
          <a:chOff x="0" y="0"/>
          <a:chExt cx="0" cy="0"/>
        </a:xfrm>
      </p:grpSpPr>
      <p:sp>
        <p:nvSpPr>
          <p:cNvPr id="703" name="Google Shape;703;p70"/>
          <p:cNvSpPr txBox="1">
            <a:spLocks noGrp="1"/>
          </p:cNvSpPr>
          <p:nvPr>
            <p:ph type="title"/>
          </p:nvPr>
        </p:nvSpPr>
        <p:spPr>
          <a:xfrm>
            <a:off x="277091" y="713124"/>
            <a:ext cx="10283079" cy="770707"/>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FF0000"/>
              </a:buClr>
              <a:buSzPts val="3600"/>
              <a:buFont typeface="Calibri"/>
              <a:buNone/>
            </a:pPr>
            <a:r>
              <a:rPr lang="tr-TR" sz="3600" b="1">
                <a:solidFill>
                  <a:srgbClr val="FF0000"/>
                </a:solidFill>
              </a:rPr>
              <a:t>Birim 2026 Yılı İyileştirme Planı</a:t>
            </a:r>
            <a:br>
              <a:rPr lang="tr-TR" sz="3600" b="1">
                <a:solidFill>
                  <a:srgbClr val="FF0000"/>
                </a:solidFill>
              </a:rPr>
            </a:br>
            <a:r>
              <a:rPr lang="tr-TR" sz="2400" b="1" i="1">
                <a:solidFill>
                  <a:srgbClr val="3333FF"/>
                </a:solidFill>
              </a:rPr>
              <a:t>(Birimin Geliştirmeye Açık Yönlerine dayalı olarak) </a:t>
            </a:r>
            <a:endParaRPr sz="2400" b="1" i="1">
              <a:solidFill>
                <a:srgbClr val="3333FF"/>
              </a:solidFill>
            </a:endParaRPr>
          </a:p>
        </p:txBody>
      </p:sp>
      <p:sp>
        <p:nvSpPr>
          <p:cNvPr id="704" name="Google Shape;704;p7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30.12.2025</a:t>
            </a:r>
            <a:endParaRPr/>
          </a:p>
        </p:txBody>
      </p:sp>
      <p:sp>
        <p:nvSpPr>
          <p:cNvPr id="705" name="Google Shape;705;p7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83</a:t>
            </a:fld>
            <a:endParaRPr/>
          </a:p>
        </p:txBody>
      </p:sp>
      <p:graphicFrame>
        <p:nvGraphicFramePr>
          <p:cNvPr id="706" name="Google Shape;706;p70"/>
          <p:cNvGraphicFramePr/>
          <p:nvPr>
            <p:extLst>
              <p:ext uri="{D42A27DB-BD31-4B8C-83A1-F6EECF244321}">
                <p14:modId xmlns:p14="http://schemas.microsoft.com/office/powerpoint/2010/main" val="969052284"/>
              </p:ext>
            </p:extLst>
          </p:nvPr>
        </p:nvGraphicFramePr>
        <p:xfrm>
          <a:off x="382137" y="2027207"/>
          <a:ext cx="11374435" cy="4006441"/>
        </p:xfrm>
        <a:graphic>
          <a:graphicData uri="http://schemas.openxmlformats.org/drawingml/2006/table">
            <a:tbl>
              <a:tblPr firstRow="1" firstCol="1" bandRow="1">
                <a:noFill/>
                <a:tableStyleId>{9EE9E55A-6353-4820-B1A0-A50A31D110FF}</a:tableStyleId>
              </a:tblPr>
              <a:tblGrid>
                <a:gridCol w="6646735">
                  <a:extLst>
                    <a:ext uri="{9D8B030D-6E8A-4147-A177-3AD203B41FA5}">
                      <a16:colId xmlns:a16="http://schemas.microsoft.com/office/drawing/2014/main" val="20000"/>
                    </a:ext>
                  </a:extLst>
                </a:gridCol>
                <a:gridCol w="4727700">
                  <a:extLst>
                    <a:ext uri="{9D8B030D-6E8A-4147-A177-3AD203B41FA5}">
                      <a16:colId xmlns:a16="http://schemas.microsoft.com/office/drawing/2014/main" val="20001"/>
                    </a:ext>
                  </a:extLst>
                </a:gridCol>
              </a:tblGrid>
              <a:tr h="596725">
                <a:tc>
                  <a:txBody>
                    <a:bodyPr/>
                    <a:lstStyle/>
                    <a:p>
                      <a:pPr marL="0" marR="0" lvl="0" indent="0" algn="ctr" rtl="0">
                        <a:lnSpc>
                          <a:spcPct val="107000"/>
                        </a:lnSpc>
                        <a:spcBef>
                          <a:spcPts val="0"/>
                        </a:spcBef>
                        <a:spcAft>
                          <a:spcPts val="0"/>
                        </a:spcAft>
                        <a:buNone/>
                      </a:pPr>
                      <a:r>
                        <a:rPr lang="tr-TR" sz="3200"/>
                        <a:t>Planlanan Faaliyet, İş veya Süreçler</a:t>
                      </a:r>
                      <a:endParaRPr sz="3200" b="1">
                        <a:solidFill>
                          <a:srgbClr val="FF0000"/>
                        </a:solidFill>
                        <a:latin typeface="Calibri"/>
                        <a:ea typeface="Calibri"/>
                        <a:cs typeface="Calibri"/>
                        <a:sym typeface="Calibri"/>
                      </a:endParaRPr>
                    </a:p>
                  </a:txBody>
                  <a:tcPr marL="68575" marR="68575" marT="0" marB="0" anchor="ctr"/>
                </a:tc>
                <a:tc>
                  <a:txBody>
                    <a:bodyPr/>
                    <a:lstStyle/>
                    <a:p>
                      <a:pPr marL="0" marR="0" lvl="0" indent="0" algn="ctr" rtl="0">
                        <a:lnSpc>
                          <a:spcPct val="107000"/>
                        </a:lnSpc>
                        <a:spcBef>
                          <a:spcPts val="0"/>
                        </a:spcBef>
                        <a:spcAft>
                          <a:spcPts val="0"/>
                        </a:spcAft>
                        <a:buNone/>
                      </a:pPr>
                      <a:r>
                        <a:rPr lang="tr-TR" sz="3200"/>
                        <a:t>Açıklama</a:t>
                      </a:r>
                      <a:endParaRPr sz="3200" b="1">
                        <a:solidFill>
                          <a:srgbClr val="FF0000"/>
                        </a:solidFill>
                        <a:latin typeface="Calibri"/>
                        <a:ea typeface="Calibri"/>
                        <a:cs typeface="Calibri"/>
                        <a:sym typeface="Calibri"/>
                      </a:endParaRPr>
                    </a:p>
                  </a:txBody>
                  <a:tcPr marL="68575" marR="68575" marT="0" marB="0" anchor="ctr"/>
                </a:tc>
                <a:extLst>
                  <a:ext uri="{0D108BD9-81ED-4DB2-BD59-A6C34878D82A}">
                    <a16:rowId xmlns:a16="http://schemas.microsoft.com/office/drawing/2014/main" val="10000"/>
                  </a:ext>
                </a:extLst>
              </a:tr>
              <a:tr h="484300">
                <a:tc>
                  <a:txBody>
                    <a:bodyPr/>
                    <a:lstStyle/>
                    <a:p>
                      <a:pPr marL="0" marR="0" lvl="0" indent="0" algn="l" rtl="0">
                        <a:lnSpc>
                          <a:spcPct val="107000"/>
                        </a:lnSpc>
                        <a:spcBef>
                          <a:spcPts val="0"/>
                        </a:spcBef>
                        <a:spcAft>
                          <a:spcPts val="0"/>
                        </a:spcAft>
                        <a:buNone/>
                      </a:pPr>
                      <a:r>
                        <a:rPr lang="tr-TR" sz="1100" dirty="0"/>
                        <a:t> </a:t>
                      </a:r>
                      <a:r>
                        <a:rPr lang="tr-TR" sz="2000" b="0" i="0" u="none" strike="noStrike" cap="none" dirty="0">
                          <a:solidFill>
                            <a:schemeClr val="dk1"/>
                          </a:solidFill>
                          <a:latin typeface="Calibri"/>
                          <a:ea typeface="Calibri"/>
                          <a:cs typeface="Calibri"/>
                          <a:sym typeface="Calibri"/>
                        </a:rPr>
                        <a:t>Komisyonların işleyişlerine uygun yıllık plan ve hedefler oluşturması </a:t>
                      </a:r>
                      <a:endParaRPr sz="2000" b="0" i="0" u="none" strike="noStrike" cap="none" dirty="0">
                        <a:solidFill>
                          <a:schemeClr val="dk1"/>
                        </a:solidFill>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68575" marR="68575" marT="0" marB="0" anchor="ctr"/>
                </a:tc>
                <a:extLst>
                  <a:ext uri="{0D108BD9-81ED-4DB2-BD59-A6C34878D82A}">
                    <a16:rowId xmlns:a16="http://schemas.microsoft.com/office/drawing/2014/main" val="10001"/>
                  </a:ext>
                </a:extLst>
              </a:tr>
              <a:tr h="484300">
                <a:tc>
                  <a:txBody>
                    <a:bodyPr/>
                    <a:lstStyle/>
                    <a:p>
                      <a:pPr marL="0" marR="0" lvl="0" indent="0" algn="l" rtl="0">
                        <a:lnSpc>
                          <a:spcPct val="107000"/>
                        </a:lnSpc>
                        <a:spcBef>
                          <a:spcPts val="0"/>
                        </a:spcBef>
                        <a:spcAft>
                          <a:spcPts val="0"/>
                        </a:spcAft>
                        <a:buNone/>
                      </a:pPr>
                      <a:r>
                        <a:rPr lang="tr-TR" sz="2000" b="0" i="0" u="none" strike="noStrike" cap="none" dirty="0">
                          <a:solidFill>
                            <a:schemeClr val="dk1"/>
                          </a:solidFill>
                          <a:latin typeface="Calibri"/>
                          <a:ea typeface="Calibri"/>
                          <a:cs typeface="Calibri"/>
                          <a:sym typeface="Arial"/>
                        </a:rPr>
                        <a:t>Paydaş katılımlarının arttırılması ve  bu doğrultuda eğitim öğretimde düzenlemelerin yapılması </a:t>
                      </a:r>
                      <a:endParaRPr sz="2000" b="0" i="0" u="none" strike="noStrike" cap="none" dirty="0">
                        <a:solidFill>
                          <a:schemeClr val="dk1"/>
                        </a:solidFill>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68575" marR="68575" marT="0" marB="0" anchor="ctr"/>
                </a:tc>
                <a:extLst>
                  <a:ext uri="{0D108BD9-81ED-4DB2-BD59-A6C34878D82A}">
                    <a16:rowId xmlns:a16="http://schemas.microsoft.com/office/drawing/2014/main" val="10002"/>
                  </a:ext>
                </a:extLst>
              </a:tr>
              <a:tr h="484300">
                <a:tc>
                  <a:txBody>
                    <a:bodyPr/>
                    <a:lstStyle/>
                    <a:p>
                      <a:pPr marL="0" marR="0" lvl="0" indent="0" algn="l" rtl="0">
                        <a:lnSpc>
                          <a:spcPct val="107000"/>
                        </a:lnSpc>
                        <a:spcBef>
                          <a:spcPts val="0"/>
                        </a:spcBef>
                        <a:spcAft>
                          <a:spcPts val="0"/>
                        </a:spcAft>
                        <a:buNone/>
                      </a:pPr>
                      <a:r>
                        <a:rPr lang="tr-TR" sz="2000" b="0" i="0" u="none" strike="noStrike" cap="none" dirty="0">
                          <a:solidFill>
                            <a:schemeClr val="dk1"/>
                          </a:solidFill>
                          <a:latin typeface="Calibri"/>
                          <a:ea typeface="Calibri"/>
                          <a:cs typeface="Calibri"/>
                          <a:sym typeface="Arial"/>
                        </a:rPr>
                        <a:t> Mezun öğrenci takip sisteminin kurulması ve belirli periyodlarla geri dönütlerin alınarak analiz edilmesi</a:t>
                      </a:r>
                      <a:endParaRPr sz="2000" b="0" i="0" u="none" strike="noStrike" cap="none" dirty="0">
                        <a:solidFill>
                          <a:schemeClr val="dk1"/>
                        </a:solidFill>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68575" marR="68575" marT="0" marB="0" anchor="ctr"/>
                </a:tc>
                <a:extLst>
                  <a:ext uri="{0D108BD9-81ED-4DB2-BD59-A6C34878D82A}">
                    <a16:rowId xmlns:a16="http://schemas.microsoft.com/office/drawing/2014/main" val="10003"/>
                  </a:ext>
                </a:extLst>
              </a:tr>
              <a:tr h="484300">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68575" marR="68575" marT="0" marB="0" anchor="ctr"/>
                </a:tc>
                <a:extLst>
                  <a:ext uri="{0D108BD9-81ED-4DB2-BD59-A6C34878D82A}">
                    <a16:rowId xmlns:a16="http://schemas.microsoft.com/office/drawing/2014/main" val="10004"/>
                  </a:ext>
                </a:extLst>
              </a:tr>
              <a:tr h="484300">
                <a:tc>
                  <a:txBody>
                    <a:bodyPr/>
                    <a:lstStyle/>
                    <a:p>
                      <a:pPr marL="0" marR="0" lvl="0" indent="0" algn="l" rtl="0">
                        <a:lnSpc>
                          <a:spcPct val="107000"/>
                        </a:lnSpc>
                        <a:spcBef>
                          <a:spcPts val="0"/>
                        </a:spcBef>
                        <a:spcAft>
                          <a:spcPts val="0"/>
                        </a:spcAft>
                        <a:buNone/>
                      </a:pPr>
                      <a:r>
                        <a:rPr lang="tr-TR" sz="1100" dirty="0"/>
                        <a:t> </a:t>
                      </a:r>
                      <a:endParaRPr sz="1100" dirty="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68575" marR="68575" marT="0" marB="0" anchor="ctr"/>
                </a:tc>
                <a:extLst>
                  <a:ext uri="{0D108BD9-81ED-4DB2-BD59-A6C34878D82A}">
                    <a16:rowId xmlns:a16="http://schemas.microsoft.com/office/drawing/2014/main" val="10005"/>
                  </a:ext>
                </a:extLst>
              </a:tr>
              <a:tr h="484300">
                <a:tc>
                  <a:txBody>
                    <a:bodyPr/>
                    <a:lstStyle/>
                    <a:p>
                      <a:pPr marL="0" marR="0" lvl="0" indent="0" algn="l" rtl="0">
                        <a:lnSpc>
                          <a:spcPct val="107000"/>
                        </a:lnSpc>
                        <a:spcBef>
                          <a:spcPts val="0"/>
                        </a:spcBef>
                        <a:spcAft>
                          <a:spcPts val="0"/>
                        </a:spcAft>
                        <a:buNone/>
                      </a:pPr>
                      <a:r>
                        <a:rPr lang="tr-TR" sz="1100"/>
                        <a:t> </a:t>
                      </a:r>
                      <a:endParaRPr sz="1100">
                        <a:latin typeface="Calibri"/>
                        <a:ea typeface="Calibri"/>
                        <a:cs typeface="Calibri"/>
                        <a:sym typeface="Calibri"/>
                      </a:endParaRPr>
                    </a:p>
                  </a:txBody>
                  <a:tcPr marL="68575" marR="68575" marT="0" marB="0" anchor="ctr"/>
                </a:tc>
                <a:tc>
                  <a:txBody>
                    <a:bodyPr/>
                    <a:lstStyle/>
                    <a:p>
                      <a:pPr marL="0" marR="0" lvl="0" indent="0" algn="l" rtl="0">
                        <a:lnSpc>
                          <a:spcPct val="107000"/>
                        </a:lnSpc>
                        <a:spcBef>
                          <a:spcPts val="0"/>
                        </a:spcBef>
                        <a:spcAft>
                          <a:spcPts val="0"/>
                        </a:spcAft>
                        <a:buNone/>
                      </a:pPr>
                      <a:r>
                        <a:rPr lang="tr-TR" sz="1100" dirty="0"/>
                        <a:t> </a:t>
                      </a:r>
                      <a:endParaRPr sz="1100" dirty="0">
                        <a:latin typeface="Calibri"/>
                        <a:ea typeface="Calibri"/>
                        <a:cs typeface="Calibri"/>
                        <a:sym typeface="Calibri"/>
                      </a:endParaRPr>
                    </a:p>
                  </a:txBody>
                  <a:tcPr marL="68575" marR="68575" marT="0" marB="0" anchor="ctr"/>
                </a:tc>
                <a:extLst>
                  <a:ext uri="{0D108BD9-81ED-4DB2-BD59-A6C34878D82A}">
                    <a16:rowId xmlns:a16="http://schemas.microsoft.com/office/drawing/2014/main" val="10006"/>
                  </a:ext>
                </a:extLst>
              </a:tr>
            </a:tbl>
          </a:graphicData>
        </a:graphic>
      </p:graphicFrame>
      <p:sp>
        <p:nvSpPr>
          <p:cNvPr id="707" name="Google Shape;707;p70"/>
          <p:cNvSpPr txBox="1"/>
          <p:nvPr/>
        </p:nvSpPr>
        <p:spPr>
          <a:xfrm>
            <a:off x="466747" y="5878286"/>
            <a:ext cx="457200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tr-TR" sz="1200" b="1" i="1">
                <a:solidFill>
                  <a:srgbClr val="C00000"/>
                </a:solidFill>
                <a:latin typeface="Calibri"/>
                <a:ea typeface="Calibri"/>
                <a:cs typeface="Calibri"/>
                <a:sym typeface="Calibri"/>
              </a:rPr>
              <a:t>*Gerektiğinde ayrı slyat ekleyiniz. </a:t>
            </a:r>
            <a:endParaRPr sz="1200" b="1" i="1">
              <a:solidFill>
                <a:srgbClr val="C00000"/>
              </a:solidFill>
              <a:latin typeface="Calibri"/>
              <a:ea typeface="Calibri"/>
              <a:cs typeface="Calibri"/>
              <a:sym typeface="Calibri"/>
            </a:endParaRPr>
          </a:p>
        </p:txBody>
      </p:sp>
      <p:pic>
        <p:nvPicPr>
          <p:cNvPr id="708" name="Google Shape;708;p70"/>
          <p:cNvPicPr preferRelativeResize="0"/>
          <p:nvPr/>
        </p:nvPicPr>
        <p:blipFill rotWithShape="1">
          <a:blip r:embed="rId3">
            <a:alphaModFix/>
          </a:blip>
          <a:srcRect/>
          <a:stretch/>
        </p:blipFill>
        <p:spPr>
          <a:xfrm>
            <a:off x="11756571" y="6286946"/>
            <a:ext cx="441500" cy="44763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p14:dur="250">
        <p14:flythrough dir="out"/>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Shape 712"/>
        <p:cNvGrpSpPr/>
        <p:nvPr/>
      </p:nvGrpSpPr>
      <p:grpSpPr>
        <a:xfrm>
          <a:off x="0" y="0"/>
          <a:ext cx="0" cy="0"/>
          <a:chOff x="0" y="0"/>
          <a:chExt cx="0" cy="0"/>
        </a:xfrm>
      </p:grpSpPr>
      <p:sp>
        <p:nvSpPr>
          <p:cNvPr id="713" name="Google Shape;713;p7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714" name="Google Shape;714;p7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715" name="Google Shape;715;p71"/>
          <p:cNvPicPr preferRelativeResize="0"/>
          <p:nvPr/>
        </p:nvPicPr>
        <p:blipFill rotWithShape="1">
          <a:blip r:embed="rId3">
            <a:alphaModFix/>
          </a:blip>
          <a:srcRect b="20465"/>
          <a:stretch/>
        </p:blipFill>
        <p:spPr>
          <a:xfrm>
            <a:off x="0" y="-25399"/>
            <a:ext cx="12192000" cy="6858000"/>
          </a:xfrm>
          <a:prstGeom prst="rect">
            <a:avLst/>
          </a:prstGeom>
          <a:noFill/>
          <a:ln>
            <a:noFill/>
          </a:ln>
        </p:spPr>
      </p:pic>
      <p:sp>
        <p:nvSpPr>
          <p:cNvPr id="716" name="Google Shape;716;p71"/>
          <p:cNvSpPr/>
          <p:nvPr/>
        </p:nvSpPr>
        <p:spPr>
          <a:xfrm>
            <a:off x="0" y="6464300"/>
            <a:ext cx="12192000" cy="393700"/>
          </a:xfrm>
          <a:prstGeom prst="rect">
            <a:avLst/>
          </a:prstGeom>
          <a:solidFill>
            <a:srgbClr val="962E2E"/>
          </a:solidFill>
          <a:ln w="12700" cap="flat" cmpd="sng">
            <a:solidFill>
              <a:srgbClr val="962E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7" name="Google Shape;717;p71"/>
          <p:cNvSpPr txBox="1"/>
          <p:nvPr/>
        </p:nvSpPr>
        <p:spPr>
          <a:xfrm>
            <a:off x="0" y="2832099"/>
            <a:ext cx="12192000" cy="2870199"/>
          </a:xfrm>
          <a:prstGeom prst="rect">
            <a:avLst/>
          </a:prstGeom>
          <a:noFill/>
          <a:ln>
            <a:noFill/>
          </a:ln>
        </p:spPr>
        <p:txBody>
          <a:bodyPr spcFirstLastPara="1" wrap="square" lIns="91425" tIns="45700" rIns="91425" bIns="45700" anchor="t" anchorCtr="0">
            <a:noAutofit/>
          </a:bodyPr>
          <a:lstStyle/>
          <a:p>
            <a:pPr marL="0" marR="0" lvl="0" indent="0" algn="ctr" rtl="0">
              <a:lnSpc>
                <a:spcPct val="114000"/>
              </a:lnSpc>
              <a:spcBef>
                <a:spcPts val="0"/>
              </a:spcBef>
              <a:spcAft>
                <a:spcPts val="0"/>
              </a:spcAft>
              <a:buClr>
                <a:srgbClr val="962E2E"/>
              </a:buClr>
              <a:buSzPts val="5400"/>
              <a:buFont typeface="Arial"/>
              <a:buNone/>
            </a:pPr>
            <a:r>
              <a:rPr lang="tr-TR" sz="5400" b="1">
                <a:solidFill>
                  <a:srgbClr val="962E2E"/>
                </a:solidFill>
                <a:latin typeface="Calibri"/>
                <a:ea typeface="Calibri"/>
                <a:cs typeface="Calibri"/>
                <a:sym typeface="Calibri"/>
              </a:rPr>
              <a:t>Sorularınız ve Önerileriniz</a:t>
            </a:r>
            <a:endParaRPr/>
          </a:p>
        </p:txBody>
      </p:sp>
      <p:pic>
        <p:nvPicPr>
          <p:cNvPr id="718" name="Google Shape;718;p71"/>
          <p:cNvPicPr preferRelativeResize="0"/>
          <p:nvPr/>
        </p:nvPicPr>
        <p:blipFill rotWithShape="1">
          <a:blip r:embed="rId4">
            <a:alphaModFix/>
          </a:blip>
          <a:srcRect/>
          <a:stretch/>
        </p:blipFill>
        <p:spPr>
          <a:xfrm>
            <a:off x="0" y="6302377"/>
            <a:ext cx="12280900" cy="575094"/>
          </a:xfrm>
          <a:prstGeom prst="rect">
            <a:avLst/>
          </a:prstGeom>
          <a:noFill/>
          <a:ln>
            <a:noFill/>
          </a:ln>
        </p:spPr>
      </p:pic>
      <p:sp>
        <p:nvSpPr>
          <p:cNvPr id="719" name="Google Shape;719;p7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30.12.2025</a:t>
            </a:r>
            <a:endParaRPr/>
          </a:p>
        </p:txBody>
      </p:sp>
      <p:sp>
        <p:nvSpPr>
          <p:cNvPr id="720" name="Google Shape;720;p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84</a:t>
            </a:fld>
            <a:endParaRPr/>
          </a:p>
        </p:txBody>
      </p:sp>
    </p:spTree>
  </p:cSld>
  <p:clrMapOvr>
    <a:masterClrMapping/>
  </p:clrMapOvr>
  <mc:AlternateContent xmlns:mc="http://schemas.openxmlformats.org/markup-compatibility/2006" xmlns:p14="http://schemas.microsoft.com/office/powerpoint/2010/main">
    <mc:Choice Requires="p14">
      <p:transition p14:dur="25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Shape 724"/>
        <p:cNvGrpSpPr/>
        <p:nvPr/>
      </p:nvGrpSpPr>
      <p:grpSpPr>
        <a:xfrm>
          <a:off x="0" y="0"/>
          <a:ext cx="0" cy="0"/>
          <a:chOff x="0" y="0"/>
          <a:chExt cx="0" cy="0"/>
        </a:xfrm>
      </p:grpSpPr>
      <p:sp>
        <p:nvSpPr>
          <p:cNvPr id="725" name="Google Shape;725;p7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endParaRPr/>
          </a:p>
        </p:txBody>
      </p:sp>
      <p:sp>
        <p:nvSpPr>
          <p:cNvPr id="726" name="Google Shape;726;p7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pic>
        <p:nvPicPr>
          <p:cNvPr id="727" name="Google Shape;727;p72"/>
          <p:cNvPicPr preferRelativeResize="0"/>
          <p:nvPr/>
        </p:nvPicPr>
        <p:blipFill rotWithShape="1">
          <a:blip r:embed="rId3">
            <a:alphaModFix/>
          </a:blip>
          <a:srcRect b="20465"/>
          <a:stretch/>
        </p:blipFill>
        <p:spPr>
          <a:xfrm>
            <a:off x="0" y="-25399"/>
            <a:ext cx="12192000" cy="6858000"/>
          </a:xfrm>
          <a:prstGeom prst="rect">
            <a:avLst/>
          </a:prstGeom>
          <a:noFill/>
          <a:ln>
            <a:noFill/>
          </a:ln>
        </p:spPr>
      </p:pic>
      <p:sp>
        <p:nvSpPr>
          <p:cNvPr id="728" name="Google Shape;728;p72"/>
          <p:cNvSpPr/>
          <p:nvPr/>
        </p:nvSpPr>
        <p:spPr>
          <a:xfrm>
            <a:off x="0" y="6464300"/>
            <a:ext cx="12192000" cy="393700"/>
          </a:xfrm>
          <a:prstGeom prst="rect">
            <a:avLst/>
          </a:prstGeom>
          <a:solidFill>
            <a:srgbClr val="962E2E"/>
          </a:solidFill>
          <a:ln w="12700" cap="flat" cmpd="sng">
            <a:solidFill>
              <a:srgbClr val="962E2E"/>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29" name="Google Shape;729;p72"/>
          <p:cNvSpPr txBox="1"/>
          <p:nvPr/>
        </p:nvSpPr>
        <p:spPr>
          <a:xfrm>
            <a:off x="318052" y="2524539"/>
            <a:ext cx="11529391" cy="3177760"/>
          </a:xfrm>
          <a:prstGeom prst="rect">
            <a:avLst/>
          </a:prstGeom>
          <a:noFill/>
          <a:ln>
            <a:noFill/>
          </a:ln>
        </p:spPr>
        <p:txBody>
          <a:bodyPr spcFirstLastPara="1" wrap="square" lIns="91425" tIns="45700" rIns="91425" bIns="45700" anchor="t" anchorCtr="0">
            <a:noAutofit/>
          </a:bodyPr>
          <a:lstStyle/>
          <a:p>
            <a:pPr marL="0" marR="0" lvl="0" indent="0" algn="ctr" rtl="0">
              <a:lnSpc>
                <a:spcPct val="114000"/>
              </a:lnSpc>
              <a:spcBef>
                <a:spcPts val="0"/>
              </a:spcBef>
              <a:spcAft>
                <a:spcPts val="0"/>
              </a:spcAft>
              <a:buClr>
                <a:srgbClr val="962E2E"/>
              </a:buClr>
              <a:buSzPts val="5400"/>
              <a:buFont typeface="Arial"/>
              <a:buNone/>
            </a:pPr>
            <a:r>
              <a:rPr lang="tr-TR" sz="5400" b="1">
                <a:solidFill>
                  <a:srgbClr val="962E2E"/>
                </a:solidFill>
                <a:latin typeface="Calibri"/>
                <a:ea typeface="Calibri"/>
                <a:cs typeface="Calibri"/>
                <a:sym typeface="Calibri"/>
              </a:rPr>
              <a:t>Katılımınız ve katkılarınız için teşekkür ederiz. </a:t>
            </a:r>
            <a:endParaRPr/>
          </a:p>
        </p:txBody>
      </p:sp>
      <p:pic>
        <p:nvPicPr>
          <p:cNvPr id="730" name="Google Shape;730;p72"/>
          <p:cNvPicPr preferRelativeResize="0"/>
          <p:nvPr/>
        </p:nvPicPr>
        <p:blipFill rotWithShape="1">
          <a:blip r:embed="rId4">
            <a:alphaModFix/>
          </a:blip>
          <a:srcRect/>
          <a:stretch/>
        </p:blipFill>
        <p:spPr>
          <a:xfrm>
            <a:off x="0" y="6302377"/>
            <a:ext cx="12280900" cy="575094"/>
          </a:xfrm>
          <a:prstGeom prst="rect">
            <a:avLst/>
          </a:prstGeom>
          <a:noFill/>
          <a:ln>
            <a:noFill/>
          </a:ln>
        </p:spPr>
      </p:pic>
      <p:sp>
        <p:nvSpPr>
          <p:cNvPr id="731" name="Google Shape;731;p7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30.12.2025</a:t>
            </a:r>
            <a:endParaRPr/>
          </a:p>
        </p:txBody>
      </p:sp>
      <p:sp>
        <p:nvSpPr>
          <p:cNvPr id="732" name="Google Shape;732;p7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85</a:t>
            </a:fld>
            <a:endParaRPr/>
          </a:p>
        </p:txBody>
      </p:sp>
    </p:spTree>
  </p:cSld>
  <p:clrMapOvr>
    <a:masterClrMapping/>
  </p:clrMapOvr>
  <mc:AlternateContent xmlns:mc="http://schemas.openxmlformats.org/markup-compatibility/2006" xmlns:p14="http://schemas.microsoft.com/office/powerpoint/2010/main">
    <mc:Choice Requires="p14">
      <p:transition p14:dur="250">
        <p14:prism/>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8"/>
          <p:cNvSpPr txBox="1">
            <a:spLocks noGrp="1"/>
          </p:cNvSpPr>
          <p:nvPr>
            <p:ph type="subTitle" idx="1"/>
          </p:nvPr>
        </p:nvSpPr>
        <p:spPr>
          <a:xfrm>
            <a:off x="1524000" y="2521384"/>
            <a:ext cx="9144000" cy="1655762"/>
          </a:xfrm>
          <a:prstGeom prst="rect">
            <a:avLst/>
          </a:prstGeom>
          <a:noFill/>
          <a:ln>
            <a:noFill/>
          </a:ln>
        </p:spPr>
        <p:txBody>
          <a:bodyPr spcFirstLastPara="1" wrap="square" lIns="91425" tIns="45700" rIns="91425" bIns="45700" anchor="t" anchorCtr="0">
            <a:normAutofit fontScale="55000" lnSpcReduction="20000"/>
          </a:bodyPr>
          <a:lstStyle/>
          <a:p>
            <a:pPr marL="0" lvl="0" indent="0" algn="ctr" rtl="0">
              <a:lnSpc>
                <a:spcPct val="90000"/>
              </a:lnSpc>
              <a:spcBef>
                <a:spcPts val="0"/>
              </a:spcBef>
              <a:spcAft>
                <a:spcPts val="0"/>
              </a:spcAft>
              <a:buClr>
                <a:srgbClr val="FF0000"/>
              </a:buClr>
              <a:buSzPct val="100000"/>
              <a:buNone/>
            </a:pPr>
            <a:r>
              <a:rPr lang="tr-TR" sz="9600" b="1">
                <a:solidFill>
                  <a:srgbClr val="FF0000"/>
                </a:solidFill>
              </a:rPr>
              <a:t>PERSONEL</a:t>
            </a:r>
            <a:endParaRPr/>
          </a:p>
          <a:p>
            <a:pPr marL="0" lvl="0" indent="0" algn="ctr" rtl="0">
              <a:lnSpc>
                <a:spcPct val="90000"/>
              </a:lnSpc>
              <a:spcBef>
                <a:spcPts val="1000"/>
              </a:spcBef>
              <a:spcAft>
                <a:spcPts val="0"/>
              </a:spcAft>
              <a:buClr>
                <a:schemeClr val="dk1"/>
              </a:buClr>
              <a:buSzPct val="100000"/>
              <a:buNone/>
            </a:pPr>
            <a:endParaRPr sz="6000" b="1">
              <a:solidFill>
                <a:srgbClr val="FF0000"/>
              </a:solidFill>
            </a:endParaRPr>
          </a:p>
          <a:p>
            <a:pPr marL="0" lvl="0" indent="0" algn="ctr" rtl="0">
              <a:lnSpc>
                <a:spcPct val="90000"/>
              </a:lnSpc>
              <a:spcBef>
                <a:spcPts val="1000"/>
              </a:spcBef>
              <a:spcAft>
                <a:spcPts val="0"/>
              </a:spcAft>
              <a:buClr>
                <a:srgbClr val="3333FF"/>
              </a:buClr>
              <a:buSzPct val="100000"/>
              <a:buNone/>
            </a:pPr>
            <a:r>
              <a:rPr lang="tr-TR" sz="4400" b="1">
                <a:solidFill>
                  <a:srgbClr val="3333FF"/>
                </a:solidFill>
              </a:rPr>
              <a:t>AKADEMİK PERSONEL VE İDARİ PERSONEL</a:t>
            </a:r>
            <a:endParaRPr sz="4400">
              <a:solidFill>
                <a:srgbClr val="3333FF"/>
              </a:solidFill>
            </a:endParaRPr>
          </a:p>
        </p:txBody>
      </p:sp>
      <p:sp>
        <p:nvSpPr>
          <p:cNvPr id="164" name="Google Shape;164;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tr-TR"/>
              <a:t>30.12.2025</a:t>
            </a:r>
            <a:endParaRPr/>
          </a:p>
        </p:txBody>
      </p:sp>
      <p:sp>
        <p:nvSpPr>
          <p:cNvPr id="165" name="Google Shape;16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tr-TR"/>
              <a:t>9</a:t>
            </a:fld>
            <a:endParaRPr/>
          </a:p>
        </p:txBody>
      </p:sp>
    </p:spTree>
  </p:cSld>
  <p:clrMapOvr>
    <a:masterClrMapping/>
  </p:clrMapOvr>
  <mc:AlternateContent xmlns:mc="http://schemas.openxmlformats.org/markup-compatibility/2006" xmlns:p14="http://schemas.microsoft.com/office/powerpoint/2010/main">
    <mc:Choice Requires="p14">
      <p:transition p14:dur="250">
        <p14:ferris dir="l"/>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med">
        <p:fade/>
      </p:transition>
    </mc:Fallback>
  </mc:AlternateContent>
</p:sld>
</file>

<file path=ppt/theme/theme1.xml><?xml version="1.0" encoding="utf-8"?>
<a:theme xmlns:a="http://schemas.openxmlformats.org/drawingml/2006/main" name="Office Teması">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TotalTime>
  <Words>6069</Words>
  <Application>Microsoft Office PowerPoint</Application>
  <PresentationFormat>Geniş ekran</PresentationFormat>
  <Paragraphs>2763</Paragraphs>
  <Slides>85</Slides>
  <Notes>76</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85</vt:i4>
      </vt:variant>
    </vt:vector>
  </HeadingPairs>
  <TitlesOfParts>
    <vt:vector size="90" baseType="lpstr">
      <vt:lpstr>Aptos</vt:lpstr>
      <vt:lpstr>Arial</vt:lpstr>
      <vt:lpstr>Calibri</vt:lpstr>
      <vt:lpstr>Times New Roman</vt:lpstr>
      <vt:lpstr>Office Teması</vt:lpstr>
      <vt:lpstr>PowerPoint Sunusu</vt:lpstr>
      <vt:lpstr>SUNUM PLANI</vt:lpstr>
      <vt:lpstr>PowerPoint Sunusu</vt:lpstr>
      <vt:lpstr>YÖNETİM: Dekanlık/ Müdürlük</vt:lpstr>
      <vt:lpstr>PowerPoint Sunusu</vt:lpstr>
      <vt:lpstr>YÖNETİM: Ana Bilim/Sanat Dalı / Program Başkanlıkları</vt:lpstr>
      <vt:lpstr>Kurullar / Komisyonlar</vt:lpstr>
      <vt:lpstr>Kurullar / Komisyonlar</vt:lpstr>
      <vt:lpstr>PowerPoint Sunusu</vt:lpstr>
      <vt:lpstr>Akademik Personel Sayısı (Birim Düzeyi)</vt:lpstr>
      <vt:lpstr>AKADEMİK PERSONEL SAYISI (BÖLÜMLERE GÖRE DAĞILIMI) (Her bir bölüm için ayrı ayrı tablo hazırlayınız lütfen.)</vt:lpstr>
      <vt:lpstr>İdari Personel Sayısı (Birim Düzeyi)</vt:lpstr>
      <vt:lpstr>Akademik Personel 2025 Yılında Yapılan Atama ve Yükseltmeler</vt:lpstr>
      <vt:lpstr>Hizmetiçi Eğitim /Eğiticilerin Eğitimi Etkinlikleri Sayısı</vt:lpstr>
      <vt:lpstr>Program Ders Görevlendirme Analizi  (Her Ana Bilim - Sanat Dalı/ Program için ayrı ayrı hazırlayınız. </vt:lpstr>
      <vt:lpstr>Birim Ders Görevlendirme Analizi </vt:lpstr>
      <vt:lpstr>Birim Öğretim Elemanlarının Ders Görevlendirme Analizi</vt:lpstr>
      <vt:lpstr>Birim Ders Yükü Ortalaması (Saat)</vt:lpstr>
      <vt:lpstr>Ön Lisans / Lisans Bölüm ve Program Sayısı (Biriminize uygun olan satırları doldurunuz lütfen) </vt:lpstr>
      <vt:lpstr>PowerPoint Sunusu</vt:lpstr>
      <vt:lpstr>Ön Lisans / Lisans Eğitimi: Program Yapısı</vt:lpstr>
      <vt:lpstr>Lisansüstü Eğitim Programları </vt:lpstr>
      <vt:lpstr>Lisansüstü Eğitim Programları </vt:lpstr>
      <vt:lpstr>ÖĞRENCİ SAYISI</vt:lpstr>
      <vt:lpstr>ÖĞRENCİ SAYISI (Cinsiyete Göre Dağılımı) </vt:lpstr>
      <vt:lpstr>Öğretim Üyesi/Elemanı Başına Düşen Öğrenci Sayısı  (Programdaki ön lisans, lisans ve lisansüstü toplam öğrenci sayısı)</vt:lpstr>
      <vt:lpstr>ÖĞRENCİ SAYISI (Engelli) </vt:lpstr>
      <vt:lpstr>ÖĞRENCİ SAYISI (Varsa, Lisansüstü )</vt:lpstr>
      <vt:lpstr>Öğretim Üyesi/Elemanı Başına Düşen Lisansüstü Öğrenci Sayısı  (Varsa, programdaki lisansüstü toplam öğrenci sayısı)</vt:lpstr>
      <vt:lpstr>Yabancı Uyruklu Öğrenci Sayısı</vt:lpstr>
      <vt:lpstr>YKS/ Özel Yetenek Sınavı / ÖZYES Yerleşme ve Kesin Kayıt Sonuçları </vt:lpstr>
      <vt:lpstr>YKS/ÖZYES Tercih/ Yerleşme Durumu</vt:lpstr>
      <vt:lpstr>Yatay Geçiş Yapan Öğrenci Sayısı (G.A.N.O. ile)  </vt:lpstr>
      <vt:lpstr>Yatay Geçiş Yapan Öğrenci Sayısı (Merkezi Yerleştirme Puanı ile) </vt:lpstr>
      <vt:lpstr>Özel Öğrencilik Hakkını Kullanan Öğrenci Sayısı </vt:lpstr>
      <vt:lpstr>Kayıt Donduran Öğrenci Sayısı</vt:lpstr>
      <vt:lpstr>Program Dersleri Analizi</vt:lpstr>
      <vt:lpstr>Program Dersleri Analizi</vt:lpstr>
      <vt:lpstr>Birim Öğretim Programları Haftalık Ders Saati  (Teorik-T ve Uygulama-U) Analizi</vt:lpstr>
      <vt:lpstr>Çift Anadal Programı Sayısı </vt:lpstr>
      <vt:lpstr>PowerPoint Sunusu</vt:lpstr>
      <vt:lpstr>Fiziksel Yapı: Eğitim Alanları (Derslikler)</vt:lpstr>
      <vt:lpstr>Fiziksel Altyapı ve Tesisler: Sağlık, Sosyal, Kültürel ve Sportif Alanlar</vt:lpstr>
      <vt:lpstr>Fiziksel Yapı: Hizmet Alanları</vt:lpstr>
      <vt:lpstr>Bilgi ve Teknoloji Kaynakları</vt:lpstr>
      <vt:lpstr>PowerPoint Sunusu</vt:lpstr>
      <vt:lpstr>Araştırma ve Geliştirme Faaliyetleri: Yıllara Göre Makale  Bilgileri</vt:lpstr>
      <vt:lpstr>Araştırma ve Geliştirme Faaliyetleri : Yıllara Göre Makale  Bilgileri</vt:lpstr>
      <vt:lpstr>Araştırma ve Geliştirme Faaliyetleri : Yıllara Göre Kitap Bilgileri</vt:lpstr>
      <vt:lpstr>Araştırma ve Geliştirme Faaliyetleri : Yıllara Göre Proje Bilgileri</vt:lpstr>
      <vt:lpstr>Araştırma ve Geliştirme Faaliyetleri : Yıllara Göre Bilimsel Toplantı Faaliyetleri </vt:lpstr>
      <vt:lpstr>Araştırma ve Geliştirme Faaliyetleri : Yıllara Göre Editörlük ve Hakemlik Faaliyetleri</vt:lpstr>
      <vt:lpstr>Araştırma ve Geliştirme Faaliyetleri : Atıflar (Yazarın kendi yayınlarına yaptığı atıflar hariç)</vt:lpstr>
      <vt:lpstr>Bilimsel, Sosyal, Kültürel ve Sportif Faaliyetler</vt:lpstr>
      <vt:lpstr>Bilimsel, Sosyal, Kültürel ve Sportif Ödüller ile Başarılar</vt:lpstr>
      <vt:lpstr>PowerPoint Sunusu</vt:lpstr>
      <vt:lpstr>Uluslararası İşbirlikleri (Ortak Programlar ve Projeler)</vt:lpstr>
      <vt:lpstr>Uluslararası İşbirlikleri (Erasmus+)</vt:lpstr>
      <vt:lpstr>ERASMUS+ Hareketlilik Durumu</vt:lpstr>
      <vt:lpstr>Bilgi Paketi Hazırlanma Durumu</vt:lpstr>
      <vt:lpstr>PowerPoint Sunusu</vt:lpstr>
      <vt:lpstr>2024 Birim İç Değerlendirme Raporu (BİDR) Kalite Güvence Sistem Ölçütleri Olgunluk Düzeyleri: LİDERLİK, YÖNETİŞİM VE KALİTE</vt:lpstr>
      <vt:lpstr>Birim İç Değerlendirme Raporu (BİDR) Kalite Güvence Sistem Ölçütleri Olgunluk Düzeyleri: LİDERLİK, YÖNETİŞİM VE KALİTE</vt:lpstr>
      <vt:lpstr>Birim İç Değerlendirme Raporu (BİDR) Kalite Güvence Sistem Ölçütleri Olgunluk Düzeyleri: EĞİTİM VE ÖĞRETİM</vt:lpstr>
      <vt:lpstr>Birim İç Değerlendirme Raporu (BİDR) Kalite Güvence Sistem Ölçütleri Olgunluk Düzeyleri: EĞİTİM VE ÖĞRETİM</vt:lpstr>
      <vt:lpstr>Birim İç Değerlendirme Raporu (BİDR) Kalite Güvence Sistem Ölçütleri Olgunluk Düzeyleri: ARAŞTIRMA VE GELİŞTİRME</vt:lpstr>
      <vt:lpstr>Birim İç Değerlendirme Raporu (BİDR) Kalite Güvence Sistem Ölçütleri Olgunluk Düzeyleri: TOPLUMSAL KATKI</vt:lpstr>
      <vt:lpstr>Program Akreditasyon Hazırlık Çalışmaları </vt:lpstr>
      <vt:lpstr>EAQUALS Kriterleri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Öz Değerlendirme: Birimin Güçlü Yönleri</vt:lpstr>
      <vt:lpstr>Öz Değerlendirme: Birimin Geliştirmeye Açık Yönleri</vt:lpstr>
      <vt:lpstr>Birim 2026 Yılı İyileştirme Planı (Birimin Geliştirmeye Açık Yönlerine dayalı olarak) </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KiK</dc:creator>
  <cp:lastModifiedBy>TRÜ</cp:lastModifiedBy>
  <cp:revision>22</cp:revision>
  <dcterms:created xsi:type="dcterms:W3CDTF">2021-05-17T12:15:06Z</dcterms:created>
  <dcterms:modified xsi:type="dcterms:W3CDTF">2026-01-13T11:15:57Z</dcterms:modified>
</cp:coreProperties>
</file>