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37" r:id="rId2"/>
    <p:sldId id="330" r:id="rId3"/>
    <p:sldId id="493" r:id="rId4"/>
    <p:sldId id="286" r:id="rId5"/>
    <p:sldId id="463" r:id="rId6"/>
    <p:sldId id="288" r:id="rId7"/>
    <p:sldId id="464" r:id="rId8"/>
    <p:sldId id="494" r:id="rId9"/>
    <p:sldId id="354" r:id="rId10"/>
    <p:sldId id="435" r:id="rId11"/>
    <p:sldId id="465" r:id="rId12"/>
    <p:sldId id="432" r:id="rId13"/>
    <p:sldId id="460" r:id="rId14"/>
    <p:sldId id="445" r:id="rId15"/>
    <p:sldId id="476" r:id="rId16"/>
    <p:sldId id="448" r:id="rId17"/>
    <p:sldId id="442" r:id="rId18"/>
    <p:sldId id="487" r:id="rId19"/>
    <p:sldId id="495" r:id="rId20"/>
    <p:sldId id="486" r:id="rId21"/>
    <p:sldId id="485" r:id="rId22"/>
    <p:sldId id="488" r:id="rId23"/>
    <p:sldId id="290" r:id="rId24"/>
    <p:sldId id="466" r:id="rId25"/>
    <p:sldId id="483" r:id="rId26"/>
    <p:sldId id="467" r:id="rId27"/>
    <p:sldId id="338" r:id="rId28"/>
    <p:sldId id="490" r:id="rId29"/>
    <p:sldId id="292" r:id="rId30"/>
    <p:sldId id="293" r:id="rId31"/>
    <p:sldId id="441" r:id="rId32"/>
    <p:sldId id="468" r:id="rId33"/>
    <p:sldId id="469" r:id="rId34"/>
    <p:sldId id="470" r:id="rId35"/>
    <p:sldId id="471" r:id="rId36"/>
    <p:sldId id="478" r:id="rId37"/>
    <p:sldId id="479" r:id="rId38"/>
    <p:sldId id="477" r:id="rId39"/>
    <p:sldId id="482" r:id="rId40"/>
    <p:sldId id="496" r:id="rId41"/>
    <p:sldId id="298" r:id="rId42"/>
    <p:sldId id="462" r:id="rId43"/>
    <p:sldId id="340" r:id="rId44"/>
    <p:sldId id="299" r:id="rId45"/>
    <p:sldId id="497" r:id="rId46"/>
    <p:sldId id="450" r:id="rId47"/>
    <p:sldId id="481" r:id="rId48"/>
    <p:sldId id="451" r:id="rId49"/>
    <p:sldId id="351" r:id="rId50"/>
    <p:sldId id="437" r:id="rId51"/>
    <p:sldId id="452" r:id="rId52"/>
    <p:sldId id="438" r:id="rId53"/>
    <p:sldId id="498" r:id="rId54"/>
    <p:sldId id="500" r:id="rId55"/>
    <p:sldId id="499" r:id="rId56"/>
    <p:sldId id="440" r:id="rId57"/>
    <p:sldId id="318" r:id="rId58"/>
    <p:sldId id="439" r:id="rId59"/>
    <p:sldId id="341" r:id="rId60"/>
    <p:sldId id="491" r:id="rId61"/>
    <p:sldId id="453" r:id="rId62"/>
    <p:sldId id="472" r:id="rId63"/>
    <p:sldId id="454" r:id="rId64"/>
    <p:sldId id="473" r:id="rId65"/>
    <p:sldId id="455" r:id="rId66"/>
    <p:sldId id="456" r:id="rId67"/>
    <p:sldId id="492" r:id="rId68"/>
    <p:sldId id="342" r:id="rId69"/>
    <p:sldId id="347" r:id="rId70"/>
    <p:sldId id="411" r:id="rId71"/>
    <p:sldId id="350" r:id="rId72"/>
    <p:sldId id="427" r:id="rId73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83" d="100"/>
          <a:sy n="83" d="100"/>
        </p:scale>
        <p:origin x="2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t>30.12.2025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t>30.12.2025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……….. Fakültesi / Enstitüsü </a:t>
            </a: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Konservatuvarı </a:t>
            </a: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Yüksekokulu /Meslek Yüksekokulu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638354"/>
            <a:ext cx="10342944" cy="903435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AKADEMİK PERSONEL SAYISI (BÖLÜMLERE GÖRE DAĞILIMI)</a:t>
            </a:r>
            <a:br>
              <a:rPr lang="tr-T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000" b="1" i="1" dirty="0" smtClean="0">
                <a:solidFill>
                  <a:srgbClr val="0000CC"/>
                </a:solidFill>
                <a:latin typeface="+mn-lt"/>
              </a:rPr>
              <a:t>(Her bir bölüm için ayrı ayrı tablo hazırlayınız lütfen.)</a:t>
            </a:r>
            <a:endParaRPr lang="tr-TR" sz="2000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78649"/>
              </p:ext>
            </p:extLst>
          </p:nvPr>
        </p:nvGraphicFramePr>
        <p:xfrm>
          <a:off x="535705" y="2145451"/>
          <a:ext cx="11212347" cy="2784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223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27649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37052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37053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30783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26796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544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ADI*: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endParaRPr lang="tr-T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539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78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55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26554" y="6004548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 Her Bölüm için ayrı tablo yapabilirsiniz.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11</a:t>
            </a:fld>
            <a:endParaRPr lang="tr-TR"/>
          </a:p>
        </p:txBody>
      </p:sp>
      <p:sp>
        <p:nvSpPr>
          <p:cNvPr id="8" name="Unvan 5"/>
          <p:cNvSpPr>
            <a:spLocks noGrp="1"/>
          </p:cNvSpPr>
          <p:nvPr>
            <p:ph type="title"/>
          </p:nvPr>
        </p:nvSpPr>
        <p:spPr>
          <a:xfrm>
            <a:off x="1273311" y="771671"/>
            <a:ext cx="10238510" cy="623455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İdari Personel Sayısı </a:t>
            </a:r>
            <a:r>
              <a:rPr lang="tr-TR" sz="3200" b="1" dirty="0" smtClean="0">
                <a:solidFill>
                  <a:srgbClr val="3333FF"/>
                </a:solidFill>
              </a:rPr>
              <a:t>(Birim Düzeyi)</a:t>
            </a:r>
            <a:endParaRPr lang="tr-TR" sz="3200" dirty="0">
              <a:solidFill>
                <a:srgbClr val="3333FF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04187"/>
              </p:ext>
            </p:extLst>
          </p:nvPr>
        </p:nvGraphicFramePr>
        <p:xfrm>
          <a:off x="461819" y="2096655"/>
          <a:ext cx="11455198" cy="36680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3782">
                  <a:extLst>
                    <a:ext uri="{9D8B030D-6E8A-4147-A177-3AD203B41FA5}">
                      <a16:colId xmlns:a16="http://schemas.microsoft.com/office/drawing/2014/main" val="3022103432"/>
                    </a:ext>
                  </a:extLst>
                </a:gridCol>
                <a:gridCol w="2107939">
                  <a:extLst>
                    <a:ext uri="{9D8B030D-6E8A-4147-A177-3AD203B41FA5}">
                      <a16:colId xmlns:a16="http://schemas.microsoft.com/office/drawing/2014/main" val="4066517555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609608599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1980834120"/>
                    </a:ext>
                  </a:extLst>
                </a:gridCol>
                <a:gridCol w="2109084">
                  <a:extLst>
                    <a:ext uri="{9D8B030D-6E8A-4147-A177-3AD203B41FA5}">
                      <a16:colId xmlns:a16="http://schemas.microsoft.com/office/drawing/2014/main" val="3412841534"/>
                    </a:ext>
                  </a:extLst>
                </a:gridCol>
                <a:gridCol w="1246225">
                  <a:extLst>
                    <a:ext uri="{9D8B030D-6E8A-4147-A177-3AD203B41FA5}">
                      <a16:colId xmlns:a16="http://schemas.microsoft.com/office/drawing/2014/main" val="1590478056"/>
                    </a:ext>
                  </a:extLst>
                </a:gridCol>
              </a:tblGrid>
              <a:tr h="884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Yıl / Personel Sınıfı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Memur (Kadrolu tüm sınıflar)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Sözleşmeli İdari Personel (4/b)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696 KHK Göre Sürekli İşçi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93248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529132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658704"/>
                  </a:ext>
                </a:extLst>
              </a:tr>
              <a:tr h="927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 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7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62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Akademik Personel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68610"/>
              </p:ext>
            </p:extLst>
          </p:nvPr>
        </p:nvGraphicFramePr>
        <p:xfrm>
          <a:off x="387626" y="1930148"/>
          <a:ext cx="11499573" cy="40089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4767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2440468">
                  <a:extLst>
                    <a:ext uri="{9D8B030D-6E8A-4147-A177-3AD203B41FA5}">
                      <a16:colId xmlns:a16="http://schemas.microsoft.com/office/drawing/2014/main" val="2759330771"/>
                    </a:ext>
                  </a:extLst>
                </a:gridCol>
                <a:gridCol w="2345567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2087856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2550915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51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Bölümü*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Bilim / Sanat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Dalı 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7482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77371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021279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52711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422468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306648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5226271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931591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764433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95879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447075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015397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6520346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027019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286444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934482"/>
                  </a:ext>
                </a:extLst>
              </a:tr>
              <a:tr h="20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53327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2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2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9036" y="711201"/>
            <a:ext cx="10422091" cy="72612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Hizmetiçi</a:t>
            </a:r>
            <a:r>
              <a:rPr lang="tr-TR" sz="2800" b="1" dirty="0" smtClean="0">
                <a:solidFill>
                  <a:srgbClr val="FF0000"/>
                </a:solidFill>
              </a:rPr>
              <a:t> Eğitim /Eğiticilerin Eğitimi Etkinlikleri Sayısı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32292"/>
              </p:ext>
            </p:extLst>
          </p:nvPr>
        </p:nvGraphicFramePr>
        <p:xfrm>
          <a:off x="329036" y="1942551"/>
          <a:ext cx="11604346" cy="40333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549895">
                  <a:extLst>
                    <a:ext uri="{9D8B030D-6E8A-4147-A177-3AD203B41FA5}">
                      <a16:colId xmlns:a16="http://schemas.microsoft.com/office/drawing/2014/main" val="851983472"/>
                    </a:ext>
                  </a:extLst>
                </a:gridCol>
                <a:gridCol w="1005502">
                  <a:extLst>
                    <a:ext uri="{9D8B030D-6E8A-4147-A177-3AD203B41FA5}">
                      <a16:colId xmlns:a16="http://schemas.microsoft.com/office/drawing/2014/main" val="695896689"/>
                    </a:ext>
                  </a:extLst>
                </a:gridCol>
                <a:gridCol w="920131">
                  <a:extLst>
                    <a:ext uri="{9D8B030D-6E8A-4147-A177-3AD203B41FA5}">
                      <a16:colId xmlns:a16="http://schemas.microsoft.com/office/drawing/2014/main" val="4166395879"/>
                    </a:ext>
                  </a:extLst>
                </a:gridCol>
                <a:gridCol w="1128818">
                  <a:extLst>
                    <a:ext uri="{9D8B030D-6E8A-4147-A177-3AD203B41FA5}">
                      <a16:colId xmlns:a16="http://schemas.microsoft.com/office/drawing/2014/main" val="4207356817"/>
                    </a:ext>
                  </a:extLst>
                </a:gridCol>
              </a:tblGrid>
              <a:tr h="460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solidFill>
                            <a:srgbClr val="C00000"/>
                          </a:solidFill>
                          <a:effectLst/>
                        </a:rPr>
                        <a:t>Hizmetiçi</a:t>
                      </a: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 Eğitim /Eğiticilerin Eğitimi Etkinliği Türü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9360851"/>
                  </a:ext>
                </a:extLst>
              </a:tr>
              <a:tr h="55266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öğretim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176540"/>
                  </a:ext>
                </a:extLst>
              </a:tr>
              <a:tr h="800132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araştırma, geliştirme ve proje yetkinliklerini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187564"/>
                  </a:ext>
                </a:extLst>
              </a:tr>
              <a:tr h="54898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Öğretim elemanlarının dijital yetkinliklerinin geliştirmeye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494132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kişisel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8245156"/>
                  </a:ext>
                </a:extLst>
              </a:tr>
              <a:tr h="419549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İdari Personelin mesleki gelişimine yönelik faaliyetler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956139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Diğer (lütfen yazınız) 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161492"/>
                  </a:ext>
                </a:extLst>
              </a:tr>
              <a:tr h="41595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rgbClr val="C00000"/>
                          </a:solidFill>
                          <a:effectLst/>
                        </a:rPr>
                        <a:t>TOPLAM</a:t>
                      </a:r>
                      <a:endParaRPr lang="tr-TR" sz="20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35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2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018" y="786236"/>
            <a:ext cx="10188449" cy="73152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Program Ders Görevlendirme Analizi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1300" b="1" i="1" dirty="0" smtClean="0">
                <a:solidFill>
                  <a:srgbClr val="0000CC"/>
                </a:solidFill>
              </a:rPr>
              <a:t>(</a:t>
            </a:r>
            <a:r>
              <a:rPr lang="tr-TR" sz="1300" b="1" i="1" dirty="0">
                <a:solidFill>
                  <a:srgbClr val="0000CC"/>
                </a:solidFill>
              </a:rPr>
              <a:t>Her Ana Bilim - Sanat Dalı/ Program için ayrı ayrı hazırlayınız.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45099"/>
              </p:ext>
            </p:extLst>
          </p:nvPr>
        </p:nvGraphicFramePr>
        <p:xfrm>
          <a:off x="288234" y="1938132"/>
          <a:ext cx="11479696" cy="3717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974">
                  <a:extLst>
                    <a:ext uri="{9D8B030D-6E8A-4147-A177-3AD203B41FA5}">
                      <a16:colId xmlns:a16="http://schemas.microsoft.com/office/drawing/2014/main" val="2012776817"/>
                    </a:ext>
                  </a:extLst>
                </a:gridCol>
                <a:gridCol w="1110314">
                  <a:extLst>
                    <a:ext uri="{9D8B030D-6E8A-4147-A177-3AD203B41FA5}">
                      <a16:colId xmlns:a16="http://schemas.microsoft.com/office/drawing/2014/main" val="3284813999"/>
                    </a:ext>
                  </a:extLst>
                </a:gridCol>
                <a:gridCol w="723828">
                  <a:extLst>
                    <a:ext uri="{9D8B030D-6E8A-4147-A177-3AD203B41FA5}">
                      <a16:colId xmlns:a16="http://schemas.microsoft.com/office/drawing/2014/main" val="3170990308"/>
                    </a:ext>
                  </a:extLst>
                </a:gridCol>
                <a:gridCol w="1315073">
                  <a:extLst>
                    <a:ext uri="{9D8B030D-6E8A-4147-A177-3AD203B41FA5}">
                      <a16:colId xmlns:a16="http://schemas.microsoft.com/office/drawing/2014/main" val="4272104170"/>
                    </a:ext>
                  </a:extLst>
                </a:gridCol>
                <a:gridCol w="1542492">
                  <a:extLst>
                    <a:ext uri="{9D8B030D-6E8A-4147-A177-3AD203B41FA5}">
                      <a16:colId xmlns:a16="http://schemas.microsoft.com/office/drawing/2014/main" val="1034388612"/>
                    </a:ext>
                  </a:extLst>
                </a:gridCol>
                <a:gridCol w="1483164">
                  <a:extLst>
                    <a:ext uri="{9D8B030D-6E8A-4147-A177-3AD203B41FA5}">
                      <a16:colId xmlns:a16="http://schemas.microsoft.com/office/drawing/2014/main" val="2997318310"/>
                    </a:ext>
                  </a:extLst>
                </a:gridCol>
                <a:gridCol w="1493053">
                  <a:extLst>
                    <a:ext uri="{9D8B030D-6E8A-4147-A177-3AD203B41FA5}">
                      <a16:colId xmlns:a16="http://schemas.microsoft.com/office/drawing/2014/main" val="1408843029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3706538803"/>
                    </a:ext>
                  </a:extLst>
                </a:gridCol>
                <a:gridCol w="1219336">
                  <a:extLst>
                    <a:ext uri="{9D8B030D-6E8A-4147-A177-3AD203B41FA5}">
                      <a16:colId xmlns:a16="http://schemas.microsoft.com/office/drawing/2014/main" val="3094943957"/>
                    </a:ext>
                  </a:extLst>
                </a:gridCol>
              </a:tblGrid>
              <a:tr h="541762">
                <a:tc gridSpan="2">
                  <a:txBody>
                    <a:bodyPr/>
                    <a:lstStyle/>
                    <a:p>
                      <a:pPr algn="r"/>
                      <a:r>
                        <a:rPr lang="tr-TR" b="1" dirty="0" smtClean="0">
                          <a:solidFill>
                            <a:srgbClr val="0000CC"/>
                          </a:solidFill>
                        </a:rPr>
                        <a:t>Program</a:t>
                      </a:r>
                      <a:r>
                        <a:rPr lang="tr-TR" b="1" baseline="0" dirty="0" smtClean="0">
                          <a:solidFill>
                            <a:srgbClr val="0000CC"/>
                          </a:solidFill>
                        </a:rPr>
                        <a:t> Adı: </a:t>
                      </a:r>
                      <a:endParaRPr lang="tr-TR" b="1" dirty="0">
                        <a:solidFill>
                          <a:srgbClr val="0000CC"/>
                        </a:solidFill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706904"/>
                  </a:ext>
                </a:extLst>
              </a:tr>
              <a:tr h="1123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3333FF"/>
                          </a:solidFill>
                          <a:effectLst/>
                        </a:rPr>
                        <a:t>Program Öğretim Elemanı Sayısı</a:t>
                      </a:r>
                      <a:endParaRPr lang="tr-TR" sz="1400" b="1" dirty="0" smtClean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İçinden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İçinden (Diğer programlar)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Birim İçinden (Diğer Bölümler)  Karşılanan Ders Yükü Saati Toplamı</a:t>
                      </a:r>
                      <a:endParaRPr lang="tr-TR" sz="1400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İçinden (Diğer Birimler)  Karşılanan Ders Yükü Saati Toplamı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Üniversite Dışından (Diğer Kurumlar)  Karşılanan Ders Yükü Saati Toplamı</a:t>
                      </a:r>
                      <a:endParaRPr lang="tr-T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0066FF"/>
                          </a:solidFill>
                          <a:effectLst/>
                        </a:rPr>
                        <a:t>Program Dönemlik Toplamı Ders Saati (T+U)</a:t>
                      </a:r>
                      <a:endParaRPr lang="tr-TR" sz="1400" b="1" dirty="0" smtClean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189873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2024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0758356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3067440"/>
                  </a:ext>
                </a:extLst>
              </a:tr>
              <a:tr h="513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2025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C00000"/>
                          </a:solidFill>
                          <a:effectLst/>
                        </a:rPr>
                        <a:t>GÜZ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2683417"/>
                  </a:ext>
                </a:extLst>
              </a:tr>
              <a:tr h="5131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66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6432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18090" y="5714331"/>
            <a:ext cx="775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*Her Ana </a:t>
            </a:r>
            <a:r>
              <a:rPr lang="tr-TR" sz="16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600" b="1" i="1" dirty="0" smtClean="0">
                <a:solidFill>
                  <a:srgbClr val="C00000"/>
                </a:solidFill>
              </a:rPr>
              <a:t>için ayrı ayrı hazırlayınız.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662" y="844826"/>
            <a:ext cx="10605052" cy="46148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Görevlendirme Analizi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457199" y="1868150"/>
          <a:ext cx="11430001" cy="3926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0310">
                  <a:extLst>
                    <a:ext uri="{9D8B030D-6E8A-4147-A177-3AD203B41FA5}">
                      <a16:colId xmlns:a16="http://schemas.microsoft.com/office/drawing/2014/main" val="4221936862"/>
                    </a:ext>
                  </a:extLst>
                </a:gridCol>
                <a:gridCol w="1330310">
                  <a:extLst>
                    <a:ext uri="{9D8B030D-6E8A-4147-A177-3AD203B41FA5}">
                      <a16:colId xmlns:a16="http://schemas.microsoft.com/office/drawing/2014/main" val="4209153941"/>
                    </a:ext>
                  </a:extLst>
                </a:gridCol>
                <a:gridCol w="1648094">
                  <a:extLst>
                    <a:ext uri="{9D8B030D-6E8A-4147-A177-3AD203B41FA5}">
                      <a16:colId xmlns:a16="http://schemas.microsoft.com/office/drawing/2014/main" val="2659259651"/>
                    </a:ext>
                  </a:extLst>
                </a:gridCol>
                <a:gridCol w="1572611">
                  <a:extLst>
                    <a:ext uri="{9D8B030D-6E8A-4147-A177-3AD203B41FA5}">
                      <a16:colId xmlns:a16="http://schemas.microsoft.com/office/drawing/2014/main" val="2520698394"/>
                    </a:ext>
                  </a:extLst>
                </a:gridCol>
                <a:gridCol w="2207194">
                  <a:extLst>
                    <a:ext uri="{9D8B030D-6E8A-4147-A177-3AD203B41FA5}">
                      <a16:colId xmlns:a16="http://schemas.microsoft.com/office/drawing/2014/main" val="3337031571"/>
                    </a:ext>
                  </a:extLst>
                </a:gridCol>
                <a:gridCol w="1889902">
                  <a:extLst>
                    <a:ext uri="{9D8B030D-6E8A-4147-A177-3AD203B41FA5}">
                      <a16:colId xmlns:a16="http://schemas.microsoft.com/office/drawing/2014/main" val="219016466"/>
                    </a:ext>
                  </a:extLst>
                </a:gridCol>
                <a:gridCol w="1451580">
                  <a:extLst>
                    <a:ext uri="{9D8B030D-6E8A-4147-A177-3AD203B41FA5}">
                      <a16:colId xmlns:a16="http://schemas.microsoft.com/office/drawing/2014/main" val="2974283363"/>
                    </a:ext>
                  </a:extLst>
                </a:gridCol>
              </a:tblGrid>
              <a:tr h="1250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İçinden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Birim </a:t>
                      </a:r>
                      <a:r>
                        <a:rPr lang="tr-TR" sz="1600" b="1" dirty="0" smtClean="0">
                          <a:solidFill>
                            <a:srgbClr val="0000CC"/>
                          </a:solidFill>
                          <a:effectLst/>
                        </a:rPr>
                        <a:t>Dışından (Üniversitenin Diğer Birimleri) Karşılanan </a:t>
                      </a: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Üniversite Dışından Karşılanan Ders Yükü Saati Toplamı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Dönemlik Toplamı Ders Saati (T+U)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83608574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176501373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518968798"/>
                  </a:ext>
                </a:extLst>
              </a:tr>
              <a:tr h="668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1604038642"/>
                  </a:ext>
                </a:extLst>
              </a:tr>
              <a:tr h="6689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9" marR="44189" marT="9469" marB="0" anchor="ctr"/>
                </a:tc>
                <a:extLst>
                  <a:ext uri="{0D108BD9-81ED-4DB2-BD59-A6C34878D82A}">
                    <a16:rowId xmlns:a16="http://schemas.microsoft.com/office/drawing/2014/main" val="2157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3455" y="824931"/>
            <a:ext cx="10280469" cy="6792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Öğretim Elemanlarının Ders Görevlendirme Analizi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91566"/>
              </p:ext>
            </p:extLst>
          </p:nvPr>
        </p:nvGraphicFramePr>
        <p:xfrm>
          <a:off x="417442" y="2087217"/>
          <a:ext cx="11400185" cy="3258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7163">
                  <a:extLst>
                    <a:ext uri="{9D8B030D-6E8A-4147-A177-3AD203B41FA5}">
                      <a16:colId xmlns:a16="http://schemas.microsoft.com/office/drawing/2014/main" val="3830610582"/>
                    </a:ext>
                  </a:extLst>
                </a:gridCol>
                <a:gridCol w="974812">
                  <a:extLst>
                    <a:ext uri="{9D8B030D-6E8A-4147-A177-3AD203B41FA5}">
                      <a16:colId xmlns:a16="http://schemas.microsoft.com/office/drawing/2014/main" val="171705328"/>
                    </a:ext>
                  </a:extLst>
                </a:gridCol>
                <a:gridCol w="1354477">
                  <a:extLst>
                    <a:ext uri="{9D8B030D-6E8A-4147-A177-3AD203B41FA5}">
                      <a16:colId xmlns:a16="http://schemas.microsoft.com/office/drawing/2014/main" val="3359366175"/>
                    </a:ext>
                  </a:extLst>
                </a:gridCol>
                <a:gridCol w="1354478">
                  <a:extLst>
                    <a:ext uri="{9D8B030D-6E8A-4147-A177-3AD203B41FA5}">
                      <a16:colId xmlns:a16="http://schemas.microsoft.com/office/drawing/2014/main" val="1798759746"/>
                    </a:ext>
                  </a:extLst>
                </a:gridCol>
                <a:gridCol w="1498134">
                  <a:extLst>
                    <a:ext uri="{9D8B030D-6E8A-4147-A177-3AD203B41FA5}">
                      <a16:colId xmlns:a16="http://schemas.microsoft.com/office/drawing/2014/main" val="3228992268"/>
                    </a:ext>
                  </a:extLst>
                </a:gridCol>
                <a:gridCol w="2134328">
                  <a:extLst>
                    <a:ext uri="{9D8B030D-6E8A-4147-A177-3AD203B41FA5}">
                      <a16:colId xmlns:a16="http://schemas.microsoft.com/office/drawing/2014/main" val="3665070801"/>
                    </a:ext>
                  </a:extLst>
                </a:gridCol>
                <a:gridCol w="1891634">
                  <a:extLst>
                    <a:ext uri="{9D8B030D-6E8A-4147-A177-3AD203B41FA5}">
                      <a16:colId xmlns:a16="http://schemas.microsoft.com/office/drawing/2014/main" val="2262740905"/>
                    </a:ext>
                  </a:extLst>
                </a:gridCol>
                <a:gridCol w="1125159">
                  <a:extLst>
                    <a:ext uri="{9D8B030D-6E8A-4147-A177-3AD203B41FA5}">
                      <a16:colId xmlns:a16="http://schemas.microsoft.com/office/drawing/2014/main" val="2475098073"/>
                    </a:ext>
                  </a:extLst>
                </a:gridCol>
              </a:tblGrid>
              <a:tr h="89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Yılı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Eğitim Öğretim Dönemi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Öğretim Elemanı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Toplam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Birim Dışında / Üniversite İçinde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Üniversite Dışında Yürütülen Ders Saati Toplamı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Toplamı Yürütülen Ders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Saati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25211901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06399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0687994"/>
                  </a:ext>
                </a:extLst>
              </a:tr>
              <a:tr h="5537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4563791"/>
                  </a:ext>
                </a:extLst>
              </a:tr>
              <a:tr h="5537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effectLst/>
                        </a:rPr>
                        <a:t>BAHAR</a:t>
                      </a:r>
                      <a:endParaRPr lang="tr-TR" sz="16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43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8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</a:t>
            </a:r>
            <a:r>
              <a:rPr lang="tr-TR" sz="3200" b="1" dirty="0" smtClean="0">
                <a:solidFill>
                  <a:srgbClr val="FF0000"/>
                </a:solidFill>
              </a:rPr>
              <a:t>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76037"/>
              </p:ext>
            </p:extLst>
          </p:nvPr>
        </p:nvGraphicFramePr>
        <p:xfrm>
          <a:off x="337931" y="1811970"/>
          <a:ext cx="11493851" cy="43647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420404879"/>
                    </a:ext>
                  </a:extLst>
                </a:gridCol>
              </a:tblGrid>
              <a:tr h="794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17771678"/>
                  </a:ext>
                </a:extLst>
              </a:tr>
              <a:tr h="233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919270204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006458568"/>
                  </a:ext>
                </a:extLst>
              </a:tr>
              <a:tr h="287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70671006"/>
                  </a:ext>
                </a:extLst>
              </a:tr>
              <a:tr h="399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870683367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761748035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643427461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234417156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1896136858"/>
                  </a:ext>
                </a:extLst>
              </a:tr>
              <a:tr h="286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9198577"/>
                  </a:ext>
                </a:extLst>
              </a:tr>
              <a:tr h="20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686940478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280426310"/>
                  </a:ext>
                </a:extLst>
              </a:tr>
              <a:tr h="426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453871493"/>
                  </a:ext>
                </a:extLst>
              </a:tr>
              <a:tr h="18630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Her bir satırın karşısına o yıla ait toplam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sayıyı yazınız.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766618"/>
            <a:ext cx="10603345" cy="72977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Ön Lisans / Lisans Bölüm ve Program Sayısı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1600" b="1" i="1" dirty="0" smtClean="0">
                <a:solidFill>
                  <a:srgbClr val="0066FF"/>
                </a:solidFill>
              </a:rPr>
              <a:t>(Biriminize </a:t>
            </a:r>
            <a:r>
              <a:rPr lang="tr-TR" sz="1600" b="1" i="1" dirty="0">
                <a:solidFill>
                  <a:srgbClr val="0066FF"/>
                </a:solidFill>
              </a:rPr>
              <a:t>u</a:t>
            </a:r>
            <a:r>
              <a:rPr lang="tr-TR" sz="1600" b="1" i="1" dirty="0" smtClean="0">
                <a:solidFill>
                  <a:srgbClr val="0066FF"/>
                </a:solidFill>
              </a:rPr>
              <a:t>ygun olan satırları doldurunuz lütfen) </a:t>
            </a:r>
            <a:endParaRPr lang="tr-TR" sz="1600" i="1" dirty="0">
              <a:solidFill>
                <a:srgbClr val="0066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84268"/>
              </p:ext>
            </p:extLst>
          </p:nvPr>
        </p:nvGraphicFramePr>
        <p:xfrm>
          <a:off x="535711" y="2041235"/>
          <a:ext cx="11102107" cy="31248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144653">
                  <a:extLst>
                    <a:ext uri="{9D8B030D-6E8A-4147-A177-3AD203B41FA5}">
                      <a16:colId xmlns:a16="http://schemas.microsoft.com/office/drawing/2014/main" val="1537241276"/>
                    </a:ext>
                  </a:extLst>
                </a:gridCol>
                <a:gridCol w="3371178">
                  <a:extLst>
                    <a:ext uri="{9D8B030D-6E8A-4147-A177-3AD203B41FA5}">
                      <a16:colId xmlns:a16="http://schemas.microsoft.com/office/drawing/2014/main" val="1294911607"/>
                    </a:ext>
                  </a:extLst>
                </a:gridCol>
                <a:gridCol w="2586276">
                  <a:extLst>
                    <a:ext uri="{9D8B030D-6E8A-4147-A177-3AD203B41FA5}">
                      <a16:colId xmlns:a16="http://schemas.microsoft.com/office/drawing/2014/main" val="2690988503"/>
                    </a:ext>
                  </a:extLst>
                </a:gridCol>
              </a:tblGrid>
              <a:tr h="443347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</a:pPr>
                      <a:r>
                        <a:rPr lang="tr-T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245769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Ön Lisans Bölüm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1669636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Ön Lisans Programı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0097344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r" fontAlgn="ctr">
                        <a:lnSpc>
                          <a:spcPct val="100000"/>
                        </a:lnSpc>
                      </a:pPr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Alan Aktif Ön Lisans 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02482"/>
                  </a:ext>
                </a:extLst>
              </a:tr>
              <a:tr h="382936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Bölüm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2869150"/>
                  </a:ext>
                </a:extLst>
              </a:tr>
              <a:tr h="524693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b="0" u="none" strike="noStrike" dirty="0">
                          <a:solidFill>
                            <a:srgbClr val="3333FF"/>
                          </a:solidFill>
                          <a:effectLst/>
                        </a:rPr>
                        <a:t>Lisans Programı Sayısı</a:t>
                      </a:r>
                      <a:endParaRPr lang="tr-TR" sz="20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8379037"/>
                  </a:ext>
                </a:extLst>
              </a:tr>
              <a:tr h="625091">
                <a:tc>
                  <a:txBody>
                    <a:bodyPr/>
                    <a:lstStyle/>
                    <a:p>
                      <a:pPr marL="72000" algn="r" fontAlgn="ctr">
                        <a:lnSpc>
                          <a:spcPct val="100000"/>
                        </a:lnSpc>
                      </a:pPr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Alan Aktif Lisans 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0000"/>
                        </a:lnSpc>
                      </a:pPr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798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4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27960"/>
            <a:ext cx="5193145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  <a:endParaRPr lang="tr-TR" sz="3200" b="1" dirty="0" smtClean="0">
              <a:solidFill>
                <a:srgbClr val="3333FF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  <a:endParaRPr lang="tr-TR" sz="3200" b="1" dirty="0" smtClean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273" y="766617"/>
            <a:ext cx="10455562" cy="64481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Ön Lisans / Lisans Eğitimi: </a:t>
            </a:r>
            <a:r>
              <a:rPr lang="tr-TR" sz="2800" b="1" dirty="0" smtClean="0">
                <a:solidFill>
                  <a:srgbClr val="0066FF"/>
                </a:solidFill>
              </a:rPr>
              <a:t>Program </a:t>
            </a:r>
            <a:r>
              <a:rPr lang="tr-TR" sz="2800" b="1" dirty="0" smtClean="0">
                <a:solidFill>
                  <a:srgbClr val="0066FF"/>
                </a:solidFill>
              </a:rPr>
              <a:t>Yapısı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31482"/>
              </p:ext>
            </p:extLst>
          </p:nvPr>
        </p:nvGraphicFramePr>
        <p:xfrm>
          <a:off x="434109" y="2068948"/>
          <a:ext cx="10658764" cy="33343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457302">
                  <a:extLst>
                    <a:ext uri="{9D8B030D-6E8A-4147-A177-3AD203B41FA5}">
                      <a16:colId xmlns:a16="http://schemas.microsoft.com/office/drawing/2014/main" val="621306946"/>
                    </a:ext>
                  </a:extLst>
                </a:gridCol>
                <a:gridCol w="6201462">
                  <a:extLst>
                    <a:ext uri="{9D8B030D-6E8A-4147-A177-3AD203B41FA5}">
                      <a16:colId xmlns:a16="http://schemas.microsoft.com/office/drawing/2014/main" val="1031207934"/>
                    </a:ext>
                  </a:extLst>
                </a:gridCol>
              </a:tblGrid>
              <a:tr h="31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80746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170701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79918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441759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140063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483733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6720296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5138604"/>
                  </a:ext>
                </a:extLst>
              </a:tr>
              <a:tr h="377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 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229376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34109" y="5879856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2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2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310" y="812800"/>
            <a:ext cx="10603345" cy="68359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00CC"/>
                </a:solidFill>
              </a:rPr>
              <a:t>Lisansüstü </a:t>
            </a:r>
            <a:r>
              <a:rPr lang="tr-TR" sz="2800" b="1" dirty="0" smtClean="0">
                <a:solidFill>
                  <a:srgbClr val="0000CC"/>
                </a:solidFill>
              </a:rPr>
              <a:t>Eğitim Programları 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21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03936"/>
              </p:ext>
            </p:extLst>
          </p:nvPr>
        </p:nvGraphicFramePr>
        <p:xfrm>
          <a:off x="452583" y="1911921"/>
          <a:ext cx="11166762" cy="3777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05388">
                  <a:extLst>
                    <a:ext uri="{9D8B030D-6E8A-4147-A177-3AD203B41FA5}">
                      <a16:colId xmlns:a16="http://schemas.microsoft.com/office/drawing/2014/main" val="3065847438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338748751"/>
                    </a:ext>
                  </a:extLst>
                </a:gridCol>
                <a:gridCol w="2280687">
                  <a:extLst>
                    <a:ext uri="{9D8B030D-6E8A-4147-A177-3AD203B41FA5}">
                      <a16:colId xmlns:a16="http://schemas.microsoft.com/office/drawing/2014/main" val="2571452112"/>
                    </a:ext>
                  </a:extLst>
                </a:gridCol>
              </a:tblGrid>
              <a:tr h="41974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Program Sayısı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8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764807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494818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472582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80225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41101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Tezsiz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172641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Tezli Yüksek Lisans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8297856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Öğrenci Alan Aktif Doktora Programı Sayısı</a:t>
                      </a:r>
                      <a:endParaRPr lang="tr-TR" sz="20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0238657"/>
                  </a:ext>
                </a:extLst>
              </a:tr>
              <a:tr h="419742"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ÖĞRENCİ ALAN AKTİF TOPLAM PROGRAM SAYISI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>
                          <a:effectLst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u="none" strike="noStrike" dirty="0">
                          <a:effectLst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16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836" y="757382"/>
            <a:ext cx="10515600" cy="54494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CC"/>
                </a:solidFill>
              </a:rPr>
              <a:t>Lisansüstü Eğitim Programları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76650"/>
              </p:ext>
            </p:extLst>
          </p:nvPr>
        </p:nvGraphicFramePr>
        <p:xfrm>
          <a:off x="838200" y="1925968"/>
          <a:ext cx="10815783" cy="36895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467928">
                  <a:extLst>
                    <a:ext uri="{9D8B030D-6E8A-4147-A177-3AD203B41FA5}">
                      <a16:colId xmlns:a16="http://schemas.microsoft.com/office/drawing/2014/main" val="3183106496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1042989349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val="120683918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457558266"/>
                    </a:ext>
                  </a:extLst>
                </a:gridCol>
              </a:tblGrid>
              <a:tr h="2907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Türü </a:t>
                      </a:r>
                      <a:r>
                        <a:rPr lang="tr-TR" sz="1400" b="1" i="1" u="none" strike="noStrike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(Lütfen uygun olan işaretleyiniz) </a:t>
                      </a:r>
                      <a:endParaRPr lang="tr-TR" sz="1400" b="1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11164"/>
                  </a:ext>
                </a:extLst>
              </a:tr>
              <a:tr h="31550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Tezsiz Yüksek Lisans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Tezli Yüksek Lisans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Doktora</a:t>
                      </a:r>
                      <a:endParaRPr lang="tr-T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733115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54307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096311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30784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3074042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5711533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6196911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7781935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100" u="none" strike="noStrike">
                          <a:effectLst/>
                        </a:rPr>
                        <a:t> 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3256994"/>
                  </a:ext>
                </a:extLst>
              </a:tr>
              <a:tr h="21023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6582198"/>
                  </a:ext>
                </a:extLst>
              </a:tr>
              <a:tr h="21023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1847845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>
                <a:solidFill>
                  <a:srgbClr val="FF0000"/>
                </a:solidFill>
                <a:cs typeface="Calibri" pitchFamily="34" charset="0"/>
              </a:rPr>
              <a:t>SAYISI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804"/>
              </p:ext>
            </p:extLst>
          </p:nvPr>
        </p:nvGraphicFramePr>
        <p:xfrm>
          <a:off x="419738" y="1908314"/>
          <a:ext cx="11407827" cy="37669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49627">
                  <a:extLst>
                    <a:ext uri="{9D8B030D-6E8A-4147-A177-3AD203B41FA5}">
                      <a16:colId xmlns:a16="http://schemas.microsoft.com/office/drawing/2014/main" val="219597888"/>
                    </a:ext>
                  </a:extLst>
                </a:gridCol>
                <a:gridCol w="3532260">
                  <a:extLst>
                    <a:ext uri="{9D8B030D-6E8A-4147-A177-3AD203B41FA5}">
                      <a16:colId xmlns:a16="http://schemas.microsoft.com/office/drawing/2014/main" val="4031943182"/>
                    </a:ext>
                  </a:extLst>
                </a:gridCol>
                <a:gridCol w="2526388">
                  <a:extLst>
                    <a:ext uri="{9D8B030D-6E8A-4147-A177-3AD203B41FA5}">
                      <a16:colId xmlns:a16="http://schemas.microsoft.com/office/drawing/2014/main" val="439096765"/>
                    </a:ext>
                  </a:extLst>
                </a:gridCol>
                <a:gridCol w="2399552">
                  <a:extLst>
                    <a:ext uri="{9D8B030D-6E8A-4147-A177-3AD203B41FA5}">
                      <a16:colId xmlns:a16="http://schemas.microsoft.com/office/drawing/2014/main" val="3479568610"/>
                    </a:ext>
                  </a:extLst>
                </a:gridCol>
              </a:tblGrid>
              <a:tr h="511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Bölüm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395528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9888072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519797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639173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389456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54122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32303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407344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648266"/>
                  </a:ext>
                </a:extLst>
              </a:tr>
              <a:tr h="3617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797029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(Cinsiyete Göre Dağılımı)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88176"/>
              </p:ext>
            </p:extLst>
          </p:nvPr>
        </p:nvGraphicFramePr>
        <p:xfrm>
          <a:off x="427384" y="2077284"/>
          <a:ext cx="11320668" cy="35780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10946">
                  <a:extLst>
                    <a:ext uri="{9D8B030D-6E8A-4147-A177-3AD203B41FA5}">
                      <a16:colId xmlns:a16="http://schemas.microsoft.com/office/drawing/2014/main" val="2117979618"/>
                    </a:ext>
                  </a:extLst>
                </a:gridCol>
                <a:gridCol w="3707296">
                  <a:extLst>
                    <a:ext uri="{9D8B030D-6E8A-4147-A177-3AD203B41FA5}">
                      <a16:colId xmlns:a16="http://schemas.microsoft.com/office/drawing/2014/main" val="4174588668"/>
                    </a:ext>
                  </a:extLst>
                </a:gridCol>
                <a:gridCol w="626165">
                  <a:extLst>
                    <a:ext uri="{9D8B030D-6E8A-4147-A177-3AD203B41FA5}">
                      <a16:colId xmlns:a16="http://schemas.microsoft.com/office/drawing/2014/main" val="25832488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2374087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2018321977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809454168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572787810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2553092673"/>
                    </a:ext>
                  </a:extLst>
                </a:gridCol>
              </a:tblGrid>
              <a:tr h="335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0204"/>
                  </a:ext>
                </a:extLst>
              </a:tr>
              <a:tr h="3701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773042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3557036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291898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520520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719453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600021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31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006957"/>
                  </a:ext>
                </a:extLst>
              </a:tr>
              <a:tr h="3589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r>
                        <a:rPr lang="tr-TR" sz="1800" b="1" dirty="0">
                          <a:effectLst/>
                          <a:latin typeface="+mn-lt"/>
                        </a:rPr>
                        <a:t> 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1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(Programdaki ön lisans, lisans ve 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51899"/>
              </p:ext>
            </p:extLst>
          </p:nvPr>
        </p:nvGraphicFramePr>
        <p:xfrm>
          <a:off x="674257" y="2028498"/>
          <a:ext cx="11139373" cy="38152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57117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176421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608571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1854963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462974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1779327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(Engelli)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51480"/>
              </p:ext>
            </p:extLst>
          </p:nvPr>
        </p:nvGraphicFramePr>
        <p:xfrm>
          <a:off x="318054" y="2027583"/>
          <a:ext cx="11509510" cy="37371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46455">
                  <a:extLst>
                    <a:ext uri="{9D8B030D-6E8A-4147-A177-3AD203B41FA5}">
                      <a16:colId xmlns:a16="http://schemas.microsoft.com/office/drawing/2014/main" val="3062461048"/>
                    </a:ext>
                  </a:extLst>
                </a:gridCol>
                <a:gridCol w="2609459">
                  <a:extLst>
                    <a:ext uri="{9D8B030D-6E8A-4147-A177-3AD203B41FA5}">
                      <a16:colId xmlns:a16="http://schemas.microsoft.com/office/drawing/2014/main" val="2599825393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2575000749"/>
                    </a:ext>
                  </a:extLst>
                </a:gridCol>
                <a:gridCol w="814503">
                  <a:extLst>
                    <a:ext uri="{9D8B030D-6E8A-4147-A177-3AD203B41FA5}">
                      <a16:colId xmlns:a16="http://schemas.microsoft.com/office/drawing/2014/main" val="1397288745"/>
                    </a:ext>
                  </a:extLst>
                </a:gridCol>
                <a:gridCol w="584261">
                  <a:extLst>
                    <a:ext uri="{9D8B030D-6E8A-4147-A177-3AD203B41FA5}">
                      <a16:colId xmlns:a16="http://schemas.microsoft.com/office/drawing/2014/main" val="4215508311"/>
                    </a:ext>
                  </a:extLst>
                </a:gridCol>
                <a:gridCol w="612825">
                  <a:extLst>
                    <a:ext uri="{9D8B030D-6E8A-4147-A177-3AD203B41FA5}">
                      <a16:colId xmlns:a16="http://schemas.microsoft.com/office/drawing/2014/main" val="2222175126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980281889"/>
                    </a:ext>
                  </a:extLst>
                </a:gridCol>
                <a:gridCol w="721887">
                  <a:extLst>
                    <a:ext uri="{9D8B030D-6E8A-4147-A177-3AD203B41FA5}">
                      <a16:colId xmlns:a16="http://schemas.microsoft.com/office/drawing/2014/main" val="2423004025"/>
                    </a:ext>
                  </a:extLst>
                </a:gridCol>
                <a:gridCol w="611093">
                  <a:extLst>
                    <a:ext uri="{9D8B030D-6E8A-4147-A177-3AD203B41FA5}">
                      <a16:colId xmlns:a16="http://schemas.microsoft.com/office/drawing/2014/main" val="3342530665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150964944"/>
                    </a:ext>
                  </a:extLst>
                </a:gridCol>
                <a:gridCol w="678608">
                  <a:extLst>
                    <a:ext uri="{9D8B030D-6E8A-4147-A177-3AD203B41FA5}">
                      <a16:colId xmlns:a16="http://schemas.microsoft.com/office/drawing/2014/main" val="2465318105"/>
                    </a:ext>
                  </a:extLst>
                </a:gridCol>
                <a:gridCol w="615421">
                  <a:extLst>
                    <a:ext uri="{9D8B030D-6E8A-4147-A177-3AD203B41FA5}">
                      <a16:colId xmlns:a16="http://schemas.microsoft.com/office/drawing/2014/main" val="3940777175"/>
                    </a:ext>
                  </a:extLst>
                </a:gridCol>
              </a:tblGrid>
              <a:tr h="3207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49033"/>
                  </a:ext>
                </a:extLst>
              </a:tr>
              <a:tr h="6742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Görme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İşitme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Fiziksel Engelli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Diğer 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3333FF"/>
                          </a:solidFill>
                          <a:effectLst/>
                        </a:rPr>
                        <a:t>Toplam Sayı</a:t>
                      </a:r>
                      <a:endParaRPr lang="tr-TR" sz="14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99632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0274730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7166549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132141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4415167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6647798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7488355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363791"/>
                  </a:ext>
                </a:extLst>
              </a:tr>
              <a:tr h="3427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r>
                        <a:rPr lang="tr-TR" sz="1100" dirty="0">
                          <a:effectLst/>
                        </a:rPr>
                        <a:t> 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68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3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790313"/>
            <a:ext cx="10505661" cy="62574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ÖĞRENCİ SAYISI (</a:t>
            </a:r>
            <a:r>
              <a:rPr lang="tr-TR" sz="2800" b="1" i="1" dirty="0" smtClean="0">
                <a:solidFill>
                  <a:srgbClr val="FF0000"/>
                </a:solidFill>
                <a:cs typeface="Calibri" pitchFamily="34" charset="0"/>
              </a:rPr>
              <a:t>Varsa, Lisansüstü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891B-9CA3-40B3-819B-83EB387B8A2F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59498" y="5925707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94355"/>
              </p:ext>
            </p:extLst>
          </p:nvPr>
        </p:nvGraphicFramePr>
        <p:xfrm>
          <a:off x="387626" y="1958012"/>
          <a:ext cx="11459817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63868">
                  <a:extLst>
                    <a:ext uri="{9D8B030D-6E8A-4147-A177-3AD203B41FA5}">
                      <a16:colId xmlns:a16="http://schemas.microsoft.com/office/drawing/2014/main" val="46596549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1076364814"/>
                    </a:ext>
                  </a:extLst>
                </a:gridCol>
                <a:gridCol w="1164733">
                  <a:extLst>
                    <a:ext uri="{9D8B030D-6E8A-4147-A177-3AD203B41FA5}">
                      <a16:colId xmlns:a16="http://schemas.microsoft.com/office/drawing/2014/main" val="227850012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7078321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219281847"/>
                    </a:ext>
                  </a:extLst>
                </a:gridCol>
                <a:gridCol w="877099">
                  <a:extLst>
                    <a:ext uri="{9D8B030D-6E8A-4147-A177-3AD203B41FA5}">
                      <a16:colId xmlns:a16="http://schemas.microsoft.com/office/drawing/2014/main" val="218234555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252447032"/>
                    </a:ext>
                  </a:extLst>
                </a:gridCol>
                <a:gridCol w="1165483">
                  <a:extLst>
                    <a:ext uri="{9D8B030D-6E8A-4147-A177-3AD203B41FA5}">
                      <a16:colId xmlns:a16="http://schemas.microsoft.com/office/drawing/2014/main" val="2467654421"/>
                    </a:ext>
                  </a:extLst>
                </a:gridCol>
                <a:gridCol w="952557">
                  <a:extLst>
                    <a:ext uri="{9D8B030D-6E8A-4147-A177-3AD203B41FA5}">
                      <a16:colId xmlns:a16="http://schemas.microsoft.com/office/drawing/2014/main" val="2331275780"/>
                    </a:ext>
                  </a:extLst>
                </a:gridCol>
              </a:tblGrid>
              <a:tr h="32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79608"/>
                  </a:ext>
                </a:extLst>
              </a:tr>
              <a:tr h="6403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(TEZLİ)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(TEZSİZ)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(DR)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(TEZLİ)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(YL)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(TEZSİZ)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(DR)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945029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25497373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10399160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471996439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53012033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83547327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907457057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651328672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251332525"/>
                  </a:ext>
                </a:extLst>
              </a:tr>
              <a:tr h="3216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4334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3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</a:t>
            </a:r>
            <a:r>
              <a:rPr lang="tr-TR" sz="2800" b="1" dirty="0" smtClean="0">
                <a:solidFill>
                  <a:srgbClr val="3333FF"/>
                </a:solidFill>
              </a:rPr>
              <a:t>Lisansüstü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(Varsa, </a:t>
            </a:r>
            <a:r>
              <a:rPr lang="tr-TR" sz="1800" b="1" i="1" dirty="0" smtClean="0">
                <a:solidFill>
                  <a:srgbClr val="FF0000"/>
                </a:solidFill>
              </a:rPr>
              <a:t>programdaki </a:t>
            </a:r>
            <a:r>
              <a:rPr lang="tr-TR" sz="1800" b="1" i="1" dirty="0" smtClean="0">
                <a:solidFill>
                  <a:srgbClr val="FF0000"/>
                </a:solidFill>
              </a:rPr>
              <a:t>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28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*Bölüm ve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838200" y="2028498"/>
          <a:ext cx="10975429" cy="38152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23898">
                  <a:extLst>
                    <a:ext uri="{9D8B030D-6E8A-4147-A177-3AD203B41FA5}">
                      <a16:colId xmlns:a16="http://schemas.microsoft.com/office/drawing/2014/main" val="3392937147"/>
                    </a:ext>
                  </a:extLst>
                </a:gridCol>
                <a:gridCol w="2144389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584897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1827662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441443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1753140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358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3951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02470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103019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9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07418"/>
              </p:ext>
            </p:extLst>
          </p:nvPr>
        </p:nvGraphicFramePr>
        <p:xfrm>
          <a:off x="241540" y="1769167"/>
          <a:ext cx="11605903" cy="40752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val="926914233"/>
                    </a:ext>
                  </a:extLst>
                </a:gridCol>
                <a:gridCol w="4147339">
                  <a:extLst>
                    <a:ext uri="{9D8B030D-6E8A-4147-A177-3AD203B41FA5}">
                      <a16:colId xmlns:a16="http://schemas.microsoft.com/office/drawing/2014/main" val="1865326995"/>
                    </a:ext>
                  </a:extLst>
                </a:gridCol>
                <a:gridCol w="3233706">
                  <a:extLst>
                    <a:ext uri="{9D8B030D-6E8A-4147-A177-3AD203B41FA5}">
                      <a16:colId xmlns:a16="http://schemas.microsoft.com/office/drawing/2014/main" val="419178530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val="391498586"/>
                    </a:ext>
                  </a:extLst>
                </a:gridCol>
              </a:tblGrid>
              <a:tr h="30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Ülkesi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4565912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446522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32170361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26720089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802609208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386964973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702369829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794091487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76942912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96795995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90270351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55419418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745233896"/>
                  </a:ext>
                </a:extLst>
              </a:tr>
              <a:tr h="26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158744024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520815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07504" y="5864088"/>
            <a:ext cx="582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9FA948-C8EE-E894-088D-7C35D08F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8" y="745435"/>
            <a:ext cx="10634870" cy="63655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YKS/ Özel Yetenek Sınavı / ÖZYES Yerleşme ve Kesin Kayıt Sonuçları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1657-4292-4E4C-B36B-9C104EFD0094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30</a:t>
            </a:fld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330956" y="5917915"/>
            <a:ext cx="576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5661"/>
              </p:ext>
            </p:extLst>
          </p:nvPr>
        </p:nvGraphicFramePr>
        <p:xfrm>
          <a:off x="595901" y="2003461"/>
          <a:ext cx="11281361" cy="373141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47299">
                  <a:extLst>
                    <a:ext uri="{9D8B030D-6E8A-4147-A177-3AD203B41FA5}">
                      <a16:colId xmlns:a16="http://schemas.microsoft.com/office/drawing/2014/main" val="1973764792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3057559743"/>
                    </a:ext>
                  </a:extLst>
                </a:gridCol>
                <a:gridCol w="983974">
                  <a:extLst>
                    <a:ext uri="{9D8B030D-6E8A-4147-A177-3AD203B41FA5}">
                      <a16:colId xmlns:a16="http://schemas.microsoft.com/office/drawing/2014/main" val="976560049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265690425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005091239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235878979"/>
                    </a:ext>
                  </a:extLst>
                </a:gridCol>
                <a:gridCol w="967544">
                  <a:extLst>
                    <a:ext uri="{9D8B030D-6E8A-4147-A177-3AD203B41FA5}">
                      <a16:colId xmlns:a16="http://schemas.microsoft.com/office/drawing/2014/main" val="2403947113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1591720098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464945755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952931285"/>
                    </a:ext>
                  </a:extLst>
                </a:gridCol>
                <a:gridCol w="858873">
                  <a:extLst>
                    <a:ext uri="{9D8B030D-6E8A-4147-A177-3AD203B41FA5}">
                      <a16:colId xmlns:a16="http://schemas.microsoft.com/office/drawing/2014/main" val="3276162527"/>
                    </a:ext>
                  </a:extLst>
                </a:gridCol>
              </a:tblGrid>
              <a:tr h="319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63080"/>
                  </a:ext>
                </a:extLst>
              </a:tr>
              <a:tr h="637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Program Adı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Kontenjan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Yerleşen (n)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Yerleşme, %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 (n)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Kesin Kayıt, %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40216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547696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426369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8744075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281821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4211108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9311588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1297703"/>
                  </a:ext>
                </a:extLst>
              </a:tr>
              <a:tr h="30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411773"/>
                  </a:ext>
                </a:extLst>
              </a:tr>
              <a:tr h="3193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1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2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07442" y="751484"/>
            <a:ext cx="10425256" cy="66620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YKS/ÖZYES Tercih/ Yerleşme Durumu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31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04827"/>
              </p:ext>
            </p:extLst>
          </p:nvPr>
        </p:nvGraphicFramePr>
        <p:xfrm>
          <a:off x="307441" y="1997764"/>
          <a:ext cx="11480369" cy="3816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28486">
                  <a:extLst>
                    <a:ext uri="{9D8B030D-6E8A-4147-A177-3AD203B41FA5}">
                      <a16:colId xmlns:a16="http://schemas.microsoft.com/office/drawing/2014/main" val="3354496488"/>
                    </a:ext>
                  </a:extLst>
                </a:gridCol>
                <a:gridCol w="4403464">
                  <a:extLst>
                    <a:ext uri="{9D8B030D-6E8A-4147-A177-3AD203B41FA5}">
                      <a16:colId xmlns:a16="http://schemas.microsoft.com/office/drawing/2014/main" val="2304036904"/>
                    </a:ext>
                  </a:extLst>
                </a:gridCol>
                <a:gridCol w="2068220">
                  <a:extLst>
                    <a:ext uri="{9D8B030D-6E8A-4147-A177-3AD203B41FA5}">
                      <a16:colId xmlns:a16="http://schemas.microsoft.com/office/drawing/2014/main" val="3493477180"/>
                    </a:ext>
                  </a:extLst>
                </a:gridCol>
                <a:gridCol w="1880199">
                  <a:extLst>
                    <a:ext uri="{9D8B030D-6E8A-4147-A177-3AD203B41FA5}">
                      <a16:colId xmlns:a16="http://schemas.microsoft.com/office/drawing/2014/main" val="2986900398"/>
                    </a:ext>
                  </a:extLst>
                </a:gridCol>
              </a:tblGrid>
              <a:tr h="332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ADI*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YKS TERCİH/ YERLEŞME DURUMU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731673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9338762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357246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8837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061902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7641909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667323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2014713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8054606"/>
                  </a:ext>
                </a:extLst>
              </a:tr>
              <a:tr h="2883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PUAN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802616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PUAN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2934530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EN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YÜKSEK 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YÜZDELİK DİLİM</a:t>
                      </a:r>
                      <a:endParaRPr lang="tr-TR" sz="14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332450"/>
                  </a:ext>
                </a:extLst>
              </a:tr>
              <a:tr h="2922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EN DÜŞÜK YÜZDELİK DİLİM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7907692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30956" y="5923722"/>
            <a:ext cx="633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6" y="805070"/>
            <a:ext cx="10426148" cy="5764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3200" b="1" dirty="0" smtClean="0">
                <a:solidFill>
                  <a:srgbClr val="FF0000"/>
                </a:solidFill>
              </a:rPr>
              <a:t>(</a:t>
            </a:r>
            <a:r>
              <a:rPr lang="tr-TR" sz="3200" b="1" dirty="0">
                <a:solidFill>
                  <a:srgbClr val="FF0000"/>
                </a:solidFill>
              </a:rPr>
              <a:t>G.A.N.O. ile) </a:t>
            </a:r>
            <a:r>
              <a:rPr lang="tr-TR" sz="3200" b="1" dirty="0" smtClean="0">
                <a:solidFill>
                  <a:srgbClr val="0066FF"/>
                </a:solidFill>
              </a:rPr>
              <a:t> 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4358"/>
              </p:ext>
            </p:extLst>
          </p:nvPr>
        </p:nvGraphicFramePr>
        <p:xfrm>
          <a:off x="367749" y="2057401"/>
          <a:ext cx="11509514" cy="35109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6550">
                  <a:extLst>
                    <a:ext uri="{9D8B030D-6E8A-4147-A177-3AD203B41FA5}">
                      <a16:colId xmlns:a16="http://schemas.microsoft.com/office/drawing/2014/main" val="760475108"/>
                    </a:ext>
                  </a:extLst>
                </a:gridCol>
                <a:gridCol w="3058898">
                  <a:extLst>
                    <a:ext uri="{9D8B030D-6E8A-4147-A177-3AD203B41FA5}">
                      <a16:colId xmlns:a16="http://schemas.microsoft.com/office/drawing/2014/main" val="1517385474"/>
                    </a:ext>
                  </a:extLst>
                </a:gridCol>
                <a:gridCol w="1257427">
                  <a:extLst>
                    <a:ext uri="{9D8B030D-6E8A-4147-A177-3AD203B41FA5}">
                      <a16:colId xmlns:a16="http://schemas.microsoft.com/office/drawing/2014/main" val="631616098"/>
                    </a:ext>
                  </a:extLst>
                </a:gridCol>
                <a:gridCol w="1439957">
                  <a:extLst>
                    <a:ext uri="{9D8B030D-6E8A-4147-A177-3AD203B41FA5}">
                      <a16:colId xmlns:a16="http://schemas.microsoft.com/office/drawing/2014/main" val="2137392682"/>
                    </a:ext>
                  </a:extLst>
                </a:gridCol>
                <a:gridCol w="1277708">
                  <a:extLst>
                    <a:ext uri="{9D8B030D-6E8A-4147-A177-3AD203B41FA5}">
                      <a16:colId xmlns:a16="http://schemas.microsoft.com/office/drawing/2014/main" val="1163182823"/>
                    </a:ext>
                  </a:extLst>
                </a:gridCol>
                <a:gridCol w="1368974">
                  <a:extLst>
                    <a:ext uri="{9D8B030D-6E8A-4147-A177-3AD203B41FA5}">
                      <a16:colId xmlns:a16="http://schemas.microsoft.com/office/drawing/2014/main" val="1069248377"/>
                    </a:ext>
                  </a:extLst>
                </a:gridCol>
              </a:tblGrid>
              <a:tr h="3958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2024 (Güz – Bahar) 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  (Güz – Bahar)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69437"/>
                  </a:ext>
                </a:extLst>
              </a:tr>
              <a:tr h="569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Gelen 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341925"/>
                  </a:ext>
                </a:extLst>
              </a:tr>
              <a:tr h="43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780784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3282163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92090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728655"/>
                  </a:ext>
                </a:extLst>
              </a:tr>
              <a:tr h="417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26354"/>
                  </a:ext>
                </a:extLst>
              </a:tr>
              <a:tr h="4229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766041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30956" y="5923722"/>
            <a:ext cx="633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3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834109"/>
            <a:ext cx="10595113" cy="60729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0066FF"/>
                </a:solidFill>
              </a:rPr>
              <a:t>Yatay Geçiş Yapan Öğrenci Sayısı </a:t>
            </a:r>
            <a:r>
              <a:rPr lang="tr-TR" sz="2800" b="1" dirty="0" smtClean="0">
                <a:solidFill>
                  <a:srgbClr val="FF0000"/>
                </a:solidFill>
              </a:rPr>
              <a:t>(</a:t>
            </a:r>
            <a:r>
              <a:rPr lang="tr-TR" sz="2800" b="1" dirty="0">
                <a:solidFill>
                  <a:srgbClr val="FF0000"/>
                </a:solidFill>
              </a:rPr>
              <a:t>Merkezi Yerleştirme Puanı ile) </a:t>
            </a:r>
            <a:endParaRPr lang="tr-TR" sz="28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0956" y="5655366"/>
            <a:ext cx="67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09560"/>
              </p:ext>
            </p:extLst>
          </p:nvPr>
        </p:nvGraphicFramePr>
        <p:xfrm>
          <a:off x="330956" y="1970760"/>
          <a:ext cx="11509512" cy="33779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98781">
                  <a:extLst>
                    <a:ext uri="{9D8B030D-6E8A-4147-A177-3AD203B41FA5}">
                      <a16:colId xmlns:a16="http://schemas.microsoft.com/office/drawing/2014/main" val="481206611"/>
                    </a:ext>
                  </a:extLst>
                </a:gridCol>
                <a:gridCol w="3601685">
                  <a:extLst>
                    <a:ext uri="{9D8B030D-6E8A-4147-A177-3AD203B41FA5}">
                      <a16:colId xmlns:a16="http://schemas.microsoft.com/office/drawing/2014/main" val="1001607330"/>
                    </a:ext>
                  </a:extLst>
                </a:gridCol>
                <a:gridCol w="1329547">
                  <a:extLst>
                    <a:ext uri="{9D8B030D-6E8A-4147-A177-3AD203B41FA5}">
                      <a16:colId xmlns:a16="http://schemas.microsoft.com/office/drawing/2014/main" val="1652277239"/>
                    </a:ext>
                  </a:extLst>
                </a:gridCol>
                <a:gridCol w="1260094">
                  <a:extLst>
                    <a:ext uri="{9D8B030D-6E8A-4147-A177-3AD203B41FA5}">
                      <a16:colId xmlns:a16="http://schemas.microsoft.com/office/drawing/2014/main" val="3576806662"/>
                    </a:ext>
                  </a:extLst>
                </a:gridCol>
                <a:gridCol w="1289859">
                  <a:extLst>
                    <a:ext uri="{9D8B030D-6E8A-4147-A177-3AD203B41FA5}">
                      <a16:colId xmlns:a16="http://schemas.microsoft.com/office/drawing/2014/main" val="2380808450"/>
                    </a:ext>
                  </a:extLst>
                </a:gridCol>
                <a:gridCol w="1329546">
                  <a:extLst>
                    <a:ext uri="{9D8B030D-6E8A-4147-A177-3AD203B41FA5}">
                      <a16:colId xmlns:a16="http://schemas.microsoft.com/office/drawing/2014/main" val="12646352"/>
                    </a:ext>
                  </a:extLst>
                </a:gridCol>
              </a:tblGrid>
              <a:tr h="3830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– Bahar)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 (Güz – Bahar)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36775"/>
                  </a:ext>
                </a:extLst>
              </a:tr>
              <a:tr h="5187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010335"/>
                  </a:ext>
                </a:extLst>
              </a:tr>
              <a:tr h="422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434803"/>
                  </a:ext>
                </a:extLst>
              </a:tr>
              <a:tr h="40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920611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334478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5332878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6626502"/>
                  </a:ext>
                </a:extLst>
              </a:tr>
              <a:tr h="4092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743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6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492" y="807725"/>
            <a:ext cx="10595113" cy="5332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66FF"/>
                </a:solidFill>
              </a:rPr>
              <a:t>Özel </a:t>
            </a:r>
            <a:r>
              <a:rPr lang="tr-TR" sz="3200" b="1" dirty="0" smtClean="0">
                <a:solidFill>
                  <a:srgbClr val="0066FF"/>
                </a:solidFill>
              </a:rPr>
              <a:t>Öğrencilik Hakkını Kullanan Öğrenci Sayısı </a:t>
            </a:r>
            <a:endParaRPr lang="tr-TR" sz="3200" b="1" dirty="0">
              <a:solidFill>
                <a:srgbClr val="0066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34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0956" y="5655366"/>
            <a:ext cx="67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80720"/>
              </p:ext>
            </p:extLst>
          </p:nvPr>
        </p:nvGraphicFramePr>
        <p:xfrm>
          <a:off x="606287" y="2057402"/>
          <a:ext cx="11270973" cy="31692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53168">
                  <a:extLst>
                    <a:ext uri="{9D8B030D-6E8A-4147-A177-3AD203B41FA5}">
                      <a16:colId xmlns:a16="http://schemas.microsoft.com/office/drawing/2014/main" val="3079373697"/>
                    </a:ext>
                  </a:extLst>
                </a:gridCol>
                <a:gridCol w="3337069">
                  <a:extLst>
                    <a:ext uri="{9D8B030D-6E8A-4147-A177-3AD203B41FA5}">
                      <a16:colId xmlns:a16="http://schemas.microsoft.com/office/drawing/2014/main" val="3768900691"/>
                    </a:ext>
                  </a:extLst>
                </a:gridCol>
                <a:gridCol w="1297378">
                  <a:extLst>
                    <a:ext uri="{9D8B030D-6E8A-4147-A177-3AD203B41FA5}">
                      <a16:colId xmlns:a16="http://schemas.microsoft.com/office/drawing/2014/main" val="3542751760"/>
                    </a:ext>
                  </a:extLst>
                </a:gridCol>
                <a:gridCol w="1479822">
                  <a:extLst>
                    <a:ext uri="{9D8B030D-6E8A-4147-A177-3AD203B41FA5}">
                      <a16:colId xmlns:a16="http://schemas.microsoft.com/office/drawing/2014/main" val="2623053532"/>
                    </a:ext>
                  </a:extLst>
                </a:gridCol>
                <a:gridCol w="1256835">
                  <a:extLst>
                    <a:ext uri="{9D8B030D-6E8A-4147-A177-3AD203B41FA5}">
                      <a16:colId xmlns:a16="http://schemas.microsoft.com/office/drawing/2014/main" val="1244714129"/>
                    </a:ext>
                  </a:extLst>
                </a:gridCol>
                <a:gridCol w="1246701">
                  <a:extLst>
                    <a:ext uri="{9D8B030D-6E8A-4147-A177-3AD203B41FA5}">
                      <a16:colId xmlns:a16="http://schemas.microsoft.com/office/drawing/2014/main" val="1764914344"/>
                    </a:ext>
                  </a:extLst>
                </a:gridCol>
              </a:tblGrid>
              <a:tr h="3549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Adı*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– Bahar)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 (Güz – Bahar)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210029"/>
                  </a:ext>
                </a:extLst>
              </a:tr>
              <a:tr h="4509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Gelen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Giden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Öğrenci Sayısı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9685148"/>
                  </a:ext>
                </a:extLst>
              </a:tr>
              <a:tr h="391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284871"/>
                  </a:ext>
                </a:extLst>
              </a:tr>
              <a:tr h="374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8467589"/>
                  </a:ext>
                </a:extLst>
              </a:tr>
              <a:tr h="379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55418"/>
                  </a:ext>
                </a:extLst>
              </a:tr>
              <a:tr h="379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640517"/>
                  </a:ext>
                </a:extLst>
              </a:tr>
              <a:tr h="379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8936943"/>
                  </a:ext>
                </a:extLst>
              </a:tr>
              <a:tr h="3792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TOPLAM  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76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8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64" y="770007"/>
            <a:ext cx="10595113" cy="57958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0066FF"/>
                </a:solidFill>
              </a:rPr>
              <a:t>Kayıt Donduran Öğrenci Sayısı</a:t>
            </a:r>
            <a:endParaRPr lang="tr-TR" sz="3200" b="1" dirty="0">
              <a:solidFill>
                <a:srgbClr val="0066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35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30956" y="5655366"/>
            <a:ext cx="67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94927"/>
              </p:ext>
            </p:extLst>
          </p:nvPr>
        </p:nvGraphicFramePr>
        <p:xfrm>
          <a:off x="477079" y="1987827"/>
          <a:ext cx="11459818" cy="30071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47850">
                  <a:extLst>
                    <a:ext uri="{9D8B030D-6E8A-4147-A177-3AD203B41FA5}">
                      <a16:colId xmlns:a16="http://schemas.microsoft.com/office/drawing/2014/main" val="168006902"/>
                    </a:ext>
                  </a:extLst>
                </a:gridCol>
                <a:gridCol w="4227994">
                  <a:extLst>
                    <a:ext uri="{9D8B030D-6E8A-4147-A177-3AD203B41FA5}">
                      <a16:colId xmlns:a16="http://schemas.microsoft.com/office/drawing/2014/main" val="226199300"/>
                    </a:ext>
                  </a:extLst>
                </a:gridCol>
                <a:gridCol w="2047131">
                  <a:extLst>
                    <a:ext uri="{9D8B030D-6E8A-4147-A177-3AD203B41FA5}">
                      <a16:colId xmlns:a16="http://schemas.microsoft.com/office/drawing/2014/main" val="2852383516"/>
                    </a:ext>
                  </a:extLst>
                </a:gridCol>
                <a:gridCol w="2036843">
                  <a:extLst>
                    <a:ext uri="{9D8B030D-6E8A-4147-A177-3AD203B41FA5}">
                      <a16:colId xmlns:a16="http://schemas.microsoft.com/office/drawing/2014/main" val="1320489265"/>
                    </a:ext>
                  </a:extLst>
                </a:gridCol>
              </a:tblGrid>
              <a:tr h="552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– Bahar)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 (Güz – Bahar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202430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8551698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7834321"/>
                  </a:ext>
                </a:extLst>
              </a:tr>
              <a:tr h="49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100932"/>
                  </a:ext>
                </a:extLst>
              </a:tr>
              <a:tr h="49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6553031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 TOPLAM  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717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5"/>
            <a:ext cx="10333383" cy="610982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96573"/>
              </p:ext>
            </p:extLst>
          </p:nvPr>
        </p:nvGraphicFramePr>
        <p:xfrm>
          <a:off x="258415" y="1928194"/>
          <a:ext cx="11748054" cy="38563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85692">
                  <a:extLst>
                    <a:ext uri="{9D8B030D-6E8A-4147-A177-3AD203B41FA5}">
                      <a16:colId xmlns:a16="http://schemas.microsoft.com/office/drawing/2014/main" val="4192263304"/>
                    </a:ext>
                  </a:extLst>
                </a:gridCol>
                <a:gridCol w="782202">
                  <a:extLst>
                    <a:ext uri="{9D8B030D-6E8A-4147-A177-3AD203B41FA5}">
                      <a16:colId xmlns:a16="http://schemas.microsoft.com/office/drawing/2014/main" val="1948068890"/>
                    </a:ext>
                  </a:extLst>
                </a:gridCol>
                <a:gridCol w="828688">
                  <a:extLst>
                    <a:ext uri="{9D8B030D-6E8A-4147-A177-3AD203B41FA5}">
                      <a16:colId xmlns:a16="http://schemas.microsoft.com/office/drawing/2014/main" val="3114453413"/>
                    </a:ext>
                  </a:extLst>
                </a:gridCol>
                <a:gridCol w="384027">
                  <a:extLst>
                    <a:ext uri="{9D8B030D-6E8A-4147-A177-3AD203B41FA5}">
                      <a16:colId xmlns:a16="http://schemas.microsoft.com/office/drawing/2014/main" val="880637479"/>
                    </a:ext>
                  </a:extLst>
                </a:gridCol>
                <a:gridCol w="4128161">
                  <a:extLst>
                    <a:ext uri="{9D8B030D-6E8A-4147-A177-3AD203B41FA5}">
                      <a16:colId xmlns:a16="http://schemas.microsoft.com/office/drawing/2014/main" val="1652700958"/>
                    </a:ext>
                  </a:extLst>
                </a:gridCol>
                <a:gridCol w="1017511">
                  <a:extLst>
                    <a:ext uri="{9D8B030D-6E8A-4147-A177-3AD203B41FA5}">
                      <a16:colId xmlns:a16="http://schemas.microsoft.com/office/drawing/2014/main" val="415396313"/>
                    </a:ext>
                  </a:extLst>
                </a:gridCol>
                <a:gridCol w="821773">
                  <a:extLst>
                    <a:ext uri="{9D8B030D-6E8A-4147-A177-3AD203B41FA5}">
                      <a16:colId xmlns:a16="http://schemas.microsoft.com/office/drawing/2014/main" val="3816140166"/>
                    </a:ext>
                  </a:extLst>
                </a:gridCol>
              </a:tblGrid>
              <a:tr h="315720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438809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3344161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805708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Sayısı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61303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3057154"/>
                  </a:ext>
                </a:extLst>
              </a:tr>
              <a:tr h="38438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0467662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Seçmeli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Saati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711070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73624"/>
                  </a:ext>
                </a:extLst>
              </a:tr>
              <a:tr h="50603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Zorunlu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İçi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806791"/>
                  </a:ext>
                </a:extLst>
              </a:tr>
              <a:tr h="40865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Seçmeli Ders AKTS Toplamı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>
                          <a:effectLst/>
                        </a:rPr>
                        <a:t> </a:t>
                      </a:r>
                      <a:endParaRPr lang="tr-TR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 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Alan Dışı Ders AKTS Toplamı</a:t>
                      </a:r>
                      <a:endParaRPr lang="tr-T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2404473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 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 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39485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060" y="745434"/>
            <a:ext cx="10333383" cy="75537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Program Dersleri Analizi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* Her bir Program için ayrı ayrı tablo hazırlayınız. </a:t>
            </a:r>
            <a:endParaRPr lang="tr-TR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447261" y="2057399"/>
          <a:ext cx="11380305" cy="35267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40588">
                  <a:extLst>
                    <a:ext uri="{9D8B030D-6E8A-4147-A177-3AD203B41FA5}">
                      <a16:colId xmlns:a16="http://schemas.microsoft.com/office/drawing/2014/main" val="3509721963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1500573551"/>
                    </a:ext>
                  </a:extLst>
                </a:gridCol>
                <a:gridCol w="982444">
                  <a:extLst>
                    <a:ext uri="{9D8B030D-6E8A-4147-A177-3AD203B41FA5}">
                      <a16:colId xmlns:a16="http://schemas.microsoft.com/office/drawing/2014/main" val="688872774"/>
                    </a:ext>
                  </a:extLst>
                </a:gridCol>
                <a:gridCol w="504096">
                  <a:extLst>
                    <a:ext uri="{9D8B030D-6E8A-4147-A177-3AD203B41FA5}">
                      <a16:colId xmlns:a16="http://schemas.microsoft.com/office/drawing/2014/main" val="1262301153"/>
                    </a:ext>
                  </a:extLst>
                </a:gridCol>
                <a:gridCol w="3567302">
                  <a:extLst>
                    <a:ext uri="{9D8B030D-6E8A-4147-A177-3AD203B41FA5}">
                      <a16:colId xmlns:a16="http://schemas.microsoft.com/office/drawing/2014/main" val="3773366433"/>
                    </a:ext>
                  </a:extLst>
                </a:gridCol>
                <a:gridCol w="1180515">
                  <a:extLst>
                    <a:ext uri="{9D8B030D-6E8A-4147-A177-3AD203B41FA5}">
                      <a16:colId xmlns:a16="http://schemas.microsoft.com/office/drawing/2014/main" val="2224511047"/>
                    </a:ext>
                  </a:extLst>
                </a:gridCol>
                <a:gridCol w="752680">
                  <a:extLst>
                    <a:ext uri="{9D8B030D-6E8A-4147-A177-3AD203B41FA5}">
                      <a16:colId xmlns:a16="http://schemas.microsoft.com/office/drawing/2014/main" val="3236638802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Program Adı*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gridSpan="6"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 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94953"/>
                  </a:ext>
                </a:extLst>
              </a:tr>
              <a:tr h="292757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Ders Türü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01731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Zorunlu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9424510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Sayısı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Sayısı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163745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0943891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İçi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6370308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Dışı Zorunlu Ders Saati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Saati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308773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954205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Zorunlu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Alan İçi Seçmeli Ders AKTS Toplamı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50122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Zorunlu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Alan Dışı Seçmeli Ders AKTS Toplamı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11306"/>
                  </a:ext>
                </a:extLst>
              </a:tr>
              <a:tr h="322303"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357727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91" y="6313518"/>
            <a:ext cx="444612" cy="4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8637" y="795347"/>
            <a:ext cx="10175966" cy="73678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Öğretim Programları Haftalık </a:t>
            </a:r>
            <a:r>
              <a:rPr lang="tr-TR" sz="2800" b="1" dirty="0">
                <a:solidFill>
                  <a:srgbClr val="FF0000"/>
                </a:solidFill>
              </a:rPr>
              <a:t>Ders Saati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(Teorik-T </a:t>
            </a:r>
            <a:r>
              <a:rPr lang="tr-TR" sz="2800" b="1" dirty="0">
                <a:solidFill>
                  <a:srgbClr val="3333FF"/>
                </a:solidFill>
              </a:rPr>
              <a:t>ve </a:t>
            </a:r>
            <a:r>
              <a:rPr lang="tr-TR" sz="2800" b="1" dirty="0" smtClean="0">
                <a:solidFill>
                  <a:srgbClr val="3333FF"/>
                </a:solidFill>
              </a:rPr>
              <a:t>Uygulama-U) </a:t>
            </a:r>
            <a:r>
              <a:rPr lang="tr-TR" sz="2800" b="1" dirty="0" smtClean="0">
                <a:solidFill>
                  <a:srgbClr val="FF0000"/>
                </a:solidFill>
              </a:rPr>
              <a:t>Analizi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38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1060" y="5884023"/>
            <a:ext cx="700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rgbClr val="C00000"/>
                </a:solidFill>
              </a:rPr>
              <a:t>* Program sayısı ikiden fazla ise başka bir slayt oluşturunuz. 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388121" y="1943099"/>
          <a:ext cx="11407640" cy="39204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838244">
                  <a:extLst>
                    <a:ext uri="{9D8B030D-6E8A-4147-A177-3AD203B41FA5}">
                      <a16:colId xmlns:a16="http://schemas.microsoft.com/office/drawing/2014/main" val="396729521"/>
                    </a:ext>
                  </a:extLst>
                </a:gridCol>
                <a:gridCol w="2381418">
                  <a:extLst>
                    <a:ext uri="{9D8B030D-6E8A-4147-A177-3AD203B41FA5}">
                      <a16:colId xmlns:a16="http://schemas.microsoft.com/office/drawing/2014/main" val="4230344010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998447197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597081879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1590185702"/>
                    </a:ext>
                  </a:extLst>
                </a:gridCol>
                <a:gridCol w="578788">
                  <a:extLst>
                    <a:ext uri="{9D8B030D-6E8A-4147-A177-3AD203B41FA5}">
                      <a16:colId xmlns:a16="http://schemas.microsoft.com/office/drawing/2014/main" val="3309099816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079388697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455019793"/>
                    </a:ext>
                  </a:extLst>
                </a:gridCol>
                <a:gridCol w="593338">
                  <a:extLst>
                    <a:ext uri="{9D8B030D-6E8A-4147-A177-3AD203B41FA5}">
                      <a16:colId xmlns:a16="http://schemas.microsoft.com/office/drawing/2014/main" val="366569529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156273076"/>
                    </a:ext>
                  </a:extLst>
                </a:gridCol>
                <a:gridCol w="599807">
                  <a:extLst>
                    <a:ext uri="{9D8B030D-6E8A-4147-A177-3AD203B41FA5}">
                      <a16:colId xmlns:a16="http://schemas.microsoft.com/office/drawing/2014/main" val="2652825663"/>
                    </a:ext>
                  </a:extLst>
                </a:gridCol>
                <a:gridCol w="592530">
                  <a:extLst>
                    <a:ext uri="{9D8B030D-6E8A-4147-A177-3AD203B41FA5}">
                      <a16:colId xmlns:a16="http://schemas.microsoft.com/office/drawing/2014/main" val="1139787420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758982604"/>
                    </a:ext>
                  </a:extLst>
                </a:gridCol>
                <a:gridCol w="607891">
                  <a:extLst>
                    <a:ext uri="{9D8B030D-6E8A-4147-A177-3AD203B41FA5}">
                      <a16:colId xmlns:a16="http://schemas.microsoft.com/office/drawing/2014/main" val="1823616203"/>
                    </a:ext>
                  </a:extLst>
                </a:gridCol>
              </a:tblGrid>
              <a:tr h="315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Program Adı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Sınıf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2024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Bahar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2025 Güz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5397"/>
                  </a:ext>
                </a:extLst>
              </a:tr>
              <a:tr h="4215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131378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93673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44701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23424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 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4522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866155"/>
                  </a:ext>
                </a:extLst>
              </a:tr>
              <a:tr h="31832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Birinci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805048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İkinci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063220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Üçüncü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586549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effectLst/>
                        </a:rPr>
                        <a:t>Dördüncü Sınıf</a:t>
                      </a:r>
                      <a:endParaRPr lang="tr-T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874186"/>
                  </a:ext>
                </a:extLst>
              </a:tr>
              <a:tr h="3183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 Saat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>
                          <a:effectLst/>
                        </a:rPr>
                        <a:t> </a:t>
                      </a:r>
                      <a:endParaRPr lang="tr-TR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345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490" y="775855"/>
            <a:ext cx="9959110" cy="72967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Çift </a:t>
            </a:r>
            <a:r>
              <a:rPr lang="tr-TR" sz="3200" b="1" dirty="0" err="1">
                <a:solidFill>
                  <a:srgbClr val="FF0000"/>
                </a:solidFill>
              </a:rPr>
              <a:t>Anadal</a:t>
            </a:r>
            <a:r>
              <a:rPr lang="tr-TR" sz="3200" b="1" dirty="0">
                <a:solidFill>
                  <a:srgbClr val="FF0000"/>
                </a:solidFill>
              </a:rPr>
              <a:t> Programı Sayısı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35903"/>
              </p:ext>
            </p:extLst>
          </p:nvPr>
        </p:nvGraphicFramePr>
        <p:xfrm>
          <a:off x="683490" y="1976580"/>
          <a:ext cx="11111347" cy="405931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87180">
                  <a:extLst>
                    <a:ext uri="{9D8B030D-6E8A-4147-A177-3AD203B41FA5}">
                      <a16:colId xmlns:a16="http://schemas.microsoft.com/office/drawing/2014/main" val="4121480407"/>
                    </a:ext>
                  </a:extLst>
                </a:gridCol>
                <a:gridCol w="3077703">
                  <a:extLst>
                    <a:ext uri="{9D8B030D-6E8A-4147-A177-3AD203B41FA5}">
                      <a16:colId xmlns:a16="http://schemas.microsoft.com/office/drawing/2014/main" val="2643212052"/>
                    </a:ext>
                  </a:extLst>
                </a:gridCol>
                <a:gridCol w="2519812">
                  <a:extLst>
                    <a:ext uri="{9D8B030D-6E8A-4147-A177-3AD203B41FA5}">
                      <a16:colId xmlns:a16="http://schemas.microsoft.com/office/drawing/2014/main" val="3742807400"/>
                    </a:ext>
                  </a:extLst>
                </a:gridCol>
                <a:gridCol w="2826652">
                  <a:extLst>
                    <a:ext uri="{9D8B030D-6E8A-4147-A177-3AD203B41FA5}">
                      <a16:colId xmlns:a16="http://schemas.microsoft.com/office/drawing/2014/main" val="3898239322"/>
                    </a:ext>
                  </a:extLst>
                </a:gridCol>
              </a:tblGrid>
              <a:tr h="40250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Çift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Programı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(Varsa)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7848"/>
                  </a:ext>
                </a:extLst>
              </a:tr>
              <a:tr h="5437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(Varsa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aşağıdaki bilgileri yazınız) </a:t>
                      </a:r>
                      <a:endParaRPr lang="tr-TR" sz="1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Çift </a:t>
                      </a:r>
                      <a:r>
                        <a:rPr lang="tr-TR" sz="20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Anadal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Programı 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sz="12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Varsa, aşağıdaki bilgileri yazınız) </a:t>
                      </a:r>
                      <a:endParaRPr lang="tr-TR" sz="1200" b="1" i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38338"/>
                  </a:ext>
                </a:extLst>
              </a:tr>
              <a:tr h="67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Birim / Bölüm Adı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Bilim - Sanat Dalı/ Program Adı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Birim / Bölüm Adı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Ana Bilim - Sanat Dalı/ Program Adı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862211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322725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8508549"/>
                  </a:ext>
                </a:extLst>
              </a:tr>
              <a:tr h="402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0554058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659235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670731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820116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271" y="6309753"/>
            <a:ext cx="388992" cy="3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2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conveyor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Dekanlık/ Müdürlük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94311"/>
              </p:ext>
            </p:extLst>
          </p:nvPr>
        </p:nvGraphicFramePr>
        <p:xfrm>
          <a:off x="361699" y="2084307"/>
          <a:ext cx="11516263" cy="30810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Dekan/Müdür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 Yardımcısı/ 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Dekan Yardımcısı/ 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  <a:tr h="1045967">
                <a:tc>
                  <a:txBody>
                    <a:bodyPr/>
                    <a:lstStyle/>
                    <a:p>
                      <a:pPr marL="360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Fakülte/ Enstitü/ Yüksekokul/ Konservatuvar/ Meslek</a:t>
                      </a:r>
                      <a:r>
                        <a:rPr lang="tr-TR" sz="2000" baseline="0" dirty="0" smtClean="0">
                          <a:effectLst/>
                        </a:rPr>
                        <a:t> Yüksekokulu Sekreteri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434001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827949"/>
            <a:ext cx="10680402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16912"/>
              </p:ext>
            </p:extLst>
          </p:nvPr>
        </p:nvGraphicFramePr>
        <p:xfrm>
          <a:off x="221647" y="1783599"/>
          <a:ext cx="11637843" cy="40907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Atölye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02069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Orkestra Dersliği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7502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Drama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80153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45914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263818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(Ders Uygulaması)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Teknoloji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731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Bilgisayar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65190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15432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485793"/>
                </a:solidFill>
                <a:latin typeface="+mn-lt"/>
              </a:rPr>
              <a:t>Sağlık</a:t>
            </a:r>
            <a:r>
              <a:rPr lang="tr-TR" sz="2800" b="1" dirty="0" smtClean="0">
                <a:solidFill>
                  <a:srgbClr val="485793"/>
                </a:solidFill>
                <a:latin typeface="+mn-lt"/>
              </a:rPr>
              <a:t>, Sosyal, Kültürel ve Sportif Alanlar</a:t>
            </a:r>
            <a:endParaRPr lang="tr-TR" sz="2800" dirty="0">
              <a:solidFill>
                <a:srgbClr val="485793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42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92767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960"/>
            <a:ext cx="10140376" cy="61622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43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86953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869769"/>
            <a:ext cx="11381451" cy="66450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01381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t>30.12.2025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44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587027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Araştırma ve Geliştirme Faaliyetleri: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21833"/>
              </p:ext>
            </p:extLst>
          </p:nvPr>
        </p:nvGraphicFramePr>
        <p:xfrm>
          <a:off x="241378" y="1968423"/>
          <a:ext cx="11466917" cy="3940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  <a:tr h="41454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715490"/>
                  </a:ext>
                </a:extLst>
              </a:tr>
              <a:tr h="2185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352730" cy="45258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82032"/>
              </p:ext>
            </p:extLst>
          </p:nvPr>
        </p:nvGraphicFramePr>
        <p:xfrm>
          <a:off x="361450" y="2051551"/>
          <a:ext cx="11466917" cy="34039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86596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5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53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04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87444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820987"/>
            <a:ext cx="10446528" cy="600893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4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4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4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44558"/>
              </p:ext>
            </p:extLst>
          </p:nvPr>
        </p:nvGraphicFramePr>
        <p:xfrm>
          <a:off x="457201" y="1992512"/>
          <a:ext cx="11374581" cy="3795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89274">
                  <a:extLst>
                    <a:ext uri="{9D8B030D-6E8A-4147-A177-3AD203B41FA5}">
                      <a16:colId xmlns:a16="http://schemas.microsoft.com/office/drawing/2014/main" val="2411480335"/>
                    </a:ext>
                  </a:extLst>
                </a:gridCol>
                <a:gridCol w="790980">
                  <a:extLst>
                    <a:ext uri="{9D8B030D-6E8A-4147-A177-3AD203B41FA5}">
                      <a16:colId xmlns:a16="http://schemas.microsoft.com/office/drawing/2014/main" val="2740012930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939442849"/>
                    </a:ext>
                  </a:extLst>
                </a:gridCol>
              </a:tblGrid>
              <a:tr h="335052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334026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433216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291175"/>
                  </a:ext>
                </a:extLst>
              </a:tr>
              <a:tr h="28377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371004"/>
                  </a:ext>
                </a:extLst>
              </a:tr>
              <a:tr h="25108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0741957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82813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508771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742880"/>
                  </a:ext>
                </a:extLst>
              </a:tr>
              <a:tr h="504493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504245"/>
                  </a:ext>
                </a:extLst>
              </a:tr>
              <a:tr h="372124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810763"/>
            <a:ext cx="10381672" cy="58392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400" b="1" dirty="0" smtClean="0">
                <a:solidFill>
                  <a:srgbClr val="962E2E"/>
                </a:solidFill>
                <a:latin typeface="+mn-lt"/>
              </a:rPr>
              <a:t>: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Proje Bilgileri</a:t>
            </a:r>
            <a:endParaRPr lang="tr-TR" sz="24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49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29425"/>
              </p:ext>
            </p:extLst>
          </p:nvPr>
        </p:nvGraphicFramePr>
        <p:xfrm>
          <a:off x="274321" y="1820174"/>
          <a:ext cx="11575933" cy="4212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187304">
                  <a:extLst>
                    <a:ext uri="{9D8B030D-6E8A-4147-A177-3AD203B41FA5}">
                      <a16:colId xmlns:a16="http://schemas.microsoft.com/office/drawing/2014/main" val="163935098"/>
                    </a:ext>
                  </a:extLst>
                </a:gridCol>
                <a:gridCol w="754689">
                  <a:extLst>
                    <a:ext uri="{9D8B030D-6E8A-4147-A177-3AD203B41FA5}">
                      <a16:colId xmlns:a16="http://schemas.microsoft.com/office/drawing/2014/main" val="1347630180"/>
                    </a:ext>
                  </a:extLst>
                </a:gridCol>
                <a:gridCol w="633940">
                  <a:extLst>
                    <a:ext uri="{9D8B030D-6E8A-4147-A177-3AD203B41FA5}">
                      <a16:colId xmlns:a16="http://schemas.microsoft.com/office/drawing/2014/main" val="3262295761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65912954"/>
                  </a:ext>
                </a:extLst>
              </a:tr>
              <a:tr h="47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(1) Başarı </a:t>
                      </a:r>
                      <a:r>
                        <a:rPr lang="tr-TR" sz="1600" dirty="0">
                          <a:effectLst/>
                        </a:rPr>
                        <a:t>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898984129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850835826"/>
                  </a:ext>
                </a:extLst>
              </a:tr>
              <a:tr h="335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2310762055"/>
                  </a:ext>
                </a:extLst>
              </a:tr>
              <a:tr h="24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13348474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154197651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</a:t>
                      </a:r>
                      <a:r>
                        <a:rPr lang="tr-TR" sz="1600" dirty="0" smtClean="0">
                          <a:effectLst/>
                        </a:rPr>
                        <a:t>Üniversite Bilimsel Araştırma Projeleri (</a:t>
                      </a:r>
                      <a:r>
                        <a:rPr lang="tr-TR" sz="1600" dirty="0">
                          <a:effectLst/>
                        </a:rPr>
                        <a:t>BAP) </a:t>
                      </a:r>
                      <a:r>
                        <a:rPr lang="tr-TR" sz="1600" dirty="0" smtClean="0">
                          <a:effectLst/>
                        </a:rPr>
                        <a:t>Koordinatörlüğü destekli </a:t>
                      </a:r>
                      <a:r>
                        <a:rPr lang="tr-TR" sz="1600" dirty="0">
                          <a:effectLst/>
                        </a:rPr>
                        <a:t>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484504468"/>
                  </a:ext>
                </a:extLst>
              </a:tr>
              <a:tr h="6357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697897285"/>
                  </a:ext>
                </a:extLst>
              </a:tr>
              <a:tr h="30711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</a:t>
            </a:fld>
            <a:endParaRPr lang="tr-TR"/>
          </a:p>
        </p:txBody>
      </p:sp>
      <p:sp>
        <p:nvSpPr>
          <p:cNvPr id="7" name="Unvan 3"/>
          <p:cNvSpPr txBox="1">
            <a:spLocks/>
          </p:cNvSpPr>
          <p:nvPr/>
        </p:nvSpPr>
        <p:spPr>
          <a:xfrm>
            <a:off x="-1" y="797551"/>
            <a:ext cx="10741891" cy="69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</a:rPr>
              <a:t>Bölüm Başkanlıkları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33177"/>
              </p:ext>
            </p:extLst>
          </p:nvPr>
        </p:nvGraphicFramePr>
        <p:xfrm>
          <a:off x="496390" y="1782621"/>
          <a:ext cx="11372339" cy="384249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02592">
                  <a:extLst>
                    <a:ext uri="{9D8B030D-6E8A-4147-A177-3AD203B41FA5}">
                      <a16:colId xmlns:a16="http://schemas.microsoft.com/office/drawing/2014/main" val="3065712096"/>
                    </a:ext>
                  </a:extLst>
                </a:gridCol>
                <a:gridCol w="3001505">
                  <a:extLst>
                    <a:ext uri="{9D8B030D-6E8A-4147-A177-3AD203B41FA5}">
                      <a16:colId xmlns:a16="http://schemas.microsoft.com/office/drawing/2014/main" val="4090272509"/>
                    </a:ext>
                  </a:extLst>
                </a:gridCol>
                <a:gridCol w="2733655">
                  <a:extLst>
                    <a:ext uri="{9D8B030D-6E8A-4147-A177-3AD203B41FA5}">
                      <a16:colId xmlns:a16="http://schemas.microsoft.com/office/drawing/2014/main" val="2144326116"/>
                    </a:ext>
                  </a:extLst>
                </a:gridCol>
                <a:gridCol w="2734587">
                  <a:extLst>
                    <a:ext uri="{9D8B030D-6E8A-4147-A177-3AD203B41FA5}">
                      <a16:colId xmlns:a16="http://schemas.microsoft.com/office/drawing/2014/main" val="1937569056"/>
                    </a:ext>
                  </a:extLst>
                </a:gridCol>
              </a:tblGrid>
              <a:tr h="559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ADI*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Başkanı </a:t>
                      </a:r>
                      <a:endParaRPr lang="tr-TR" sz="180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 Başkan Yardımcısı </a:t>
                      </a:r>
                      <a:r>
                        <a:rPr lang="tr-TR" sz="180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Ünvanı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Adı Soyadı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32415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03890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62324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5147221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465583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441749"/>
                  </a:ext>
                </a:extLst>
              </a:tr>
              <a:tr h="447492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911962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70523"/>
                  </a:ext>
                </a:extLst>
              </a:tr>
              <a:tr h="299247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7713941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496389" y="5806068"/>
            <a:ext cx="46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*Bölüm Sayısına göre satır ekleyiniz veya siliniz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752656"/>
            <a:ext cx="10457873" cy="62356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r>
              <a:rPr lang="tr-TR" sz="1800" b="1" dirty="0" smtClean="0">
                <a:solidFill>
                  <a:srgbClr val="0000CC"/>
                </a:solidFill>
              </a:rPr>
              <a:t>Yıllara </a:t>
            </a:r>
            <a:r>
              <a:rPr lang="tr-TR" sz="1800" b="1" dirty="0" smtClean="0">
                <a:solidFill>
                  <a:srgbClr val="0000CC"/>
                </a:solidFill>
              </a:rPr>
              <a:t>Göre Bilimsel Toplantı Faaliyetleri </a:t>
            </a:r>
            <a:endParaRPr lang="tr-TR" sz="1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50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90587"/>
              </p:ext>
            </p:extLst>
          </p:nvPr>
        </p:nvGraphicFramePr>
        <p:xfrm>
          <a:off x="553164" y="1834962"/>
          <a:ext cx="11161645" cy="4134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08816">
                  <a:extLst>
                    <a:ext uri="{9D8B030D-6E8A-4147-A177-3AD203B41FA5}">
                      <a16:colId xmlns:a16="http://schemas.microsoft.com/office/drawing/2014/main" val="3709928752"/>
                    </a:ext>
                  </a:extLst>
                </a:gridCol>
                <a:gridCol w="778639">
                  <a:extLst>
                    <a:ext uri="{9D8B030D-6E8A-4147-A177-3AD203B41FA5}">
                      <a16:colId xmlns:a16="http://schemas.microsoft.com/office/drawing/2014/main" val="4108230107"/>
                    </a:ext>
                  </a:extLst>
                </a:gridCol>
                <a:gridCol w="674190">
                  <a:extLst>
                    <a:ext uri="{9D8B030D-6E8A-4147-A177-3AD203B41FA5}">
                      <a16:colId xmlns:a16="http://schemas.microsoft.com/office/drawing/2014/main" val="3530798822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BİLİMSEL TOPLANTI 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7267968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389561606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676625811"/>
                  </a:ext>
                </a:extLst>
              </a:tr>
              <a:tr h="496415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247188220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726692197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997404918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093221123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00868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7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r>
              <a:rPr lang="tr-TR" sz="1800" b="1" dirty="0" smtClean="0">
                <a:solidFill>
                  <a:srgbClr val="0000CC"/>
                </a:solidFill>
              </a:rPr>
              <a:t>Yıllara </a:t>
            </a:r>
            <a:r>
              <a:rPr lang="tr-TR" sz="1800" b="1" dirty="0" smtClean="0">
                <a:solidFill>
                  <a:srgbClr val="0000CC"/>
                </a:solidFill>
              </a:rPr>
              <a:t>Göre Editörlük ve Hakemlik Faaliyetleri</a:t>
            </a:r>
            <a:endParaRPr lang="tr-TR" sz="1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51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25939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1" y="811869"/>
            <a:ext cx="10566400" cy="60089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03422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806758"/>
            <a:ext cx="9941769" cy="64435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t>30.12.2025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53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457201" y="1848680"/>
          <a:ext cx="11390242" cy="40309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399001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983973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16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Sempozyum ve Kongre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 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Konferans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Eğitim Seminerleri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5023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Panel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Ulusal Toplantı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Seminer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600" dirty="0" err="1">
                          <a:effectLst/>
                          <a:latin typeface="+mn-lt"/>
                        </a:rPr>
                        <a:t>v.b</a:t>
                      </a:r>
                      <a:r>
                        <a:rPr lang="tr-TR" sz="1600" dirty="0">
                          <a:effectLst/>
                          <a:latin typeface="+mn-lt"/>
                        </a:rPr>
                        <a:t>.)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Açık Oturum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+mn-lt"/>
                        </a:rPr>
                        <a:t>Çalıştay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Söyleşi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Film Gösterimi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Tiyatro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Konser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Sergi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Anma Törenleri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+mn-lt"/>
                        </a:rPr>
                        <a:t> 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66621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Spor Turnuvası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endParaRPr lang="tr-T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60" y="885809"/>
            <a:ext cx="10295957" cy="561703"/>
          </a:xfrm>
        </p:spPr>
        <p:txBody>
          <a:bodyPr>
            <a:noAutofit/>
          </a:bodyPr>
          <a:lstStyle/>
          <a:p>
            <a:pPr algn="ctr"/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</a:t>
            </a:r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ve </a:t>
            </a:r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Sportif Ödüller </a:t>
            </a:r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il</a:t>
            </a:r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e </a:t>
            </a:r>
            <a:r>
              <a:rPr lang="tr-TR" sz="2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Başarılar</a:t>
            </a:r>
            <a:endParaRPr lang="tr-TR" sz="26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54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532060" y="1932315"/>
          <a:ext cx="11096724" cy="36236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44627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22090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30007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56909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67515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105766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439625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886732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57649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0000CC"/>
                </a:solidFill>
                <a:latin typeface="+mn-lt"/>
              </a:rPr>
              <a:t>(</a:t>
            </a:r>
            <a:r>
              <a:rPr lang="tr-TR" sz="2400" b="1" dirty="0" smtClean="0">
                <a:solidFill>
                  <a:srgbClr val="0000CC"/>
                </a:solidFill>
                <a:latin typeface="+mn-lt"/>
              </a:rPr>
              <a:t>Ortak Programlar ve Projeler)</a:t>
            </a:r>
            <a:endParaRPr lang="tr-TR" sz="2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1245"/>
              </p:ext>
            </p:extLst>
          </p:nvPr>
        </p:nvGraphicFramePr>
        <p:xfrm>
          <a:off x="477080" y="1918249"/>
          <a:ext cx="11371192" cy="42011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2543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1995786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75011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88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 (Program veya Proje Adı)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 smtClean="0">
                <a:solidFill>
                  <a:srgbClr val="0000CC"/>
                </a:solidFill>
                <a:latin typeface="+mn-lt"/>
              </a:rPr>
              <a:t>(</a:t>
            </a:r>
            <a:r>
              <a:rPr lang="tr-TR" sz="3200" b="1" dirty="0" smtClean="0">
                <a:solidFill>
                  <a:srgbClr val="0000CC"/>
                </a:solidFill>
                <a:latin typeface="+mn-lt"/>
              </a:rPr>
              <a:t>Erasmus+)</a:t>
            </a:r>
            <a:endParaRPr lang="tr-TR" sz="3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45802"/>
              </p:ext>
            </p:extLst>
          </p:nvPr>
        </p:nvGraphicFramePr>
        <p:xfrm>
          <a:off x="357809" y="2067433"/>
          <a:ext cx="11510341" cy="39075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2076302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86938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51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</a:t>
            </a:r>
            <a:r>
              <a:rPr lang="tr-TR" sz="3200" b="1" dirty="0" smtClean="0">
                <a:solidFill>
                  <a:srgbClr val="0000CC"/>
                </a:solidFill>
              </a:rPr>
              <a:t>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58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54297"/>
              </p:ext>
            </p:extLst>
          </p:nvPr>
        </p:nvGraphicFramePr>
        <p:xfrm>
          <a:off x="235132" y="1958195"/>
          <a:ext cx="11443346" cy="39555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962120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240613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4700890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Öğrenci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655032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774666"/>
            <a:ext cx="10197854" cy="59615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 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Paketi Hazırlanma Durumu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84870"/>
              </p:ext>
            </p:extLst>
          </p:nvPr>
        </p:nvGraphicFramePr>
        <p:xfrm>
          <a:off x="429720" y="1976580"/>
          <a:ext cx="11272752" cy="390298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459259">
                  <a:extLst>
                    <a:ext uri="{9D8B030D-6E8A-4147-A177-3AD203B41FA5}">
                      <a16:colId xmlns:a16="http://schemas.microsoft.com/office/drawing/2014/main" val="1360695184"/>
                    </a:ext>
                  </a:extLst>
                </a:gridCol>
                <a:gridCol w="1840939">
                  <a:extLst>
                    <a:ext uri="{9D8B030D-6E8A-4147-A177-3AD203B41FA5}">
                      <a16:colId xmlns:a16="http://schemas.microsoft.com/office/drawing/2014/main" val="4121385939"/>
                    </a:ext>
                  </a:extLst>
                </a:gridCol>
                <a:gridCol w="2135759">
                  <a:extLst>
                    <a:ext uri="{9D8B030D-6E8A-4147-A177-3AD203B41FA5}">
                      <a16:colId xmlns:a16="http://schemas.microsoft.com/office/drawing/2014/main" val="3274120417"/>
                    </a:ext>
                  </a:extLst>
                </a:gridCol>
                <a:gridCol w="1836795">
                  <a:extLst>
                    <a:ext uri="{9D8B030D-6E8A-4147-A177-3AD203B41FA5}">
                      <a16:colId xmlns:a16="http://schemas.microsoft.com/office/drawing/2014/main" val="398416714"/>
                    </a:ext>
                  </a:extLst>
                </a:gridCol>
              </a:tblGrid>
              <a:tr h="31369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Program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58110"/>
                  </a:ext>
                </a:extLst>
              </a:tr>
              <a:tr h="6273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Toplam </a:t>
                      </a:r>
                      <a:r>
                        <a:rPr lang="tr-TR" sz="20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ders </a:t>
                      </a: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Girişi tamamlanan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Eksik/boş ders sayısı</a:t>
                      </a:r>
                      <a:endParaRPr lang="tr-TR" sz="20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2180099"/>
                  </a:ext>
                </a:extLst>
              </a:tr>
              <a:tr h="274980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466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42124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8616932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601711"/>
                  </a:ext>
                </a:extLst>
              </a:tr>
              <a:tr h="278801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739982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6410296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566598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4325613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4041561"/>
                  </a:ext>
                </a:extLst>
              </a:tr>
              <a:tr h="301016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3160799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CCE2-B49B-4550-A1C9-A7F3BAA371F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59</a:t>
            </a:fld>
            <a:endParaRPr lang="tr-TR"/>
          </a:p>
        </p:txBody>
      </p:sp>
      <p:sp>
        <p:nvSpPr>
          <p:cNvPr id="6" name="Akış Çizelgesi: Toplam Birleşimi 5"/>
          <p:cNvSpPr/>
          <p:nvPr/>
        </p:nvSpPr>
        <p:spPr>
          <a:xfrm>
            <a:off x="11818795" y="6578095"/>
            <a:ext cx="176569" cy="23812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rism isContent="1"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Unvan 3"/>
          <p:cNvSpPr>
            <a:spLocks noGrp="1"/>
          </p:cNvSpPr>
          <p:nvPr>
            <p:ph type="title"/>
          </p:nvPr>
        </p:nvSpPr>
        <p:spPr>
          <a:xfrm>
            <a:off x="101600" y="792260"/>
            <a:ext cx="10704945" cy="62496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Ana Bilim/Sanat Dalı / Program Başkanlıkları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88162"/>
              </p:ext>
            </p:extLst>
          </p:nvPr>
        </p:nvGraphicFramePr>
        <p:xfrm>
          <a:off x="496390" y="1820179"/>
          <a:ext cx="11390810" cy="380493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873357">
                  <a:extLst>
                    <a:ext uri="{9D8B030D-6E8A-4147-A177-3AD203B41FA5}">
                      <a16:colId xmlns:a16="http://schemas.microsoft.com/office/drawing/2014/main" val="2286719321"/>
                    </a:ext>
                  </a:extLst>
                </a:gridCol>
                <a:gridCol w="3232527">
                  <a:extLst>
                    <a:ext uri="{9D8B030D-6E8A-4147-A177-3AD203B41FA5}">
                      <a16:colId xmlns:a16="http://schemas.microsoft.com/office/drawing/2014/main" val="809016168"/>
                    </a:ext>
                  </a:extLst>
                </a:gridCol>
                <a:gridCol w="5284926">
                  <a:extLst>
                    <a:ext uri="{9D8B030D-6E8A-4147-A177-3AD203B41FA5}">
                      <a16:colId xmlns:a16="http://schemas.microsoft.com/office/drawing/2014/main" val="2705893195"/>
                    </a:ext>
                  </a:extLst>
                </a:gridCol>
              </a:tblGrid>
              <a:tr h="554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Bilim/Sanat Dalı 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Ana Bilim/Sanat Dalı Başkanı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 Adı Soyadı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762872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3747212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0377796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7662733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8824849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6882172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3211023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0749431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44750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89953548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0586669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675770"/>
                  </a:ext>
                </a:extLst>
              </a:tr>
              <a:tr h="27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964512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496389" y="5806068"/>
            <a:ext cx="46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*Bölüm Sayısına göre satır ekleyiniz veya siliniz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61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19915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62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5527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98972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60801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44034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30.12.2025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28055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674" y="794328"/>
            <a:ext cx="10427854" cy="74814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3333FF"/>
                </a:solidFill>
              </a:rPr>
              <a:t>Program Akreditasyon Hazırlık Çalışmaları </a:t>
            </a:r>
            <a:endParaRPr lang="tr-TR" sz="3200" b="1" dirty="0">
              <a:solidFill>
                <a:srgbClr val="3333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1" y="2290618"/>
            <a:ext cx="11092872" cy="388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Program akreditasyon ölçütlerine göre her bir </a:t>
            </a:r>
            <a:r>
              <a:rPr lang="tr-TR" sz="3200" dirty="0"/>
              <a:t>g</a:t>
            </a:r>
            <a:r>
              <a:rPr lang="tr-TR" sz="3200" dirty="0" smtClean="0"/>
              <a:t>enel ölçüt düzeyinde </a:t>
            </a:r>
            <a:r>
              <a:rPr lang="tr-TR" sz="3200" dirty="0" err="1" smtClean="0"/>
              <a:t>hazırbulunuşluk</a:t>
            </a:r>
            <a:r>
              <a:rPr lang="tr-TR" sz="3200" dirty="0" smtClean="0"/>
              <a:t> düzeyini gösteren tablonun her bir program için birimler tarafından hazırlanarak sunulması.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 smtClean="0"/>
              <a:t>2026 Yılında Program Akreditasyonu için Başvuru Yapılacak Programların Sunulması 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12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36" y="822035"/>
            <a:ext cx="8872010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68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69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083767" y="3244334"/>
            <a:ext cx="20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t>30.12.2025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17468"/>
              </p:ext>
            </p:extLst>
          </p:nvPr>
        </p:nvGraphicFramePr>
        <p:xfrm>
          <a:off x="640079" y="1958201"/>
          <a:ext cx="11265593" cy="41037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48505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072362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303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/ Komisyon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83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408756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745120"/>
                  </a:ext>
                </a:extLst>
              </a:tr>
              <a:tr h="27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772066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196153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451712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591073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963089"/>
                  </a:ext>
                </a:extLst>
              </a:tr>
              <a:tr h="29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43988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t>30.12.2025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00416"/>
              </p:ext>
            </p:extLst>
          </p:nvPr>
        </p:nvGraphicFramePr>
        <p:xfrm>
          <a:off x="352697" y="2027207"/>
          <a:ext cx="11403874" cy="35025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7617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2769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73083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30.12.2025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865079"/>
            <a:ext cx="10353963" cy="58834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Akademik Personel Sayısı (Birim Düzeyi)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30.12.2025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64747"/>
              </p:ext>
            </p:extLst>
          </p:nvPr>
        </p:nvGraphicFramePr>
        <p:xfrm>
          <a:off x="517232" y="2170544"/>
          <a:ext cx="11286840" cy="30915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035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371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205058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641618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23494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</a:tblGrid>
              <a:tr h="4570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50349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 Gör.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730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erris dir="l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8273</TotalTime>
  <Words>5969</Words>
  <Application>Microsoft Office PowerPoint</Application>
  <PresentationFormat>Geniş ekran</PresentationFormat>
  <Paragraphs>2472</Paragraphs>
  <Slides>72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6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Dekanlık/ Müdürlük</vt:lpstr>
      <vt:lpstr>PowerPoint Sunusu</vt:lpstr>
      <vt:lpstr>YÖNETİM: Ana Bilim/Sanat Dalı / Program Başkanlıkları</vt:lpstr>
      <vt:lpstr>Kurullar / Komisyonlar</vt:lpstr>
      <vt:lpstr>PowerPoint Sunusu</vt:lpstr>
      <vt:lpstr>Akademik Personel Sayısı (Birim Düzeyi)</vt:lpstr>
      <vt:lpstr>AKADEMİK PERSONEL SAYISI (BÖLÜMLERE GÖRE DAĞILIMI) (Her bir bölüm için ayrı ayrı tablo hazırlayınız lütfen.)</vt:lpstr>
      <vt:lpstr>İdari Personel Sayısı (Birim Düzeyi)</vt:lpstr>
      <vt:lpstr>Akademik Personel 2025 Yılında Yapılan Atama ve Yükseltmeler</vt:lpstr>
      <vt:lpstr>Hizmetiçi Eğitim /Eğiticilerin Eğitimi Etkinlikleri Sayısı</vt:lpstr>
      <vt:lpstr>Program Ders Görevlendirme Analizi  (Her Ana Bilim - Sanat Dalı/ Program için ayrı ayrı hazırlayınız. </vt:lpstr>
      <vt:lpstr>Birim Ders Görevlendirme Analizi </vt:lpstr>
      <vt:lpstr>Birim Öğretim Elemanlarının Ders Görevlendirme Analizi</vt:lpstr>
      <vt:lpstr>Birim Ders Yükü Ortalaması (Saat)</vt:lpstr>
      <vt:lpstr>Ön Lisans / Lisans Bölüm ve Program Sayısı (Biriminize uygun olan satırları doldurunuz lütfen) </vt:lpstr>
      <vt:lpstr>PowerPoint Sunusu</vt:lpstr>
      <vt:lpstr>Ön Lisans / Lisans Eğitimi: Program Yapısı</vt:lpstr>
      <vt:lpstr>Lisansüstü Eğitim Programları </vt:lpstr>
      <vt:lpstr>Lisansüstü Eğitim Programları </vt:lpstr>
      <vt:lpstr>ÖĞRENCİ SAYISI</vt:lpstr>
      <vt:lpstr>ÖĞRENCİ SAYISI (Cinsiyete Göre Dağılımı) </vt:lpstr>
      <vt:lpstr>Öğretim Üyesi/Elemanı Başına Düşen Öğrenci Sayısı  (Programdaki ön lisans, lisans ve lisansüstü toplam öğrenci sayısı)</vt:lpstr>
      <vt:lpstr>ÖĞRENCİ SAYISI (Engelli) </vt:lpstr>
      <vt:lpstr>ÖĞRENCİ SAYISI (Varsa, Lisansüstü )</vt:lpstr>
      <vt:lpstr>Öğretim Üyesi/Elemanı Başına Düşen Lisansüstü Öğrenci Sayısı  (Varsa, programdaki lisansüstü toplam öğrenci sayısı)</vt:lpstr>
      <vt:lpstr>Yabancı Uyruklu Öğrenci Sayısı</vt:lpstr>
      <vt:lpstr>YKS/ Özel Yetenek Sınavı / ÖZYES Yerleşme ve Kesin Kayıt Sonuçları </vt:lpstr>
      <vt:lpstr>YKS/ÖZYES Tercih/ Yerleşme Durumu</vt:lpstr>
      <vt:lpstr>Yatay Geçiş Yapan Öğrenci Sayısı (G.A.N.O. ile)  </vt:lpstr>
      <vt:lpstr>Yatay Geçiş Yapan Öğrenci Sayısı (Merkezi Yerleştirme Puanı ile) </vt:lpstr>
      <vt:lpstr>Özel Öğrencilik Hakkını Kullanan Öğrenci Sayısı </vt:lpstr>
      <vt:lpstr>Kayıt Donduran Öğrenci Sayısı</vt:lpstr>
      <vt:lpstr>Program Dersleri Analizi</vt:lpstr>
      <vt:lpstr>Program Dersleri Analizi</vt:lpstr>
      <vt:lpstr>Birim Öğretim Programları Haftalık Ders Saati  (Teorik-T ve Uygulama-U) Analizi</vt:lpstr>
      <vt:lpstr>Çift Anadal Programı Sayısı 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Yıllara Göre Makale  Bilgileri</vt:lpstr>
      <vt:lpstr>Araştırma ve Geliştirme Faaliyetleri : Yıllara Göre Makale  Bilgileri</vt:lpstr>
      <vt:lpstr>Araştırma ve Geliştirme Faaliyetleri : Yıllara Göre Kitap Bilgileri</vt:lpstr>
      <vt:lpstr>Araştırma ve Geliştirme Faaliyetleri : Yıllara Göre Proje Bilgileri</vt:lpstr>
      <vt:lpstr>Araştırma ve Geliştirme Faaliyetleri : Yıllara Göre Bilimsel Toplantı Faaliyetleri </vt:lpstr>
      <vt:lpstr>Araştırma ve Geliştirme Faaliyetleri : Yıllara Göre Editörlük ve Hakemlik Faaliyetleri</vt:lpstr>
      <vt:lpstr>Araştırma ve Geliştirme Faaliyetleri : Atıflar (Yazarın kendi yayınlarına yaptığı atıflar hariç)</vt:lpstr>
      <vt:lpstr>Bilimsel, Sosyal, Kültürel ve Sportif Faaliyetler</vt:lpstr>
      <vt:lpstr>Bilimsel, Sosyal, Kültürel ve Sportif Ödüller ile Başarılar</vt:lpstr>
      <vt:lpstr>PowerPoint Sunusu</vt:lpstr>
      <vt:lpstr>Uluslararası İşbirlikleri (Ortak Programlar ve Projeler)</vt:lpstr>
      <vt:lpstr>Uluslararası İşbirlikleri (Erasmus+)</vt:lpstr>
      <vt:lpstr>ERASMUS+ Hareketlilik Durumu</vt:lpstr>
      <vt:lpstr>Bilgi Paketi Hazırlanma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Program Akreditasyon Hazırlık Çalışmaları 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TRÜ</cp:lastModifiedBy>
  <cp:revision>614</cp:revision>
  <cp:lastPrinted>2023-06-23T13:03:34Z</cp:lastPrinted>
  <dcterms:created xsi:type="dcterms:W3CDTF">2021-05-17T12:15:06Z</dcterms:created>
  <dcterms:modified xsi:type="dcterms:W3CDTF">2025-12-30T14:34:16Z</dcterms:modified>
</cp:coreProperties>
</file>