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337" r:id="rId2"/>
    <p:sldId id="330" r:id="rId3"/>
    <p:sldId id="493" r:id="rId4"/>
    <p:sldId id="286" r:id="rId5"/>
    <p:sldId id="463" r:id="rId6"/>
    <p:sldId id="288" r:id="rId7"/>
    <p:sldId id="464" r:id="rId8"/>
    <p:sldId id="494" r:id="rId9"/>
    <p:sldId id="354" r:id="rId10"/>
    <p:sldId id="435" r:id="rId11"/>
    <p:sldId id="465" r:id="rId12"/>
    <p:sldId id="432" r:id="rId13"/>
    <p:sldId id="460" r:id="rId14"/>
    <p:sldId id="445" r:id="rId15"/>
    <p:sldId id="476" r:id="rId16"/>
    <p:sldId id="448" r:id="rId17"/>
    <p:sldId id="442" r:id="rId18"/>
    <p:sldId id="487" r:id="rId19"/>
    <p:sldId id="495" r:id="rId20"/>
    <p:sldId id="486" r:id="rId21"/>
    <p:sldId id="485" r:id="rId22"/>
    <p:sldId id="488" r:id="rId23"/>
    <p:sldId id="290" r:id="rId24"/>
    <p:sldId id="466" r:id="rId25"/>
    <p:sldId id="483" r:id="rId26"/>
    <p:sldId id="467" r:id="rId27"/>
    <p:sldId id="338" r:id="rId28"/>
    <p:sldId id="490" r:id="rId29"/>
    <p:sldId id="292" r:id="rId30"/>
    <p:sldId id="293" r:id="rId31"/>
    <p:sldId id="441" r:id="rId32"/>
    <p:sldId id="468" r:id="rId33"/>
    <p:sldId id="469" r:id="rId34"/>
    <p:sldId id="470" r:id="rId35"/>
    <p:sldId id="471" r:id="rId36"/>
    <p:sldId id="478" r:id="rId37"/>
    <p:sldId id="479" r:id="rId38"/>
    <p:sldId id="477" r:id="rId39"/>
    <p:sldId id="482" r:id="rId40"/>
    <p:sldId id="496" r:id="rId41"/>
    <p:sldId id="298" r:id="rId42"/>
    <p:sldId id="462" r:id="rId43"/>
    <p:sldId id="340" r:id="rId44"/>
    <p:sldId id="299" r:id="rId45"/>
    <p:sldId id="497" r:id="rId46"/>
    <p:sldId id="450" r:id="rId47"/>
    <p:sldId id="481" r:id="rId48"/>
    <p:sldId id="451" r:id="rId49"/>
    <p:sldId id="351" r:id="rId50"/>
    <p:sldId id="437" r:id="rId51"/>
    <p:sldId id="452" r:id="rId52"/>
    <p:sldId id="438" r:id="rId53"/>
    <p:sldId id="498" r:id="rId54"/>
    <p:sldId id="500" r:id="rId55"/>
    <p:sldId id="499" r:id="rId56"/>
    <p:sldId id="440" r:id="rId57"/>
    <p:sldId id="318" r:id="rId58"/>
    <p:sldId id="439" r:id="rId59"/>
    <p:sldId id="341" r:id="rId60"/>
    <p:sldId id="491" r:id="rId61"/>
    <p:sldId id="453" r:id="rId62"/>
    <p:sldId id="472" r:id="rId63"/>
    <p:sldId id="454" r:id="rId64"/>
    <p:sldId id="473" r:id="rId65"/>
    <p:sldId id="455" r:id="rId66"/>
    <p:sldId id="456" r:id="rId67"/>
    <p:sldId id="492" r:id="rId68"/>
    <p:sldId id="342" r:id="rId69"/>
    <p:sldId id="347" r:id="rId70"/>
    <p:sldId id="411" r:id="rId71"/>
    <p:sldId id="350" r:id="rId72"/>
    <p:sldId id="427" r:id="rId73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FF"/>
    <a:srgbClr val="0000CC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96404" autoAdjust="0"/>
  </p:normalViewPr>
  <p:slideViewPr>
    <p:cSldViewPr snapToGrid="0">
      <p:cViewPr varScale="1">
        <p:scale>
          <a:sx n="83" d="100"/>
          <a:sy n="83" d="100"/>
        </p:scale>
        <p:origin x="25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t>30.12.2025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t>30.12.2025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t>30.12.2025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t>30.12.2025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t>30.12.2025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t>30.12.2025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……….. Fakültesi / Enstitüsü </a:t>
            </a: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Konservatuvarı </a:t>
            </a: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Yüksekokulu /Meslek Yüksekokulu</a:t>
            </a: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46" y="638354"/>
            <a:ext cx="10342944" cy="903435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  <a:latin typeface="+mn-lt"/>
              </a:rPr>
              <a:t>AKADEMİK PERSONEL SAYISI (BÖLÜMLERE GÖRE DAĞILIMI)</a:t>
            </a:r>
            <a:br>
              <a:rPr lang="tr-TR" sz="20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000" b="1" i="1" dirty="0" smtClean="0">
                <a:solidFill>
                  <a:srgbClr val="0000CC"/>
                </a:solidFill>
                <a:latin typeface="+mn-lt"/>
              </a:rPr>
              <a:t>(Her bir bölüm için ayrı ayrı tablo hazırlayınız lütfen.)</a:t>
            </a:r>
            <a:endParaRPr lang="tr-TR" sz="2000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10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178649"/>
              </p:ext>
            </p:extLst>
          </p:nvPr>
        </p:nvGraphicFramePr>
        <p:xfrm>
          <a:off x="535705" y="2145451"/>
          <a:ext cx="11212347" cy="278435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223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27649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2037052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2037053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226796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5442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ADI*:</a:t>
                      </a:r>
                      <a:r>
                        <a:rPr lang="tr-TR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endParaRPr lang="tr-TR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55395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78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26554" y="6004548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 Her Bölüm için ayrı tablo yapabilirsiniz.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8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11</a:t>
            </a:fld>
            <a:endParaRPr lang="tr-TR"/>
          </a:p>
        </p:txBody>
      </p:sp>
      <p:sp>
        <p:nvSpPr>
          <p:cNvPr id="8" name="Unvan 5"/>
          <p:cNvSpPr>
            <a:spLocks noGrp="1"/>
          </p:cNvSpPr>
          <p:nvPr>
            <p:ph type="title"/>
          </p:nvPr>
        </p:nvSpPr>
        <p:spPr>
          <a:xfrm>
            <a:off x="1273311" y="771671"/>
            <a:ext cx="10238510" cy="623455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İdari Personel Sayısı </a:t>
            </a:r>
            <a:r>
              <a:rPr lang="tr-TR" sz="3200" b="1" dirty="0" smtClean="0">
                <a:solidFill>
                  <a:srgbClr val="3333FF"/>
                </a:solidFill>
              </a:rPr>
              <a:t>(Birim Düzeyi)</a:t>
            </a:r>
            <a:endParaRPr lang="tr-TR" sz="3200" dirty="0">
              <a:solidFill>
                <a:srgbClr val="3333FF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104187"/>
              </p:ext>
            </p:extLst>
          </p:nvPr>
        </p:nvGraphicFramePr>
        <p:xfrm>
          <a:off x="461819" y="2096655"/>
          <a:ext cx="11455198" cy="366804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73782">
                  <a:extLst>
                    <a:ext uri="{9D8B030D-6E8A-4147-A177-3AD203B41FA5}">
                      <a16:colId xmlns:a16="http://schemas.microsoft.com/office/drawing/2014/main" val="3022103432"/>
                    </a:ext>
                  </a:extLst>
                </a:gridCol>
                <a:gridCol w="2107939">
                  <a:extLst>
                    <a:ext uri="{9D8B030D-6E8A-4147-A177-3AD203B41FA5}">
                      <a16:colId xmlns:a16="http://schemas.microsoft.com/office/drawing/2014/main" val="4066517555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609608599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1980834120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3412841534"/>
                    </a:ext>
                  </a:extLst>
                </a:gridCol>
                <a:gridCol w="1246225">
                  <a:extLst>
                    <a:ext uri="{9D8B030D-6E8A-4147-A177-3AD203B41FA5}">
                      <a16:colId xmlns:a16="http://schemas.microsoft.com/office/drawing/2014/main" val="1590478056"/>
                    </a:ext>
                  </a:extLst>
                </a:gridCol>
              </a:tblGrid>
              <a:tr h="8847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Yıl / Personel Sınıfı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Memur (Kadrolu tüm sınıflar)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Sözleşmeli İdari Personel (4/b)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Sürekli İşçi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696 KHK Göre Sürekli İşçi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8932484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6529132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7658704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372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298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32980" y="797724"/>
            <a:ext cx="10500672" cy="62807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0000CC"/>
                </a:solidFill>
              </a:rPr>
              <a:t>Akademik Personel 2025 Yılında Yapılan Atama ve Yükseltmeler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12</a:t>
            </a:fld>
            <a:endParaRPr lang="tr-TR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868610"/>
              </p:ext>
            </p:extLst>
          </p:nvPr>
        </p:nvGraphicFramePr>
        <p:xfrm>
          <a:off x="387626" y="1930148"/>
          <a:ext cx="11499573" cy="400893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74767">
                  <a:extLst>
                    <a:ext uri="{9D8B030D-6E8A-4147-A177-3AD203B41FA5}">
                      <a16:colId xmlns:a16="http://schemas.microsoft.com/office/drawing/2014/main" val="220074996"/>
                    </a:ext>
                  </a:extLst>
                </a:gridCol>
                <a:gridCol w="2440468">
                  <a:extLst>
                    <a:ext uri="{9D8B030D-6E8A-4147-A177-3AD203B41FA5}">
                      <a16:colId xmlns:a16="http://schemas.microsoft.com/office/drawing/2014/main" val="2759330771"/>
                    </a:ext>
                  </a:extLst>
                </a:gridCol>
                <a:gridCol w="2345567">
                  <a:extLst>
                    <a:ext uri="{9D8B030D-6E8A-4147-A177-3AD203B41FA5}">
                      <a16:colId xmlns:a16="http://schemas.microsoft.com/office/drawing/2014/main" val="1696771542"/>
                    </a:ext>
                  </a:extLst>
                </a:gridCol>
                <a:gridCol w="2087856">
                  <a:extLst>
                    <a:ext uri="{9D8B030D-6E8A-4147-A177-3AD203B41FA5}">
                      <a16:colId xmlns:a16="http://schemas.microsoft.com/office/drawing/2014/main" val="497567926"/>
                    </a:ext>
                  </a:extLst>
                </a:gridCol>
                <a:gridCol w="2550915">
                  <a:extLst>
                    <a:ext uri="{9D8B030D-6E8A-4147-A177-3AD203B41FA5}">
                      <a16:colId xmlns:a16="http://schemas.microsoft.com/office/drawing/2014/main" val="3709939401"/>
                    </a:ext>
                  </a:extLst>
                </a:gridCol>
              </a:tblGrid>
              <a:tr h="5164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Bölümü*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Bilim / Sanat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Dalı / Program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Adı Soyadı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Önceki Ünvanı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Son Aldığı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3579066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474826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773717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35021279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527115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422468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63066487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05226271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9315915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7644337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0958795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7447075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0015397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6520346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8027019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286444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9934482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7153327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527537" y="6021089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2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2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96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9036" y="711201"/>
            <a:ext cx="10422091" cy="72612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Hizmetiçi</a:t>
            </a:r>
            <a:r>
              <a:rPr lang="tr-TR" sz="2800" b="1" dirty="0" smtClean="0">
                <a:solidFill>
                  <a:srgbClr val="FF0000"/>
                </a:solidFill>
              </a:rPr>
              <a:t> Eğitim /Eğiticilerin Eğitimi Etkinlikleri Sayısı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232292"/>
              </p:ext>
            </p:extLst>
          </p:nvPr>
        </p:nvGraphicFramePr>
        <p:xfrm>
          <a:off x="329036" y="1942551"/>
          <a:ext cx="11604346" cy="40333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8549895">
                  <a:extLst>
                    <a:ext uri="{9D8B030D-6E8A-4147-A177-3AD203B41FA5}">
                      <a16:colId xmlns:a16="http://schemas.microsoft.com/office/drawing/2014/main" val="851983472"/>
                    </a:ext>
                  </a:extLst>
                </a:gridCol>
                <a:gridCol w="1005502">
                  <a:extLst>
                    <a:ext uri="{9D8B030D-6E8A-4147-A177-3AD203B41FA5}">
                      <a16:colId xmlns:a16="http://schemas.microsoft.com/office/drawing/2014/main" val="695896689"/>
                    </a:ext>
                  </a:extLst>
                </a:gridCol>
                <a:gridCol w="920131">
                  <a:extLst>
                    <a:ext uri="{9D8B030D-6E8A-4147-A177-3AD203B41FA5}">
                      <a16:colId xmlns:a16="http://schemas.microsoft.com/office/drawing/2014/main" val="4166395879"/>
                    </a:ext>
                  </a:extLst>
                </a:gridCol>
                <a:gridCol w="1128818">
                  <a:extLst>
                    <a:ext uri="{9D8B030D-6E8A-4147-A177-3AD203B41FA5}">
                      <a16:colId xmlns:a16="http://schemas.microsoft.com/office/drawing/2014/main" val="4207356817"/>
                    </a:ext>
                  </a:extLst>
                </a:gridCol>
              </a:tblGrid>
              <a:tr h="4605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solidFill>
                            <a:srgbClr val="C00000"/>
                          </a:solidFill>
                          <a:effectLst/>
                        </a:rPr>
                        <a:t>Hizmetiçi</a:t>
                      </a: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 Eğitim /Eğiticilerin Eğitimi Etkinliği Türü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9360851"/>
                  </a:ext>
                </a:extLst>
              </a:tr>
              <a:tr h="552669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Öğretim elemanlarının öğretim yetkinliklerini geliştirmeye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6176540"/>
                  </a:ext>
                </a:extLst>
              </a:tr>
              <a:tr h="800132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Öğretim elemanlarının araştırma, geliştirme ve proje yetkinliklerini geliştirmeye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2187564"/>
                  </a:ext>
                </a:extLst>
              </a:tr>
              <a:tr h="548985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Öğretim elemanlarının dijital yetkinliklerinin geliştirmeye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4941326"/>
                  </a:ext>
                </a:extLst>
              </a:tr>
              <a:tr h="419549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İdari Personelin kişisel gelişimine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8245156"/>
                  </a:ext>
                </a:extLst>
              </a:tr>
              <a:tr h="419549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İdari Personelin mesleki gelişimine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3956139"/>
                  </a:ext>
                </a:extLst>
              </a:tr>
              <a:tr h="415958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Diğer (lütfen yazınız) 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2161492"/>
                  </a:ext>
                </a:extLst>
              </a:tr>
              <a:tr h="41595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TOPLAM</a:t>
                      </a:r>
                      <a:endParaRPr lang="tr-TR" sz="2000" b="1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352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231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Program Ders Görevlendirme Analizi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1300" b="1" i="1" dirty="0" smtClean="0">
                <a:solidFill>
                  <a:srgbClr val="0000CC"/>
                </a:solidFill>
              </a:rPr>
              <a:t>(</a:t>
            </a:r>
            <a:r>
              <a:rPr lang="tr-TR" sz="1300" b="1" i="1" dirty="0">
                <a:solidFill>
                  <a:srgbClr val="0000CC"/>
                </a:solidFill>
              </a:rPr>
              <a:t>Her Ana Bilim - Sanat Dalı/ Program için ayrı ayrı hazırlayınız.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145099"/>
              </p:ext>
            </p:extLst>
          </p:nvPr>
        </p:nvGraphicFramePr>
        <p:xfrm>
          <a:off x="288234" y="1938132"/>
          <a:ext cx="11479696" cy="37172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2974">
                  <a:extLst>
                    <a:ext uri="{9D8B030D-6E8A-4147-A177-3AD203B41FA5}">
                      <a16:colId xmlns:a16="http://schemas.microsoft.com/office/drawing/2014/main" val="2012776817"/>
                    </a:ext>
                  </a:extLst>
                </a:gridCol>
                <a:gridCol w="1110314">
                  <a:extLst>
                    <a:ext uri="{9D8B030D-6E8A-4147-A177-3AD203B41FA5}">
                      <a16:colId xmlns:a16="http://schemas.microsoft.com/office/drawing/2014/main" val="3284813999"/>
                    </a:ext>
                  </a:extLst>
                </a:gridCol>
                <a:gridCol w="723828">
                  <a:extLst>
                    <a:ext uri="{9D8B030D-6E8A-4147-A177-3AD203B41FA5}">
                      <a16:colId xmlns:a16="http://schemas.microsoft.com/office/drawing/2014/main" val="3170990308"/>
                    </a:ext>
                  </a:extLst>
                </a:gridCol>
                <a:gridCol w="1315073">
                  <a:extLst>
                    <a:ext uri="{9D8B030D-6E8A-4147-A177-3AD203B41FA5}">
                      <a16:colId xmlns:a16="http://schemas.microsoft.com/office/drawing/2014/main" val="4272104170"/>
                    </a:ext>
                  </a:extLst>
                </a:gridCol>
                <a:gridCol w="1542492">
                  <a:extLst>
                    <a:ext uri="{9D8B030D-6E8A-4147-A177-3AD203B41FA5}">
                      <a16:colId xmlns:a16="http://schemas.microsoft.com/office/drawing/2014/main" val="1034388612"/>
                    </a:ext>
                  </a:extLst>
                </a:gridCol>
                <a:gridCol w="1483164">
                  <a:extLst>
                    <a:ext uri="{9D8B030D-6E8A-4147-A177-3AD203B41FA5}">
                      <a16:colId xmlns:a16="http://schemas.microsoft.com/office/drawing/2014/main" val="2997318310"/>
                    </a:ext>
                  </a:extLst>
                </a:gridCol>
                <a:gridCol w="1493053">
                  <a:extLst>
                    <a:ext uri="{9D8B030D-6E8A-4147-A177-3AD203B41FA5}">
                      <a16:colId xmlns:a16="http://schemas.microsoft.com/office/drawing/2014/main" val="1408843029"/>
                    </a:ext>
                  </a:extLst>
                </a:gridCol>
                <a:gridCol w="1529462">
                  <a:extLst>
                    <a:ext uri="{9D8B030D-6E8A-4147-A177-3AD203B41FA5}">
                      <a16:colId xmlns:a16="http://schemas.microsoft.com/office/drawing/2014/main" val="3706538803"/>
                    </a:ext>
                  </a:extLst>
                </a:gridCol>
                <a:gridCol w="1219336">
                  <a:extLst>
                    <a:ext uri="{9D8B030D-6E8A-4147-A177-3AD203B41FA5}">
                      <a16:colId xmlns:a16="http://schemas.microsoft.com/office/drawing/2014/main" val="3094943957"/>
                    </a:ext>
                  </a:extLst>
                </a:gridCol>
              </a:tblGrid>
              <a:tr h="541762">
                <a:tc gridSpan="2">
                  <a:txBody>
                    <a:bodyPr/>
                    <a:lstStyle/>
                    <a:p>
                      <a:pPr algn="r"/>
                      <a:r>
                        <a:rPr lang="tr-TR" b="1" dirty="0" smtClean="0">
                          <a:solidFill>
                            <a:srgbClr val="0000CC"/>
                          </a:solidFill>
                        </a:rPr>
                        <a:t>Program</a:t>
                      </a:r>
                      <a:r>
                        <a:rPr lang="tr-TR" b="1" baseline="0" dirty="0" smtClean="0">
                          <a:solidFill>
                            <a:srgbClr val="0000CC"/>
                          </a:solidFill>
                        </a:rPr>
                        <a:t> Adı: </a:t>
                      </a:r>
                      <a:endParaRPr lang="tr-TR" b="1" dirty="0">
                        <a:solidFill>
                          <a:srgbClr val="0000CC"/>
                        </a:solidFill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81706904"/>
                  </a:ext>
                </a:extLst>
              </a:tr>
              <a:tr h="11230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3333FF"/>
                          </a:solidFill>
                          <a:effectLst/>
                        </a:rPr>
                        <a:t>Program Öğretim Elemanı Sayısı</a:t>
                      </a:r>
                      <a:endParaRPr lang="tr-TR" sz="1400" b="1" dirty="0" smtClean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İçinden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İçinden (Diğer programlar)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Birim İçinden (Diğer Bölümler)  Karşılanan Ders Yükü Saati Toplamı</a:t>
                      </a:r>
                      <a:endParaRPr lang="tr-TR" sz="1400" b="1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İçinden (Diğer Birimler)  Karşılanan Ders Yükü Saati Toplamı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Dışından (Diğer Kurumlar)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0066FF"/>
                          </a:solidFill>
                          <a:effectLst/>
                        </a:rPr>
                        <a:t>Program Dönemlik Toplamı Ders Saati (T+U)</a:t>
                      </a:r>
                      <a:endParaRPr lang="tr-TR" sz="1400" b="1" dirty="0" smtClean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9189873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70758356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3067440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12683417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106432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18090" y="5714331"/>
            <a:ext cx="7751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*Her Ana </a:t>
            </a:r>
            <a:r>
              <a:rPr lang="tr-TR" sz="16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600" b="1" i="1" dirty="0" smtClean="0">
                <a:solidFill>
                  <a:srgbClr val="C00000"/>
                </a:solidFill>
              </a:rPr>
              <a:t>için ayrı ayrı hazırlayınız.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61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8662" y="844826"/>
            <a:ext cx="10605052" cy="46148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Görevlendirme Analizi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15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/>
          </p:nvPr>
        </p:nvGraphicFramePr>
        <p:xfrm>
          <a:off x="457199" y="1868150"/>
          <a:ext cx="11430001" cy="39263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30310">
                  <a:extLst>
                    <a:ext uri="{9D8B030D-6E8A-4147-A177-3AD203B41FA5}">
                      <a16:colId xmlns:a16="http://schemas.microsoft.com/office/drawing/2014/main" val="4221936862"/>
                    </a:ext>
                  </a:extLst>
                </a:gridCol>
                <a:gridCol w="1330310">
                  <a:extLst>
                    <a:ext uri="{9D8B030D-6E8A-4147-A177-3AD203B41FA5}">
                      <a16:colId xmlns:a16="http://schemas.microsoft.com/office/drawing/2014/main" val="4209153941"/>
                    </a:ext>
                  </a:extLst>
                </a:gridCol>
                <a:gridCol w="1648094">
                  <a:extLst>
                    <a:ext uri="{9D8B030D-6E8A-4147-A177-3AD203B41FA5}">
                      <a16:colId xmlns:a16="http://schemas.microsoft.com/office/drawing/2014/main" val="2659259651"/>
                    </a:ext>
                  </a:extLst>
                </a:gridCol>
                <a:gridCol w="1572611">
                  <a:extLst>
                    <a:ext uri="{9D8B030D-6E8A-4147-A177-3AD203B41FA5}">
                      <a16:colId xmlns:a16="http://schemas.microsoft.com/office/drawing/2014/main" val="2520698394"/>
                    </a:ext>
                  </a:extLst>
                </a:gridCol>
                <a:gridCol w="2207194">
                  <a:extLst>
                    <a:ext uri="{9D8B030D-6E8A-4147-A177-3AD203B41FA5}">
                      <a16:colId xmlns:a16="http://schemas.microsoft.com/office/drawing/2014/main" val="3337031571"/>
                    </a:ext>
                  </a:extLst>
                </a:gridCol>
                <a:gridCol w="1889902">
                  <a:extLst>
                    <a:ext uri="{9D8B030D-6E8A-4147-A177-3AD203B41FA5}">
                      <a16:colId xmlns:a16="http://schemas.microsoft.com/office/drawing/2014/main" val="219016466"/>
                    </a:ext>
                  </a:extLst>
                </a:gridCol>
                <a:gridCol w="1451580">
                  <a:extLst>
                    <a:ext uri="{9D8B030D-6E8A-4147-A177-3AD203B41FA5}">
                      <a16:colId xmlns:a16="http://schemas.microsoft.com/office/drawing/2014/main" val="2974283363"/>
                    </a:ext>
                  </a:extLst>
                </a:gridCol>
              </a:tblGrid>
              <a:tr h="1250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Eğitim Öğretim Yılı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Eğitim Öğretim Dönemi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Toplam Öğretim Elemanı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Birim İçinden Karşılanan Ders Yükü Saati Toplamı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Birim </a:t>
                      </a:r>
                      <a:r>
                        <a:rPr lang="tr-TR" sz="1600" b="1" dirty="0" smtClean="0">
                          <a:solidFill>
                            <a:srgbClr val="0000CC"/>
                          </a:solidFill>
                          <a:effectLst/>
                        </a:rPr>
                        <a:t>Dışından (Üniversitenin Diğer Birimleri) Karşılanan </a:t>
                      </a: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Ders Yükü Saati Toplamı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Üniversite Dışından Karşılanan Ders Yükü Saati Toplamı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Dönemlik Toplamı Ders Saati (T+U)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2183608574"/>
                  </a:ext>
                </a:extLst>
              </a:tr>
              <a:tr h="6689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1176501373"/>
                  </a:ext>
                </a:extLst>
              </a:tr>
              <a:tr h="66892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2518968798"/>
                  </a:ext>
                </a:extLst>
              </a:tr>
              <a:tr h="6689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1604038642"/>
                  </a:ext>
                </a:extLst>
              </a:tr>
              <a:tr h="66892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21577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021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3455" y="824931"/>
            <a:ext cx="10280469" cy="679269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Öğretim Elemanlarının Ders Görevlendirme Analizi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991566"/>
              </p:ext>
            </p:extLst>
          </p:nvPr>
        </p:nvGraphicFramePr>
        <p:xfrm>
          <a:off x="417442" y="2087217"/>
          <a:ext cx="11400185" cy="32585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7163">
                  <a:extLst>
                    <a:ext uri="{9D8B030D-6E8A-4147-A177-3AD203B41FA5}">
                      <a16:colId xmlns:a16="http://schemas.microsoft.com/office/drawing/2014/main" val="3830610582"/>
                    </a:ext>
                  </a:extLst>
                </a:gridCol>
                <a:gridCol w="974812">
                  <a:extLst>
                    <a:ext uri="{9D8B030D-6E8A-4147-A177-3AD203B41FA5}">
                      <a16:colId xmlns:a16="http://schemas.microsoft.com/office/drawing/2014/main" val="171705328"/>
                    </a:ext>
                  </a:extLst>
                </a:gridCol>
                <a:gridCol w="1354477">
                  <a:extLst>
                    <a:ext uri="{9D8B030D-6E8A-4147-A177-3AD203B41FA5}">
                      <a16:colId xmlns:a16="http://schemas.microsoft.com/office/drawing/2014/main" val="3359366175"/>
                    </a:ext>
                  </a:extLst>
                </a:gridCol>
                <a:gridCol w="1354478">
                  <a:extLst>
                    <a:ext uri="{9D8B030D-6E8A-4147-A177-3AD203B41FA5}">
                      <a16:colId xmlns:a16="http://schemas.microsoft.com/office/drawing/2014/main" val="1798759746"/>
                    </a:ext>
                  </a:extLst>
                </a:gridCol>
                <a:gridCol w="1498134">
                  <a:extLst>
                    <a:ext uri="{9D8B030D-6E8A-4147-A177-3AD203B41FA5}">
                      <a16:colId xmlns:a16="http://schemas.microsoft.com/office/drawing/2014/main" val="3228992268"/>
                    </a:ext>
                  </a:extLst>
                </a:gridCol>
                <a:gridCol w="2134328">
                  <a:extLst>
                    <a:ext uri="{9D8B030D-6E8A-4147-A177-3AD203B41FA5}">
                      <a16:colId xmlns:a16="http://schemas.microsoft.com/office/drawing/2014/main" val="3665070801"/>
                    </a:ext>
                  </a:extLst>
                </a:gridCol>
                <a:gridCol w="1891634">
                  <a:extLst>
                    <a:ext uri="{9D8B030D-6E8A-4147-A177-3AD203B41FA5}">
                      <a16:colId xmlns:a16="http://schemas.microsoft.com/office/drawing/2014/main" val="2262740905"/>
                    </a:ext>
                  </a:extLst>
                </a:gridCol>
                <a:gridCol w="1125159">
                  <a:extLst>
                    <a:ext uri="{9D8B030D-6E8A-4147-A177-3AD203B41FA5}">
                      <a16:colId xmlns:a16="http://schemas.microsoft.com/office/drawing/2014/main" val="2475098073"/>
                    </a:ext>
                  </a:extLst>
                </a:gridCol>
              </a:tblGrid>
              <a:tr h="8961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Öğretim Elemanı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Toplam Ders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Saati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İçinde Yürütülen Ders Saati Toplamı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Dışında / Üniversite İçinde Yürütülen Ders Saati Toplamı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Üniversite Dışında Yürütülen Ders Saati Toplamı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Toplamı Yürütülen Ders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Saati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25211901"/>
                  </a:ext>
                </a:extLst>
              </a:tr>
              <a:tr h="5537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60639991"/>
                  </a:ext>
                </a:extLst>
              </a:tr>
              <a:tr h="5537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0687994"/>
                  </a:ext>
                </a:extLst>
              </a:tr>
              <a:tr h="5537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44563791"/>
                  </a:ext>
                </a:extLst>
              </a:tr>
              <a:tr h="5537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0437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85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8235" y="840509"/>
            <a:ext cx="10495722" cy="6326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Yükü Ortalaması (Saat</a:t>
            </a:r>
            <a:r>
              <a:rPr lang="tr-TR" sz="3200" b="1" dirty="0" smtClean="0">
                <a:solidFill>
                  <a:srgbClr val="FF0000"/>
                </a:solidFill>
              </a:rPr>
              <a:t>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17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376037"/>
              </p:ext>
            </p:extLst>
          </p:nvPr>
        </p:nvGraphicFramePr>
        <p:xfrm>
          <a:off x="337931" y="1811970"/>
          <a:ext cx="11493851" cy="43647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7285554">
                  <a:extLst>
                    <a:ext uri="{9D8B030D-6E8A-4147-A177-3AD203B41FA5}">
                      <a16:colId xmlns:a16="http://schemas.microsoft.com/office/drawing/2014/main" val="94824080"/>
                    </a:ext>
                  </a:extLst>
                </a:gridCol>
                <a:gridCol w="1314457">
                  <a:extLst>
                    <a:ext uri="{9D8B030D-6E8A-4147-A177-3AD203B41FA5}">
                      <a16:colId xmlns:a16="http://schemas.microsoft.com/office/drawing/2014/main" val="3552602410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198193889"/>
                    </a:ext>
                  </a:extLst>
                </a:gridCol>
                <a:gridCol w="1304266">
                  <a:extLst>
                    <a:ext uri="{9D8B030D-6E8A-4147-A177-3AD203B41FA5}">
                      <a16:colId xmlns:a16="http://schemas.microsoft.com/office/drawing/2014/main" val="3226704762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420404879"/>
                    </a:ext>
                  </a:extLst>
                </a:gridCol>
              </a:tblGrid>
              <a:tr h="794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BİRİM DERS YÜKÜ </a:t>
                      </a: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ORTALAMASI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(Lütfen birim program</a:t>
                      </a:r>
                      <a:r>
                        <a:rPr lang="tr-TR" sz="1400" i="1" baseline="0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yapınıza uygun olan satırları cevaplayınız) </a:t>
                      </a:r>
                      <a:endParaRPr lang="tr-TR" sz="1400" i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17771678"/>
                  </a:ext>
                </a:extLst>
              </a:tr>
              <a:tr h="233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919270204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006458568"/>
                  </a:ext>
                </a:extLst>
              </a:tr>
              <a:tr h="287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(Tez, tez izleme, seminer ve uzmanlık dersleri hariç)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70671006"/>
                  </a:ext>
                </a:extLst>
              </a:tr>
              <a:tr h="3997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(Sadece tez, tez izleme, seminer ve uzmanlık dersleri)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870683367"/>
                  </a:ext>
                </a:extLst>
              </a:tr>
              <a:tr h="29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761748035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643427461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234417156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1896136858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(Ön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lisans ve Lisans) 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9198577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686940478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Hariç)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280426310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Dahil)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453871493"/>
                  </a:ext>
                </a:extLst>
              </a:tr>
              <a:tr h="186304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*: Her bir satırın karşısına o yıla ait toplam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sayıyı yazınız.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12775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782" y="6320598"/>
            <a:ext cx="367608" cy="37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9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10" y="766618"/>
            <a:ext cx="10603345" cy="72977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Ön Lisans / Lisans Bölüm ve Program Sayısı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1600" b="1" i="1" dirty="0" smtClean="0">
                <a:solidFill>
                  <a:srgbClr val="0066FF"/>
                </a:solidFill>
              </a:rPr>
              <a:t>(Biriminize </a:t>
            </a:r>
            <a:r>
              <a:rPr lang="tr-TR" sz="1600" b="1" i="1" dirty="0">
                <a:solidFill>
                  <a:srgbClr val="0066FF"/>
                </a:solidFill>
              </a:rPr>
              <a:t>u</a:t>
            </a:r>
            <a:r>
              <a:rPr lang="tr-TR" sz="1600" b="1" i="1" dirty="0" smtClean="0">
                <a:solidFill>
                  <a:srgbClr val="0066FF"/>
                </a:solidFill>
              </a:rPr>
              <a:t>ygun olan satırları doldurunuz lütfen) </a:t>
            </a:r>
            <a:endParaRPr lang="tr-TR" sz="1600" i="1" dirty="0">
              <a:solidFill>
                <a:srgbClr val="0066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884268"/>
              </p:ext>
            </p:extLst>
          </p:nvPr>
        </p:nvGraphicFramePr>
        <p:xfrm>
          <a:off x="535711" y="2041235"/>
          <a:ext cx="11102107" cy="31248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5144653">
                  <a:extLst>
                    <a:ext uri="{9D8B030D-6E8A-4147-A177-3AD203B41FA5}">
                      <a16:colId xmlns:a16="http://schemas.microsoft.com/office/drawing/2014/main" val="1537241276"/>
                    </a:ext>
                  </a:extLst>
                </a:gridCol>
                <a:gridCol w="3371178">
                  <a:extLst>
                    <a:ext uri="{9D8B030D-6E8A-4147-A177-3AD203B41FA5}">
                      <a16:colId xmlns:a16="http://schemas.microsoft.com/office/drawing/2014/main" val="1294911607"/>
                    </a:ext>
                  </a:extLst>
                </a:gridCol>
                <a:gridCol w="2586276">
                  <a:extLst>
                    <a:ext uri="{9D8B030D-6E8A-4147-A177-3AD203B41FA5}">
                      <a16:colId xmlns:a16="http://schemas.microsoft.com/office/drawing/2014/main" val="2690988503"/>
                    </a:ext>
                  </a:extLst>
                </a:gridCol>
              </a:tblGrid>
              <a:tr h="443347"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Program Sayısı</a:t>
                      </a:r>
                      <a:endParaRPr lang="tr-T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2457692"/>
                  </a:ext>
                </a:extLst>
              </a:tr>
              <a:tr h="382936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Ön Lisans Bölüm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1669636"/>
                  </a:ext>
                </a:extLst>
              </a:tr>
              <a:tr h="382936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Ön Lisans Programı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0097344"/>
                  </a:ext>
                </a:extLst>
              </a:tr>
              <a:tr h="382936">
                <a:tc>
                  <a:txBody>
                    <a:bodyPr/>
                    <a:lstStyle/>
                    <a:p>
                      <a:pPr marL="72000" algn="r" fontAlgn="ctr">
                        <a:lnSpc>
                          <a:spcPct val="100000"/>
                        </a:lnSpc>
                      </a:pPr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Öğrenci Alan Aktif Ön Lisans Program Sayısı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02482"/>
                  </a:ext>
                </a:extLst>
              </a:tr>
              <a:tr h="382936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b="0" u="none" strike="noStrike" dirty="0">
                          <a:solidFill>
                            <a:srgbClr val="3333FF"/>
                          </a:solidFill>
                          <a:effectLst/>
                        </a:rPr>
                        <a:t>Lisans Bölüm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92869150"/>
                  </a:ext>
                </a:extLst>
              </a:tr>
              <a:tr h="524693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b="0" u="none" strike="noStrike" dirty="0">
                          <a:solidFill>
                            <a:srgbClr val="3333FF"/>
                          </a:solidFill>
                          <a:effectLst/>
                        </a:rPr>
                        <a:t>Lisans Programı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58379037"/>
                  </a:ext>
                </a:extLst>
              </a:tr>
              <a:tr h="625091">
                <a:tc>
                  <a:txBody>
                    <a:bodyPr/>
                    <a:lstStyle/>
                    <a:p>
                      <a:pPr marL="72000" algn="r" fontAlgn="ctr">
                        <a:lnSpc>
                          <a:spcPct val="100000"/>
                        </a:lnSpc>
                      </a:pPr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Öğrenci Alan Aktif Lisans Program Sayısı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8798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746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32500" lnSpcReduction="20000"/>
          </a:bodyPr>
          <a:lstStyle/>
          <a:p>
            <a:r>
              <a:rPr lang="tr-TR" sz="24000" b="1" dirty="0" smtClean="0">
                <a:solidFill>
                  <a:srgbClr val="FF0000"/>
                </a:solidFill>
              </a:rPr>
              <a:t>EĞİTİM ÖĞRETİM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3333FF"/>
                </a:solidFill>
              </a:rPr>
              <a:t>PROGRAMLAR VE ÖĞRENCİ 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49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SUNUM PLANI</a:t>
            </a:r>
            <a:endParaRPr lang="tr-T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927960"/>
            <a:ext cx="5193145" cy="4313657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ULUSLARARASILAŞMA</a:t>
            </a:r>
            <a:endParaRPr lang="tr-TR" sz="3200" b="1" dirty="0" smtClean="0">
              <a:solidFill>
                <a:srgbClr val="3333FF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KAPANIŞ</a:t>
            </a:r>
            <a:endParaRPr lang="tr-TR" sz="3200" b="1" dirty="0" smtClean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273" y="766617"/>
            <a:ext cx="10455562" cy="64481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Ön Lisans / Lisans Eğitimi: </a:t>
            </a:r>
            <a:r>
              <a:rPr lang="tr-TR" sz="2800" b="1" dirty="0" smtClean="0">
                <a:solidFill>
                  <a:srgbClr val="0066FF"/>
                </a:solidFill>
              </a:rPr>
              <a:t>Program </a:t>
            </a:r>
            <a:r>
              <a:rPr lang="tr-TR" sz="2800" b="1" dirty="0" smtClean="0">
                <a:solidFill>
                  <a:srgbClr val="0066FF"/>
                </a:solidFill>
              </a:rPr>
              <a:t>Yapısı</a:t>
            </a:r>
            <a:endParaRPr lang="tr-TR" sz="28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131482"/>
              </p:ext>
            </p:extLst>
          </p:nvPr>
        </p:nvGraphicFramePr>
        <p:xfrm>
          <a:off x="434109" y="2068948"/>
          <a:ext cx="10658764" cy="333432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457302">
                  <a:extLst>
                    <a:ext uri="{9D8B030D-6E8A-4147-A177-3AD203B41FA5}">
                      <a16:colId xmlns:a16="http://schemas.microsoft.com/office/drawing/2014/main" val="621306946"/>
                    </a:ext>
                  </a:extLst>
                </a:gridCol>
                <a:gridCol w="6201462">
                  <a:extLst>
                    <a:ext uri="{9D8B030D-6E8A-4147-A177-3AD203B41FA5}">
                      <a16:colId xmlns:a16="http://schemas.microsoft.com/office/drawing/2014/main" val="1031207934"/>
                    </a:ext>
                  </a:extLst>
                </a:gridCol>
              </a:tblGrid>
              <a:tr h="312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Bölüm Adı*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380746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2170701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579918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9441759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9140063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7483733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6720296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5138604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1229376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434109" y="5879856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2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2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86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10" y="812800"/>
            <a:ext cx="10603345" cy="68359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0000CC"/>
                </a:solidFill>
              </a:rPr>
              <a:t>Lisansüstü </a:t>
            </a:r>
            <a:r>
              <a:rPr lang="tr-TR" sz="2800" b="1" dirty="0" smtClean="0">
                <a:solidFill>
                  <a:srgbClr val="0000CC"/>
                </a:solidFill>
              </a:rPr>
              <a:t>Eğitim Programları </a:t>
            </a:r>
            <a:endParaRPr lang="tr-TR" sz="2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21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503936"/>
              </p:ext>
            </p:extLst>
          </p:nvPr>
        </p:nvGraphicFramePr>
        <p:xfrm>
          <a:off x="452583" y="1911921"/>
          <a:ext cx="11166762" cy="3777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05388">
                  <a:extLst>
                    <a:ext uri="{9D8B030D-6E8A-4147-A177-3AD203B41FA5}">
                      <a16:colId xmlns:a16="http://schemas.microsoft.com/office/drawing/2014/main" val="3065847438"/>
                    </a:ext>
                  </a:extLst>
                </a:gridCol>
                <a:gridCol w="2280687">
                  <a:extLst>
                    <a:ext uri="{9D8B030D-6E8A-4147-A177-3AD203B41FA5}">
                      <a16:colId xmlns:a16="http://schemas.microsoft.com/office/drawing/2014/main" val="338748751"/>
                    </a:ext>
                  </a:extLst>
                </a:gridCol>
                <a:gridCol w="2280687">
                  <a:extLst>
                    <a:ext uri="{9D8B030D-6E8A-4147-A177-3AD203B41FA5}">
                      <a16:colId xmlns:a16="http://schemas.microsoft.com/office/drawing/2014/main" val="2571452112"/>
                    </a:ext>
                  </a:extLst>
                </a:gridCol>
              </a:tblGrid>
              <a:tr h="41974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Program Sayısı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82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17648076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Tezsiz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494818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Tezli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7472582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Doktora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802251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r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TOPLAM PROGRAM SAYISI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3241101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Tezsiz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57172641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Tezli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98297856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Doktora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023865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r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ÖĞRENCİ ALAN AKTİF TOPLAM PROGRAM SAYISI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7016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733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7836" y="757382"/>
            <a:ext cx="10515600" cy="544946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0000CC"/>
                </a:solidFill>
              </a:rPr>
              <a:t>Lisansüstü Eğitim Programları </a:t>
            </a:r>
            <a:endParaRPr lang="tr-TR" sz="3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22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576650"/>
              </p:ext>
            </p:extLst>
          </p:nvPr>
        </p:nvGraphicFramePr>
        <p:xfrm>
          <a:off x="838200" y="1925968"/>
          <a:ext cx="10815783" cy="368957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467928">
                  <a:extLst>
                    <a:ext uri="{9D8B030D-6E8A-4147-A177-3AD203B41FA5}">
                      <a16:colId xmlns:a16="http://schemas.microsoft.com/office/drawing/2014/main" val="3183106496"/>
                    </a:ext>
                  </a:extLst>
                </a:gridCol>
                <a:gridCol w="2576945">
                  <a:extLst>
                    <a:ext uri="{9D8B030D-6E8A-4147-A177-3AD203B41FA5}">
                      <a16:colId xmlns:a16="http://schemas.microsoft.com/office/drawing/2014/main" val="1042989349"/>
                    </a:ext>
                  </a:extLst>
                </a:gridCol>
                <a:gridCol w="1588655">
                  <a:extLst>
                    <a:ext uri="{9D8B030D-6E8A-4147-A177-3AD203B41FA5}">
                      <a16:colId xmlns:a16="http://schemas.microsoft.com/office/drawing/2014/main" val="120683918"/>
                    </a:ext>
                  </a:extLst>
                </a:gridCol>
                <a:gridCol w="1182255">
                  <a:extLst>
                    <a:ext uri="{9D8B030D-6E8A-4147-A177-3AD203B41FA5}">
                      <a16:colId xmlns:a16="http://schemas.microsoft.com/office/drawing/2014/main" val="1457558266"/>
                    </a:ext>
                  </a:extLst>
                </a:gridCol>
              </a:tblGrid>
              <a:tr h="29070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Program Türü </a:t>
                      </a:r>
                      <a:r>
                        <a:rPr lang="tr-TR" sz="1400" b="1" i="1" u="none" strike="noStrike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(Lütfen uygun olan işaretleyiniz) </a:t>
                      </a:r>
                      <a:endParaRPr lang="tr-TR" sz="1400" b="1" i="1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85811164"/>
                  </a:ext>
                </a:extLst>
              </a:tr>
              <a:tr h="3155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Tezsiz Yüksek Lisans</a:t>
                      </a:r>
                      <a:endParaRPr lang="tr-TR" sz="14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Tezli Yüksek Lisans</a:t>
                      </a:r>
                      <a:endParaRPr lang="tr-TR" sz="14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Doktora</a:t>
                      </a:r>
                      <a:endParaRPr lang="tr-TR" sz="1400" b="1" i="0" u="none" strike="noStrike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7331155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 dirty="0">
                          <a:effectLst/>
                        </a:rPr>
                        <a:t>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 dirty="0">
                          <a:effectLst/>
                        </a:rPr>
                        <a:t> 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654307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>
                          <a:effectLst/>
                        </a:rPr>
                        <a:t> 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 dirty="0">
                          <a:effectLst/>
                        </a:rPr>
                        <a:t> 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0963116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 dirty="0">
                          <a:effectLst/>
                        </a:rPr>
                        <a:t>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97307841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>
                          <a:effectLst/>
                        </a:rPr>
                        <a:t> 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3074042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>
                          <a:effectLst/>
                        </a:rPr>
                        <a:t> 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55711533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>
                          <a:effectLst/>
                        </a:rPr>
                        <a:t> 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6196911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>
                          <a:effectLst/>
                        </a:rPr>
                        <a:t> 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07781935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u="none" strike="noStrike" dirty="0">
                          <a:effectLst/>
                        </a:rPr>
                        <a:t>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tr-TR" sz="1100" u="none" strike="noStrike">
                          <a:effectLst/>
                        </a:rPr>
                        <a:t> 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13256994"/>
                  </a:ext>
                </a:extLst>
              </a:tr>
              <a:tr h="210230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26582198"/>
                  </a:ext>
                </a:extLst>
              </a:tr>
              <a:tr h="210230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u="none" strike="noStrike" dirty="0">
                          <a:effectLst/>
                        </a:rPr>
                        <a:t> 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81847845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753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51235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SAYISI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23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651804"/>
              </p:ext>
            </p:extLst>
          </p:nvPr>
        </p:nvGraphicFramePr>
        <p:xfrm>
          <a:off x="419738" y="1908314"/>
          <a:ext cx="11407827" cy="376692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949627">
                  <a:extLst>
                    <a:ext uri="{9D8B030D-6E8A-4147-A177-3AD203B41FA5}">
                      <a16:colId xmlns:a16="http://schemas.microsoft.com/office/drawing/2014/main" val="219597888"/>
                    </a:ext>
                  </a:extLst>
                </a:gridCol>
                <a:gridCol w="3532260">
                  <a:extLst>
                    <a:ext uri="{9D8B030D-6E8A-4147-A177-3AD203B41FA5}">
                      <a16:colId xmlns:a16="http://schemas.microsoft.com/office/drawing/2014/main" val="4031943182"/>
                    </a:ext>
                  </a:extLst>
                </a:gridCol>
                <a:gridCol w="2526388">
                  <a:extLst>
                    <a:ext uri="{9D8B030D-6E8A-4147-A177-3AD203B41FA5}">
                      <a16:colId xmlns:a16="http://schemas.microsoft.com/office/drawing/2014/main" val="439096765"/>
                    </a:ext>
                  </a:extLst>
                </a:gridCol>
                <a:gridCol w="2399552">
                  <a:extLst>
                    <a:ext uri="{9D8B030D-6E8A-4147-A177-3AD203B41FA5}">
                      <a16:colId xmlns:a16="http://schemas.microsoft.com/office/drawing/2014/main" val="3479568610"/>
                    </a:ext>
                  </a:extLst>
                </a:gridCol>
              </a:tblGrid>
              <a:tr h="5112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Bölüm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5395528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9888072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5197973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6391733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73894566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5541226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8332303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6407344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7648266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 TOPLAM  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7970296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82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(Cinsiyete Göre Dağılımı)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24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788176"/>
              </p:ext>
            </p:extLst>
          </p:nvPr>
        </p:nvGraphicFramePr>
        <p:xfrm>
          <a:off x="427384" y="2077284"/>
          <a:ext cx="11320668" cy="357807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110946">
                  <a:extLst>
                    <a:ext uri="{9D8B030D-6E8A-4147-A177-3AD203B41FA5}">
                      <a16:colId xmlns:a16="http://schemas.microsoft.com/office/drawing/2014/main" val="2117979618"/>
                    </a:ext>
                  </a:extLst>
                </a:gridCol>
                <a:gridCol w="3707296">
                  <a:extLst>
                    <a:ext uri="{9D8B030D-6E8A-4147-A177-3AD203B41FA5}">
                      <a16:colId xmlns:a16="http://schemas.microsoft.com/office/drawing/2014/main" val="4174588668"/>
                    </a:ext>
                  </a:extLst>
                </a:gridCol>
                <a:gridCol w="626165">
                  <a:extLst>
                    <a:ext uri="{9D8B030D-6E8A-4147-A177-3AD203B41FA5}">
                      <a16:colId xmlns:a16="http://schemas.microsoft.com/office/drawing/2014/main" val="258324881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2374087"/>
                    </a:ext>
                  </a:extLst>
                </a:gridCol>
                <a:gridCol w="924339">
                  <a:extLst>
                    <a:ext uri="{9D8B030D-6E8A-4147-A177-3AD203B41FA5}">
                      <a16:colId xmlns:a16="http://schemas.microsoft.com/office/drawing/2014/main" val="2018321977"/>
                    </a:ext>
                  </a:extLst>
                </a:gridCol>
                <a:gridCol w="606287">
                  <a:extLst>
                    <a:ext uri="{9D8B030D-6E8A-4147-A177-3AD203B41FA5}">
                      <a16:colId xmlns:a16="http://schemas.microsoft.com/office/drawing/2014/main" val="3809454168"/>
                    </a:ext>
                  </a:extLst>
                </a:gridCol>
                <a:gridCol w="715618">
                  <a:extLst>
                    <a:ext uri="{9D8B030D-6E8A-4147-A177-3AD203B41FA5}">
                      <a16:colId xmlns:a16="http://schemas.microsoft.com/office/drawing/2014/main" val="572787810"/>
                    </a:ext>
                  </a:extLst>
                </a:gridCol>
                <a:gridCol w="944217">
                  <a:extLst>
                    <a:ext uri="{9D8B030D-6E8A-4147-A177-3AD203B41FA5}">
                      <a16:colId xmlns:a16="http://schemas.microsoft.com/office/drawing/2014/main" val="2553092673"/>
                    </a:ext>
                  </a:extLst>
                </a:gridCol>
              </a:tblGrid>
              <a:tr h="33596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020204"/>
                  </a:ext>
                </a:extLst>
              </a:tr>
              <a:tr h="37019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7730427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3557036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8291898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9520520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7719453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3600021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7317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7006957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r>
                        <a:rPr lang="tr-TR" sz="1800" b="1" dirty="0">
                          <a:effectLst/>
                          <a:latin typeface="+mn-lt"/>
                        </a:rPr>
                        <a:t> 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4167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402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</a:t>
            </a:r>
            <a:r>
              <a:rPr lang="tr-TR" sz="2800" b="1" dirty="0" smtClean="0">
                <a:solidFill>
                  <a:srgbClr val="3333FF"/>
                </a:solidFill>
              </a:rPr>
              <a:t>Üyesi/Elemanı </a:t>
            </a:r>
            <a:r>
              <a:rPr lang="tr-TR" sz="2800" b="1" dirty="0">
                <a:solidFill>
                  <a:srgbClr val="3333FF"/>
                </a:solidFill>
              </a:rPr>
              <a:t>Başına Düşen Öğrenci </a:t>
            </a:r>
            <a:r>
              <a:rPr lang="tr-TR" sz="2800" b="1" dirty="0" smtClean="0">
                <a:solidFill>
                  <a:srgbClr val="3333FF"/>
                </a:solidFill>
              </a:rPr>
              <a:t>Sayısı </a:t>
            </a:r>
            <a:br>
              <a:rPr lang="tr-TR" sz="2800" b="1" dirty="0" smtClean="0">
                <a:solidFill>
                  <a:srgbClr val="3333FF"/>
                </a:solidFill>
              </a:rPr>
            </a:br>
            <a:r>
              <a:rPr lang="tr-TR" sz="1800" b="1" i="1" dirty="0" smtClean="0">
                <a:solidFill>
                  <a:srgbClr val="FF0000"/>
                </a:solidFill>
              </a:rPr>
              <a:t>(Programdaki ön lisans, lisans ve lisansüstü toplam öğrenci </a:t>
            </a:r>
            <a:r>
              <a:rPr lang="tr-TR" sz="1800" b="1" i="1" dirty="0">
                <a:solidFill>
                  <a:srgbClr val="FF0000"/>
                </a:solidFill>
              </a:rPr>
              <a:t>s</a:t>
            </a:r>
            <a:r>
              <a:rPr lang="tr-TR" sz="1800" b="1" i="1" dirty="0" smtClean="0">
                <a:solidFill>
                  <a:srgbClr val="FF0000"/>
                </a:solidFill>
              </a:rPr>
              <a:t>ayısı)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25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851899"/>
              </p:ext>
            </p:extLst>
          </p:nvPr>
        </p:nvGraphicFramePr>
        <p:xfrm>
          <a:off x="674257" y="2028498"/>
          <a:ext cx="11139373" cy="38152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57117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176421">
                  <a:extLst>
                    <a:ext uri="{9D8B030D-6E8A-4147-A177-3AD203B41FA5}">
                      <a16:colId xmlns:a16="http://schemas.microsoft.com/office/drawing/2014/main" val="1268676462"/>
                    </a:ext>
                  </a:extLst>
                </a:gridCol>
                <a:gridCol w="1608571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1854963">
                  <a:extLst>
                    <a:ext uri="{9D8B030D-6E8A-4147-A177-3AD203B41FA5}">
                      <a16:colId xmlns:a16="http://schemas.microsoft.com/office/drawing/2014/main" val="4177927253"/>
                    </a:ext>
                  </a:extLst>
                </a:gridCol>
                <a:gridCol w="1462974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  <a:gridCol w="1779327">
                  <a:extLst>
                    <a:ext uri="{9D8B030D-6E8A-4147-A177-3AD203B41FA5}">
                      <a16:colId xmlns:a16="http://schemas.microsoft.com/office/drawing/2014/main" val="1821111739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8929418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BİRİM ORTALAMASI  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828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(Engelli)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26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651480"/>
              </p:ext>
            </p:extLst>
          </p:nvPr>
        </p:nvGraphicFramePr>
        <p:xfrm>
          <a:off x="318054" y="2027583"/>
          <a:ext cx="11509510" cy="373711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46455">
                  <a:extLst>
                    <a:ext uri="{9D8B030D-6E8A-4147-A177-3AD203B41FA5}">
                      <a16:colId xmlns:a16="http://schemas.microsoft.com/office/drawing/2014/main" val="3062461048"/>
                    </a:ext>
                  </a:extLst>
                </a:gridCol>
                <a:gridCol w="2609459">
                  <a:extLst>
                    <a:ext uri="{9D8B030D-6E8A-4147-A177-3AD203B41FA5}">
                      <a16:colId xmlns:a16="http://schemas.microsoft.com/office/drawing/2014/main" val="2599825393"/>
                    </a:ext>
                  </a:extLst>
                </a:gridCol>
                <a:gridCol w="814503">
                  <a:extLst>
                    <a:ext uri="{9D8B030D-6E8A-4147-A177-3AD203B41FA5}">
                      <a16:colId xmlns:a16="http://schemas.microsoft.com/office/drawing/2014/main" val="2575000749"/>
                    </a:ext>
                  </a:extLst>
                </a:gridCol>
                <a:gridCol w="814503">
                  <a:extLst>
                    <a:ext uri="{9D8B030D-6E8A-4147-A177-3AD203B41FA5}">
                      <a16:colId xmlns:a16="http://schemas.microsoft.com/office/drawing/2014/main" val="1397288745"/>
                    </a:ext>
                  </a:extLst>
                </a:gridCol>
                <a:gridCol w="584261">
                  <a:extLst>
                    <a:ext uri="{9D8B030D-6E8A-4147-A177-3AD203B41FA5}">
                      <a16:colId xmlns:a16="http://schemas.microsoft.com/office/drawing/2014/main" val="4215508311"/>
                    </a:ext>
                  </a:extLst>
                </a:gridCol>
                <a:gridCol w="612825">
                  <a:extLst>
                    <a:ext uri="{9D8B030D-6E8A-4147-A177-3AD203B41FA5}">
                      <a16:colId xmlns:a16="http://schemas.microsoft.com/office/drawing/2014/main" val="2222175126"/>
                    </a:ext>
                  </a:extLst>
                </a:gridCol>
                <a:gridCol w="721887">
                  <a:extLst>
                    <a:ext uri="{9D8B030D-6E8A-4147-A177-3AD203B41FA5}">
                      <a16:colId xmlns:a16="http://schemas.microsoft.com/office/drawing/2014/main" val="980281889"/>
                    </a:ext>
                  </a:extLst>
                </a:gridCol>
                <a:gridCol w="721887">
                  <a:extLst>
                    <a:ext uri="{9D8B030D-6E8A-4147-A177-3AD203B41FA5}">
                      <a16:colId xmlns:a16="http://schemas.microsoft.com/office/drawing/2014/main" val="2423004025"/>
                    </a:ext>
                  </a:extLst>
                </a:gridCol>
                <a:gridCol w="611093">
                  <a:extLst>
                    <a:ext uri="{9D8B030D-6E8A-4147-A177-3AD203B41FA5}">
                      <a16:colId xmlns:a16="http://schemas.microsoft.com/office/drawing/2014/main" val="3342530665"/>
                    </a:ext>
                  </a:extLst>
                </a:gridCol>
                <a:gridCol w="678608">
                  <a:extLst>
                    <a:ext uri="{9D8B030D-6E8A-4147-A177-3AD203B41FA5}">
                      <a16:colId xmlns:a16="http://schemas.microsoft.com/office/drawing/2014/main" val="2150964944"/>
                    </a:ext>
                  </a:extLst>
                </a:gridCol>
                <a:gridCol w="678608">
                  <a:extLst>
                    <a:ext uri="{9D8B030D-6E8A-4147-A177-3AD203B41FA5}">
                      <a16:colId xmlns:a16="http://schemas.microsoft.com/office/drawing/2014/main" val="2465318105"/>
                    </a:ext>
                  </a:extLst>
                </a:gridCol>
                <a:gridCol w="615421">
                  <a:extLst>
                    <a:ext uri="{9D8B030D-6E8A-4147-A177-3AD203B41FA5}">
                      <a16:colId xmlns:a16="http://schemas.microsoft.com/office/drawing/2014/main" val="3940777175"/>
                    </a:ext>
                  </a:extLst>
                </a:gridCol>
              </a:tblGrid>
              <a:tr h="3207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1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1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549033"/>
                  </a:ext>
                </a:extLst>
              </a:tr>
              <a:tr h="67423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Görme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İşitme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Fiziksel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Diğer 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3333FF"/>
                          </a:solidFill>
                          <a:effectLst/>
                        </a:rPr>
                        <a:t>Toplam Sayı</a:t>
                      </a:r>
                      <a:endParaRPr lang="tr-TR" sz="14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Görme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İşitme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Fiziksel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Diğer 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3333FF"/>
                          </a:solidFill>
                          <a:effectLst/>
                        </a:rPr>
                        <a:t>Toplam Sayı</a:t>
                      </a:r>
                      <a:endParaRPr lang="tr-TR" sz="14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6099632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0274730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47166549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3132141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24415167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6647798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47488355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55363791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</a:t>
                      </a:r>
                      <a:r>
                        <a:rPr lang="tr-TR" sz="16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r>
                        <a:rPr lang="tr-TR" sz="1100" dirty="0">
                          <a:effectLst/>
                        </a:rPr>
                        <a:t>  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5689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3333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790313"/>
            <a:ext cx="10505661" cy="62574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ÖĞRENCİ SAYISI (</a:t>
            </a:r>
            <a:r>
              <a:rPr lang="tr-TR" sz="2800" b="1" i="1" dirty="0" smtClean="0">
                <a:solidFill>
                  <a:srgbClr val="FF0000"/>
                </a:solidFill>
                <a:cs typeface="Calibri" pitchFamily="34" charset="0"/>
              </a:rPr>
              <a:t>Varsa, Lisansüstü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891B-9CA3-40B3-819B-83EB387B8A2F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27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59498" y="5925707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294355"/>
              </p:ext>
            </p:extLst>
          </p:nvPr>
        </p:nvGraphicFramePr>
        <p:xfrm>
          <a:off x="387626" y="1958012"/>
          <a:ext cx="11459817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63868">
                  <a:extLst>
                    <a:ext uri="{9D8B030D-6E8A-4147-A177-3AD203B41FA5}">
                      <a16:colId xmlns:a16="http://schemas.microsoft.com/office/drawing/2014/main" val="46596549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1076364814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2278500121"/>
                    </a:ext>
                  </a:extLst>
                </a:gridCol>
                <a:gridCol w="1028762">
                  <a:extLst>
                    <a:ext uri="{9D8B030D-6E8A-4147-A177-3AD203B41FA5}">
                      <a16:colId xmlns:a16="http://schemas.microsoft.com/office/drawing/2014/main" val="3247078321"/>
                    </a:ext>
                  </a:extLst>
                </a:gridCol>
                <a:gridCol w="877099">
                  <a:extLst>
                    <a:ext uri="{9D8B030D-6E8A-4147-A177-3AD203B41FA5}">
                      <a16:colId xmlns:a16="http://schemas.microsoft.com/office/drawing/2014/main" val="2219281847"/>
                    </a:ext>
                  </a:extLst>
                </a:gridCol>
                <a:gridCol w="877099">
                  <a:extLst>
                    <a:ext uri="{9D8B030D-6E8A-4147-A177-3AD203B41FA5}">
                      <a16:colId xmlns:a16="http://schemas.microsoft.com/office/drawing/2014/main" val="218234555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252447032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467654421"/>
                    </a:ext>
                  </a:extLst>
                </a:gridCol>
                <a:gridCol w="952557">
                  <a:extLst>
                    <a:ext uri="{9D8B030D-6E8A-4147-A177-3AD203B41FA5}">
                      <a16:colId xmlns:a16="http://schemas.microsoft.com/office/drawing/2014/main" val="2331275780"/>
                    </a:ext>
                  </a:extLst>
                </a:gridCol>
              </a:tblGrid>
              <a:tr h="321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79608"/>
                  </a:ext>
                </a:extLst>
              </a:tr>
              <a:tr h="64037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(YL)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(TEZLİ)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(YL)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(TEZSİZ)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(DR)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(YL)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(TEZLİ)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(YL)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(TEZSİZ)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(DR)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945029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25497373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10399160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471996439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953012033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83547327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907457057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65132867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25133252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TOPLAM  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4334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837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</a:t>
            </a:r>
            <a:r>
              <a:rPr lang="tr-TR" sz="2800" b="1" dirty="0" smtClean="0">
                <a:solidFill>
                  <a:srgbClr val="3333FF"/>
                </a:solidFill>
              </a:rPr>
              <a:t>Üyesi/Elemanı </a:t>
            </a:r>
            <a:r>
              <a:rPr lang="tr-TR" sz="2800" b="1" dirty="0">
                <a:solidFill>
                  <a:srgbClr val="3333FF"/>
                </a:solidFill>
              </a:rPr>
              <a:t>Başına Düşen </a:t>
            </a:r>
            <a:r>
              <a:rPr lang="tr-TR" sz="2800" b="1" dirty="0" smtClean="0">
                <a:solidFill>
                  <a:srgbClr val="3333FF"/>
                </a:solidFill>
              </a:rPr>
              <a:t>Lisansüstü Öğrenci </a:t>
            </a:r>
            <a:r>
              <a:rPr lang="tr-TR" sz="2800" b="1" dirty="0" smtClean="0">
                <a:solidFill>
                  <a:srgbClr val="3333FF"/>
                </a:solidFill>
              </a:rPr>
              <a:t>Sayısı </a:t>
            </a:r>
            <a:br>
              <a:rPr lang="tr-TR" sz="2800" b="1" dirty="0" smtClean="0">
                <a:solidFill>
                  <a:srgbClr val="3333FF"/>
                </a:solidFill>
              </a:rPr>
            </a:br>
            <a:r>
              <a:rPr lang="tr-TR" sz="1800" b="1" i="1" dirty="0" smtClean="0">
                <a:solidFill>
                  <a:srgbClr val="FF0000"/>
                </a:solidFill>
              </a:rPr>
              <a:t>(Varsa, </a:t>
            </a:r>
            <a:r>
              <a:rPr lang="tr-TR" sz="1800" b="1" i="1" dirty="0" smtClean="0">
                <a:solidFill>
                  <a:srgbClr val="FF0000"/>
                </a:solidFill>
              </a:rPr>
              <a:t>programdaki </a:t>
            </a:r>
            <a:r>
              <a:rPr lang="tr-TR" sz="1800" b="1" i="1" dirty="0" smtClean="0">
                <a:solidFill>
                  <a:srgbClr val="FF0000"/>
                </a:solidFill>
              </a:rPr>
              <a:t>lisansüstü toplam öğrenci </a:t>
            </a:r>
            <a:r>
              <a:rPr lang="tr-TR" sz="1800" b="1" i="1" dirty="0">
                <a:solidFill>
                  <a:srgbClr val="FF0000"/>
                </a:solidFill>
              </a:rPr>
              <a:t>s</a:t>
            </a:r>
            <a:r>
              <a:rPr lang="tr-TR" sz="1800" b="1" i="1" dirty="0" smtClean="0">
                <a:solidFill>
                  <a:srgbClr val="FF0000"/>
                </a:solidFill>
              </a:rPr>
              <a:t>ayısı)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28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/>
        </p:nvGraphicFramePr>
        <p:xfrm>
          <a:off x="838200" y="2028498"/>
          <a:ext cx="10975429" cy="38152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23898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144389">
                  <a:extLst>
                    <a:ext uri="{9D8B030D-6E8A-4147-A177-3AD203B41FA5}">
                      <a16:colId xmlns:a16="http://schemas.microsoft.com/office/drawing/2014/main" val="1268676462"/>
                    </a:ext>
                  </a:extLst>
                </a:gridCol>
                <a:gridCol w="1584897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1827662">
                  <a:extLst>
                    <a:ext uri="{9D8B030D-6E8A-4147-A177-3AD203B41FA5}">
                      <a16:colId xmlns:a16="http://schemas.microsoft.com/office/drawing/2014/main" val="4177927253"/>
                    </a:ext>
                  </a:extLst>
                </a:gridCol>
                <a:gridCol w="1441443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  <a:gridCol w="1753140">
                  <a:extLst>
                    <a:ext uri="{9D8B030D-6E8A-4147-A177-3AD203B41FA5}">
                      <a16:colId xmlns:a16="http://schemas.microsoft.com/office/drawing/2014/main" val="1821111739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8929418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BİRİM ORTALAMASI  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2299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DF2DDB-9147-1331-C942-A70A278F0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85" y="847035"/>
            <a:ext cx="10306877" cy="511839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Yabancı Uyruklu Öğrenci Sayısı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653B-1A74-4BC2-8455-8613C38E416B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407418"/>
              </p:ext>
            </p:extLst>
          </p:nvPr>
        </p:nvGraphicFramePr>
        <p:xfrm>
          <a:off x="241540" y="1769167"/>
          <a:ext cx="11605903" cy="407529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748650">
                  <a:extLst>
                    <a:ext uri="{9D8B030D-6E8A-4147-A177-3AD203B41FA5}">
                      <a16:colId xmlns:a16="http://schemas.microsoft.com/office/drawing/2014/main" val="926914233"/>
                    </a:ext>
                  </a:extLst>
                </a:gridCol>
                <a:gridCol w="4147339">
                  <a:extLst>
                    <a:ext uri="{9D8B030D-6E8A-4147-A177-3AD203B41FA5}">
                      <a16:colId xmlns:a16="http://schemas.microsoft.com/office/drawing/2014/main" val="1865326995"/>
                    </a:ext>
                  </a:extLst>
                </a:gridCol>
                <a:gridCol w="3233706">
                  <a:extLst>
                    <a:ext uri="{9D8B030D-6E8A-4147-A177-3AD203B41FA5}">
                      <a16:colId xmlns:a16="http://schemas.microsoft.com/office/drawing/2014/main" val="4191785303"/>
                    </a:ext>
                  </a:extLst>
                </a:gridCol>
                <a:gridCol w="1476208">
                  <a:extLst>
                    <a:ext uri="{9D8B030D-6E8A-4147-A177-3AD203B41FA5}">
                      <a16:colId xmlns:a16="http://schemas.microsoft.com/office/drawing/2014/main" val="391498586"/>
                    </a:ext>
                  </a:extLst>
                </a:gridCol>
              </a:tblGrid>
              <a:tr h="302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Ülkesi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Sayı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94565912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444652296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32170361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267200893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802609208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386964973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702369829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794091487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76942912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09679599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90270351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554194186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745233896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158744024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5208150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07504" y="5864088"/>
            <a:ext cx="5824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41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9FA948-C8EE-E894-088D-7C35D08FB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78" y="745435"/>
            <a:ext cx="10634870" cy="63655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YKS/ Özel Yetenek Sınavı / ÖZYES Yerleşme ve Kesin Kayıt Sonuçları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1657-4292-4E4C-B36B-9C104EFD0094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30</a:t>
            </a:fld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330956" y="5917915"/>
            <a:ext cx="5761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155661"/>
              </p:ext>
            </p:extLst>
          </p:nvPr>
        </p:nvGraphicFramePr>
        <p:xfrm>
          <a:off x="595901" y="2003461"/>
          <a:ext cx="11281361" cy="373141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147299">
                  <a:extLst>
                    <a:ext uri="{9D8B030D-6E8A-4147-A177-3AD203B41FA5}">
                      <a16:colId xmlns:a16="http://schemas.microsoft.com/office/drawing/2014/main" val="1973764792"/>
                    </a:ext>
                  </a:extLst>
                </a:gridCol>
                <a:gridCol w="983974">
                  <a:extLst>
                    <a:ext uri="{9D8B030D-6E8A-4147-A177-3AD203B41FA5}">
                      <a16:colId xmlns:a16="http://schemas.microsoft.com/office/drawing/2014/main" val="3057559743"/>
                    </a:ext>
                  </a:extLst>
                </a:gridCol>
                <a:gridCol w="983974">
                  <a:extLst>
                    <a:ext uri="{9D8B030D-6E8A-4147-A177-3AD203B41FA5}">
                      <a16:colId xmlns:a16="http://schemas.microsoft.com/office/drawing/2014/main" val="976560049"/>
                    </a:ext>
                  </a:extLst>
                </a:gridCol>
                <a:gridCol w="1033669">
                  <a:extLst>
                    <a:ext uri="{9D8B030D-6E8A-4147-A177-3AD203B41FA5}">
                      <a16:colId xmlns:a16="http://schemas.microsoft.com/office/drawing/2014/main" val="265690425"/>
                    </a:ext>
                  </a:extLst>
                </a:gridCol>
                <a:gridCol w="824948">
                  <a:extLst>
                    <a:ext uri="{9D8B030D-6E8A-4147-A177-3AD203B41FA5}">
                      <a16:colId xmlns:a16="http://schemas.microsoft.com/office/drawing/2014/main" val="1005091239"/>
                    </a:ext>
                  </a:extLst>
                </a:gridCol>
                <a:gridCol w="904461">
                  <a:extLst>
                    <a:ext uri="{9D8B030D-6E8A-4147-A177-3AD203B41FA5}">
                      <a16:colId xmlns:a16="http://schemas.microsoft.com/office/drawing/2014/main" val="3235878979"/>
                    </a:ext>
                  </a:extLst>
                </a:gridCol>
                <a:gridCol w="967544">
                  <a:extLst>
                    <a:ext uri="{9D8B030D-6E8A-4147-A177-3AD203B41FA5}">
                      <a16:colId xmlns:a16="http://schemas.microsoft.com/office/drawing/2014/main" val="2403947113"/>
                    </a:ext>
                  </a:extLst>
                </a:gridCol>
                <a:gridCol w="858873">
                  <a:extLst>
                    <a:ext uri="{9D8B030D-6E8A-4147-A177-3AD203B41FA5}">
                      <a16:colId xmlns:a16="http://schemas.microsoft.com/office/drawing/2014/main" val="1591720098"/>
                    </a:ext>
                  </a:extLst>
                </a:gridCol>
                <a:gridCol w="858873">
                  <a:extLst>
                    <a:ext uri="{9D8B030D-6E8A-4147-A177-3AD203B41FA5}">
                      <a16:colId xmlns:a16="http://schemas.microsoft.com/office/drawing/2014/main" val="464945755"/>
                    </a:ext>
                  </a:extLst>
                </a:gridCol>
                <a:gridCol w="858873">
                  <a:extLst>
                    <a:ext uri="{9D8B030D-6E8A-4147-A177-3AD203B41FA5}">
                      <a16:colId xmlns:a16="http://schemas.microsoft.com/office/drawing/2014/main" val="952931285"/>
                    </a:ext>
                  </a:extLst>
                </a:gridCol>
                <a:gridCol w="858873">
                  <a:extLst>
                    <a:ext uri="{9D8B030D-6E8A-4147-A177-3AD203B41FA5}">
                      <a16:colId xmlns:a16="http://schemas.microsoft.com/office/drawing/2014/main" val="3276162527"/>
                    </a:ext>
                  </a:extLst>
                </a:gridCol>
              </a:tblGrid>
              <a:tr h="319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2024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2025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563080"/>
                  </a:ext>
                </a:extLst>
              </a:tr>
              <a:tr h="637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Program Adı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Kontenjan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Yerleşen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Yerleşme, %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 (n)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Kayıt, %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Kontenjan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Yerleşen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Yerleşme, %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 (n)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Kayıt, %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1402165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1547696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38426369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8744075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95281821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4211108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9311588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31297703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50411773"/>
                  </a:ext>
                </a:extLst>
              </a:tr>
              <a:tr h="31939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TOPLAM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15915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928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07442" y="751484"/>
            <a:ext cx="10425256" cy="666207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YKS/ÖZYES Tercih/ Yerleşme Durumu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31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204827"/>
              </p:ext>
            </p:extLst>
          </p:nvPr>
        </p:nvGraphicFramePr>
        <p:xfrm>
          <a:off x="307441" y="1997764"/>
          <a:ext cx="11480369" cy="38166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128486">
                  <a:extLst>
                    <a:ext uri="{9D8B030D-6E8A-4147-A177-3AD203B41FA5}">
                      <a16:colId xmlns:a16="http://schemas.microsoft.com/office/drawing/2014/main" val="3354496488"/>
                    </a:ext>
                  </a:extLst>
                </a:gridCol>
                <a:gridCol w="4403464">
                  <a:extLst>
                    <a:ext uri="{9D8B030D-6E8A-4147-A177-3AD203B41FA5}">
                      <a16:colId xmlns:a16="http://schemas.microsoft.com/office/drawing/2014/main" val="2304036904"/>
                    </a:ext>
                  </a:extLst>
                </a:gridCol>
                <a:gridCol w="2068220">
                  <a:extLst>
                    <a:ext uri="{9D8B030D-6E8A-4147-A177-3AD203B41FA5}">
                      <a16:colId xmlns:a16="http://schemas.microsoft.com/office/drawing/2014/main" val="3493477180"/>
                    </a:ext>
                  </a:extLst>
                </a:gridCol>
                <a:gridCol w="1880199">
                  <a:extLst>
                    <a:ext uri="{9D8B030D-6E8A-4147-A177-3AD203B41FA5}">
                      <a16:colId xmlns:a16="http://schemas.microsoft.com/office/drawing/2014/main" val="2986900398"/>
                    </a:ext>
                  </a:extLst>
                </a:gridCol>
              </a:tblGrid>
              <a:tr h="3327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PROGRAM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ADI*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YKS TERCİH/ YERLEŞME DURUMU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77316732"/>
                  </a:ext>
                </a:extLst>
              </a:tr>
              <a:tr h="28838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09338762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33572463"/>
                  </a:ext>
                </a:extLst>
              </a:tr>
              <a:tr h="2883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YÜZDELİK DİLİM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1883709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YÜZDELİK DİLİM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50061902"/>
                  </a:ext>
                </a:extLst>
              </a:tr>
              <a:tr h="28838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87641909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8667323"/>
                  </a:ext>
                </a:extLst>
              </a:tr>
              <a:tr h="2883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YÜZDELİK DİLİM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2014713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YÜZDELİK DİLİM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28054606"/>
                  </a:ext>
                </a:extLst>
              </a:tr>
              <a:tr h="28838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9802616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32934530"/>
                  </a:ext>
                </a:extLst>
              </a:tr>
              <a:tr h="2883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YÜZDELİK DİLİM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34332450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YÜZDELİK DİLİM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37907692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330956" y="5923722"/>
            <a:ext cx="6338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74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66" y="805070"/>
            <a:ext cx="10426148" cy="576469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0066FF"/>
                </a:solidFill>
              </a:rPr>
              <a:t>Yatay Geçiş Yapan Öğrenci Sayısı </a:t>
            </a:r>
            <a:r>
              <a:rPr lang="tr-TR" sz="3200" b="1" dirty="0" smtClean="0">
                <a:solidFill>
                  <a:srgbClr val="FF0000"/>
                </a:solidFill>
              </a:rPr>
              <a:t>(</a:t>
            </a:r>
            <a:r>
              <a:rPr lang="tr-TR" sz="3200" b="1" dirty="0">
                <a:solidFill>
                  <a:srgbClr val="FF0000"/>
                </a:solidFill>
              </a:rPr>
              <a:t>G.A.N.O. ile) </a:t>
            </a:r>
            <a:r>
              <a:rPr lang="tr-TR" sz="3200" b="1" dirty="0" smtClean="0">
                <a:solidFill>
                  <a:srgbClr val="0066FF"/>
                </a:solidFill>
              </a:rPr>
              <a:t> </a:t>
            </a:r>
            <a:endParaRPr lang="tr-TR" sz="32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04358"/>
              </p:ext>
            </p:extLst>
          </p:nvPr>
        </p:nvGraphicFramePr>
        <p:xfrm>
          <a:off x="367749" y="2057401"/>
          <a:ext cx="11509514" cy="351095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106550">
                  <a:extLst>
                    <a:ext uri="{9D8B030D-6E8A-4147-A177-3AD203B41FA5}">
                      <a16:colId xmlns:a16="http://schemas.microsoft.com/office/drawing/2014/main" val="760475108"/>
                    </a:ext>
                  </a:extLst>
                </a:gridCol>
                <a:gridCol w="3058898">
                  <a:extLst>
                    <a:ext uri="{9D8B030D-6E8A-4147-A177-3AD203B41FA5}">
                      <a16:colId xmlns:a16="http://schemas.microsoft.com/office/drawing/2014/main" val="1517385474"/>
                    </a:ext>
                  </a:extLst>
                </a:gridCol>
                <a:gridCol w="1257427">
                  <a:extLst>
                    <a:ext uri="{9D8B030D-6E8A-4147-A177-3AD203B41FA5}">
                      <a16:colId xmlns:a16="http://schemas.microsoft.com/office/drawing/2014/main" val="631616098"/>
                    </a:ext>
                  </a:extLst>
                </a:gridCol>
                <a:gridCol w="1439957">
                  <a:extLst>
                    <a:ext uri="{9D8B030D-6E8A-4147-A177-3AD203B41FA5}">
                      <a16:colId xmlns:a16="http://schemas.microsoft.com/office/drawing/2014/main" val="2137392682"/>
                    </a:ext>
                  </a:extLst>
                </a:gridCol>
                <a:gridCol w="1277708">
                  <a:extLst>
                    <a:ext uri="{9D8B030D-6E8A-4147-A177-3AD203B41FA5}">
                      <a16:colId xmlns:a16="http://schemas.microsoft.com/office/drawing/2014/main" val="1163182823"/>
                    </a:ext>
                  </a:extLst>
                </a:gridCol>
                <a:gridCol w="1368974">
                  <a:extLst>
                    <a:ext uri="{9D8B030D-6E8A-4147-A177-3AD203B41FA5}">
                      <a16:colId xmlns:a16="http://schemas.microsoft.com/office/drawing/2014/main" val="1069248377"/>
                    </a:ext>
                  </a:extLst>
                </a:gridCol>
              </a:tblGrid>
              <a:tr h="39584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2024 (Güz – Bahar) 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2025  (Güz – Bahar)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869437"/>
                  </a:ext>
                </a:extLst>
              </a:tr>
              <a:tr h="5692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Gelen 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0066FF"/>
                          </a:solidFill>
                          <a:effectLst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0341925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4780784"/>
                  </a:ext>
                </a:extLst>
              </a:tr>
              <a:tr h="422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3282163"/>
                  </a:ext>
                </a:extLst>
              </a:tr>
              <a:tr h="422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3492090"/>
                  </a:ext>
                </a:extLst>
              </a:tr>
              <a:tr h="422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728655"/>
                  </a:ext>
                </a:extLst>
              </a:tr>
              <a:tr h="417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626354"/>
                  </a:ext>
                </a:extLst>
              </a:tr>
              <a:tr h="42296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 TOPLAM  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4766041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330956" y="5923722"/>
            <a:ext cx="6338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331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64" y="834109"/>
            <a:ext cx="10595113" cy="60729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0066FF"/>
                </a:solidFill>
              </a:rPr>
              <a:t>Yatay Geçiş Yapan Öğrenci Sayısı </a:t>
            </a:r>
            <a:r>
              <a:rPr lang="tr-TR" sz="2800" b="1" dirty="0" smtClean="0">
                <a:solidFill>
                  <a:srgbClr val="FF0000"/>
                </a:solidFill>
              </a:rPr>
              <a:t>(</a:t>
            </a:r>
            <a:r>
              <a:rPr lang="tr-TR" sz="2800" b="1" dirty="0">
                <a:solidFill>
                  <a:srgbClr val="FF0000"/>
                </a:solidFill>
              </a:rPr>
              <a:t>Merkezi Yerleştirme Puanı ile) </a:t>
            </a:r>
            <a:endParaRPr lang="tr-TR" sz="28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33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30956" y="5655366"/>
            <a:ext cx="6745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709560"/>
              </p:ext>
            </p:extLst>
          </p:nvPr>
        </p:nvGraphicFramePr>
        <p:xfrm>
          <a:off x="330956" y="1970760"/>
          <a:ext cx="11509512" cy="337795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98781">
                  <a:extLst>
                    <a:ext uri="{9D8B030D-6E8A-4147-A177-3AD203B41FA5}">
                      <a16:colId xmlns:a16="http://schemas.microsoft.com/office/drawing/2014/main" val="481206611"/>
                    </a:ext>
                  </a:extLst>
                </a:gridCol>
                <a:gridCol w="3601685">
                  <a:extLst>
                    <a:ext uri="{9D8B030D-6E8A-4147-A177-3AD203B41FA5}">
                      <a16:colId xmlns:a16="http://schemas.microsoft.com/office/drawing/2014/main" val="1001607330"/>
                    </a:ext>
                  </a:extLst>
                </a:gridCol>
                <a:gridCol w="1329547">
                  <a:extLst>
                    <a:ext uri="{9D8B030D-6E8A-4147-A177-3AD203B41FA5}">
                      <a16:colId xmlns:a16="http://schemas.microsoft.com/office/drawing/2014/main" val="1652277239"/>
                    </a:ext>
                  </a:extLst>
                </a:gridCol>
                <a:gridCol w="1260094">
                  <a:extLst>
                    <a:ext uri="{9D8B030D-6E8A-4147-A177-3AD203B41FA5}">
                      <a16:colId xmlns:a16="http://schemas.microsoft.com/office/drawing/2014/main" val="3576806662"/>
                    </a:ext>
                  </a:extLst>
                </a:gridCol>
                <a:gridCol w="1289859">
                  <a:extLst>
                    <a:ext uri="{9D8B030D-6E8A-4147-A177-3AD203B41FA5}">
                      <a16:colId xmlns:a16="http://schemas.microsoft.com/office/drawing/2014/main" val="2380808450"/>
                    </a:ext>
                  </a:extLst>
                </a:gridCol>
                <a:gridCol w="1329546">
                  <a:extLst>
                    <a:ext uri="{9D8B030D-6E8A-4147-A177-3AD203B41FA5}">
                      <a16:colId xmlns:a16="http://schemas.microsoft.com/office/drawing/2014/main" val="12646352"/>
                    </a:ext>
                  </a:extLst>
                </a:gridCol>
              </a:tblGrid>
              <a:tr h="38304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(Güz – Bahar) 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 (Güz – Bahar)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836775"/>
                  </a:ext>
                </a:extLst>
              </a:tr>
              <a:tr h="5187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3010335"/>
                  </a:ext>
                </a:extLst>
              </a:tr>
              <a:tr h="422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0434803"/>
                  </a:ext>
                </a:extLst>
              </a:tr>
              <a:tr h="4043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19920611"/>
                  </a:ext>
                </a:extLst>
              </a:tr>
              <a:tr h="409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5334478"/>
                  </a:ext>
                </a:extLst>
              </a:tr>
              <a:tr h="409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25332878"/>
                  </a:ext>
                </a:extLst>
              </a:tr>
              <a:tr h="409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6626502"/>
                  </a:ext>
                </a:extLst>
              </a:tr>
              <a:tr h="40929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TOPLAM  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07435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363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0492" y="807725"/>
            <a:ext cx="10595113" cy="5332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0066FF"/>
                </a:solidFill>
              </a:rPr>
              <a:t>Özel </a:t>
            </a:r>
            <a:r>
              <a:rPr lang="tr-TR" sz="3200" b="1" dirty="0" smtClean="0">
                <a:solidFill>
                  <a:srgbClr val="0066FF"/>
                </a:solidFill>
              </a:rPr>
              <a:t>Öğrencilik Hakkını Kullanan Öğrenci Sayısı </a:t>
            </a:r>
            <a:endParaRPr lang="tr-TR" sz="32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34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30956" y="5655366"/>
            <a:ext cx="6745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880720"/>
              </p:ext>
            </p:extLst>
          </p:nvPr>
        </p:nvGraphicFramePr>
        <p:xfrm>
          <a:off x="606287" y="2057402"/>
          <a:ext cx="11270973" cy="316929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53168">
                  <a:extLst>
                    <a:ext uri="{9D8B030D-6E8A-4147-A177-3AD203B41FA5}">
                      <a16:colId xmlns:a16="http://schemas.microsoft.com/office/drawing/2014/main" val="3079373697"/>
                    </a:ext>
                  </a:extLst>
                </a:gridCol>
                <a:gridCol w="3337069">
                  <a:extLst>
                    <a:ext uri="{9D8B030D-6E8A-4147-A177-3AD203B41FA5}">
                      <a16:colId xmlns:a16="http://schemas.microsoft.com/office/drawing/2014/main" val="3768900691"/>
                    </a:ext>
                  </a:extLst>
                </a:gridCol>
                <a:gridCol w="1297378">
                  <a:extLst>
                    <a:ext uri="{9D8B030D-6E8A-4147-A177-3AD203B41FA5}">
                      <a16:colId xmlns:a16="http://schemas.microsoft.com/office/drawing/2014/main" val="3542751760"/>
                    </a:ext>
                  </a:extLst>
                </a:gridCol>
                <a:gridCol w="1479822">
                  <a:extLst>
                    <a:ext uri="{9D8B030D-6E8A-4147-A177-3AD203B41FA5}">
                      <a16:colId xmlns:a16="http://schemas.microsoft.com/office/drawing/2014/main" val="2623053532"/>
                    </a:ext>
                  </a:extLst>
                </a:gridCol>
                <a:gridCol w="1256835">
                  <a:extLst>
                    <a:ext uri="{9D8B030D-6E8A-4147-A177-3AD203B41FA5}">
                      <a16:colId xmlns:a16="http://schemas.microsoft.com/office/drawing/2014/main" val="1244714129"/>
                    </a:ext>
                  </a:extLst>
                </a:gridCol>
                <a:gridCol w="1246701">
                  <a:extLst>
                    <a:ext uri="{9D8B030D-6E8A-4147-A177-3AD203B41FA5}">
                      <a16:colId xmlns:a16="http://schemas.microsoft.com/office/drawing/2014/main" val="1764914344"/>
                    </a:ext>
                  </a:extLst>
                </a:gridCol>
              </a:tblGrid>
              <a:tr h="35496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(Güz – Bahar) 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 (Güz – Bahar)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210029"/>
                  </a:ext>
                </a:extLst>
              </a:tr>
              <a:tr h="4509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9685148"/>
                  </a:ext>
                </a:extLst>
              </a:tr>
              <a:tr h="3911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9284871"/>
                  </a:ext>
                </a:extLst>
              </a:tr>
              <a:tr h="374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8467589"/>
                  </a:ext>
                </a:extLst>
              </a:tr>
              <a:tr h="379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655418"/>
                  </a:ext>
                </a:extLst>
              </a:tr>
              <a:tr h="379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3640517"/>
                  </a:ext>
                </a:extLst>
              </a:tr>
              <a:tr h="379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8936943"/>
                  </a:ext>
                </a:extLst>
              </a:tr>
              <a:tr h="37928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TOPLAM  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3762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489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64" y="770007"/>
            <a:ext cx="10595113" cy="579581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sz="3200" b="1" dirty="0">
                <a:solidFill>
                  <a:srgbClr val="0066FF"/>
                </a:solidFill>
              </a:rPr>
              <a:t>Kayıt Donduran Öğrenci Sayısı</a:t>
            </a:r>
            <a:endParaRPr lang="tr-TR" sz="3200" b="1" dirty="0">
              <a:solidFill>
                <a:srgbClr val="0066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35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30956" y="5655366"/>
            <a:ext cx="6745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594927"/>
              </p:ext>
            </p:extLst>
          </p:nvPr>
        </p:nvGraphicFramePr>
        <p:xfrm>
          <a:off x="477079" y="1987827"/>
          <a:ext cx="11459818" cy="300712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147850">
                  <a:extLst>
                    <a:ext uri="{9D8B030D-6E8A-4147-A177-3AD203B41FA5}">
                      <a16:colId xmlns:a16="http://schemas.microsoft.com/office/drawing/2014/main" val="168006902"/>
                    </a:ext>
                  </a:extLst>
                </a:gridCol>
                <a:gridCol w="4227994">
                  <a:extLst>
                    <a:ext uri="{9D8B030D-6E8A-4147-A177-3AD203B41FA5}">
                      <a16:colId xmlns:a16="http://schemas.microsoft.com/office/drawing/2014/main" val="226199300"/>
                    </a:ext>
                  </a:extLst>
                </a:gridCol>
                <a:gridCol w="2047131">
                  <a:extLst>
                    <a:ext uri="{9D8B030D-6E8A-4147-A177-3AD203B41FA5}">
                      <a16:colId xmlns:a16="http://schemas.microsoft.com/office/drawing/2014/main" val="2852383516"/>
                    </a:ext>
                  </a:extLst>
                </a:gridCol>
                <a:gridCol w="2036843">
                  <a:extLst>
                    <a:ext uri="{9D8B030D-6E8A-4147-A177-3AD203B41FA5}">
                      <a16:colId xmlns:a16="http://schemas.microsoft.com/office/drawing/2014/main" val="1320489265"/>
                    </a:ext>
                  </a:extLst>
                </a:gridCol>
              </a:tblGrid>
              <a:tr h="5521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 (Güz – Bahar)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  (Güz – Bahar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6202430"/>
                  </a:ext>
                </a:extLst>
              </a:tr>
              <a:tr h="488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78551698"/>
                  </a:ext>
                </a:extLst>
              </a:tr>
              <a:tr h="488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7834321"/>
                  </a:ext>
                </a:extLst>
              </a:tr>
              <a:tr h="494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4100932"/>
                  </a:ext>
                </a:extLst>
              </a:tr>
              <a:tr h="494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66553031"/>
                  </a:ext>
                </a:extLst>
              </a:tr>
              <a:tr h="48859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 TOPLAM  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7173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094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5"/>
            <a:ext cx="10333383" cy="61098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996573"/>
              </p:ext>
            </p:extLst>
          </p:nvPr>
        </p:nvGraphicFramePr>
        <p:xfrm>
          <a:off x="258415" y="1928194"/>
          <a:ext cx="11748054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785692">
                  <a:extLst>
                    <a:ext uri="{9D8B030D-6E8A-4147-A177-3AD203B41FA5}">
                      <a16:colId xmlns:a16="http://schemas.microsoft.com/office/drawing/2014/main" val="4192263304"/>
                    </a:ext>
                  </a:extLst>
                </a:gridCol>
                <a:gridCol w="782202">
                  <a:extLst>
                    <a:ext uri="{9D8B030D-6E8A-4147-A177-3AD203B41FA5}">
                      <a16:colId xmlns:a16="http://schemas.microsoft.com/office/drawing/2014/main" val="1948068890"/>
                    </a:ext>
                  </a:extLst>
                </a:gridCol>
                <a:gridCol w="828688">
                  <a:extLst>
                    <a:ext uri="{9D8B030D-6E8A-4147-A177-3AD203B41FA5}">
                      <a16:colId xmlns:a16="http://schemas.microsoft.com/office/drawing/2014/main" val="3114453413"/>
                    </a:ext>
                  </a:extLst>
                </a:gridCol>
                <a:gridCol w="384027">
                  <a:extLst>
                    <a:ext uri="{9D8B030D-6E8A-4147-A177-3AD203B41FA5}">
                      <a16:colId xmlns:a16="http://schemas.microsoft.com/office/drawing/2014/main" val="880637479"/>
                    </a:ext>
                  </a:extLst>
                </a:gridCol>
                <a:gridCol w="4128161">
                  <a:extLst>
                    <a:ext uri="{9D8B030D-6E8A-4147-A177-3AD203B41FA5}">
                      <a16:colId xmlns:a16="http://schemas.microsoft.com/office/drawing/2014/main" val="1652700958"/>
                    </a:ext>
                  </a:extLst>
                </a:gridCol>
                <a:gridCol w="1017511">
                  <a:extLst>
                    <a:ext uri="{9D8B030D-6E8A-4147-A177-3AD203B41FA5}">
                      <a16:colId xmlns:a16="http://schemas.microsoft.com/office/drawing/2014/main" val="415396313"/>
                    </a:ext>
                  </a:extLst>
                </a:gridCol>
                <a:gridCol w="821773">
                  <a:extLst>
                    <a:ext uri="{9D8B030D-6E8A-4147-A177-3AD203B41FA5}">
                      <a16:colId xmlns:a16="http://schemas.microsoft.com/office/drawing/2014/main" val="3816140166"/>
                    </a:ext>
                  </a:extLst>
                </a:gridCol>
              </a:tblGrid>
              <a:tr h="315720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7438809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3344161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805708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61303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3057154"/>
                  </a:ext>
                </a:extLst>
              </a:tr>
              <a:tr h="38438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467662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71107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3624"/>
                  </a:ext>
                </a:extLst>
              </a:tr>
              <a:tr h="50603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9806791"/>
                  </a:ext>
                </a:extLst>
              </a:tr>
              <a:tr h="40865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Seçmeli Ders AKTS Toplamı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 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404473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</a:rPr>
                        <a:t> </a:t>
                      </a:r>
                      <a:endParaRPr lang="tr-T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39485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4"/>
            <a:ext cx="10333383" cy="75537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37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/>
          </p:nvPr>
        </p:nvGraphicFramePr>
        <p:xfrm>
          <a:off x="447261" y="2057399"/>
          <a:ext cx="11380305" cy="352671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40588">
                  <a:extLst>
                    <a:ext uri="{9D8B030D-6E8A-4147-A177-3AD203B41FA5}">
                      <a16:colId xmlns:a16="http://schemas.microsoft.com/office/drawing/2014/main" val="3509721963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1500573551"/>
                    </a:ext>
                  </a:extLst>
                </a:gridCol>
                <a:gridCol w="982444">
                  <a:extLst>
                    <a:ext uri="{9D8B030D-6E8A-4147-A177-3AD203B41FA5}">
                      <a16:colId xmlns:a16="http://schemas.microsoft.com/office/drawing/2014/main" val="688872774"/>
                    </a:ext>
                  </a:extLst>
                </a:gridCol>
                <a:gridCol w="504096">
                  <a:extLst>
                    <a:ext uri="{9D8B030D-6E8A-4147-A177-3AD203B41FA5}">
                      <a16:colId xmlns:a16="http://schemas.microsoft.com/office/drawing/2014/main" val="1262301153"/>
                    </a:ext>
                  </a:extLst>
                </a:gridCol>
                <a:gridCol w="3567302">
                  <a:extLst>
                    <a:ext uri="{9D8B030D-6E8A-4147-A177-3AD203B41FA5}">
                      <a16:colId xmlns:a16="http://schemas.microsoft.com/office/drawing/2014/main" val="3773366433"/>
                    </a:ext>
                  </a:extLst>
                </a:gridCol>
                <a:gridCol w="1180515">
                  <a:extLst>
                    <a:ext uri="{9D8B030D-6E8A-4147-A177-3AD203B41FA5}">
                      <a16:colId xmlns:a16="http://schemas.microsoft.com/office/drawing/2014/main" val="2224511047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3236638802"/>
                    </a:ext>
                  </a:extLst>
                </a:gridCol>
              </a:tblGrid>
              <a:tr h="324966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94953"/>
                  </a:ext>
                </a:extLst>
              </a:tr>
              <a:tr h="292757"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01731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Zorunlu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9424510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163745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70943891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6370308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030877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95420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950122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Zorunlu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1130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93577271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591" y="6313518"/>
            <a:ext cx="444612" cy="4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8637" y="795347"/>
            <a:ext cx="10175966" cy="73678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Öğretim Programları Haftalık </a:t>
            </a:r>
            <a:r>
              <a:rPr lang="tr-TR" sz="2800" b="1" dirty="0">
                <a:solidFill>
                  <a:srgbClr val="FF0000"/>
                </a:solidFill>
              </a:rPr>
              <a:t>Ders Saati </a:t>
            </a:r>
            <a:r>
              <a:rPr lang="tr-TR" sz="2800" b="1" dirty="0" smtClean="0">
                <a:solidFill>
                  <a:srgbClr val="FF0000"/>
                </a:solidFill>
              </a:rPr>
              <a:t/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3333FF"/>
                </a:solidFill>
              </a:rPr>
              <a:t>(Teorik-T </a:t>
            </a:r>
            <a:r>
              <a:rPr lang="tr-TR" sz="2800" b="1" dirty="0">
                <a:solidFill>
                  <a:srgbClr val="3333FF"/>
                </a:solidFill>
              </a:rPr>
              <a:t>ve </a:t>
            </a:r>
            <a:r>
              <a:rPr lang="tr-TR" sz="2800" b="1" dirty="0" smtClean="0">
                <a:solidFill>
                  <a:srgbClr val="3333FF"/>
                </a:solidFill>
              </a:rPr>
              <a:t>Uygulama-U) </a:t>
            </a:r>
            <a:r>
              <a:rPr lang="tr-TR" sz="2800" b="1" dirty="0" smtClean="0">
                <a:solidFill>
                  <a:srgbClr val="FF0000"/>
                </a:solidFill>
              </a:rPr>
              <a:t>Analizi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38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 Program sayısı ikiden fazla ise başka bir slayt oluşturunuz.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/>
          </p:nvPr>
        </p:nvGraphicFramePr>
        <p:xfrm>
          <a:off x="388121" y="1943099"/>
          <a:ext cx="11407640" cy="39204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838244">
                  <a:extLst>
                    <a:ext uri="{9D8B030D-6E8A-4147-A177-3AD203B41FA5}">
                      <a16:colId xmlns:a16="http://schemas.microsoft.com/office/drawing/2014/main" val="396729521"/>
                    </a:ext>
                  </a:extLst>
                </a:gridCol>
                <a:gridCol w="2381418">
                  <a:extLst>
                    <a:ext uri="{9D8B030D-6E8A-4147-A177-3AD203B41FA5}">
                      <a16:colId xmlns:a16="http://schemas.microsoft.com/office/drawing/2014/main" val="4230344010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998447197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597081879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1590185702"/>
                    </a:ext>
                  </a:extLst>
                </a:gridCol>
                <a:gridCol w="578788">
                  <a:extLst>
                    <a:ext uri="{9D8B030D-6E8A-4147-A177-3AD203B41FA5}">
                      <a16:colId xmlns:a16="http://schemas.microsoft.com/office/drawing/2014/main" val="3309099816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079388697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455019793"/>
                    </a:ext>
                  </a:extLst>
                </a:gridCol>
                <a:gridCol w="593338">
                  <a:extLst>
                    <a:ext uri="{9D8B030D-6E8A-4147-A177-3AD203B41FA5}">
                      <a16:colId xmlns:a16="http://schemas.microsoft.com/office/drawing/2014/main" val="366569529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15627307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652825663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139787420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758982604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823616203"/>
                    </a:ext>
                  </a:extLst>
                </a:gridCol>
              </a:tblGrid>
              <a:tr h="31577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Program Adı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Sınıf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25397"/>
                  </a:ext>
                </a:extLst>
              </a:tr>
              <a:tr h="42152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8131378"/>
                  </a:ext>
                </a:extLst>
              </a:tr>
              <a:tr h="31832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3936730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6344701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23424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64522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8866155"/>
                  </a:ext>
                </a:extLst>
              </a:tr>
              <a:tr h="31832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2805048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7063220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2586549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3874186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3453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085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3490" y="775855"/>
            <a:ext cx="9959110" cy="72967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Çift </a:t>
            </a:r>
            <a:r>
              <a:rPr lang="tr-TR" sz="3200" b="1" dirty="0" err="1">
                <a:solidFill>
                  <a:srgbClr val="FF0000"/>
                </a:solidFill>
              </a:rPr>
              <a:t>Anadal</a:t>
            </a:r>
            <a:r>
              <a:rPr lang="tr-TR" sz="3200" b="1" dirty="0">
                <a:solidFill>
                  <a:srgbClr val="FF0000"/>
                </a:solidFill>
              </a:rPr>
              <a:t> Programı Sayısı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035903"/>
              </p:ext>
            </p:extLst>
          </p:nvPr>
        </p:nvGraphicFramePr>
        <p:xfrm>
          <a:off x="683490" y="1976580"/>
          <a:ext cx="11111347" cy="405931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87180">
                  <a:extLst>
                    <a:ext uri="{9D8B030D-6E8A-4147-A177-3AD203B41FA5}">
                      <a16:colId xmlns:a16="http://schemas.microsoft.com/office/drawing/2014/main" val="4121480407"/>
                    </a:ext>
                  </a:extLst>
                </a:gridCol>
                <a:gridCol w="3077703">
                  <a:extLst>
                    <a:ext uri="{9D8B030D-6E8A-4147-A177-3AD203B41FA5}">
                      <a16:colId xmlns:a16="http://schemas.microsoft.com/office/drawing/2014/main" val="2643212052"/>
                    </a:ext>
                  </a:extLst>
                </a:gridCol>
                <a:gridCol w="2519812">
                  <a:extLst>
                    <a:ext uri="{9D8B030D-6E8A-4147-A177-3AD203B41FA5}">
                      <a16:colId xmlns:a16="http://schemas.microsoft.com/office/drawing/2014/main" val="3742807400"/>
                    </a:ext>
                  </a:extLst>
                </a:gridCol>
                <a:gridCol w="2826652">
                  <a:extLst>
                    <a:ext uri="{9D8B030D-6E8A-4147-A177-3AD203B41FA5}">
                      <a16:colId xmlns:a16="http://schemas.microsoft.com/office/drawing/2014/main" val="3898239322"/>
                    </a:ext>
                  </a:extLst>
                </a:gridCol>
              </a:tblGrid>
              <a:tr h="402501"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Çift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Anadal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Programı 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(Varsa)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57848"/>
                  </a:ext>
                </a:extLst>
              </a:tr>
              <a:tr h="5437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Anadal</a:t>
                      </a: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Program </a:t>
                      </a:r>
                      <a:r>
                        <a:rPr lang="tr-TR" sz="12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(Varsa</a:t>
                      </a:r>
                      <a:r>
                        <a:rPr lang="tr-TR" sz="12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, aşağıdaki bilgileri yazınız) </a:t>
                      </a:r>
                      <a:endParaRPr lang="tr-TR" sz="1200" b="1" i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Çift </a:t>
                      </a:r>
                      <a:r>
                        <a:rPr lang="tr-TR" sz="20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Anadal</a:t>
                      </a: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 Programı </a:t>
                      </a:r>
                      <a:r>
                        <a:rPr lang="tr-TR" sz="12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tr-TR" sz="12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Varsa, aşağıdaki bilgileri yazınız) </a:t>
                      </a:r>
                      <a:endParaRPr lang="tr-TR" sz="1200" b="1" i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538338"/>
                  </a:ext>
                </a:extLst>
              </a:tr>
              <a:tr h="6772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Birim / Bölüm Adı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Bilim - Sanat Dalı/ Program Adı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Birim / Bölüm Adı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 Bilim - Sanat Dalı/ Program Adı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3862211"/>
                  </a:ext>
                </a:extLst>
              </a:tr>
              <a:tr h="402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5322725"/>
                  </a:ext>
                </a:extLst>
              </a:tr>
              <a:tr h="402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8508549"/>
                  </a:ext>
                </a:extLst>
              </a:tr>
              <a:tr h="402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0554058"/>
                  </a:ext>
                </a:extLst>
              </a:tr>
              <a:tr h="409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6659235"/>
                  </a:ext>
                </a:extLst>
              </a:tr>
              <a:tr h="409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5670731"/>
                  </a:ext>
                </a:extLst>
              </a:tr>
              <a:tr h="409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9820116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7271" y="6309753"/>
            <a:ext cx="388992" cy="39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26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conveyor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Dekanlık/ Müdürlük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394311"/>
              </p:ext>
            </p:extLst>
          </p:nvPr>
        </p:nvGraphicFramePr>
        <p:xfrm>
          <a:off x="361699" y="2084307"/>
          <a:ext cx="11516263" cy="30810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3079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34318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50471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 smtClean="0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Dekan/Müdür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Dekan Yardımcısı/ Müdür 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48579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36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Dekan Yardımcısı/ Müdür 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20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9787686"/>
                  </a:ext>
                </a:extLst>
              </a:tr>
              <a:tr h="1045967">
                <a:tc>
                  <a:txBody>
                    <a:bodyPr/>
                    <a:lstStyle/>
                    <a:p>
                      <a:pPr marL="36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Fakülte/ Enstitü/ Yüksekokul/ Konservatuvar/ Meslek</a:t>
                      </a:r>
                      <a:r>
                        <a:rPr lang="tr-TR" sz="2000" baseline="0" dirty="0" smtClean="0">
                          <a:effectLst/>
                        </a:rPr>
                        <a:t> Yüksekokulu Sekreteri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7434001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</a:t>
            </a:r>
            <a:r>
              <a:rPr lang="tr-TR" sz="9600" b="1" dirty="0" smtClean="0">
                <a:solidFill>
                  <a:srgbClr val="FF0000"/>
                </a:solidFill>
              </a:rPr>
              <a:t>Altyapı ve Tesisler</a:t>
            </a:r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74" y="827949"/>
            <a:ext cx="10680402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Eğitim Alanları (Derslikler)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t>30.12.2025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41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616912"/>
              </p:ext>
            </p:extLst>
          </p:nvPr>
        </p:nvGraphicFramePr>
        <p:xfrm>
          <a:off x="221647" y="1783599"/>
          <a:ext cx="11637843" cy="409072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45889">
                  <a:extLst>
                    <a:ext uri="{9D8B030D-6E8A-4147-A177-3AD203B41FA5}">
                      <a16:colId xmlns:a16="http://schemas.microsoft.com/office/drawing/2014/main" val="1220849960"/>
                    </a:ext>
                  </a:extLst>
                </a:gridCol>
                <a:gridCol w="596626">
                  <a:extLst>
                    <a:ext uri="{9D8B030D-6E8A-4147-A177-3AD203B41FA5}">
                      <a16:colId xmlns:a16="http://schemas.microsoft.com/office/drawing/2014/main" val="3833236595"/>
                    </a:ext>
                  </a:extLst>
                </a:gridCol>
                <a:gridCol w="556553">
                  <a:extLst>
                    <a:ext uri="{9D8B030D-6E8A-4147-A177-3AD203B41FA5}">
                      <a16:colId xmlns:a16="http://schemas.microsoft.com/office/drawing/2014/main" val="2496164022"/>
                    </a:ext>
                  </a:extLst>
                </a:gridCol>
                <a:gridCol w="1020347">
                  <a:extLst>
                    <a:ext uri="{9D8B030D-6E8A-4147-A177-3AD203B41FA5}">
                      <a16:colId xmlns:a16="http://schemas.microsoft.com/office/drawing/2014/main" val="4264679598"/>
                    </a:ext>
                  </a:extLst>
                </a:gridCol>
                <a:gridCol w="890485">
                  <a:extLst>
                    <a:ext uri="{9D8B030D-6E8A-4147-A177-3AD203B41FA5}">
                      <a16:colId xmlns:a16="http://schemas.microsoft.com/office/drawing/2014/main" val="2326609026"/>
                    </a:ext>
                  </a:extLst>
                </a:gridCol>
                <a:gridCol w="1011071">
                  <a:extLst>
                    <a:ext uri="{9D8B030D-6E8A-4147-A177-3AD203B41FA5}">
                      <a16:colId xmlns:a16="http://schemas.microsoft.com/office/drawing/2014/main" val="2640431626"/>
                    </a:ext>
                  </a:extLst>
                </a:gridCol>
                <a:gridCol w="1113106">
                  <a:extLst>
                    <a:ext uri="{9D8B030D-6E8A-4147-A177-3AD203B41FA5}">
                      <a16:colId xmlns:a16="http://schemas.microsoft.com/office/drawing/2014/main" val="1704569698"/>
                    </a:ext>
                  </a:extLst>
                </a:gridCol>
                <a:gridCol w="1210052">
                  <a:extLst>
                    <a:ext uri="{9D8B030D-6E8A-4147-A177-3AD203B41FA5}">
                      <a16:colId xmlns:a16="http://schemas.microsoft.com/office/drawing/2014/main" val="293221785"/>
                    </a:ext>
                  </a:extLst>
                </a:gridCol>
                <a:gridCol w="867745">
                  <a:extLst>
                    <a:ext uri="{9D8B030D-6E8A-4147-A177-3AD203B41FA5}">
                      <a16:colId xmlns:a16="http://schemas.microsoft.com/office/drawing/2014/main" val="1854097096"/>
                    </a:ext>
                  </a:extLst>
                </a:gridCol>
                <a:gridCol w="1030750">
                  <a:extLst>
                    <a:ext uri="{9D8B030D-6E8A-4147-A177-3AD203B41FA5}">
                      <a16:colId xmlns:a16="http://schemas.microsoft.com/office/drawing/2014/main" val="3090137349"/>
                    </a:ext>
                  </a:extLst>
                </a:gridCol>
                <a:gridCol w="895219">
                  <a:extLst>
                    <a:ext uri="{9D8B030D-6E8A-4147-A177-3AD203B41FA5}">
                      <a16:colId xmlns:a16="http://schemas.microsoft.com/office/drawing/2014/main" val="3414406660"/>
                    </a:ext>
                  </a:extLst>
                </a:gridCol>
              </a:tblGrid>
              <a:tr h="847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EĞİTİM ALANI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(Adet 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Alanı (m</a:t>
                      </a:r>
                      <a:r>
                        <a:rPr lang="tr-TR" sz="1200" baseline="30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Kapasitesi </a:t>
                      </a:r>
                      <a:endParaRPr lang="tr-TR" sz="12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(Kişi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Haftalık Kullanım Süresi (Saat)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ve 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Akılla Tahta Bulunan Eğitim Alanı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Sayısı*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Kablolu İnternet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Wi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-Fi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526242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Amfi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054121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Sınıf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1217419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Atölye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5020696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Seminer Salonu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7436090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effectLst/>
                          <a:latin typeface="+mn-lt"/>
                        </a:rPr>
                        <a:t>Toplantı Salonu</a:t>
                      </a:r>
                      <a:endParaRPr lang="tr-T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7059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Orkestra Dersliği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17502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Drama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180153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Öğrenci Çalışma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445914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Proje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7263818"/>
                  </a:ext>
                </a:extLst>
              </a:tr>
              <a:tr h="457514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Eğitim Laboratuvarı (Ders Uygulaması)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396612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Teknoloji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8731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Bilgisayar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565190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                               </a:t>
                      </a: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615432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09366" y="601784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tabloda verilen eğitim alanlarına göre cevaplayınız.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51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35" y="856084"/>
            <a:ext cx="10140376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Altyapı ve Tesisler: </a:t>
            </a:r>
            <a:r>
              <a:rPr lang="tr-TR" sz="2800" b="1" dirty="0" smtClean="0">
                <a:solidFill>
                  <a:srgbClr val="485793"/>
                </a:solidFill>
                <a:latin typeface="+mn-lt"/>
              </a:rPr>
              <a:t>Sağlık</a:t>
            </a:r>
            <a:r>
              <a:rPr lang="tr-TR" sz="2800" b="1" dirty="0" smtClean="0">
                <a:solidFill>
                  <a:srgbClr val="485793"/>
                </a:solidFill>
                <a:latin typeface="+mn-lt"/>
              </a:rPr>
              <a:t>, Sosyal, Kültürel ve Sportif Alanlar</a:t>
            </a:r>
            <a:endParaRPr lang="tr-TR" sz="2800" dirty="0">
              <a:solidFill>
                <a:srgbClr val="485793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t>30.12.2025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42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492767"/>
              </p:ext>
            </p:extLst>
          </p:nvPr>
        </p:nvGraphicFramePr>
        <p:xfrm>
          <a:off x="416285" y="2039839"/>
          <a:ext cx="11406260" cy="3812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45606">
                  <a:extLst>
                    <a:ext uri="{9D8B030D-6E8A-4147-A177-3AD203B41FA5}">
                      <a16:colId xmlns:a16="http://schemas.microsoft.com/office/drawing/2014/main" val="2460247606"/>
                    </a:ext>
                  </a:extLst>
                </a:gridCol>
                <a:gridCol w="1847273">
                  <a:extLst>
                    <a:ext uri="{9D8B030D-6E8A-4147-A177-3AD203B41FA5}">
                      <a16:colId xmlns:a16="http://schemas.microsoft.com/office/drawing/2014/main" val="4105699901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040123906"/>
                    </a:ext>
                  </a:extLst>
                </a:gridCol>
                <a:gridCol w="2761672">
                  <a:extLst>
                    <a:ext uri="{9D8B030D-6E8A-4147-A177-3AD203B41FA5}">
                      <a16:colId xmlns:a16="http://schemas.microsoft.com/office/drawing/2014/main" val="2265738279"/>
                    </a:ext>
                  </a:extLst>
                </a:gridCol>
              </a:tblGrid>
              <a:tr h="6521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Sağlık, Sosyal, Kültürel ve Sportif Alanlar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Adet 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Alanı (m</a:t>
                      </a:r>
                      <a:r>
                        <a:rPr lang="tr-TR" sz="2000" b="1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Kapasitesi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Kişi Sayısı)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913081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Açık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656843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Kapalı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1548376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Kantin/Kafeterya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803737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Yemekhane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297010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Mescit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818349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Öğrenci Kulüp Odası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602949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 TOPLAM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2028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636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4960"/>
            <a:ext cx="10140376" cy="616225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t>30.12.2025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43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886953"/>
              </p:ext>
            </p:extLst>
          </p:nvPr>
        </p:nvGraphicFramePr>
        <p:xfrm>
          <a:off x="346080" y="2068815"/>
          <a:ext cx="11572685" cy="3090196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36116">
                  <a:extLst>
                    <a:ext uri="{9D8B030D-6E8A-4147-A177-3AD203B41FA5}">
                      <a16:colId xmlns:a16="http://schemas.microsoft.com/office/drawing/2014/main" val="3971967903"/>
                    </a:ext>
                  </a:extLst>
                </a:gridCol>
                <a:gridCol w="1023186">
                  <a:extLst>
                    <a:ext uri="{9D8B030D-6E8A-4147-A177-3AD203B41FA5}">
                      <a16:colId xmlns:a16="http://schemas.microsoft.com/office/drawing/2014/main" val="4094087159"/>
                    </a:ext>
                  </a:extLst>
                </a:gridCol>
                <a:gridCol w="1560945">
                  <a:extLst>
                    <a:ext uri="{9D8B030D-6E8A-4147-A177-3AD203B41FA5}">
                      <a16:colId xmlns:a16="http://schemas.microsoft.com/office/drawing/2014/main" val="416363929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810272846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val="2143473600"/>
                    </a:ext>
                  </a:extLst>
                </a:gridCol>
                <a:gridCol w="2506910">
                  <a:extLst>
                    <a:ext uri="{9D8B030D-6E8A-4147-A177-3AD203B41FA5}">
                      <a16:colId xmlns:a16="http://schemas.microsoft.com/office/drawing/2014/main" val="690554438"/>
                    </a:ext>
                  </a:extLst>
                </a:gridCol>
              </a:tblGrid>
              <a:tr h="86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Sayısı (Adet)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Alanı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Başına Düşen 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Başına Düşen Fiziksel Alan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2411976"/>
                  </a:ext>
                </a:extLst>
              </a:tr>
              <a:tr h="908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Akademik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5282906"/>
                  </a:ext>
                </a:extLst>
              </a:tr>
              <a:tr h="604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İdari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9105459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965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869769"/>
            <a:ext cx="11381451" cy="66450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101381"/>
              </p:ext>
            </p:extLst>
          </p:nvPr>
        </p:nvGraphicFramePr>
        <p:xfrm>
          <a:off x="566530" y="1902691"/>
          <a:ext cx="11372921" cy="401452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Faks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Akıllı Tahta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Fotoğraf Makinesi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Kulaklık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Hoparlör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Tarayıcı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Mikroskop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 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Barkod 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t>30.12.2025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44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cihazların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 fontScale="40000" lnSpcReduction="20000"/>
          </a:bodyPr>
          <a:lstStyle/>
          <a:p>
            <a:r>
              <a:rPr lang="tr-TR" sz="18500" b="1" dirty="0">
                <a:solidFill>
                  <a:srgbClr val="3333FF"/>
                </a:solidFill>
              </a:rPr>
              <a:t>Araştırma ve </a:t>
            </a:r>
            <a:r>
              <a:rPr lang="tr-TR" sz="18500" b="1" dirty="0" smtClean="0">
                <a:solidFill>
                  <a:srgbClr val="3333FF"/>
                </a:solidFill>
              </a:rPr>
              <a:t>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FF0000"/>
                </a:solidFill>
              </a:rPr>
              <a:t>Bilimsel</a:t>
            </a:r>
            <a:r>
              <a:rPr lang="tr-TR" sz="9600" b="1" dirty="0">
                <a:solidFill>
                  <a:srgbClr val="FF0000"/>
                </a:solidFill>
              </a:rPr>
              <a:t>, Sosyal, Kültürel ve Sportif </a:t>
            </a:r>
            <a:r>
              <a:rPr lang="tr-TR" sz="9600" b="1" dirty="0" smtClean="0">
                <a:solidFill>
                  <a:srgbClr val="FF0000"/>
                </a:solidFill>
              </a:rPr>
              <a:t>Faaliyetler</a:t>
            </a:r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822035"/>
            <a:ext cx="10352730" cy="587027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Araştırma ve Geliştirme Faaliyetleri: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321833"/>
              </p:ext>
            </p:extLst>
          </p:nvPr>
        </p:nvGraphicFramePr>
        <p:xfrm>
          <a:off x="241378" y="1968423"/>
          <a:ext cx="11466917" cy="39401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886596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695738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257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(Q1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(Q2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(Q3 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(Q4*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453353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ÜAK ve Trabzon Üniversitesi senatosu </a:t>
                      </a:r>
                      <a:r>
                        <a:rPr lang="tr-TR" sz="1400" dirty="0">
                          <a:effectLst/>
                        </a:rPr>
                        <a:t>tarafından belirlenen uluslararası alan endekslerinde taranan dergilerde yayımlanmış makale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20428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dirty="0">
                          <a:effectLst/>
                        </a:rPr>
                        <a:t>Diğer uluslararası hakemli dergilerde yayınlanmış araştırma makalesi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TR Dizin tarafından taranan </a:t>
                      </a:r>
                      <a:r>
                        <a:rPr lang="tr-TR" sz="1400" dirty="0">
                          <a:effectLst/>
                        </a:rPr>
                        <a:t>ulusal hakemli dergilerde yayınlanmış makale 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4324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TR Dizin tarafından taranan ulusal hakemli dergiler dışındaki ulusal hakemli dergilerde yayımlanmış makale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  <a:tr h="414542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Diğer hakemli dergide yayımlanmış editöre mektup, araştırma notu, özet veya kitap kritiği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0715490"/>
                  </a:ext>
                </a:extLst>
              </a:tr>
              <a:tr h="21857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431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337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822035"/>
            <a:ext cx="10352730" cy="452583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182032"/>
              </p:ext>
            </p:extLst>
          </p:nvPr>
        </p:nvGraphicFramePr>
        <p:xfrm>
          <a:off x="361450" y="2051551"/>
          <a:ext cx="11466917" cy="340395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886596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695738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257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400" dirty="0">
                          <a:solidFill>
                            <a:srgbClr val="3333FF"/>
                          </a:solidFill>
                          <a:effectLst/>
                        </a:rPr>
                        <a:t>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4533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2042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43242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633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418" y="820987"/>
            <a:ext cx="10446528" cy="600893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Kitap Bilgileri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344558"/>
              </p:ext>
            </p:extLst>
          </p:nvPr>
        </p:nvGraphicFramePr>
        <p:xfrm>
          <a:off x="457201" y="1992512"/>
          <a:ext cx="11374581" cy="37952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89274">
                  <a:extLst>
                    <a:ext uri="{9D8B030D-6E8A-4147-A177-3AD203B41FA5}">
                      <a16:colId xmlns:a16="http://schemas.microsoft.com/office/drawing/2014/main" val="2411480335"/>
                    </a:ext>
                  </a:extLst>
                </a:gridCol>
                <a:gridCol w="790980">
                  <a:extLst>
                    <a:ext uri="{9D8B030D-6E8A-4147-A177-3AD203B41FA5}">
                      <a16:colId xmlns:a16="http://schemas.microsoft.com/office/drawing/2014/main" val="2740012930"/>
                    </a:ext>
                  </a:extLst>
                </a:gridCol>
                <a:gridCol w="794327">
                  <a:extLst>
                    <a:ext uri="{9D8B030D-6E8A-4147-A177-3AD203B41FA5}">
                      <a16:colId xmlns:a16="http://schemas.microsoft.com/office/drawing/2014/main" val="2939442849"/>
                    </a:ext>
                  </a:extLst>
                </a:gridCol>
              </a:tblGrid>
              <a:tr h="335052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KİTAPLAR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6334026"/>
                  </a:ext>
                </a:extLst>
              </a:tr>
              <a:tr h="28377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 </a:t>
                      </a:r>
                      <a:r>
                        <a:rPr lang="tr-TR" sz="1600" b="1" dirty="0">
                          <a:effectLst/>
                        </a:rPr>
                        <a:t>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4433216"/>
                  </a:ext>
                </a:extLst>
              </a:tr>
              <a:tr h="25108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2291175"/>
                  </a:ext>
                </a:extLst>
              </a:tr>
              <a:tr h="28377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0371004"/>
                  </a:ext>
                </a:extLst>
              </a:tr>
              <a:tr h="25108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0741957"/>
                  </a:ext>
                </a:extLst>
              </a:tr>
              <a:tr h="504854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Alanında çeviri kitap editörlüğü, kitap bölümü çevirisi, tam kitap çevirisi (Yabancı dil alanındaki adaylar kendi dil alanlarında çeviri yaparsa, puanın yarısı)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582813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Üniversite tarafından hakem incelemesi yaptırıldıktan sonra yayınlanan ders kitabı (Hakemsiz ders kitapları puanlandırmaya tabi tutulmaz)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6508771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2742880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1504245"/>
                  </a:ext>
                </a:extLst>
              </a:tr>
              <a:tr h="372124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2013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41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810763"/>
            <a:ext cx="10381672" cy="58392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400" b="1" dirty="0" smtClean="0">
                <a:solidFill>
                  <a:srgbClr val="962E2E"/>
                </a:solidFill>
                <a:latin typeface="+mn-lt"/>
              </a:rPr>
              <a:t>: </a:t>
            </a:r>
            <a:r>
              <a:rPr lang="tr-TR" sz="2400" b="1" dirty="0" smtClean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Yıllara Göre Proje Bilgileri</a:t>
            </a:r>
            <a:endParaRPr lang="tr-TR" sz="24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t>30.12.2025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49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029425"/>
              </p:ext>
            </p:extLst>
          </p:nvPr>
        </p:nvGraphicFramePr>
        <p:xfrm>
          <a:off x="274321" y="1820174"/>
          <a:ext cx="11575933" cy="421251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0187304">
                  <a:extLst>
                    <a:ext uri="{9D8B030D-6E8A-4147-A177-3AD203B41FA5}">
                      <a16:colId xmlns:a16="http://schemas.microsoft.com/office/drawing/2014/main" val="163935098"/>
                    </a:ext>
                  </a:extLst>
                </a:gridCol>
                <a:gridCol w="754689">
                  <a:extLst>
                    <a:ext uri="{9D8B030D-6E8A-4147-A177-3AD203B41FA5}">
                      <a16:colId xmlns:a16="http://schemas.microsoft.com/office/drawing/2014/main" val="1347630180"/>
                    </a:ext>
                  </a:extLst>
                </a:gridCol>
                <a:gridCol w="633940">
                  <a:extLst>
                    <a:ext uri="{9D8B030D-6E8A-4147-A177-3AD203B41FA5}">
                      <a16:colId xmlns:a16="http://schemas.microsoft.com/office/drawing/2014/main" val="3262295761"/>
                    </a:ext>
                  </a:extLst>
                </a:gridCol>
              </a:tblGrid>
              <a:tr h="486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ARAŞTIRMA PROJELERİ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65912954"/>
                  </a:ext>
                </a:extLst>
              </a:tr>
              <a:tr h="4774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(1) Başarı </a:t>
                      </a:r>
                      <a:r>
                        <a:rPr lang="tr-TR" sz="1600" dirty="0">
                          <a:effectLst/>
                        </a:rPr>
                        <a:t>ile tamamlanmış AB çerçeve programı bilimsel araştırma proje sayısı (Koordinatör/ alt koordinatör/yürütücü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898984129"/>
                  </a:ext>
                </a:extLst>
              </a:tr>
              <a:tr h="635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 ile tamamlanmış 1. Madde dışındaki uluslararası destekli bilimsel araştırma proje (Derleme ve rapor hazırlama çalışmaları hariç) sayısı 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850835826"/>
                  </a:ext>
                </a:extLst>
              </a:tr>
              <a:tr h="3353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TÜBİTAK Ar-Ge proje (ARDEB, TEYDEB, KAMAG, vb.)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2310762055"/>
                  </a:ext>
                </a:extLst>
              </a:tr>
              <a:tr h="2431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Diğer TÜBİTAK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13348474"/>
                  </a:ext>
                </a:extLst>
              </a:tr>
              <a:tr h="426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Üniversite dışındaki kamu kurumlarıyla yapılan başarıyla tamamlanmış bilimsel araştırma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154197651"/>
                  </a:ext>
                </a:extLst>
              </a:tr>
              <a:tr h="635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</a:t>
                      </a:r>
                      <a:r>
                        <a:rPr lang="tr-TR" sz="1600" dirty="0" smtClean="0">
                          <a:effectLst/>
                        </a:rPr>
                        <a:t>Üniversite Bilimsel Araştırma Projeleri (</a:t>
                      </a:r>
                      <a:r>
                        <a:rPr lang="tr-TR" sz="1600" dirty="0">
                          <a:effectLst/>
                        </a:rPr>
                        <a:t>BAP) </a:t>
                      </a:r>
                      <a:r>
                        <a:rPr lang="tr-TR" sz="1600" dirty="0" smtClean="0">
                          <a:effectLst/>
                        </a:rPr>
                        <a:t>Koordinatörlüğü destekli </a:t>
                      </a:r>
                      <a:r>
                        <a:rPr lang="tr-TR" sz="1600" dirty="0">
                          <a:effectLst/>
                        </a:rPr>
                        <a:t>araştırma projesi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484504468"/>
                  </a:ext>
                </a:extLst>
              </a:tr>
              <a:tr h="635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diğer ulusal bilimsel araştırma projesi (TTO ve sanayi kuruluşları ile yapılan Ar-Ge projeleri, vb.)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697897285"/>
                  </a:ext>
                </a:extLst>
              </a:tr>
              <a:tr h="307117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4282745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309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</a:t>
            </a:fld>
            <a:endParaRPr lang="tr-TR"/>
          </a:p>
        </p:txBody>
      </p:sp>
      <p:sp>
        <p:nvSpPr>
          <p:cNvPr id="7" name="Unvan 3"/>
          <p:cNvSpPr txBox="1">
            <a:spLocks/>
          </p:cNvSpPr>
          <p:nvPr/>
        </p:nvSpPr>
        <p:spPr>
          <a:xfrm>
            <a:off x="-1" y="797551"/>
            <a:ext cx="10741891" cy="690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YÖNETİM: </a:t>
            </a:r>
            <a:r>
              <a:rPr lang="tr-TR" sz="3200" b="1" dirty="0" smtClean="0">
                <a:solidFill>
                  <a:srgbClr val="3333FF"/>
                </a:solidFill>
              </a:rPr>
              <a:t>Bölüm Başkanlıkları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033177"/>
              </p:ext>
            </p:extLst>
          </p:nvPr>
        </p:nvGraphicFramePr>
        <p:xfrm>
          <a:off x="496390" y="1782621"/>
          <a:ext cx="11372339" cy="384249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902592">
                  <a:extLst>
                    <a:ext uri="{9D8B030D-6E8A-4147-A177-3AD203B41FA5}">
                      <a16:colId xmlns:a16="http://schemas.microsoft.com/office/drawing/2014/main" val="3065712096"/>
                    </a:ext>
                  </a:extLst>
                </a:gridCol>
                <a:gridCol w="3001505">
                  <a:extLst>
                    <a:ext uri="{9D8B030D-6E8A-4147-A177-3AD203B41FA5}">
                      <a16:colId xmlns:a16="http://schemas.microsoft.com/office/drawing/2014/main" val="4090272509"/>
                    </a:ext>
                  </a:extLst>
                </a:gridCol>
                <a:gridCol w="2733655">
                  <a:extLst>
                    <a:ext uri="{9D8B030D-6E8A-4147-A177-3AD203B41FA5}">
                      <a16:colId xmlns:a16="http://schemas.microsoft.com/office/drawing/2014/main" val="2144326116"/>
                    </a:ext>
                  </a:extLst>
                </a:gridCol>
                <a:gridCol w="2734587">
                  <a:extLst>
                    <a:ext uri="{9D8B030D-6E8A-4147-A177-3AD203B41FA5}">
                      <a16:colId xmlns:a16="http://schemas.microsoft.com/office/drawing/2014/main" val="1937569056"/>
                    </a:ext>
                  </a:extLst>
                </a:gridCol>
              </a:tblGrid>
              <a:tr h="5590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ADI*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Başkanı </a:t>
                      </a:r>
                      <a:endParaRPr lang="tr-TR" sz="1800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Ünvanı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Başkan Yardımcısı </a:t>
                      </a:r>
                      <a:r>
                        <a:rPr lang="tr-TR" sz="1800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Ünvanı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Başkan Yardımcısı </a:t>
                      </a:r>
                      <a:r>
                        <a:rPr lang="tr-TR" sz="1800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Ünvanı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324153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2003890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3462324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5147221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0465583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0441749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8911962"/>
                  </a:ext>
                </a:extLst>
              </a:tr>
              <a:tr h="299247"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8270523"/>
                  </a:ext>
                </a:extLst>
              </a:tr>
              <a:tr h="299247"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7713941"/>
                  </a:ext>
                </a:extLst>
              </a:tr>
            </a:tbl>
          </a:graphicData>
        </a:graphic>
      </p:graphicFrame>
      <p:sp>
        <p:nvSpPr>
          <p:cNvPr id="10" name="Metin kutusu 9"/>
          <p:cNvSpPr txBox="1"/>
          <p:nvPr/>
        </p:nvSpPr>
        <p:spPr>
          <a:xfrm>
            <a:off x="496389" y="5806068"/>
            <a:ext cx="4696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smtClean="0">
                <a:solidFill>
                  <a:srgbClr val="FF0000"/>
                </a:solidFill>
              </a:rPr>
              <a:t>*Bölüm Sayısına göre satır ekleyiniz veya siliniz</a:t>
            </a:r>
            <a:endParaRPr lang="tr-T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3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600" y="752656"/>
            <a:ext cx="10457873" cy="623562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800" b="1" dirty="0" smtClean="0">
                <a:solidFill>
                  <a:srgbClr val="962E2E"/>
                </a:solidFill>
              </a:rPr>
              <a:t>: </a:t>
            </a:r>
            <a:r>
              <a:rPr lang="tr-TR" sz="1800" b="1" dirty="0" smtClean="0">
                <a:solidFill>
                  <a:srgbClr val="0000CC"/>
                </a:solidFill>
              </a:rPr>
              <a:t>Yıllara </a:t>
            </a:r>
            <a:r>
              <a:rPr lang="tr-TR" sz="1800" b="1" dirty="0" smtClean="0">
                <a:solidFill>
                  <a:srgbClr val="0000CC"/>
                </a:solidFill>
              </a:rPr>
              <a:t>Göre Bilimsel Toplantı Faaliyetleri </a:t>
            </a:r>
            <a:endParaRPr lang="tr-TR" sz="1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50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690587"/>
              </p:ext>
            </p:extLst>
          </p:nvPr>
        </p:nvGraphicFramePr>
        <p:xfrm>
          <a:off x="553164" y="1834962"/>
          <a:ext cx="11161645" cy="4134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08816">
                  <a:extLst>
                    <a:ext uri="{9D8B030D-6E8A-4147-A177-3AD203B41FA5}">
                      <a16:colId xmlns:a16="http://schemas.microsoft.com/office/drawing/2014/main" val="3709928752"/>
                    </a:ext>
                  </a:extLst>
                </a:gridCol>
                <a:gridCol w="778639">
                  <a:extLst>
                    <a:ext uri="{9D8B030D-6E8A-4147-A177-3AD203B41FA5}">
                      <a16:colId xmlns:a16="http://schemas.microsoft.com/office/drawing/2014/main" val="4108230107"/>
                    </a:ext>
                  </a:extLst>
                </a:gridCol>
                <a:gridCol w="674190">
                  <a:extLst>
                    <a:ext uri="{9D8B030D-6E8A-4147-A177-3AD203B41FA5}">
                      <a16:colId xmlns:a16="http://schemas.microsoft.com/office/drawing/2014/main" val="3530798822"/>
                    </a:ext>
                  </a:extLst>
                </a:gridCol>
              </a:tblGrid>
              <a:tr h="442019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BİLİMSEL TOPLANTI 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387267968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389561606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676625811"/>
                  </a:ext>
                </a:extLst>
              </a:tr>
              <a:tr h="496415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4247188220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1726692197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1997404918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4093221123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4008683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277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461819" y="705017"/>
            <a:ext cx="10279506" cy="74458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800" b="1" dirty="0" smtClean="0">
                <a:solidFill>
                  <a:srgbClr val="962E2E"/>
                </a:solidFill>
              </a:rPr>
              <a:t>: </a:t>
            </a:r>
            <a:r>
              <a:rPr lang="tr-TR" sz="1800" b="1" dirty="0" smtClean="0">
                <a:solidFill>
                  <a:srgbClr val="0000CC"/>
                </a:solidFill>
              </a:rPr>
              <a:t>Yıllara </a:t>
            </a:r>
            <a:r>
              <a:rPr lang="tr-TR" sz="1800" b="1" dirty="0" smtClean="0">
                <a:solidFill>
                  <a:srgbClr val="0000CC"/>
                </a:solidFill>
              </a:rPr>
              <a:t>Göre Editörlük ve Hakemlik Faaliyetleri</a:t>
            </a:r>
            <a:endParaRPr lang="tr-TR" sz="1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51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525939"/>
              </p:ext>
            </p:extLst>
          </p:nvPr>
        </p:nvGraphicFramePr>
        <p:xfrm>
          <a:off x="365757" y="1870989"/>
          <a:ext cx="11342538" cy="39434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990679">
                  <a:extLst>
                    <a:ext uri="{9D8B030D-6E8A-4147-A177-3AD203B41FA5}">
                      <a16:colId xmlns:a16="http://schemas.microsoft.com/office/drawing/2014/main" val="1220560926"/>
                    </a:ext>
                  </a:extLst>
                </a:gridCol>
                <a:gridCol w="1182255">
                  <a:extLst>
                    <a:ext uri="{9D8B030D-6E8A-4147-A177-3AD203B41FA5}">
                      <a16:colId xmlns:a16="http://schemas.microsoft.com/office/drawing/2014/main" val="1174520499"/>
                    </a:ext>
                  </a:extLst>
                </a:gridCol>
                <a:gridCol w="1169604">
                  <a:extLst>
                    <a:ext uri="{9D8B030D-6E8A-4147-A177-3AD203B41FA5}">
                      <a16:colId xmlns:a16="http://schemas.microsoft.com/office/drawing/2014/main" val="2030783754"/>
                    </a:ext>
                  </a:extLst>
                </a:gridCol>
              </a:tblGrid>
              <a:tr h="692083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EDİTÖRLÜK ve HAKEMLİK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8229748"/>
                  </a:ext>
                </a:extLst>
              </a:tr>
              <a:tr h="5279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0769623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</a:t>
                      </a:r>
                      <a:r>
                        <a:rPr lang="tr-TR" sz="1600" dirty="0" err="1">
                          <a:effectLst/>
                        </a:rPr>
                        <a:t>associate</a:t>
                      </a:r>
                      <a:r>
                        <a:rPr lang="tr-TR" sz="1600" dirty="0">
                          <a:effectLst/>
                        </a:rPr>
                        <a:t>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6568925"/>
                  </a:ext>
                </a:extLst>
              </a:tr>
              <a:tr h="3463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asistan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2417168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910054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4653970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8098917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2225721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211488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7799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72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491" y="811869"/>
            <a:ext cx="10566400" cy="60089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2400" b="1" dirty="0" smtClean="0">
                <a:solidFill>
                  <a:srgbClr val="3333FF"/>
                </a:solidFill>
              </a:rPr>
              <a:t>Atıflar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1200" b="1" i="1" dirty="0" smtClean="0">
                <a:solidFill>
                  <a:srgbClr val="0000CC"/>
                </a:solidFill>
              </a:rPr>
              <a:t>(</a:t>
            </a:r>
            <a:r>
              <a:rPr lang="tr-TR" sz="1200" b="1" i="1" dirty="0">
                <a:solidFill>
                  <a:srgbClr val="0000CC"/>
                </a:solidFill>
              </a:rPr>
              <a:t>Yazarın kendi yayınlarına yaptığı atıflar hariç</a:t>
            </a:r>
            <a:r>
              <a:rPr lang="tr-TR" sz="1200" b="1" i="1" dirty="0" smtClean="0">
                <a:solidFill>
                  <a:srgbClr val="0000CC"/>
                </a:solidFill>
              </a:rPr>
              <a:t>)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52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703422"/>
              </p:ext>
            </p:extLst>
          </p:nvPr>
        </p:nvGraphicFramePr>
        <p:xfrm>
          <a:off x="470263" y="1943069"/>
          <a:ext cx="11208215" cy="41639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67041">
                  <a:extLst>
                    <a:ext uri="{9D8B030D-6E8A-4147-A177-3AD203B41FA5}">
                      <a16:colId xmlns:a16="http://schemas.microsoft.com/office/drawing/2014/main" val="2526474675"/>
                    </a:ext>
                  </a:extLst>
                </a:gridCol>
                <a:gridCol w="805070">
                  <a:extLst>
                    <a:ext uri="{9D8B030D-6E8A-4147-A177-3AD203B41FA5}">
                      <a16:colId xmlns:a16="http://schemas.microsoft.com/office/drawing/2014/main" val="3884299834"/>
                    </a:ext>
                  </a:extLst>
                </a:gridCol>
                <a:gridCol w="636104">
                  <a:extLst>
                    <a:ext uri="{9D8B030D-6E8A-4147-A177-3AD203B41FA5}">
                      <a16:colId xmlns:a16="http://schemas.microsoft.com/office/drawing/2014/main" val="3121958545"/>
                    </a:ext>
                  </a:extLst>
                </a:gridCol>
              </a:tblGrid>
              <a:tr h="5537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ATIFLAR 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tr-TR" sz="1400" b="1" i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1" i="1" dirty="0">
                          <a:solidFill>
                            <a:srgbClr val="0000CC"/>
                          </a:solidFill>
                          <a:effectLst/>
                        </a:rPr>
                        <a:t>Yazarın kendi yayınlarına yaptığı atıflar hariç)</a:t>
                      </a:r>
                      <a:endParaRPr lang="tr-TR" sz="14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394193471"/>
                  </a:ext>
                </a:extLst>
              </a:tr>
              <a:tr h="70218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95382362"/>
                  </a:ext>
                </a:extLst>
              </a:tr>
              <a:tr h="77842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dışındaki endeksler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bölüm yazarı olarak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331923312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Ulusal hakemli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Ulusal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547953736"/>
                  </a:ext>
                </a:extLst>
              </a:tr>
              <a:tr h="68843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uluslararası kaynak veya yayın organlarında yer alması (kitap, ansiklopedi, katalog, periyodik sanat dergileri, belgesel nitelikli TV yayınları,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film)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42334225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ulusal kaynak veya yayın organlarında yer alması (kitap, ansiklopedi, katalog, periyodik sanat dergileri, belgesel nitelikli TV yayınları, film) 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4284001582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00227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22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9" y="806758"/>
            <a:ext cx="9941769" cy="64435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Bilimsel, Sosyal, Kültürel ve Sportif Faaliyetler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853F-0A03-4649-8FC9-B14B1A95AEC8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53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41075" y="6079351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etkinliklerin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457201" y="1848680"/>
          <a:ext cx="11390242" cy="403095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03507">
                  <a:extLst>
                    <a:ext uri="{9D8B030D-6E8A-4147-A177-3AD203B41FA5}">
                      <a16:colId xmlns:a16="http://schemas.microsoft.com/office/drawing/2014/main" val="1512283553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2941615692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3849964202"/>
                    </a:ext>
                  </a:extLst>
                </a:gridCol>
                <a:gridCol w="4399001">
                  <a:extLst>
                    <a:ext uri="{9D8B030D-6E8A-4147-A177-3AD203B41FA5}">
                      <a16:colId xmlns:a16="http://schemas.microsoft.com/office/drawing/2014/main" val="1885514975"/>
                    </a:ext>
                  </a:extLst>
                </a:gridCol>
                <a:gridCol w="974035">
                  <a:extLst>
                    <a:ext uri="{9D8B030D-6E8A-4147-A177-3AD203B41FA5}">
                      <a16:colId xmlns:a16="http://schemas.microsoft.com/office/drawing/2014/main" val="2981608465"/>
                    </a:ext>
                  </a:extLst>
                </a:gridCol>
                <a:gridCol w="983973">
                  <a:extLst>
                    <a:ext uri="{9D8B030D-6E8A-4147-A177-3AD203B41FA5}">
                      <a16:colId xmlns:a16="http://schemas.microsoft.com/office/drawing/2014/main" val="3219867409"/>
                    </a:ext>
                  </a:extLst>
                </a:gridCol>
              </a:tblGrid>
              <a:tr h="303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16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90673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Sempozyum ve Kongre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Teknik Gezi</a:t>
                      </a:r>
                      <a:endParaRPr lang="tr-TR" sz="16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491658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Konferans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Eğitim Seminerleri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8280707"/>
                  </a:ext>
                </a:extLst>
              </a:tr>
              <a:tr h="5023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Panel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Ulusal Toplantı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50364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Seminer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Diğer (Açıkhava Etkinlikleri, Ziyaretler, Geziler </a:t>
                      </a:r>
                      <a:r>
                        <a:rPr lang="tr-TR" sz="1600" dirty="0" err="1">
                          <a:effectLst/>
                          <a:latin typeface="+mn-lt"/>
                        </a:rPr>
                        <a:t>v.b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.)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0936759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Açık Oturum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  <a:latin typeface="+mn-lt"/>
                        </a:rPr>
                        <a:t>Çalıştay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797344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Söyleşi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Film Gösterimi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299195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Tiyatro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Bağış ve Yardım Kampanyası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030321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Konser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Bilgilendirme ve Tanıtım Toplantısı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623417"/>
                  </a:ext>
                </a:extLst>
              </a:tr>
              <a:tr h="350551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Sergi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Anma Törenleri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4438468"/>
                  </a:ext>
                </a:extLst>
              </a:tr>
              <a:tr h="266621">
                <a:tc rowSpan="2"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Spor Turnuvası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rowSpan="2"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rowSpan="2"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Öğrenci Oryantasyon Semineri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/>
                      <a:endParaRPr lang="tr-TR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0704476"/>
                  </a:ext>
                </a:extLst>
              </a:tr>
              <a:tr h="236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47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613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8320B-9400-8752-5852-B43078EE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60" y="885809"/>
            <a:ext cx="10295957" cy="561703"/>
          </a:xfrm>
        </p:spPr>
        <p:txBody>
          <a:bodyPr>
            <a:noAutofit/>
          </a:bodyPr>
          <a:lstStyle/>
          <a:p>
            <a:pPr algn="ctr"/>
            <a:r>
              <a:rPr lang="tr-TR" sz="2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Bilimsel, Sosyal, Kültürel </a:t>
            </a:r>
            <a:r>
              <a:rPr lang="tr-TR" sz="2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ve </a:t>
            </a:r>
            <a:r>
              <a:rPr lang="tr-TR" sz="2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Sportif Ödüller </a:t>
            </a:r>
            <a:r>
              <a:rPr lang="tr-TR" sz="2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il</a:t>
            </a:r>
            <a:r>
              <a:rPr lang="tr-TR" sz="2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e </a:t>
            </a:r>
            <a:r>
              <a:rPr lang="tr-TR" sz="2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Başarılar</a:t>
            </a:r>
            <a:endParaRPr lang="tr-TR" sz="2600" dirty="0">
              <a:solidFill>
                <a:srgbClr val="FF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60BE-1799-43F5-B7C9-D9654B7B934C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54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/>
          </p:nvPr>
        </p:nvGraphicFramePr>
        <p:xfrm>
          <a:off x="532060" y="1932315"/>
          <a:ext cx="11096724" cy="362365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944627">
                  <a:extLst>
                    <a:ext uri="{9D8B030D-6E8A-4147-A177-3AD203B41FA5}">
                      <a16:colId xmlns:a16="http://schemas.microsoft.com/office/drawing/2014/main" val="2633809722"/>
                    </a:ext>
                  </a:extLst>
                </a:gridCol>
                <a:gridCol w="1022090">
                  <a:extLst>
                    <a:ext uri="{9D8B030D-6E8A-4147-A177-3AD203B41FA5}">
                      <a16:colId xmlns:a16="http://schemas.microsoft.com/office/drawing/2014/main" val="518810373"/>
                    </a:ext>
                  </a:extLst>
                </a:gridCol>
                <a:gridCol w="1130007">
                  <a:extLst>
                    <a:ext uri="{9D8B030D-6E8A-4147-A177-3AD203B41FA5}">
                      <a16:colId xmlns:a16="http://schemas.microsoft.com/office/drawing/2014/main" val="2738585799"/>
                    </a:ext>
                  </a:extLst>
                </a:gridCol>
              </a:tblGrid>
              <a:tr h="569090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Bilimsel, Sosyal, Kültürel ve Sportif Ödül ve/veya Başarı 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0066FF"/>
                          </a:solidFill>
                          <a:effectLst/>
                        </a:rPr>
                        <a:t>(Ödülün Adı ve Derecesi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)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9130183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0366268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7867515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6105766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439625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8886732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3557649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0861125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532061" y="5879344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784" y="6330031"/>
            <a:ext cx="386082" cy="39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26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window dir="ver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/>
          </a:bodyPr>
          <a:lstStyle/>
          <a:p>
            <a:r>
              <a:rPr lang="tr-TR" sz="7200" b="1" dirty="0" smtClean="0">
                <a:solidFill>
                  <a:srgbClr val="3333FF"/>
                </a:solidFill>
              </a:rPr>
              <a:t>ULUSLARARASILAŞMA</a:t>
            </a:r>
            <a:endParaRPr lang="tr-TR" sz="72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028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 isInverted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768738"/>
            <a:ext cx="10312772" cy="57977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2400" b="1" dirty="0" smtClean="0">
                <a:solidFill>
                  <a:srgbClr val="0000CC"/>
                </a:solidFill>
                <a:latin typeface="+mn-lt"/>
              </a:rPr>
              <a:t>(</a:t>
            </a:r>
            <a:r>
              <a:rPr lang="tr-TR" sz="2400" b="1" dirty="0" smtClean="0">
                <a:solidFill>
                  <a:srgbClr val="0000CC"/>
                </a:solidFill>
                <a:latin typeface="+mn-lt"/>
              </a:rPr>
              <a:t>Ortak Programlar ve Projeler)</a:t>
            </a:r>
            <a:endParaRPr lang="tr-TR" sz="2400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t>30.12.2025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56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511245"/>
              </p:ext>
            </p:extLst>
          </p:nvPr>
        </p:nvGraphicFramePr>
        <p:xfrm>
          <a:off x="477080" y="1918249"/>
          <a:ext cx="11371192" cy="42011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42543">
                  <a:extLst>
                    <a:ext uri="{9D8B030D-6E8A-4147-A177-3AD203B41FA5}">
                      <a16:colId xmlns:a16="http://schemas.microsoft.com/office/drawing/2014/main" val="4241462627"/>
                    </a:ext>
                  </a:extLst>
                </a:gridCol>
                <a:gridCol w="1995786">
                  <a:extLst>
                    <a:ext uri="{9D8B030D-6E8A-4147-A177-3AD203B41FA5}">
                      <a16:colId xmlns:a16="http://schemas.microsoft.com/office/drawing/2014/main" val="2566159512"/>
                    </a:ext>
                  </a:extLst>
                </a:gridCol>
                <a:gridCol w="1908313">
                  <a:extLst>
                    <a:ext uri="{9D8B030D-6E8A-4147-A177-3AD203B41FA5}">
                      <a16:colId xmlns:a16="http://schemas.microsoft.com/office/drawing/2014/main" val="2487010389"/>
                    </a:ext>
                  </a:extLst>
                </a:gridCol>
                <a:gridCol w="2196548">
                  <a:extLst>
                    <a:ext uri="{9D8B030D-6E8A-4147-A177-3AD203B41FA5}">
                      <a16:colId xmlns:a16="http://schemas.microsoft.com/office/drawing/2014/main" val="717254350"/>
                    </a:ext>
                  </a:extLst>
                </a:gridCol>
                <a:gridCol w="1977887">
                  <a:extLst>
                    <a:ext uri="{9D8B030D-6E8A-4147-A177-3AD203B41FA5}">
                      <a16:colId xmlns:a16="http://schemas.microsoft.com/office/drawing/2014/main" val="2952350889"/>
                    </a:ext>
                  </a:extLst>
                </a:gridCol>
                <a:gridCol w="1750115">
                  <a:extLst>
                    <a:ext uri="{9D8B030D-6E8A-4147-A177-3AD203B41FA5}">
                      <a16:colId xmlns:a16="http://schemas.microsoft.com/office/drawing/2014/main" val="785312343"/>
                    </a:ext>
                  </a:extLst>
                </a:gridCol>
              </a:tblGrid>
              <a:tr h="8805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 (Program veya Proje Adı)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5902556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6240501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1128265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0135820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123595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173126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747258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62342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1879050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039424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955534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423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 isInverted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855002"/>
            <a:ext cx="10556186" cy="45656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3200" b="1" dirty="0" smtClean="0">
                <a:solidFill>
                  <a:srgbClr val="0000CC"/>
                </a:solidFill>
                <a:latin typeface="+mn-lt"/>
              </a:rPr>
              <a:t>(</a:t>
            </a:r>
            <a:r>
              <a:rPr lang="tr-TR" sz="3200" b="1" dirty="0" smtClean="0">
                <a:solidFill>
                  <a:srgbClr val="0000CC"/>
                </a:solidFill>
                <a:latin typeface="+mn-lt"/>
              </a:rPr>
              <a:t>Erasmus+)</a:t>
            </a:r>
            <a:endParaRPr lang="tr-TR" sz="3200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t>30.12.2025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845802"/>
              </p:ext>
            </p:extLst>
          </p:nvPr>
        </p:nvGraphicFramePr>
        <p:xfrm>
          <a:off x="357809" y="2067433"/>
          <a:ext cx="11510341" cy="390753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61419">
                  <a:extLst>
                    <a:ext uri="{9D8B030D-6E8A-4147-A177-3AD203B41FA5}">
                      <a16:colId xmlns:a16="http://schemas.microsoft.com/office/drawing/2014/main" val="4241462627"/>
                    </a:ext>
                  </a:extLst>
                </a:gridCol>
                <a:gridCol w="2076302">
                  <a:extLst>
                    <a:ext uri="{9D8B030D-6E8A-4147-A177-3AD203B41FA5}">
                      <a16:colId xmlns:a16="http://schemas.microsoft.com/office/drawing/2014/main" val="2566159512"/>
                    </a:ext>
                  </a:extLst>
                </a:gridCol>
                <a:gridCol w="1868557">
                  <a:extLst>
                    <a:ext uri="{9D8B030D-6E8A-4147-A177-3AD203B41FA5}">
                      <a16:colId xmlns:a16="http://schemas.microsoft.com/office/drawing/2014/main" val="248701038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717254350"/>
                    </a:ext>
                  </a:extLst>
                </a:gridCol>
                <a:gridCol w="1848678">
                  <a:extLst>
                    <a:ext uri="{9D8B030D-6E8A-4147-A177-3AD203B41FA5}">
                      <a16:colId xmlns:a16="http://schemas.microsoft.com/office/drawing/2014/main" val="2952350889"/>
                    </a:ext>
                  </a:extLst>
                </a:gridCol>
                <a:gridCol w="1869385">
                  <a:extLst>
                    <a:ext uri="{9D8B030D-6E8A-4147-A177-3AD203B41FA5}">
                      <a16:colId xmlns:a16="http://schemas.microsoft.com/office/drawing/2014/main" val="785312343"/>
                    </a:ext>
                  </a:extLst>
                </a:gridCol>
              </a:tblGrid>
              <a:tr h="518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5902556"/>
                  </a:ext>
                </a:extLst>
              </a:tr>
              <a:tr h="2907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6240501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1128265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0135820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123595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1731265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747258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62342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1879050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039424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955534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006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 isInverted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838200" y="790673"/>
            <a:ext cx="10254343" cy="71845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ERASMUS+ </a:t>
            </a:r>
            <a:r>
              <a:rPr lang="tr-TR" sz="3200" b="1" dirty="0" smtClean="0">
                <a:solidFill>
                  <a:srgbClr val="0000CC"/>
                </a:solidFill>
              </a:rPr>
              <a:t>Hareketlilik </a:t>
            </a:r>
            <a:r>
              <a:rPr lang="tr-TR" sz="3200" b="1" dirty="0" smtClean="0">
                <a:solidFill>
                  <a:srgbClr val="0000CC"/>
                </a:solidFill>
              </a:rPr>
              <a:t>Durumu</a:t>
            </a:r>
            <a:endParaRPr lang="tr-TR" sz="32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58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754297"/>
              </p:ext>
            </p:extLst>
          </p:nvPr>
        </p:nvGraphicFramePr>
        <p:xfrm>
          <a:off x="235132" y="1958195"/>
          <a:ext cx="11443346" cy="395558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8962120">
                  <a:extLst>
                    <a:ext uri="{9D8B030D-6E8A-4147-A177-3AD203B41FA5}">
                      <a16:colId xmlns:a16="http://schemas.microsoft.com/office/drawing/2014/main" val="3486356541"/>
                    </a:ext>
                  </a:extLst>
                </a:gridCol>
                <a:gridCol w="1240613">
                  <a:extLst>
                    <a:ext uri="{9D8B030D-6E8A-4147-A177-3AD203B41FA5}">
                      <a16:colId xmlns:a16="http://schemas.microsoft.com/office/drawing/2014/main" val="1443208702"/>
                    </a:ext>
                  </a:extLst>
                </a:gridCol>
                <a:gridCol w="1240613">
                  <a:extLst>
                    <a:ext uri="{9D8B030D-6E8A-4147-A177-3AD203B41FA5}">
                      <a16:colId xmlns:a16="http://schemas.microsoft.com/office/drawing/2014/main" val="509227458"/>
                    </a:ext>
                  </a:extLst>
                </a:gridCol>
              </a:tblGrid>
              <a:tr h="560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ERASMUS+ HAREKETLİLİLK DURUMU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3780812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Öğrenci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54700890"/>
                  </a:ext>
                </a:extLst>
              </a:tr>
              <a:tr h="564333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16308354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34161976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24036789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Öğrenci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8655032"/>
                  </a:ext>
                </a:extLst>
              </a:tr>
              <a:tr h="61998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5825508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58299731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96452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005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 isInverted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 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Paketi Hazırlanma Durumu</a:t>
            </a:r>
            <a:endParaRPr lang="tr-TR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84870"/>
              </p:ext>
            </p:extLst>
          </p:nvPr>
        </p:nvGraphicFramePr>
        <p:xfrm>
          <a:off x="429720" y="1976580"/>
          <a:ext cx="11272752" cy="390298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459259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40939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35759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36795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313692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Program </a:t>
                      </a: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r>
                        <a:rPr lang="tr-TR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dı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6273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Toplam </a:t>
                      </a:r>
                      <a:r>
                        <a:rPr lang="tr-TR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ders </a:t>
                      </a: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Girişi tamamlanan ders sayısı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Eksik/boş ders sayısı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274980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1861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2601711"/>
                  </a:ext>
                </a:extLst>
              </a:tr>
              <a:tr h="278801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8739982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0641029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3566598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5432561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1404156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03160799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59</a:t>
            </a:fld>
            <a:endParaRPr lang="tr-TR"/>
          </a:p>
        </p:txBody>
      </p:sp>
      <p:sp>
        <p:nvSpPr>
          <p:cNvPr id="6" name="Akış Çizelgesi: Toplam Birleşimi 5"/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361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rism isContent="1" isInverted="1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t>30.12.2025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Unvan 3"/>
          <p:cNvSpPr>
            <a:spLocks noGrp="1"/>
          </p:cNvSpPr>
          <p:nvPr>
            <p:ph type="title"/>
          </p:nvPr>
        </p:nvSpPr>
        <p:spPr>
          <a:xfrm>
            <a:off x="101600" y="792260"/>
            <a:ext cx="10704945" cy="624961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YÖNETİM: </a:t>
            </a:r>
            <a:r>
              <a:rPr lang="tr-TR" sz="2800" b="1" dirty="0" smtClean="0">
                <a:solidFill>
                  <a:srgbClr val="3333FF"/>
                </a:solidFill>
              </a:rPr>
              <a:t>Ana Bilim/Sanat Dalı / Program Başkanlıkları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188162"/>
              </p:ext>
            </p:extLst>
          </p:nvPr>
        </p:nvGraphicFramePr>
        <p:xfrm>
          <a:off x="496390" y="1820179"/>
          <a:ext cx="11390810" cy="380493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873357">
                  <a:extLst>
                    <a:ext uri="{9D8B030D-6E8A-4147-A177-3AD203B41FA5}">
                      <a16:colId xmlns:a16="http://schemas.microsoft.com/office/drawing/2014/main" val="2286719321"/>
                    </a:ext>
                  </a:extLst>
                </a:gridCol>
                <a:gridCol w="3232527">
                  <a:extLst>
                    <a:ext uri="{9D8B030D-6E8A-4147-A177-3AD203B41FA5}">
                      <a16:colId xmlns:a16="http://schemas.microsoft.com/office/drawing/2014/main" val="809016168"/>
                    </a:ext>
                  </a:extLst>
                </a:gridCol>
                <a:gridCol w="5284926">
                  <a:extLst>
                    <a:ext uri="{9D8B030D-6E8A-4147-A177-3AD203B41FA5}">
                      <a16:colId xmlns:a16="http://schemas.microsoft.com/office/drawing/2014/main" val="2705893195"/>
                    </a:ext>
                  </a:extLst>
                </a:gridCol>
              </a:tblGrid>
              <a:tr h="554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Ana Bilim/Sanat Dalı Başkanı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 smtClean="0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 Adı Soyadı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31762872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63747212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00377796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27662733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8824849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16882172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03211023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60749431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144750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89953548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30586669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70675770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2964512"/>
                  </a:ext>
                </a:extLst>
              </a:tr>
            </a:tbl>
          </a:graphicData>
        </a:graphic>
      </p:graphicFrame>
      <p:sp>
        <p:nvSpPr>
          <p:cNvPr id="11" name="Metin kutusu 10"/>
          <p:cNvSpPr txBox="1"/>
          <p:nvPr/>
        </p:nvSpPr>
        <p:spPr>
          <a:xfrm>
            <a:off x="496389" y="5806068"/>
            <a:ext cx="4696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smtClean="0">
                <a:solidFill>
                  <a:srgbClr val="FF0000"/>
                </a:solidFill>
              </a:rPr>
              <a:t>*Bölüm Sayısına göre satır ekleyiniz veya siliniz</a:t>
            </a:r>
            <a:endParaRPr lang="tr-T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66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 smtClean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2026 YILI İYİLEŞTİRME PLANI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61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319915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62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05527"/>
              </p:ext>
            </p:extLst>
          </p:nvPr>
        </p:nvGraphicFramePr>
        <p:xfrm>
          <a:off x="785192" y="1908314"/>
          <a:ext cx="10634869" cy="4034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898972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260801"/>
              </p:ext>
            </p:extLst>
          </p:nvPr>
        </p:nvGraphicFramePr>
        <p:xfrm>
          <a:off x="397563" y="1967947"/>
          <a:ext cx="11390246" cy="37717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544034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30.12.2025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728055"/>
              </p:ext>
            </p:extLst>
          </p:nvPr>
        </p:nvGraphicFramePr>
        <p:xfrm>
          <a:off x="326570" y="2011681"/>
          <a:ext cx="11600387" cy="35128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1674" y="794328"/>
            <a:ext cx="10427854" cy="7481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Program Akreditasyon Hazırlık Çalışmaları </a:t>
            </a:r>
            <a:endParaRPr lang="tr-TR" sz="3200" b="1" dirty="0">
              <a:solidFill>
                <a:srgbClr val="3333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001" y="2290618"/>
            <a:ext cx="11092872" cy="38863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/>
              <a:t>Program akreditasyon ölçütlerine göre her bir </a:t>
            </a:r>
            <a:r>
              <a:rPr lang="tr-TR" sz="3200" dirty="0"/>
              <a:t>g</a:t>
            </a:r>
            <a:r>
              <a:rPr lang="tr-TR" sz="3200" dirty="0" smtClean="0"/>
              <a:t>enel ölçüt düzeyinde </a:t>
            </a:r>
            <a:r>
              <a:rPr lang="tr-TR" sz="3200" dirty="0" err="1" smtClean="0"/>
              <a:t>hazırbulunuşluk</a:t>
            </a:r>
            <a:r>
              <a:rPr lang="tr-TR" sz="3200" dirty="0" smtClean="0"/>
              <a:t> düzeyini gösteren tablonun her bir program için birimler tarafından hazırlanarak sunulması.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/>
              <a:t>2026 Yılında Program Akreditasyonu için Başvuru Yapılacak Programların Sunulması   </a:t>
            </a:r>
            <a:endParaRPr lang="tr-TR" sz="3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126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36" y="822035"/>
            <a:ext cx="8872010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1" y="2078966"/>
            <a:ext cx="11380304" cy="37993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t>30.12.2025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68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t>30.12.2025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69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083767" y="3244334"/>
            <a:ext cx="202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Kurullar / Komisyonlar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t>30.12.2025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117468"/>
              </p:ext>
            </p:extLst>
          </p:nvPr>
        </p:nvGraphicFramePr>
        <p:xfrm>
          <a:off x="640079" y="1958201"/>
          <a:ext cx="11265593" cy="410374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048505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072362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1261531179"/>
                    </a:ext>
                  </a:extLst>
                </a:gridCol>
              </a:tblGrid>
              <a:tr h="303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Kurul 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/ Komisyon 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283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9710692"/>
                  </a:ext>
                </a:extLst>
              </a:tr>
              <a:tr h="275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8730926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3062460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925431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4408756"/>
                  </a:ext>
                </a:extLst>
              </a:tr>
              <a:tr h="275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5745120"/>
                  </a:ext>
                </a:extLst>
              </a:tr>
              <a:tr h="275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2772066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9196153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451712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1591073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4963089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8439887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pan dir="u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Birim 2026 </a:t>
            </a:r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Yılı </a:t>
            </a:r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İyileştirme Planı</a:t>
            </a:r>
            <a:b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 smtClean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  <a:endParaRPr lang="tr-TR" sz="2400" b="1" i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t>30.12.2025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70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800416"/>
              </p:ext>
            </p:extLst>
          </p:nvPr>
        </p:nvGraphicFramePr>
        <p:xfrm>
          <a:off x="352697" y="2027207"/>
          <a:ext cx="11403874" cy="350254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676176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4727698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596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Planlanan Faaliyet,</a:t>
                      </a:r>
                      <a:r>
                        <a:rPr lang="tr-TR" sz="3200" baseline="0" dirty="0" smtClean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362436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32345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044930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2730830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lythrough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 smtClean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t>30.12.2025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  <a:p>
            <a:r>
              <a:rPr lang="tr-TR" sz="4400" b="1" dirty="0" smtClean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6" y="865079"/>
            <a:ext cx="10353963" cy="58834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Akademik Personel Sayısı (Birim Düzeyi)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30.12.2025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764747"/>
              </p:ext>
            </p:extLst>
          </p:nvPr>
        </p:nvGraphicFramePr>
        <p:xfrm>
          <a:off x="517232" y="2170544"/>
          <a:ext cx="11286840" cy="309155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30352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37133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2050586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2050586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641618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641618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23494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45708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50349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73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14:ferris dir="l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8273</TotalTime>
  <Words>5969</Words>
  <Application>Microsoft Office PowerPoint</Application>
  <PresentationFormat>Geniş ekran</PresentationFormat>
  <Paragraphs>2472</Paragraphs>
  <Slides>72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72</vt:i4>
      </vt:variant>
    </vt:vector>
  </HeadingPairs>
  <TitlesOfParts>
    <vt:vector size="76" baseType="lpstr">
      <vt:lpstr>Arial</vt:lpstr>
      <vt:lpstr>Calibri</vt:lpstr>
      <vt:lpstr>Times New Roman</vt:lpstr>
      <vt:lpstr>Office Teması</vt:lpstr>
      <vt:lpstr>PowerPoint Sunusu</vt:lpstr>
      <vt:lpstr>SUNUM PLANI</vt:lpstr>
      <vt:lpstr>PowerPoint Sunusu</vt:lpstr>
      <vt:lpstr>YÖNETİM: Dekanlık/ Müdürlük</vt:lpstr>
      <vt:lpstr>PowerPoint Sunusu</vt:lpstr>
      <vt:lpstr>YÖNETİM: Ana Bilim/Sanat Dalı / Program Başkanlıkları</vt:lpstr>
      <vt:lpstr>Kurullar / Komisyonlar</vt:lpstr>
      <vt:lpstr>PowerPoint Sunusu</vt:lpstr>
      <vt:lpstr>Akademik Personel Sayısı (Birim Düzeyi)</vt:lpstr>
      <vt:lpstr>AKADEMİK PERSONEL SAYISI (BÖLÜMLERE GÖRE DAĞILIMI) (Her bir bölüm için ayrı ayrı tablo hazırlayınız lütfen.)</vt:lpstr>
      <vt:lpstr>İdari Personel Sayısı (Birim Düzeyi)</vt:lpstr>
      <vt:lpstr>Akademik Personel 2025 Yılında Yapılan Atama ve Yükseltmeler</vt:lpstr>
      <vt:lpstr>Hizmetiçi Eğitim /Eğiticilerin Eğitimi Etkinlikleri Sayısı</vt:lpstr>
      <vt:lpstr>Program Ders Görevlendirme Analizi  (Her Ana Bilim - Sanat Dalı/ Program için ayrı ayrı hazırlayınız. </vt:lpstr>
      <vt:lpstr>Birim Ders Görevlendirme Analizi </vt:lpstr>
      <vt:lpstr>Birim Öğretim Elemanlarının Ders Görevlendirme Analizi</vt:lpstr>
      <vt:lpstr>Birim Ders Yükü Ortalaması (Saat)</vt:lpstr>
      <vt:lpstr>Ön Lisans / Lisans Bölüm ve Program Sayısı (Biriminize uygun olan satırları doldurunuz lütfen) </vt:lpstr>
      <vt:lpstr>PowerPoint Sunusu</vt:lpstr>
      <vt:lpstr>Ön Lisans / Lisans Eğitimi: Program Yapısı</vt:lpstr>
      <vt:lpstr>Lisansüstü Eğitim Programları </vt:lpstr>
      <vt:lpstr>Lisansüstü Eğitim Programları </vt:lpstr>
      <vt:lpstr>ÖĞRENCİ SAYISI</vt:lpstr>
      <vt:lpstr>ÖĞRENCİ SAYISI (Cinsiyete Göre Dağılımı) </vt:lpstr>
      <vt:lpstr>Öğretim Üyesi/Elemanı Başına Düşen Öğrenci Sayısı  (Programdaki ön lisans, lisans ve lisansüstü toplam öğrenci sayısı)</vt:lpstr>
      <vt:lpstr>ÖĞRENCİ SAYISI (Engelli) </vt:lpstr>
      <vt:lpstr>ÖĞRENCİ SAYISI (Varsa, Lisansüstü )</vt:lpstr>
      <vt:lpstr>Öğretim Üyesi/Elemanı Başına Düşen Lisansüstü Öğrenci Sayısı  (Varsa, programdaki lisansüstü toplam öğrenci sayısı)</vt:lpstr>
      <vt:lpstr>Yabancı Uyruklu Öğrenci Sayısı</vt:lpstr>
      <vt:lpstr>YKS/ Özel Yetenek Sınavı / ÖZYES Yerleşme ve Kesin Kayıt Sonuçları </vt:lpstr>
      <vt:lpstr>YKS/ÖZYES Tercih/ Yerleşme Durumu</vt:lpstr>
      <vt:lpstr>Yatay Geçiş Yapan Öğrenci Sayısı (G.A.N.O. ile)  </vt:lpstr>
      <vt:lpstr>Yatay Geçiş Yapan Öğrenci Sayısı (Merkezi Yerleştirme Puanı ile) </vt:lpstr>
      <vt:lpstr>Özel Öğrencilik Hakkını Kullanan Öğrenci Sayısı </vt:lpstr>
      <vt:lpstr>Kayıt Donduran Öğrenci Sayısı</vt:lpstr>
      <vt:lpstr>Program Dersleri Analizi</vt:lpstr>
      <vt:lpstr>Program Dersleri Analizi</vt:lpstr>
      <vt:lpstr>Birim Öğretim Programları Haftalık Ders Saati  (Teorik-T ve Uygulama-U) Analizi</vt:lpstr>
      <vt:lpstr>Çift Anadal Programı Sayısı </vt:lpstr>
      <vt:lpstr>PowerPoint Sunusu</vt:lpstr>
      <vt:lpstr>Fiziksel Yapı: Eğitim Alanları (Derslikler)</vt:lpstr>
      <vt:lpstr>Fiziksel Altyapı ve Tesisler: Sağlık, Sosyal, Kültürel ve Sportif Alanlar</vt:lpstr>
      <vt:lpstr>Fiziksel Yapı: Hizmet Alanları</vt:lpstr>
      <vt:lpstr>Bilgi ve Teknoloji Kaynakları</vt:lpstr>
      <vt:lpstr>PowerPoint Sunusu</vt:lpstr>
      <vt:lpstr>Araştırma ve Geliştirme Faaliyetleri: Yıllara Göre Makale  Bilgileri</vt:lpstr>
      <vt:lpstr>Araştırma ve Geliştirme Faaliyetleri : Yıllara Göre Makale  Bilgileri</vt:lpstr>
      <vt:lpstr>Araştırma ve Geliştirme Faaliyetleri : Yıllara Göre Kitap Bilgileri</vt:lpstr>
      <vt:lpstr>Araştırma ve Geliştirme Faaliyetleri : Yıllara Göre Proje Bilgileri</vt:lpstr>
      <vt:lpstr>Araştırma ve Geliştirme Faaliyetleri : Yıllara Göre Bilimsel Toplantı Faaliyetleri </vt:lpstr>
      <vt:lpstr>Araştırma ve Geliştirme Faaliyetleri : Yıllara Göre Editörlük ve Hakemlik Faaliyetleri</vt:lpstr>
      <vt:lpstr>Araştırma ve Geliştirme Faaliyetleri : Atıflar (Yazarın kendi yayınlarına yaptığı atıflar hariç)</vt:lpstr>
      <vt:lpstr>Bilimsel, Sosyal, Kültürel ve Sportif Faaliyetler</vt:lpstr>
      <vt:lpstr>Bilimsel, Sosyal, Kültürel ve Sportif Ödüller ile Başarılar</vt:lpstr>
      <vt:lpstr>PowerPoint Sunusu</vt:lpstr>
      <vt:lpstr>Uluslararası İşbirlikleri (Ortak Programlar ve Projeler)</vt:lpstr>
      <vt:lpstr>Uluslararası İşbirlikleri (Erasmus+)</vt:lpstr>
      <vt:lpstr>ERASMUS+ Hareketlilik Durumu</vt:lpstr>
      <vt:lpstr>Bilgi Paketi Hazırlanma Durumu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Program Akreditasyon Hazırlık Çalışmaları </vt:lpstr>
      <vt:lpstr>Öz Değerlendirme: Birimin Güçlü Yönleri</vt:lpstr>
      <vt:lpstr>Öz Değerlendirme: Birimin Geliştirmeye Açık Yönleri</vt:lpstr>
      <vt:lpstr>Birim 2026 Yılı İyileştirme Planı (Birimin Geliştirmeye Açık Yönlerine dayalı olarak)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TRÜ</cp:lastModifiedBy>
  <cp:revision>614</cp:revision>
  <cp:lastPrinted>2023-06-23T13:03:34Z</cp:lastPrinted>
  <dcterms:created xsi:type="dcterms:W3CDTF">2021-05-17T12:15:06Z</dcterms:created>
  <dcterms:modified xsi:type="dcterms:W3CDTF">2025-12-30T14:34:16Z</dcterms:modified>
</cp:coreProperties>
</file>