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3"/>
  </p:notesMasterIdLst>
  <p:handoutMasterIdLst>
    <p:handoutMasterId r:id="rId104"/>
  </p:handoutMasterIdLst>
  <p:sldIdLst>
    <p:sldId id="337" r:id="rId2"/>
    <p:sldId id="330" r:id="rId3"/>
    <p:sldId id="493" r:id="rId4"/>
    <p:sldId id="286" r:id="rId5"/>
    <p:sldId id="542" r:id="rId6"/>
    <p:sldId id="463" r:id="rId7"/>
    <p:sldId id="288" r:id="rId8"/>
    <p:sldId id="515" r:id="rId9"/>
    <p:sldId id="464" r:id="rId10"/>
    <p:sldId id="516" r:id="rId11"/>
    <p:sldId id="517" r:id="rId12"/>
    <p:sldId id="518" r:id="rId13"/>
    <p:sldId id="543" r:id="rId14"/>
    <p:sldId id="494" r:id="rId15"/>
    <p:sldId id="354" r:id="rId16"/>
    <p:sldId id="435" r:id="rId17"/>
    <p:sldId id="519" r:id="rId18"/>
    <p:sldId id="520" r:id="rId19"/>
    <p:sldId id="521" r:id="rId20"/>
    <p:sldId id="522" r:id="rId21"/>
    <p:sldId id="465" r:id="rId22"/>
    <p:sldId id="432" r:id="rId23"/>
    <p:sldId id="445" r:id="rId24"/>
    <p:sldId id="525" r:id="rId25"/>
    <p:sldId id="524" r:id="rId26"/>
    <p:sldId id="523" r:id="rId27"/>
    <p:sldId id="526" r:id="rId28"/>
    <p:sldId id="476" r:id="rId29"/>
    <p:sldId id="448" r:id="rId30"/>
    <p:sldId id="442" r:id="rId31"/>
    <p:sldId id="487" r:id="rId32"/>
    <p:sldId id="495" r:id="rId33"/>
    <p:sldId id="486" r:id="rId34"/>
    <p:sldId id="485" r:id="rId35"/>
    <p:sldId id="290" r:id="rId36"/>
    <p:sldId id="466" r:id="rId37"/>
    <p:sldId id="483" r:id="rId38"/>
    <p:sldId id="292" r:id="rId39"/>
    <p:sldId id="293" r:id="rId40"/>
    <p:sldId id="441" r:id="rId41"/>
    <p:sldId id="541" r:id="rId42"/>
    <p:sldId id="468" r:id="rId43"/>
    <p:sldId id="469" r:id="rId44"/>
    <p:sldId id="470" r:id="rId45"/>
    <p:sldId id="471" r:id="rId46"/>
    <p:sldId id="478" r:id="rId47"/>
    <p:sldId id="508" r:id="rId48"/>
    <p:sldId id="507" r:id="rId49"/>
    <p:sldId id="506" r:id="rId50"/>
    <p:sldId id="505" r:id="rId51"/>
    <p:sldId id="479" r:id="rId52"/>
    <p:sldId id="512" r:id="rId53"/>
    <p:sldId id="511" r:id="rId54"/>
    <p:sldId id="510" r:id="rId55"/>
    <p:sldId id="509" r:id="rId56"/>
    <p:sldId id="514" r:id="rId57"/>
    <p:sldId id="513" r:id="rId58"/>
    <p:sldId id="539" r:id="rId59"/>
    <p:sldId id="496" r:id="rId60"/>
    <p:sldId id="298" r:id="rId61"/>
    <p:sldId id="340" r:id="rId62"/>
    <p:sldId id="299" r:id="rId63"/>
    <p:sldId id="497" r:id="rId64"/>
    <p:sldId id="450" r:id="rId65"/>
    <p:sldId id="481" r:id="rId66"/>
    <p:sldId id="451" r:id="rId67"/>
    <p:sldId id="351" r:id="rId68"/>
    <p:sldId id="437" r:id="rId69"/>
    <p:sldId id="452" r:id="rId70"/>
    <p:sldId id="438" r:id="rId71"/>
    <p:sldId id="498" r:id="rId72"/>
    <p:sldId id="500" r:id="rId73"/>
    <p:sldId id="499" r:id="rId74"/>
    <p:sldId id="440" r:id="rId75"/>
    <p:sldId id="318" r:id="rId76"/>
    <p:sldId id="439" r:id="rId77"/>
    <p:sldId id="341" r:id="rId78"/>
    <p:sldId id="491" r:id="rId79"/>
    <p:sldId id="453" r:id="rId80"/>
    <p:sldId id="472" r:id="rId81"/>
    <p:sldId id="454" r:id="rId82"/>
    <p:sldId id="473" r:id="rId83"/>
    <p:sldId id="455" r:id="rId84"/>
    <p:sldId id="456" r:id="rId85"/>
    <p:sldId id="527" r:id="rId86"/>
    <p:sldId id="528" r:id="rId87"/>
    <p:sldId id="531" r:id="rId88"/>
    <p:sldId id="530" r:id="rId89"/>
    <p:sldId id="529" r:id="rId90"/>
    <p:sldId id="536" r:id="rId91"/>
    <p:sldId id="535" r:id="rId92"/>
    <p:sldId id="534" r:id="rId93"/>
    <p:sldId id="533" r:id="rId94"/>
    <p:sldId id="532" r:id="rId95"/>
    <p:sldId id="537" r:id="rId96"/>
    <p:sldId id="538" r:id="rId97"/>
    <p:sldId id="342" r:id="rId98"/>
    <p:sldId id="347" r:id="rId99"/>
    <p:sldId id="411" r:id="rId100"/>
    <p:sldId id="350" r:id="rId101"/>
    <p:sldId id="427" r:id="rId102"/>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793"/>
    <a:srgbClr val="0066FF"/>
    <a:srgbClr val="3333FF"/>
    <a:srgbClr val="962E2E"/>
    <a:srgbClr val="0000CC"/>
    <a:srgbClr val="000099"/>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41" autoAdjust="0"/>
    <p:restoredTop sz="96404" autoAdjust="0"/>
  </p:normalViewPr>
  <p:slideViewPr>
    <p:cSldViewPr snapToGrid="0">
      <p:cViewPr varScale="1">
        <p:scale>
          <a:sx n="93" d="100"/>
          <a:sy n="93" d="100"/>
        </p:scale>
        <p:origin x="96" y="42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16.01.2026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16.01.2026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16.01.2026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16.01.2026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16.01.2026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16.01.2026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16.01.2026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İnsan ve Toplum Bilimleri Fakültesi</a:t>
            </a: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(15.01.2026)</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ACC9EAA-274E-1587-E0F4-0837424E3A0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153E8B7-A1A5-DCEF-DE96-2EF676348154}"/>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B3E5C326-6236-EBEC-BF3A-BA3DC0681787}"/>
              </a:ext>
            </a:extLst>
          </p:cNvPr>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a:extLst>
              <a:ext uri="{FF2B5EF4-FFF2-40B4-BE49-F238E27FC236}">
                <a16:creationId xmlns:a16="http://schemas.microsoft.com/office/drawing/2014/main" id="{C9412E27-1A8B-813F-C178-AC3D9D3115DC}"/>
              </a:ext>
            </a:extLst>
          </p:cNvPr>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5" name="Tablo 4">
            <a:extLst>
              <a:ext uri="{FF2B5EF4-FFF2-40B4-BE49-F238E27FC236}">
                <a16:creationId xmlns:a16="http://schemas.microsoft.com/office/drawing/2014/main" id="{C5AE6895-7F92-0146-D3EF-B15BC3FD786F}"/>
              </a:ext>
            </a:extLst>
          </p:cNvPr>
          <p:cNvGraphicFramePr>
            <a:graphicFrameLocks noGrp="1"/>
          </p:cNvGraphicFramePr>
          <p:nvPr>
            <p:extLst>
              <p:ext uri="{D42A27DB-BD31-4B8C-83A1-F6EECF244321}">
                <p14:modId xmlns:p14="http://schemas.microsoft.com/office/powerpoint/2010/main" val="935106968"/>
              </p:ext>
            </p:extLst>
          </p:nvPr>
        </p:nvGraphicFramePr>
        <p:xfrm>
          <a:off x="463203" y="1949534"/>
          <a:ext cx="11265593" cy="4190698"/>
        </p:xfrm>
        <a:graphic>
          <a:graphicData uri="http://schemas.openxmlformats.org/drawingml/2006/table">
            <a:tbl>
              <a:tblPr firstRow="1" firstCol="1" bandRow="1">
                <a:tableStyleId>{BDBED569-4797-4DF1-A0F4-6AAB3CD982D8}</a:tableStyleId>
              </a:tblPr>
              <a:tblGrid>
                <a:gridCol w="6575952">
                  <a:extLst>
                    <a:ext uri="{9D8B030D-6E8A-4147-A177-3AD203B41FA5}">
                      <a16:colId xmlns:a16="http://schemas.microsoft.com/office/drawing/2014/main" val="1380241728"/>
                    </a:ext>
                  </a:extLst>
                </a:gridCol>
                <a:gridCol w="2158788">
                  <a:extLst>
                    <a:ext uri="{9D8B030D-6E8A-4147-A177-3AD203B41FA5}">
                      <a16:colId xmlns:a16="http://schemas.microsoft.com/office/drawing/2014/main" val="3658092677"/>
                    </a:ext>
                  </a:extLst>
                </a:gridCol>
                <a:gridCol w="1358284">
                  <a:extLst>
                    <a:ext uri="{9D8B030D-6E8A-4147-A177-3AD203B41FA5}">
                      <a16:colId xmlns:a16="http://schemas.microsoft.com/office/drawing/2014/main" val="1165777575"/>
                    </a:ext>
                  </a:extLst>
                </a:gridCol>
                <a:gridCol w="1172569">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STAJ VE UYGULAMALARI KOMİSYONU (Bölüm Komisyonları Mevcuttur)</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200" dirty="0">
                          <a:effectLst/>
                          <a:latin typeface="+mn-lt"/>
                          <a:cs typeface="Times New Roman" panose="02020603050405020304" pitchFamily="18" charset="0"/>
                        </a:rPr>
                        <a:t>YATAY/DİKEY GEÇİŞ VE EŞ DEĞERLİK, MUAFİYET, AF, İNTİBAK KOMİSYONU (Sadece Bölümlerde Vardır)</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 Her Bölümde 3’er öğretim üyesi</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676465283"/>
                  </a:ext>
                </a:extLst>
              </a:tr>
              <a:tr h="275795">
                <a:tc>
                  <a:txBody>
                    <a:bodyPr/>
                    <a:lstStyle/>
                    <a:p>
                      <a:pPr>
                        <a:lnSpc>
                          <a:spcPct val="107000"/>
                        </a:lnSpc>
                      </a:pPr>
                      <a:r>
                        <a:rPr lang="tr-TR" sz="1200" dirty="0">
                          <a:effectLst/>
                          <a:latin typeface="+mn-lt"/>
                          <a:cs typeface="Times New Roman" panose="02020603050405020304" pitchFamily="18" charset="0"/>
                        </a:rPr>
                        <a:t>FAKÜLTE MEZUNLARI İZLEME KOMİSYONU (Bölümlerin Koordinatörleri Mevcuttur)</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200" dirty="0">
                          <a:effectLst/>
                          <a:latin typeface="+mn-lt"/>
                          <a:cs typeface="Times New Roman" panose="02020603050405020304" pitchFamily="18" charset="0"/>
                        </a:rPr>
                        <a:t>KÜTÜPHANE VE DOKÜMANTASYON KOMİSYONU (Bölümlerin Koordinatörleri Mevcuttur)</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4</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200" dirty="0">
                          <a:effectLst/>
                          <a:latin typeface="+mn-lt"/>
                        </a:rPr>
                        <a:t>PROJE VE BURS KOMİSYONU</a:t>
                      </a:r>
                    </a:p>
                  </a:txBody>
                  <a:tcPr marL="46990" marR="46990" marT="6350" marB="0" anchor="ctr"/>
                </a:tc>
                <a:tc>
                  <a:txBody>
                    <a:bodyPr/>
                    <a:lstStyle/>
                    <a:p>
                      <a:pPr algn="ctr">
                        <a:lnSpc>
                          <a:spcPct val="107000"/>
                        </a:lnSpc>
                        <a:spcAft>
                          <a:spcPts val="0"/>
                        </a:spcAft>
                      </a:pPr>
                      <a:r>
                        <a:rPr lang="tr-TR" sz="1200" b="1" dirty="0">
                          <a:effectLst/>
                        </a:rPr>
                        <a:t>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200" dirty="0">
                          <a:effectLst/>
                          <a:latin typeface="+mn-lt"/>
                        </a:rPr>
                        <a:t>DOKTOR ÖĞRETİM ÜYESİ VE ÖĞRETİM ELEMANLARI KADROSUNA İLK</a:t>
                      </a:r>
                    </a:p>
                    <a:p>
                      <a:pPr>
                        <a:lnSpc>
                          <a:spcPct val="107000"/>
                        </a:lnSpc>
                        <a:spcAft>
                          <a:spcPts val="0"/>
                        </a:spcAft>
                      </a:pPr>
                      <a:r>
                        <a:rPr lang="tr-TR" sz="1200" dirty="0">
                          <a:effectLst/>
                          <a:latin typeface="+mn-lt"/>
                        </a:rPr>
                        <a:t>DEFA BAŞVURU VE YENİDEN ATAMA DEĞERLENDİRME KOMİSYONU</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5</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200" dirty="0">
                          <a:effectLst/>
                          <a:latin typeface="+mn-lt"/>
                        </a:rPr>
                        <a:t>ANKET VE SWOT ANALİZİ KOMİSYONU</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200" dirty="0">
                          <a:effectLst/>
                          <a:latin typeface="+mn-lt"/>
                        </a:rPr>
                        <a:t>EĞİTİM MEKÂNLARI YÖNETİM VE DENETİMİ KOMİSYONU</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3</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AYIKLAMA VE İMHA KOMİSYONU</a:t>
                      </a:r>
                    </a:p>
                  </a:txBody>
                  <a:tcPr marL="46990" marR="46990" marT="635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059709354"/>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PİYASA FİYAT ARAŞTIRMA KOMİSYONU</a:t>
                      </a:r>
                    </a:p>
                  </a:txBody>
                  <a:tcPr marL="46990" marR="46990" marT="635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478185343"/>
                  </a:ext>
                </a:extLst>
              </a:tr>
              <a:tr h="299598">
                <a:tc>
                  <a:txBody>
                    <a:bodyPr/>
                    <a:lstStyle/>
                    <a:p>
                      <a:pPr>
                        <a:lnSpc>
                          <a:spcPct val="107000"/>
                        </a:lnSpc>
                        <a:spcAft>
                          <a:spcPts val="0"/>
                        </a:spcAft>
                      </a:pPr>
                      <a:r>
                        <a:rPr lang="tr-TR" sz="1200" dirty="0">
                          <a:effectLst/>
                          <a:latin typeface="+mn-lt"/>
                        </a:rPr>
                        <a:t>MUAYENE VE KABUL KOMİSYONU</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3</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4FDEB531-92D5-E7EA-7DE0-CDE7F7A71F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68350120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100</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101</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1C0263E-A774-D5A3-A566-7FE2C8D6CE3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49F26A4-4EF2-ABF0-3759-BC6B6074DFEF}"/>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F01C4094-9C9D-7DFD-8251-01BAA3EFB726}"/>
              </a:ext>
            </a:extLst>
          </p:cNvPr>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a:extLst>
              <a:ext uri="{FF2B5EF4-FFF2-40B4-BE49-F238E27FC236}">
                <a16:creationId xmlns:a16="http://schemas.microsoft.com/office/drawing/2014/main" id="{2AFA3EC5-7F01-417D-59AD-71D2DE4F1B1D}"/>
              </a:ext>
            </a:extLst>
          </p:cNvPr>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5" name="Tablo 4">
            <a:extLst>
              <a:ext uri="{FF2B5EF4-FFF2-40B4-BE49-F238E27FC236}">
                <a16:creationId xmlns:a16="http://schemas.microsoft.com/office/drawing/2014/main" id="{0640B5A8-634C-0DCA-478C-A59DC89C8D43}"/>
              </a:ext>
            </a:extLst>
          </p:cNvPr>
          <p:cNvGraphicFramePr>
            <a:graphicFrameLocks noGrp="1"/>
          </p:cNvGraphicFramePr>
          <p:nvPr>
            <p:extLst>
              <p:ext uri="{D42A27DB-BD31-4B8C-83A1-F6EECF244321}">
                <p14:modId xmlns:p14="http://schemas.microsoft.com/office/powerpoint/2010/main" val="1979521175"/>
              </p:ext>
            </p:extLst>
          </p:nvPr>
        </p:nvGraphicFramePr>
        <p:xfrm>
          <a:off x="640079" y="2255674"/>
          <a:ext cx="11265593" cy="1986280"/>
        </p:xfrm>
        <a:graphic>
          <a:graphicData uri="http://schemas.openxmlformats.org/drawingml/2006/table">
            <a:tbl>
              <a:tblPr firstRow="1" firstCol="1" bandRow="1">
                <a:tableStyleId>{BDBED569-4797-4DF1-A0F4-6AAB3CD982D8}</a:tableStyleId>
              </a:tblPr>
              <a:tblGrid>
                <a:gridCol w="5032752">
                  <a:extLst>
                    <a:ext uri="{9D8B030D-6E8A-4147-A177-3AD203B41FA5}">
                      <a16:colId xmlns:a16="http://schemas.microsoft.com/office/drawing/2014/main" val="1380241728"/>
                    </a:ext>
                  </a:extLst>
                </a:gridCol>
                <a:gridCol w="2343705">
                  <a:extLst>
                    <a:ext uri="{9D8B030D-6E8A-4147-A177-3AD203B41FA5}">
                      <a16:colId xmlns:a16="http://schemas.microsoft.com/office/drawing/2014/main" val="3658092677"/>
                    </a:ext>
                  </a:extLst>
                </a:gridCol>
                <a:gridCol w="1961965">
                  <a:extLst>
                    <a:ext uri="{9D8B030D-6E8A-4147-A177-3AD203B41FA5}">
                      <a16:colId xmlns:a16="http://schemas.microsoft.com/office/drawing/2014/main" val="1165777575"/>
                    </a:ext>
                  </a:extLst>
                </a:gridCol>
                <a:gridCol w="1927171">
                  <a:extLst>
                    <a:ext uri="{9D8B030D-6E8A-4147-A177-3AD203B41FA5}">
                      <a16:colId xmlns:a16="http://schemas.microsoft.com/office/drawing/2014/main" val="1261531179"/>
                    </a:ext>
                  </a:extLst>
                </a:gridCol>
              </a:tblGrid>
              <a:tr h="286029">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SAYIM KOMİSYONU</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HURDAYA AYIRMA KOMİSYONU</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2 </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676465283"/>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ARŞİV KOMİSYONU</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6</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ENGELLİ ÖĞRENCİ BİRİMİ</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902772066"/>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SIFIR ATIK KOORDİNATÖRÜ</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10374411"/>
                  </a:ext>
                </a:extLst>
              </a:tr>
            </a:tbl>
          </a:graphicData>
        </a:graphic>
      </p:graphicFrame>
      <p:pic>
        <p:nvPicPr>
          <p:cNvPr id="4" name="Resim 3">
            <a:extLst>
              <a:ext uri="{FF2B5EF4-FFF2-40B4-BE49-F238E27FC236}">
                <a16:creationId xmlns:a16="http://schemas.microsoft.com/office/drawing/2014/main" id="{35F358CB-EF7C-D179-57D0-77D21A6F8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1746458084"/>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F2A2E57-1551-AB8D-6E28-4240EABCB60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6533800-6CCC-081A-EF7B-C4D58BBFAF87}"/>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A7CC8C5C-4AF7-D0C5-41B9-1C413C23C317}"/>
              </a:ext>
            </a:extLst>
          </p:cNvPr>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a:extLst>
              <a:ext uri="{FF2B5EF4-FFF2-40B4-BE49-F238E27FC236}">
                <a16:creationId xmlns:a16="http://schemas.microsoft.com/office/drawing/2014/main" id="{23AA0C75-A4C7-E170-CC07-46C8BB1F9E90}"/>
              </a:ext>
            </a:extLst>
          </p:cNvPr>
          <p:cNvSpPr>
            <a:spLocks noGrp="1"/>
          </p:cNvSpPr>
          <p:nvPr>
            <p:ph type="sldNum" sz="quarter" idx="12"/>
          </p:nvPr>
        </p:nvSpPr>
        <p:spPr/>
        <p:txBody>
          <a:bodyPr/>
          <a:lstStyle/>
          <a:p>
            <a:fld id="{15D42E69-0B45-4D6A-BDA9-8F9042B0111B}" type="slidenum">
              <a:rPr lang="tr-TR" smtClean="0"/>
              <a:pPr/>
              <a:t>12</a:t>
            </a:fld>
            <a:endParaRPr lang="tr-TR"/>
          </a:p>
        </p:txBody>
      </p:sp>
      <p:pic>
        <p:nvPicPr>
          <p:cNvPr id="4" name="Resim 3">
            <a:extLst>
              <a:ext uri="{FF2B5EF4-FFF2-40B4-BE49-F238E27FC236}">
                <a16:creationId xmlns:a16="http://schemas.microsoft.com/office/drawing/2014/main" id="{A26BD957-0A6E-DB65-6C18-52836855B4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pic>
        <p:nvPicPr>
          <p:cNvPr id="9" name="Resim 8" descr="metin, sayı, numara, ekran görüntüsü, yazı tipi içeren bir resim&#10;&#10;Yapay zeka tarafından oluşturulmuş içerik yanlış olabilir.">
            <a:extLst>
              <a:ext uri="{FF2B5EF4-FFF2-40B4-BE49-F238E27FC236}">
                <a16:creationId xmlns:a16="http://schemas.microsoft.com/office/drawing/2014/main" id="{497379AC-3D4D-26F6-2A89-A2F30FE59F3A}"/>
              </a:ext>
            </a:extLst>
          </p:cNvPr>
          <p:cNvPicPr>
            <a:picLocks noChangeAspect="1"/>
          </p:cNvPicPr>
          <p:nvPr/>
        </p:nvPicPr>
        <p:blipFill>
          <a:blip r:embed="rId3"/>
          <a:stretch>
            <a:fillRect/>
          </a:stretch>
        </p:blipFill>
        <p:spPr>
          <a:xfrm>
            <a:off x="1675645" y="0"/>
            <a:ext cx="8840709" cy="6254151"/>
          </a:xfrm>
          <a:prstGeom prst="rect">
            <a:avLst/>
          </a:prstGeom>
        </p:spPr>
      </p:pic>
    </p:spTree>
    <p:extLst>
      <p:ext uri="{BB962C8B-B14F-4D97-AF65-F5344CB8AC3E}">
        <p14:creationId xmlns:p14="http://schemas.microsoft.com/office/powerpoint/2010/main" val="155158928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194601-917D-2968-9E6B-1235505CEC9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C278130-6271-FCFD-AFE0-C1DE0030096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8733B3A1-E0D8-A911-A858-49FF9DE3F858}"/>
              </a:ext>
            </a:extLst>
          </p:cNvPr>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a:extLst>
              <a:ext uri="{FF2B5EF4-FFF2-40B4-BE49-F238E27FC236}">
                <a16:creationId xmlns:a16="http://schemas.microsoft.com/office/drawing/2014/main" id="{4BFEBECD-FFB2-7426-D6C4-A23D6C701672}"/>
              </a:ext>
            </a:extLst>
          </p:cNvPr>
          <p:cNvSpPr>
            <a:spLocks noGrp="1"/>
          </p:cNvSpPr>
          <p:nvPr>
            <p:ph type="sldNum" sz="quarter" idx="12"/>
          </p:nvPr>
        </p:nvSpPr>
        <p:spPr/>
        <p:txBody>
          <a:bodyPr/>
          <a:lstStyle/>
          <a:p>
            <a:fld id="{15D42E69-0B45-4D6A-BDA9-8F9042B0111B}" type="slidenum">
              <a:rPr lang="tr-TR" smtClean="0"/>
              <a:pPr/>
              <a:t>13</a:t>
            </a:fld>
            <a:endParaRPr lang="tr-TR"/>
          </a:p>
        </p:txBody>
      </p:sp>
      <p:pic>
        <p:nvPicPr>
          <p:cNvPr id="4" name="Resim 3">
            <a:extLst>
              <a:ext uri="{FF2B5EF4-FFF2-40B4-BE49-F238E27FC236}">
                <a16:creationId xmlns:a16="http://schemas.microsoft.com/office/drawing/2014/main" id="{1462D14A-76F2-3797-0524-4A2A5C23BA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
        <p:nvSpPr>
          <p:cNvPr id="7" name="Metin kutusu 6">
            <a:extLst>
              <a:ext uri="{FF2B5EF4-FFF2-40B4-BE49-F238E27FC236}">
                <a16:creationId xmlns:a16="http://schemas.microsoft.com/office/drawing/2014/main" id="{D27DE6AE-3679-AA15-7816-3A0DB3F70227}"/>
              </a:ext>
            </a:extLst>
          </p:cNvPr>
          <p:cNvSpPr txBox="1"/>
          <p:nvPr/>
        </p:nvSpPr>
        <p:spPr>
          <a:xfrm>
            <a:off x="2340582" y="1699658"/>
            <a:ext cx="7078133" cy="523220"/>
          </a:xfrm>
          <a:prstGeom prst="rect">
            <a:avLst/>
          </a:prstGeom>
          <a:noFill/>
        </p:spPr>
        <p:txBody>
          <a:bodyPr wrap="square" rtlCol="0">
            <a:spAutoFit/>
          </a:bodyPr>
          <a:lstStyle/>
          <a:p>
            <a:pPr algn="ctr"/>
            <a:r>
              <a:rPr lang="tr-TR" sz="2800" b="1" dirty="0"/>
              <a:t>2025 Yılında Yapılan Komisyon Faaliyetleri</a:t>
            </a:r>
          </a:p>
        </p:txBody>
      </p:sp>
      <p:pic>
        <p:nvPicPr>
          <p:cNvPr id="8" name="Resim 7">
            <a:extLst>
              <a:ext uri="{FF2B5EF4-FFF2-40B4-BE49-F238E27FC236}">
                <a16:creationId xmlns:a16="http://schemas.microsoft.com/office/drawing/2014/main" id="{DCC8F1CB-379D-0D96-079D-C969E857C489}"/>
              </a:ext>
            </a:extLst>
          </p:cNvPr>
          <p:cNvPicPr>
            <a:picLocks noChangeAspect="1"/>
          </p:cNvPicPr>
          <p:nvPr/>
        </p:nvPicPr>
        <p:blipFill>
          <a:blip r:embed="rId3"/>
          <a:stretch>
            <a:fillRect/>
          </a:stretch>
        </p:blipFill>
        <p:spPr>
          <a:xfrm>
            <a:off x="3208539" y="2348454"/>
            <a:ext cx="5342217" cy="3561478"/>
          </a:xfrm>
          <a:prstGeom prst="rect">
            <a:avLst/>
          </a:prstGeom>
        </p:spPr>
      </p:pic>
    </p:spTree>
    <p:extLst>
      <p:ext uri="{BB962C8B-B14F-4D97-AF65-F5344CB8AC3E}">
        <p14:creationId xmlns:p14="http://schemas.microsoft.com/office/powerpoint/2010/main" val="237224262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986642486"/>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2000" b="1" dirty="0">
                          <a:solidFill>
                            <a:srgbClr val="0000CC"/>
                          </a:solidFill>
                          <a:effectLst/>
                          <a:latin typeface="+mn-lt"/>
                        </a:rPr>
                        <a:t>YIL</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rPr>
                        <a:t>Prof. Dr.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Doç. Dr.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Dr. </a:t>
                      </a:r>
                      <a:r>
                        <a:rPr lang="tr-TR" sz="2000" b="1" dirty="0" err="1">
                          <a:solidFill>
                            <a:srgbClr val="FF0000"/>
                          </a:solidFill>
                          <a:effectLst/>
                          <a:latin typeface="+mn-lt"/>
                        </a:rPr>
                        <a:t>Öğr</a:t>
                      </a:r>
                      <a:r>
                        <a:rPr lang="tr-TR" sz="2000" b="1" dirty="0">
                          <a:solidFill>
                            <a:srgbClr val="FF0000"/>
                          </a:solidFill>
                          <a:effectLst/>
                          <a:latin typeface="+mn-lt"/>
                        </a:rPr>
                        <a:t>. Üyesi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solidFill>
                            <a:srgbClr val="FF0000"/>
                          </a:solidFill>
                          <a:effectLst/>
                          <a:latin typeface="+mn-lt"/>
                        </a:rPr>
                        <a:t>Arş. Gör.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err="1">
                          <a:solidFill>
                            <a:srgbClr val="FF0000"/>
                          </a:solidFill>
                          <a:effectLst/>
                          <a:latin typeface="+mn-lt"/>
                        </a:rPr>
                        <a:t>Öğr</a:t>
                      </a:r>
                      <a:r>
                        <a:rPr lang="tr-TR" sz="2000" b="1" dirty="0">
                          <a:solidFill>
                            <a:srgbClr val="FF0000"/>
                          </a:solidFill>
                          <a:effectLst/>
                          <a:latin typeface="+mn-lt"/>
                        </a:rPr>
                        <a:t>. Gör.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2000" b="1" dirty="0">
                          <a:solidFill>
                            <a:srgbClr val="0000CC"/>
                          </a:solidFill>
                          <a:effectLst/>
                          <a:latin typeface="+mn-lt"/>
                        </a:rPr>
                        <a:t>2024</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0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2000" b="1" dirty="0">
                          <a:effectLst/>
                          <a:latin typeface="+mn-lt"/>
                          <a:cs typeface="Times New Roman" panose="02020603050405020304" pitchFamily="18" charset="0"/>
                        </a:rPr>
                        <a:t>14</a:t>
                      </a: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6</a:t>
                      </a: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2000" b="1" dirty="0">
                          <a:solidFill>
                            <a:srgbClr val="FF0000"/>
                          </a:solidFill>
                          <a:effectLst/>
                          <a:latin typeface="+mn-lt"/>
                          <a:cs typeface="Times New Roman" panose="02020603050405020304" pitchFamily="18" charset="0"/>
                        </a:rPr>
                        <a:t>22</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2000" b="1" dirty="0">
                          <a:solidFill>
                            <a:srgbClr val="0000CC"/>
                          </a:solidFill>
                          <a:effectLst/>
                          <a:latin typeface="+mn-lt"/>
                        </a:rPr>
                        <a:t>2025</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effectLst/>
                          <a:latin typeface="+mn-lt"/>
                        </a:rPr>
                        <a:t> 1</a:t>
                      </a:r>
                      <a:endParaRPr lang="tr-TR" sz="20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effectLst/>
                          <a:latin typeface="+mn-lt"/>
                        </a:rPr>
                        <a:t> 4</a:t>
                      </a:r>
                      <a:endParaRPr lang="tr-TR" sz="20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effectLst/>
                          <a:latin typeface="+mn-lt"/>
                        </a:rPr>
                        <a:t> 13</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 5</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effectLst/>
                          <a:latin typeface="+mn-lt"/>
                        </a:rPr>
                        <a:t> 1</a:t>
                      </a:r>
                      <a:endParaRPr lang="tr-TR" sz="20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solidFill>
                            <a:srgbClr val="FF0000"/>
                          </a:solidFill>
                          <a:effectLst/>
                          <a:latin typeface="+mn-lt"/>
                        </a:rPr>
                        <a:t>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635724746"/>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a:t>
                      </a:r>
                      <a:r>
                        <a:rPr lang="tr-TR" sz="1800" b="1" dirty="0">
                          <a:solidFill>
                            <a:srgbClr val="FF0000"/>
                          </a:solidFill>
                        </a:rPr>
                        <a:t>Mütercim ve Tercümanlık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b="1" dirty="0">
                          <a:solidFill>
                            <a:srgbClr val="FF0000"/>
                          </a:solidFill>
                          <a:effectLst/>
                          <a:latin typeface="+mn-lt"/>
                          <a:cs typeface="Times New Roman" panose="02020603050405020304" pitchFamily="18" charset="0"/>
                        </a:rPr>
                        <a:t>4</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3</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latin typeface="+mn-lt"/>
                        </a:rPr>
                        <a:t>3</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9BCB563-B763-13E4-2519-17D5CA835D9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F253635-6452-C0A2-D5C8-E0322D225734}"/>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C35E62E9-078B-A60A-0931-839E29EC5CB0}"/>
              </a:ext>
            </a:extLst>
          </p:cNvPr>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a:extLst>
              <a:ext uri="{FF2B5EF4-FFF2-40B4-BE49-F238E27FC236}">
                <a16:creationId xmlns:a16="http://schemas.microsoft.com/office/drawing/2014/main" id="{991F3224-CFA3-A018-56C0-B2A10806AEC5}"/>
              </a:ext>
            </a:extLst>
          </p:cNvPr>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6" name="Tablo 5">
            <a:extLst>
              <a:ext uri="{FF2B5EF4-FFF2-40B4-BE49-F238E27FC236}">
                <a16:creationId xmlns:a16="http://schemas.microsoft.com/office/drawing/2014/main" id="{5741B129-CA89-D814-16BD-DBF3D752BF05}"/>
              </a:ext>
            </a:extLst>
          </p:cNvPr>
          <p:cNvGraphicFramePr>
            <a:graphicFrameLocks noGrp="1"/>
          </p:cNvGraphicFramePr>
          <p:nvPr>
            <p:extLst>
              <p:ext uri="{D42A27DB-BD31-4B8C-83A1-F6EECF244321}">
                <p14:modId xmlns:p14="http://schemas.microsoft.com/office/powerpoint/2010/main" val="2355598096"/>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 Psikoloji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400" b="1" dirty="0">
                          <a:solidFill>
                            <a:srgbClr val="FF0000"/>
                          </a:solidFill>
                          <a:effectLst/>
                          <a:latin typeface="+mn-lt"/>
                          <a:cs typeface="Times New Roman" panose="02020603050405020304" pitchFamily="18" charset="0"/>
                        </a:rPr>
                        <a:t>7</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latin typeface="+mn-lt"/>
                        </a:rPr>
                        <a:t> 3</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4</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latin typeface="+mn-lt"/>
                        </a:rPr>
                        <a:t>7</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68789698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6AD6D7-8EB1-B6A3-C082-F96E54EF324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2ACF41C-33C8-2F84-4322-CC85B268F406}"/>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6E392FF5-D2F3-A9FD-5A10-69F9353B3DD7}"/>
              </a:ext>
            </a:extLst>
          </p:cNvPr>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a:extLst>
              <a:ext uri="{FF2B5EF4-FFF2-40B4-BE49-F238E27FC236}">
                <a16:creationId xmlns:a16="http://schemas.microsoft.com/office/drawing/2014/main" id="{AF4878B8-A84F-F16C-AD15-D7E5667050F8}"/>
              </a:ext>
            </a:extLst>
          </p:cNvPr>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6" name="Tablo 5">
            <a:extLst>
              <a:ext uri="{FF2B5EF4-FFF2-40B4-BE49-F238E27FC236}">
                <a16:creationId xmlns:a16="http://schemas.microsoft.com/office/drawing/2014/main" id="{E5C6E187-20AE-6E06-EF90-AE3738E28A7C}"/>
              </a:ext>
            </a:extLst>
          </p:cNvPr>
          <p:cNvGraphicFramePr>
            <a:graphicFrameLocks noGrp="1"/>
          </p:cNvGraphicFramePr>
          <p:nvPr>
            <p:extLst>
              <p:ext uri="{D42A27DB-BD31-4B8C-83A1-F6EECF244321}">
                <p14:modId xmlns:p14="http://schemas.microsoft.com/office/powerpoint/2010/main" val="3752622005"/>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 Sosyoloji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4</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 2</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353994244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7F20DE2-4FF2-E1A1-6DF1-0BE47F24090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230ABB8-185E-2DC4-CAE7-6D8CA2B4D45B}"/>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2E16799C-C98D-C97F-85D8-63993074AEE2}"/>
              </a:ext>
            </a:extLst>
          </p:cNvPr>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a:extLst>
              <a:ext uri="{FF2B5EF4-FFF2-40B4-BE49-F238E27FC236}">
                <a16:creationId xmlns:a16="http://schemas.microsoft.com/office/drawing/2014/main" id="{ABBC8AAA-894F-CECC-EEE7-A539D814012A}"/>
              </a:ext>
            </a:extLst>
          </p:cNvPr>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6" name="Tablo 5">
            <a:extLst>
              <a:ext uri="{FF2B5EF4-FFF2-40B4-BE49-F238E27FC236}">
                <a16:creationId xmlns:a16="http://schemas.microsoft.com/office/drawing/2014/main" id="{42F43B59-B223-6B73-6C16-34988C8CAF8D}"/>
              </a:ext>
            </a:extLst>
          </p:cNvPr>
          <p:cNvGraphicFramePr>
            <a:graphicFrameLocks noGrp="1"/>
          </p:cNvGraphicFramePr>
          <p:nvPr>
            <p:extLst>
              <p:ext uri="{D42A27DB-BD31-4B8C-83A1-F6EECF244321}">
                <p14:modId xmlns:p14="http://schemas.microsoft.com/office/powerpoint/2010/main" val="309652167"/>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 Tarih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2000" b="1" dirty="0">
                          <a:solidFill>
                            <a:srgbClr val="0000CC"/>
                          </a:solidFill>
                          <a:effectLst/>
                          <a:latin typeface="+mn-lt"/>
                        </a:rPr>
                        <a:t>2024</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5</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20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4</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7</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36029879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8A9DEB-9346-BE9E-E577-603AAFB8C47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BBE0FBC-1302-F8DB-AD85-0B640B533D36}"/>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69E3DC77-07CD-2495-7CCE-77209038B571}"/>
              </a:ext>
            </a:extLst>
          </p:cNvPr>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a:extLst>
              <a:ext uri="{FF2B5EF4-FFF2-40B4-BE49-F238E27FC236}">
                <a16:creationId xmlns:a16="http://schemas.microsoft.com/office/drawing/2014/main" id="{61FC176B-8565-5981-9835-63791D10EDE5}"/>
              </a:ext>
            </a:extLst>
          </p:cNvPr>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6" name="Tablo 5">
            <a:extLst>
              <a:ext uri="{FF2B5EF4-FFF2-40B4-BE49-F238E27FC236}">
                <a16:creationId xmlns:a16="http://schemas.microsoft.com/office/drawing/2014/main" id="{DDD19693-B0C9-72F8-FF18-8ADD1EA0AE50}"/>
              </a:ext>
            </a:extLst>
          </p:cNvPr>
          <p:cNvGraphicFramePr>
            <a:graphicFrameLocks noGrp="1"/>
          </p:cNvGraphicFramePr>
          <p:nvPr>
            <p:extLst>
              <p:ext uri="{D42A27DB-BD31-4B8C-83A1-F6EECF244321}">
                <p14:modId xmlns:p14="http://schemas.microsoft.com/office/powerpoint/2010/main" val="405186804"/>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FF0000"/>
                          </a:solidFill>
                        </a:rPr>
                        <a:t> </a:t>
                      </a:r>
                      <a:r>
                        <a:rPr lang="tr-TR" sz="1800" dirty="0">
                          <a:solidFill>
                            <a:srgbClr val="FF0000"/>
                          </a:solidFill>
                        </a:rPr>
                        <a:t> </a:t>
                      </a:r>
                      <a:r>
                        <a:rPr lang="tr-TR" sz="1800" b="1" dirty="0">
                          <a:solidFill>
                            <a:srgbClr val="FF0000"/>
                          </a:solidFill>
                        </a:rPr>
                        <a:t>Türk Dili ve Edebiyatı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2000" b="1" dirty="0">
                          <a:solidFill>
                            <a:srgbClr val="0000CC"/>
                          </a:solidFill>
                          <a:effectLst/>
                          <a:latin typeface="+mn-lt"/>
                        </a:rPr>
                        <a:t>2024</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600" b="1" dirty="0">
                          <a:effectLst/>
                          <a:latin typeface="+mn-lt"/>
                          <a:cs typeface="Times New Roman" panose="02020603050405020304" pitchFamily="18" charset="0"/>
                        </a:rPr>
                        <a:t>---</a:t>
                      </a:r>
                    </a:p>
                  </a:txBody>
                  <a:tcPr marL="9525" marR="9525" marT="9525"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2</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20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2</a:t>
                      </a:r>
                      <a:endParaRPr lang="tr-TR" sz="16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effectLst/>
                          <a:latin typeface="+mn-lt"/>
                        </a:rPr>
                        <a:t>1</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3</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101121180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21</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1819593215"/>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effectLst/>
                        </a:rPr>
                        <a:t> 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effectLst/>
                        </a:rPr>
                        <a:t> 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1653331841"/>
              </p:ext>
            </p:extLst>
          </p:nvPr>
        </p:nvGraphicFramePr>
        <p:xfrm>
          <a:off x="332980" y="1930148"/>
          <a:ext cx="11554218" cy="3466286"/>
        </p:xfrm>
        <a:graphic>
          <a:graphicData uri="http://schemas.openxmlformats.org/drawingml/2006/table">
            <a:tbl>
              <a:tblPr>
                <a:tableStyleId>{BDBED569-4797-4DF1-A0F4-6AAB3CD982D8}</a:tableStyleId>
              </a:tblPr>
              <a:tblGrid>
                <a:gridCol w="2084626">
                  <a:extLst>
                    <a:ext uri="{9D8B030D-6E8A-4147-A177-3AD203B41FA5}">
                      <a16:colId xmlns:a16="http://schemas.microsoft.com/office/drawing/2014/main" val="220074996"/>
                    </a:ext>
                  </a:extLst>
                </a:gridCol>
                <a:gridCol w="2452065">
                  <a:extLst>
                    <a:ext uri="{9D8B030D-6E8A-4147-A177-3AD203B41FA5}">
                      <a16:colId xmlns:a16="http://schemas.microsoft.com/office/drawing/2014/main" val="2759330771"/>
                    </a:ext>
                  </a:extLst>
                </a:gridCol>
                <a:gridCol w="2356713">
                  <a:extLst>
                    <a:ext uri="{9D8B030D-6E8A-4147-A177-3AD203B41FA5}">
                      <a16:colId xmlns:a16="http://schemas.microsoft.com/office/drawing/2014/main" val="1696771542"/>
                    </a:ext>
                  </a:extLst>
                </a:gridCol>
                <a:gridCol w="2097777">
                  <a:extLst>
                    <a:ext uri="{9D8B030D-6E8A-4147-A177-3AD203B41FA5}">
                      <a16:colId xmlns:a16="http://schemas.microsoft.com/office/drawing/2014/main" val="497567926"/>
                    </a:ext>
                  </a:extLst>
                </a:gridCol>
                <a:gridCol w="2563037">
                  <a:extLst>
                    <a:ext uri="{9D8B030D-6E8A-4147-A177-3AD203B41FA5}">
                      <a16:colId xmlns:a16="http://schemas.microsoft.com/office/drawing/2014/main" val="3709939401"/>
                    </a:ext>
                  </a:extLst>
                </a:gridCol>
              </a:tblGrid>
              <a:tr h="988630">
                <a:tc>
                  <a:txBody>
                    <a:bodyPr/>
                    <a:lstStyle/>
                    <a:p>
                      <a:pPr algn="ctr">
                        <a:lnSpc>
                          <a:spcPct val="107000"/>
                        </a:lnSpc>
                        <a:spcAft>
                          <a:spcPts val="800"/>
                        </a:spcAft>
                      </a:pPr>
                      <a:r>
                        <a:rPr lang="tr-TR" sz="1800" b="1" dirty="0">
                          <a:solidFill>
                            <a:srgbClr val="FF0000"/>
                          </a:solidFill>
                          <a:effectLst/>
                        </a:rPr>
                        <a:t>Bölümü*</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800" b="1" dirty="0">
                          <a:solidFill>
                            <a:srgbClr val="FF0000"/>
                          </a:solidFill>
                          <a:effectLst/>
                        </a:rPr>
                        <a:t>Ana Bilim / Sanat Dalı /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b="1" dirty="0">
                          <a:solidFill>
                            <a:srgbClr val="FF0000"/>
                          </a:solidFill>
                          <a:effectLst/>
                        </a:rPr>
                        <a:t>Adı Soyadı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b="1">
                          <a:solidFill>
                            <a:srgbClr val="FF0000"/>
                          </a:solidFill>
                          <a:effectLst/>
                        </a:rPr>
                        <a:t>Önceki Ünvanı</a:t>
                      </a:r>
                      <a:endParaRPr lang="tr-TR" sz="18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800" b="1" dirty="0">
                          <a:solidFill>
                            <a:srgbClr val="FF0000"/>
                          </a:solidFill>
                          <a:effectLst/>
                        </a:rPr>
                        <a:t>Son Aldığı </a:t>
                      </a:r>
                      <a:r>
                        <a:rPr lang="tr-TR" sz="1800" b="1" dirty="0" err="1">
                          <a:solidFill>
                            <a:srgbClr val="FF0000"/>
                          </a:solidFill>
                          <a:effectLst/>
                        </a:rPr>
                        <a:t>Ünvanı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9268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Calibri" panose="020F0502020204030204" pitchFamily="34" charset="0"/>
                          <a:cs typeface="Calibri" panose="020F0502020204030204" pitchFamily="34" charset="0"/>
                        </a:rPr>
                        <a:t>Tarih Bölümü</a:t>
                      </a:r>
                    </a:p>
                  </a:txBody>
                  <a:tcPr marL="6985" marR="6985" marT="6985" marB="0" anchor="ctr"/>
                </a:tc>
                <a:tc>
                  <a:txBody>
                    <a:bodyPr/>
                    <a:lstStyle/>
                    <a:p>
                      <a:pPr algn="ctr">
                        <a:lnSpc>
                          <a:spcPct val="107000"/>
                        </a:lnSpc>
                        <a:spcAft>
                          <a:spcPts val="800"/>
                        </a:spcAft>
                      </a:pPr>
                      <a:r>
                        <a:rPr lang="tr-TR" sz="1400" dirty="0">
                          <a:effectLst/>
                          <a:latin typeface="Calibri" panose="020F0502020204030204" pitchFamily="34" charset="0"/>
                          <a:cs typeface="Calibri" panose="020F0502020204030204" pitchFamily="34" charset="0"/>
                        </a:rPr>
                        <a:t> </a:t>
                      </a:r>
                      <a:r>
                        <a:rPr lang="tr-TR" sz="1400" b="1" dirty="0">
                          <a:effectLst/>
                          <a:latin typeface="Calibri" panose="020F0502020204030204" pitchFamily="34" charset="0"/>
                          <a:cs typeface="Calibri" panose="020F0502020204030204" pitchFamily="34" charset="0"/>
                        </a:rPr>
                        <a:t>Türkiye Cumhuriyeti Tarihi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Muzaffer BAŞKAYA</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Doç. Dr.</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Prof. Dr.</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00474826"/>
                  </a:ext>
                </a:extLst>
              </a:tr>
              <a:tr h="39268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Calibri" panose="020F0502020204030204" pitchFamily="34" charset="0"/>
                          <a:cs typeface="Calibri" panose="020F0502020204030204" pitchFamily="34" charset="0"/>
                        </a:rPr>
                        <a:t>Tarih Bölümü</a:t>
                      </a:r>
                    </a:p>
                  </a:txBody>
                  <a:tcPr marL="6985" marR="6985" marT="6985" marB="0" anchor="ctr"/>
                </a:tc>
                <a:tc>
                  <a:txBody>
                    <a:bodyPr/>
                    <a:lstStyle/>
                    <a:p>
                      <a:pPr algn="ctr">
                        <a:lnSpc>
                          <a:spcPct val="107000"/>
                        </a:lnSpc>
                        <a:spcAft>
                          <a:spcPts val="800"/>
                        </a:spcAft>
                      </a:pPr>
                      <a:r>
                        <a:rPr lang="tr-TR" sz="1400" dirty="0">
                          <a:effectLst/>
                          <a:latin typeface="Calibri" panose="020F0502020204030204" pitchFamily="34" charset="0"/>
                          <a:cs typeface="Calibri" panose="020F0502020204030204" pitchFamily="34" charset="0"/>
                        </a:rPr>
                        <a:t> </a:t>
                      </a:r>
                      <a:r>
                        <a:rPr lang="tr-TR" sz="1400" b="1" dirty="0">
                          <a:effectLst/>
                          <a:latin typeface="Calibri" panose="020F0502020204030204" pitchFamily="34" charset="0"/>
                          <a:cs typeface="Calibri" panose="020F0502020204030204" pitchFamily="34" charset="0"/>
                        </a:rPr>
                        <a:t>Ortaçağ Tarihi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Zeynep İNAN ALİYAZICIOĞLU </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Dr. Öğr. Üyesi</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Doç. Dr. </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57773717"/>
                  </a:ext>
                </a:extLst>
              </a:tr>
              <a:tr h="39268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Calibri" panose="020F0502020204030204" pitchFamily="34" charset="0"/>
                          <a:cs typeface="Calibri" panose="020F0502020204030204" pitchFamily="34" charset="0"/>
                        </a:rPr>
                        <a:t>Tarih Bölümü</a:t>
                      </a:r>
                    </a:p>
                  </a:txBody>
                  <a:tcPr marL="6985" marR="6985" marT="6985" marB="0" anchor="ctr"/>
                </a:tc>
                <a:tc>
                  <a:txBody>
                    <a:bodyPr/>
                    <a:lstStyle/>
                    <a:p>
                      <a:pPr algn="ctr">
                        <a:lnSpc>
                          <a:spcPct val="107000"/>
                        </a:lnSpc>
                        <a:spcAft>
                          <a:spcPts val="800"/>
                        </a:spcAft>
                      </a:pPr>
                      <a:r>
                        <a:rPr lang="tr-TR" sz="1400" dirty="0">
                          <a:effectLst/>
                          <a:latin typeface="Calibri" panose="020F0502020204030204" pitchFamily="34" charset="0"/>
                          <a:cs typeface="Calibri" panose="020F0502020204030204" pitchFamily="34" charset="0"/>
                        </a:rPr>
                        <a:t> </a:t>
                      </a:r>
                      <a:r>
                        <a:rPr lang="tr-TR" sz="1400" b="1" dirty="0">
                          <a:effectLst/>
                          <a:latin typeface="Calibri" panose="020F0502020204030204" pitchFamily="34" charset="0"/>
                          <a:cs typeface="Calibri" panose="020F0502020204030204" pitchFamily="34" charset="0"/>
                        </a:rPr>
                        <a:t>Türkiye Cumhuriyeti Tarihi</a:t>
                      </a:r>
                      <a:endParaRPr lang="tr-TR" sz="14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Derya ÇAKICI </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Dr.</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Dr. Öğr. Üyesi </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535021279"/>
                  </a:ext>
                </a:extLst>
              </a:tr>
              <a:tr h="392687">
                <a:tc>
                  <a:txBody>
                    <a:bodyPr/>
                    <a:lstStyle/>
                    <a:p>
                      <a:pPr algn="ctr">
                        <a:lnSpc>
                          <a:spcPct val="107000"/>
                        </a:lnSpc>
                      </a:pPr>
                      <a:r>
                        <a:rPr lang="tr-TR" sz="1400" b="1" dirty="0">
                          <a:effectLst/>
                          <a:latin typeface="Calibri" panose="020F0502020204030204" pitchFamily="34" charset="0"/>
                          <a:cs typeface="Calibri" panose="020F0502020204030204" pitchFamily="34" charset="0"/>
                        </a:rPr>
                        <a:t>Türk Dili ve Edebiyatı Bölümü</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Eski Türk Dili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Hasan İSİ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Dr. Öğr. Üyesi</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Doç. Dr.</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07527115"/>
                  </a:ext>
                </a:extLst>
              </a:tr>
              <a:tr h="39268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Calibri" panose="020F0502020204030204" pitchFamily="34" charset="0"/>
                          <a:cs typeface="Calibri" panose="020F0502020204030204" pitchFamily="34" charset="0"/>
                        </a:rPr>
                        <a:t>Türk Dili ve Edebiyatı Bölümü</a:t>
                      </a:r>
                      <a:endParaRPr lang="tr-TR" sz="1400" dirty="0">
                        <a:effectLst/>
                        <a:latin typeface="Calibri" panose="020F0502020204030204" pitchFamily="34" charset="0"/>
                        <a:cs typeface="Calibri" panose="020F0502020204030204" pitchFamily="34" charset="0"/>
                      </a:endParaRP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Eski Türk Edebiyatı</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Salih UÇAK</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Dr.</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Doç. Dr.</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32422468"/>
                  </a:ext>
                </a:extLst>
              </a:tr>
              <a:tr h="392687">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Calibri" panose="020F0502020204030204" pitchFamily="34" charset="0"/>
                          <a:cs typeface="Calibri" panose="020F0502020204030204" pitchFamily="34" charset="0"/>
                        </a:rPr>
                        <a:t>Psikoloji Bölümü</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Sosyal Psikoloji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Kübra ÖZKAN DEMİR</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pPr>
                      <a:r>
                        <a:rPr lang="tr-TR" sz="1400" b="1" dirty="0">
                          <a:effectLst/>
                          <a:latin typeface="Calibri" panose="020F0502020204030204" pitchFamily="34" charset="0"/>
                          <a:cs typeface="Calibri" panose="020F0502020204030204" pitchFamily="34" charset="0"/>
                        </a:rPr>
                        <a:t>Dr. Öğr. Üyesi</a:t>
                      </a:r>
                    </a:p>
                  </a:txBody>
                  <a:tcPr marL="6985" marR="6985" marT="6985" marB="0" anchor="ctr"/>
                </a:tc>
                <a:tc>
                  <a:txBody>
                    <a:bodyPr/>
                    <a:lstStyle/>
                    <a:p>
                      <a:pPr algn="ctr">
                        <a:lnSpc>
                          <a:spcPct val="107000"/>
                        </a:lnSpc>
                        <a:spcAft>
                          <a:spcPts val="800"/>
                        </a:spcAft>
                      </a:pPr>
                      <a:r>
                        <a:rPr lang="tr-TR" sz="1400" b="1" dirty="0">
                          <a:effectLst/>
                          <a:latin typeface="Calibri" panose="020F0502020204030204" pitchFamily="34" charset="0"/>
                          <a:cs typeface="Calibri" panose="020F0502020204030204" pitchFamily="34" charset="0"/>
                        </a:rPr>
                        <a:t> Dr. Öğr. Üyesi</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163066487"/>
                  </a:ext>
                </a:extLst>
              </a:tr>
            </a:tbl>
          </a:graphicData>
        </a:graphic>
      </p:graphicFrame>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161918226"/>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ctr"/>
                      <a:r>
                        <a:rPr lang="tr-TR" b="1" dirty="0">
                          <a:solidFill>
                            <a:srgbClr val="0000CC"/>
                          </a:solidFill>
                          <a:latin typeface="+mn-lt"/>
                        </a:rPr>
                        <a:t>Program</a:t>
                      </a:r>
                      <a:r>
                        <a:rPr lang="tr-TR" b="1" baseline="0" dirty="0">
                          <a:solidFill>
                            <a:srgbClr val="0000CC"/>
                          </a:solidFill>
                          <a:latin typeface="+mn-lt"/>
                        </a:rPr>
                        <a:t> Adı: </a:t>
                      </a:r>
                      <a:endParaRPr lang="tr-TR" b="1" dirty="0">
                        <a:solidFill>
                          <a:srgbClr val="0000CC"/>
                        </a:solidFill>
                        <a:latin typeface="+mn-lt"/>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2400" b="1" dirty="0">
                          <a:solidFill>
                            <a:srgbClr val="FF0000"/>
                          </a:solidFill>
                          <a:effectLst/>
                          <a:latin typeface="+mn-lt"/>
                          <a:ea typeface="Calibri" panose="020F0502020204030204" pitchFamily="34" charset="0"/>
                          <a:cs typeface="Times New Roman" panose="02020603050405020304" pitchFamily="18" charset="0"/>
                        </a:rPr>
                        <a:t>Mütercim ve Tercümanlık Bölümü</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latin typeface="+mn-lt"/>
                        </a:rPr>
                        <a:t>Eğitim Öğretim Yılı</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latin typeface="+mn-lt"/>
                        </a:rPr>
                        <a:t>Eğitim Öğretim Dönemi</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latin typeface="+mn-lt"/>
                        </a:rPr>
                        <a:t>Program Öğretim Elemanı Sayısı</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latin typeface="+mn-lt"/>
                        </a:rPr>
                        <a:t>Program İçinden Karşılanan Ders Yükü Saati Toplamı</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latin typeface="+mn-lt"/>
                        </a:rPr>
                        <a:t>Bölüm İçinden (Diğer programlar)  Karşılanan Ders Yükü Saati Toplamı</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latin typeface="+mn-lt"/>
                        </a:rPr>
                        <a:t>Birim İçinden (Diğer Bölümler)  Karşılanan Ders Yükü Saati Toplamı</a:t>
                      </a:r>
                      <a:endParaRPr lang="tr-TR" sz="1400" b="1" dirty="0">
                        <a:latin typeface="+mn-lt"/>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latin typeface="+mn-lt"/>
                        </a:rPr>
                        <a:t>Üniversite İçinden (Diğer Birimler)  Karşılanan Ders Yükü Saati Toplamı</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latin typeface="+mn-lt"/>
                        </a:rPr>
                        <a:t>Üniversite Dışından (Diğer Kurumlar)  Karşılanan Ders Yükü Saati Toplamı</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latin typeface="+mn-lt"/>
                        </a:rPr>
                        <a:t>Program Dönemlik Toplamı Ders Saati (T+U)</a:t>
                      </a:r>
                      <a:endParaRPr lang="tr-TR" sz="14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latin typeface="+mn-lt"/>
                        </a:rPr>
                        <a:t>2024-2025</a:t>
                      </a:r>
                      <a:endParaRPr lang="tr-TR" sz="14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latin typeface="+mn-lt"/>
                        </a:rPr>
                        <a:t>GÜZ</a:t>
                      </a:r>
                      <a:endParaRPr lang="tr-TR" sz="18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10/6</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10/6</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4 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 22</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latin typeface="+mn-lt"/>
                        </a:rPr>
                        <a:t>BAHAR</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9/6</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9/6</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 22</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latin typeface="+mn-lt"/>
                        </a:rPr>
                        <a:t>2025-2026</a:t>
                      </a:r>
                      <a:endParaRPr lang="tr-TR" sz="14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latin typeface="+mn-lt"/>
                        </a:rPr>
                        <a:t>GÜZ</a:t>
                      </a:r>
                      <a:endParaRPr lang="tr-TR" sz="1800" b="1" dirty="0">
                        <a:solidFill>
                          <a:srgbClr val="C0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3</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23/8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23/8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4</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37</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latin typeface="+mn-lt"/>
                        </a:rPr>
                        <a:t>BAHAR</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3</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19/8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19/8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7</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 36</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1D09D90-A5BD-2ED4-FC50-1791101EEB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1EAE69D-62CD-0E5B-0974-BD0784BBD8E0}"/>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a:t>
            </a:r>
            <a:endParaRPr lang="tr-TR" sz="3200" b="1" dirty="0">
              <a:solidFill>
                <a:srgbClr val="FF0000"/>
              </a:solidFill>
            </a:endParaRPr>
          </a:p>
        </p:txBody>
      </p:sp>
      <p:sp>
        <p:nvSpPr>
          <p:cNvPr id="3" name="Veri Yer Tutucusu 2">
            <a:extLst>
              <a:ext uri="{FF2B5EF4-FFF2-40B4-BE49-F238E27FC236}">
                <a16:creationId xmlns:a16="http://schemas.microsoft.com/office/drawing/2014/main" id="{0DC4BAD4-96D9-29D4-863A-71E9E4924ABE}"/>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BD4D7B26-24A2-1BAC-BACA-AEF6F575C947}"/>
              </a:ext>
            </a:extLst>
          </p:cNvPr>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5" name="Tablo 4">
            <a:extLst>
              <a:ext uri="{FF2B5EF4-FFF2-40B4-BE49-F238E27FC236}">
                <a16:creationId xmlns:a16="http://schemas.microsoft.com/office/drawing/2014/main" id="{053CFBED-3420-7778-E9FA-9C2FFB1B6174}"/>
              </a:ext>
            </a:extLst>
          </p:cNvPr>
          <p:cNvGraphicFramePr>
            <a:graphicFrameLocks noGrp="1"/>
          </p:cNvGraphicFramePr>
          <p:nvPr>
            <p:extLst>
              <p:ext uri="{D42A27DB-BD31-4B8C-83A1-F6EECF244321}">
                <p14:modId xmlns:p14="http://schemas.microsoft.com/office/powerpoint/2010/main" val="1773121337"/>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Psikoloji Bölümü</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11</a:t>
                      </a:r>
                    </a:p>
                  </a:txBody>
                  <a:tcPr marL="44450" marR="44450" marT="0" marB="0" anchor="ctr"/>
                </a:tc>
                <a:tc>
                  <a:txBody>
                    <a:bodyPr/>
                    <a:lstStyle/>
                    <a:p>
                      <a:pPr algn="ctr">
                        <a:lnSpc>
                          <a:spcPct val="107000"/>
                        </a:lnSpc>
                        <a:spcAft>
                          <a:spcPts val="0"/>
                        </a:spcAft>
                      </a:pPr>
                      <a:r>
                        <a:rPr lang="tr-TR" sz="1800" b="1" dirty="0">
                          <a:effectLst/>
                          <a:latin typeface="+mn-lt"/>
                        </a:rPr>
                        <a:t>11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5</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4</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mn-ea"/>
                          <a:cs typeface="+mn-cs"/>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20</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14</a:t>
                      </a:r>
                    </a:p>
                  </a:txBody>
                  <a:tcPr marL="44450" marR="44450" marT="0" marB="0" anchor="ctr"/>
                </a:tc>
                <a:tc>
                  <a:txBody>
                    <a:bodyPr/>
                    <a:lstStyle/>
                    <a:p>
                      <a:pPr algn="ctr">
                        <a:lnSpc>
                          <a:spcPct val="107000"/>
                        </a:lnSpc>
                        <a:spcAft>
                          <a:spcPts val="0"/>
                        </a:spcAft>
                      </a:pPr>
                      <a:r>
                        <a:rPr lang="tr-TR" sz="1800" b="1" dirty="0">
                          <a:effectLst/>
                          <a:latin typeface="+mn-lt"/>
                        </a:rPr>
                        <a:t>14</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20</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2025-2026</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26 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26</a:t>
                      </a:r>
                    </a:p>
                  </a:txBody>
                  <a:tcPr marL="44450" marR="44450" marT="0" marB="0" anchor="ctr"/>
                </a:tc>
                <a:tc>
                  <a:txBody>
                    <a:bodyPr/>
                    <a:lstStyle/>
                    <a:p>
                      <a:pPr algn="ctr">
                        <a:lnSpc>
                          <a:spcPct val="107000"/>
                        </a:lnSpc>
                        <a:spcAft>
                          <a:spcPts val="0"/>
                        </a:spcAft>
                      </a:pPr>
                      <a:r>
                        <a:rPr lang="tr-TR" sz="1800" b="1" dirty="0">
                          <a:effectLst/>
                          <a:latin typeface="+mn-lt"/>
                        </a:rPr>
                        <a:t>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3</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47 </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dirty="0"/>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32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32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5</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47 </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Tree>
    <p:extLst>
      <p:ext uri="{BB962C8B-B14F-4D97-AF65-F5344CB8AC3E}">
        <p14:creationId xmlns:p14="http://schemas.microsoft.com/office/powerpoint/2010/main" val="266289162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90CCFF-9F28-44D4-F607-5E0E7C6F334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76B0D6-B8B7-E0B9-0C42-22F630AC0C95}"/>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a:t>
            </a:r>
            <a:endParaRPr lang="tr-TR" sz="3200" b="1" dirty="0">
              <a:solidFill>
                <a:srgbClr val="FF0000"/>
              </a:solidFill>
            </a:endParaRPr>
          </a:p>
        </p:txBody>
      </p:sp>
      <p:sp>
        <p:nvSpPr>
          <p:cNvPr id="3" name="Veri Yer Tutucusu 2">
            <a:extLst>
              <a:ext uri="{FF2B5EF4-FFF2-40B4-BE49-F238E27FC236}">
                <a16:creationId xmlns:a16="http://schemas.microsoft.com/office/drawing/2014/main" id="{FA482116-0DC2-23F6-7E9F-6494CB97F91A}"/>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569BBF3F-A86B-DAE6-D57B-8386048BC8CA}"/>
              </a:ext>
            </a:extLst>
          </p:cNvPr>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5" name="Tablo 4">
            <a:extLst>
              <a:ext uri="{FF2B5EF4-FFF2-40B4-BE49-F238E27FC236}">
                <a16:creationId xmlns:a16="http://schemas.microsoft.com/office/drawing/2014/main" id="{6AAFDC72-9520-61FE-CDD0-7E16629E977D}"/>
              </a:ext>
            </a:extLst>
          </p:cNvPr>
          <p:cNvGraphicFramePr>
            <a:graphicFrameLocks noGrp="1"/>
          </p:cNvGraphicFramePr>
          <p:nvPr>
            <p:extLst>
              <p:ext uri="{D42A27DB-BD31-4B8C-83A1-F6EECF244321}">
                <p14:modId xmlns:p14="http://schemas.microsoft.com/office/powerpoint/2010/main" val="2059720327"/>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Sosyoloji Bölümü</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600" b="1" dirty="0">
                          <a:solidFill>
                            <a:srgbClr val="0000CC"/>
                          </a:solidFill>
                          <a:effectLst/>
                        </a:rPr>
                        <a:t>2024-2025</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3</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25</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25</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14</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45</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8</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15</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46</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600" b="1" dirty="0">
                          <a:solidFill>
                            <a:srgbClr val="0000CC"/>
                          </a:solidFill>
                          <a:effectLst/>
                        </a:rPr>
                        <a:t>2025-2026</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40</a:t>
                      </a:r>
                    </a:p>
                  </a:txBody>
                  <a:tcPr marL="44450" marR="44450" marT="0" marB="0" anchor="ctr"/>
                </a:tc>
                <a:tc>
                  <a:txBody>
                    <a:bodyPr/>
                    <a:lstStyle/>
                    <a:p>
                      <a:pPr algn="ctr">
                        <a:lnSpc>
                          <a:spcPct val="107000"/>
                        </a:lnSpc>
                        <a:spcAft>
                          <a:spcPts val="0"/>
                        </a:spcAft>
                      </a:pPr>
                      <a:r>
                        <a:rPr lang="tr-TR" sz="1800" b="1" dirty="0">
                          <a:effectLst/>
                          <a:latin typeface="+mn-lt"/>
                        </a:rPr>
                        <a:t>40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68</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4</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40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40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71</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Tree>
    <p:extLst>
      <p:ext uri="{BB962C8B-B14F-4D97-AF65-F5344CB8AC3E}">
        <p14:creationId xmlns:p14="http://schemas.microsoft.com/office/powerpoint/2010/main" val="28799402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543089-3142-69F9-6822-9FD8DD6B0D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5CCA3C-F94D-BC6E-621B-708F07BE5C10}"/>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a:t>
            </a:r>
            <a:endParaRPr lang="tr-TR" sz="3200" b="1" dirty="0">
              <a:solidFill>
                <a:srgbClr val="FF0000"/>
              </a:solidFill>
            </a:endParaRPr>
          </a:p>
        </p:txBody>
      </p:sp>
      <p:sp>
        <p:nvSpPr>
          <p:cNvPr id="3" name="Veri Yer Tutucusu 2">
            <a:extLst>
              <a:ext uri="{FF2B5EF4-FFF2-40B4-BE49-F238E27FC236}">
                <a16:creationId xmlns:a16="http://schemas.microsoft.com/office/drawing/2014/main" id="{426C508A-E183-B9AE-6FD7-A27B7E7E5A99}"/>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9CE27DAD-FC14-1B95-4BF5-96F2488F4735}"/>
              </a:ext>
            </a:extLst>
          </p:cNvPr>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5" name="Tablo 4">
            <a:extLst>
              <a:ext uri="{FF2B5EF4-FFF2-40B4-BE49-F238E27FC236}">
                <a16:creationId xmlns:a16="http://schemas.microsoft.com/office/drawing/2014/main" id="{D1E93E46-98E7-CFC8-507C-71F9F4B37DE4}"/>
              </a:ext>
            </a:extLst>
          </p:cNvPr>
          <p:cNvGraphicFramePr>
            <a:graphicFrameLocks noGrp="1"/>
          </p:cNvGraphicFramePr>
          <p:nvPr>
            <p:extLst>
              <p:ext uri="{D42A27DB-BD31-4B8C-83A1-F6EECF244321}">
                <p14:modId xmlns:p14="http://schemas.microsoft.com/office/powerpoint/2010/main" val="3740008380"/>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Tarih Bölümü</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5</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34</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34</a:t>
                      </a: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46</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5</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29</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29</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18</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49</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2025-2026</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7</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ea typeface="Calibri" panose="020F0502020204030204" pitchFamily="34" charset="0"/>
                          <a:cs typeface="Times New Roman" panose="02020603050405020304" pitchFamily="18" charset="0"/>
                        </a:rPr>
                        <a:t>62</a:t>
                      </a: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7</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53</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53</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ea typeface="Calibri" panose="020F0502020204030204" pitchFamily="34" charset="0"/>
                          <a:cs typeface="Times New Roman" panose="02020603050405020304" pitchFamily="18" charset="0"/>
                        </a:rPr>
                        <a:t>77</a:t>
                      </a:r>
                    </a:p>
                  </a:txBody>
                  <a:tcPr marL="44450" marR="44450" marT="0" marB="0" anchor="ctr"/>
                </a:tc>
                <a:extLst>
                  <a:ext uri="{0D108BD9-81ED-4DB2-BD59-A6C34878D82A}">
                    <a16:rowId xmlns:a16="http://schemas.microsoft.com/office/drawing/2014/main" val="2861064323"/>
                  </a:ext>
                </a:extLst>
              </a:tr>
            </a:tbl>
          </a:graphicData>
        </a:graphic>
      </p:graphicFrame>
    </p:spTree>
    <p:extLst>
      <p:ext uri="{BB962C8B-B14F-4D97-AF65-F5344CB8AC3E}">
        <p14:creationId xmlns:p14="http://schemas.microsoft.com/office/powerpoint/2010/main" val="241975827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28215B-F407-2D5D-00A5-11511330A4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E5DA61E-7591-6561-1FE1-E370E3DA02ED}"/>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a:t>
            </a:r>
            <a:endParaRPr lang="tr-TR" sz="3200" b="1" dirty="0">
              <a:solidFill>
                <a:srgbClr val="FF0000"/>
              </a:solidFill>
            </a:endParaRPr>
          </a:p>
        </p:txBody>
      </p:sp>
      <p:sp>
        <p:nvSpPr>
          <p:cNvPr id="3" name="Veri Yer Tutucusu 2">
            <a:extLst>
              <a:ext uri="{FF2B5EF4-FFF2-40B4-BE49-F238E27FC236}">
                <a16:creationId xmlns:a16="http://schemas.microsoft.com/office/drawing/2014/main" id="{2190E5FA-87F5-71CF-23D8-D1C2389645D4}"/>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A9509EB8-0685-B987-E983-B4C4CE389411}"/>
              </a:ext>
            </a:extLst>
          </p:cNvPr>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5" name="Tablo 4">
            <a:extLst>
              <a:ext uri="{FF2B5EF4-FFF2-40B4-BE49-F238E27FC236}">
                <a16:creationId xmlns:a16="http://schemas.microsoft.com/office/drawing/2014/main" id="{554F75C6-13F0-A3C6-AE44-4497D15177B7}"/>
              </a:ext>
            </a:extLst>
          </p:cNvPr>
          <p:cNvGraphicFramePr>
            <a:graphicFrameLocks noGrp="1"/>
          </p:cNvGraphicFramePr>
          <p:nvPr>
            <p:extLst>
              <p:ext uri="{D42A27DB-BD31-4B8C-83A1-F6EECF244321}">
                <p14:modId xmlns:p14="http://schemas.microsoft.com/office/powerpoint/2010/main" val="1023799112"/>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2</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10</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22</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2</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11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23</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2025-2026</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C00000"/>
                          </a:solidFill>
                          <a:effectLst/>
                        </a:rPr>
                        <a:t>GÜZ</a:t>
                      </a:r>
                      <a:endPar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3</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21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21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25</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48</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3333FF"/>
                          </a:solidFill>
                          <a:effectLst/>
                          <a:latin typeface="+mn-lt"/>
                        </a:rPr>
                        <a:t> 3</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23</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23</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2</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21</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mn-lt"/>
                        </a:rPr>
                        <a:t> --- </a:t>
                      </a:r>
                      <a:endParaRPr lang="tr-TR" sz="18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0066FF"/>
                          </a:solidFill>
                          <a:effectLst/>
                          <a:latin typeface="+mn-lt"/>
                        </a:rPr>
                        <a:t>46</a:t>
                      </a:r>
                      <a:endParaRPr lang="tr-TR" sz="18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Tree>
    <p:extLst>
      <p:ext uri="{BB962C8B-B14F-4D97-AF65-F5344CB8AC3E}">
        <p14:creationId xmlns:p14="http://schemas.microsoft.com/office/powerpoint/2010/main" val="35273003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28</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73081939"/>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22</a:t>
                      </a:r>
                    </a:p>
                  </a:txBody>
                  <a:tcPr marL="44189" marR="44189" marT="9469"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Times New Roman" panose="02020603050405020304" pitchFamily="18" charset="0"/>
                        </a:rPr>
                        <a:t>107 + 6</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42</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149 + 6</a:t>
                      </a:r>
                    </a:p>
                  </a:txBody>
                  <a:tcPr marL="44189" marR="44189" marT="9469"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23</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102 + 6</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51</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a:t>
                      </a:r>
                    </a:p>
                  </a:txBody>
                  <a:tcPr marL="44189" marR="44189" marT="9469" marB="0" anchor="ctr"/>
                </a:tc>
                <a:tc>
                  <a:txBody>
                    <a:bodyPr/>
                    <a:lstStyle/>
                    <a:p>
                      <a:pPr algn="ctr">
                        <a:lnSpc>
                          <a:spcPct val="107000"/>
                        </a:lnSpc>
                        <a:spcAft>
                          <a:spcPts val="800"/>
                        </a:spcAft>
                      </a:pPr>
                      <a:r>
                        <a:rPr lang="tr-TR" sz="1800" b="1" i="0" dirty="0">
                          <a:effectLst/>
                          <a:latin typeface="+mn-lt"/>
                          <a:ea typeface="Calibri" panose="020F0502020204030204" pitchFamily="34" charset="0"/>
                          <a:cs typeface="Times New Roman" panose="02020603050405020304" pitchFamily="18" charset="0"/>
                        </a:rPr>
                        <a:t>153 + 6</a:t>
                      </a:r>
                    </a:p>
                  </a:txBody>
                  <a:tcPr marL="44189" marR="44189" marT="9469"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2025-2026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r>
                        <a:rPr lang="tr-TR" sz="1800" b="1" dirty="0"/>
                        <a:t>24</a:t>
                      </a:r>
                    </a:p>
                  </a:txBody>
                  <a:tcPr marL="44189" marR="44189" marT="9469" marB="0" anchor="ctr"/>
                </a:tc>
                <a:tc>
                  <a:txBody>
                    <a:bodyPr/>
                    <a:lstStyle/>
                    <a:p>
                      <a:pPr algn="ctr"/>
                      <a:r>
                        <a:rPr lang="tr-TR" sz="1800" b="1" dirty="0"/>
                        <a:t>176 + 8</a:t>
                      </a:r>
                    </a:p>
                  </a:txBody>
                  <a:tcPr marL="44189" marR="44189" marT="9469" marB="0" anchor="ctr"/>
                </a:tc>
                <a:tc>
                  <a:txBody>
                    <a:bodyPr/>
                    <a:lstStyle/>
                    <a:p>
                      <a:pPr algn="ctr"/>
                      <a:r>
                        <a:rPr lang="tr-TR" sz="1800" b="1" dirty="0"/>
                        <a:t>73</a:t>
                      </a:r>
                    </a:p>
                  </a:txBody>
                  <a:tcPr marL="44189" marR="44189" marT="9469" marB="0" anchor="ctr"/>
                </a:tc>
                <a:tc>
                  <a:txBody>
                    <a:bodyPr/>
                    <a:lstStyle/>
                    <a:p>
                      <a:pPr algn="ctr"/>
                      <a:r>
                        <a:rPr lang="tr-TR" sz="1800" b="1" dirty="0"/>
                        <a:t>3</a:t>
                      </a:r>
                    </a:p>
                  </a:txBody>
                  <a:tcPr marL="44189" marR="44189" marT="9469" marB="0" anchor="ctr"/>
                </a:tc>
                <a:tc>
                  <a:txBody>
                    <a:bodyPr/>
                    <a:lstStyle/>
                    <a:p>
                      <a:pPr algn="ctr"/>
                      <a:r>
                        <a:rPr lang="tr-TR" sz="1800" b="1" dirty="0"/>
                        <a:t>249 + 8</a:t>
                      </a:r>
                    </a:p>
                  </a:txBody>
                  <a:tcPr marL="44189" marR="44189" marT="9469"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solidFill>
                            <a:schemeClr val="tx1"/>
                          </a:solidFill>
                          <a:effectLst/>
                        </a:rPr>
                        <a:t> 24</a:t>
                      </a:r>
                      <a:endParaRPr lang="tr-T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rPr>
                        <a:t>188 + 8</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rPr>
                        <a:t>81 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rPr>
                        <a:t>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solidFill>
                            <a:schemeClr val="tx1"/>
                          </a:solidFill>
                          <a:effectLst/>
                        </a:rPr>
                        <a:t>269 + 8</a:t>
                      </a:r>
                      <a:endParaRPr lang="tr-T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57519917"/>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rPr>
                        <a:t>22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rPr>
                        <a:t>149 + 6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Times New Roman" panose="02020603050405020304" pitchFamily="18" charset="0"/>
                        </a:rPr>
                        <a:t>107 + 6</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42</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149 + 6</a:t>
                      </a:r>
                    </a:p>
                  </a:txBody>
                  <a:tcPr marL="44189" marR="44189" marT="9469"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rPr>
                        <a:t>23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i="0" dirty="0">
                          <a:effectLst/>
                          <a:latin typeface="+mn-lt"/>
                          <a:ea typeface="Calibri" panose="020F0502020204030204" pitchFamily="34" charset="0"/>
                          <a:cs typeface="Times New Roman" panose="02020603050405020304" pitchFamily="18" charset="0"/>
                        </a:rPr>
                        <a:t>153 + 6</a:t>
                      </a:r>
                      <a:r>
                        <a:rPr lang="tr-TR" sz="1800" b="1" dirty="0">
                          <a:effectLst/>
                        </a:rPr>
                        <a:t>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102 + 6</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51</a:t>
                      </a:r>
                    </a:p>
                  </a:txBody>
                  <a:tcPr marL="44189" marR="44189" marT="9469" marB="0" anchor="ctr"/>
                </a:tc>
                <a:tc>
                  <a:txBody>
                    <a:bodyPr/>
                    <a:lstStyle/>
                    <a:p>
                      <a:pPr algn="ctr">
                        <a:lnSpc>
                          <a:spcPct val="107000"/>
                        </a:lnSpc>
                        <a:spcAft>
                          <a:spcPts val="800"/>
                        </a:spcAft>
                      </a:pPr>
                      <a:r>
                        <a:rPr lang="tr-TR" sz="1800" b="1" dirty="0">
                          <a:effectLst/>
                          <a:latin typeface="+mn-lt"/>
                          <a:ea typeface="Calibri" panose="020F0502020204030204" pitchFamily="34" charset="0"/>
                          <a:cs typeface="Times New Roman" panose="02020603050405020304" pitchFamily="18" charset="0"/>
                        </a:rPr>
                        <a:t>---</a:t>
                      </a:r>
                    </a:p>
                  </a:txBody>
                  <a:tcPr marL="44189" marR="44189" marT="9469" marB="0" anchor="ctr"/>
                </a:tc>
                <a:tc>
                  <a:txBody>
                    <a:bodyPr/>
                    <a:lstStyle/>
                    <a:p>
                      <a:pPr algn="ctr">
                        <a:lnSpc>
                          <a:spcPct val="107000"/>
                        </a:lnSpc>
                        <a:spcAft>
                          <a:spcPts val="800"/>
                        </a:spcAft>
                      </a:pPr>
                      <a:r>
                        <a:rPr lang="tr-TR" sz="1800" b="1" i="0" dirty="0">
                          <a:effectLst/>
                          <a:latin typeface="+mn-lt"/>
                          <a:ea typeface="Calibri" panose="020F0502020204030204" pitchFamily="34" charset="0"/>
                          <a:cs typeface="Times New Roman" panose="02020603050405020304" pitchFamily="18" charset="0"/>
                        </a:rPr>
                        <a:t>153 + 6</a:t>
                      </a:r>
                    </a:p>
                  </a:txBody>
                  <a:tcPr marL="44189" marR="44189" marT="9469"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2025-2026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19</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t>249 + 8</a:t>
                      </a:r>
                      <a:r>
                        <a:rPr lang="tr-TR" sz="1800" b="1" dirty="0">
                          <a:effectLst/>
                        </a:rPr>
                        <a:t>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tr-TR" sz="1800" b="1" dirty="0"/>
                        <a:t>176 + 8</a:t>
                      </a:r>
                    </a:p>
                  </a:txBody>
                  <a:tcPr marL="44189" marR="44189" marT="9469" marB="0" anchor="ctr"/>
                </a:tc>
                <a:tc>
                  <a:txBody>
                    <a:bodyPr/>
                    <a:lstStyle/>
                    <a:p>
                      <a:pPr algn="ctr"/>
                      <a:r>
                        <a:rPr lang="tr-TR" sz="1800" b="1" dirty="0"/>
                        <a:t>70</a:t>
                      </a:r>
                    </a:p>
                  </a:txBody>
                  <a:tcPr marL="44189" marR="44189" marT="9469" marB="0" anchor="ctr"/>
                </a:tc>
                <a:tc>
                  <a:txBody>
                    <a:bodyPr/>
                    <a:lstStyle/>
                    <a:p>
                      <a:pPr algn="ctr"/>
                      <a:r>
                        <a:rPr lang="tr-TR" sz="1800" b="1" dirty="0"/>
                        <a:t>3</a:t>
                      </a:r>
                    </a:p>
                  </a:txBody>
                  <a:tcPr marL="44189" marR="44189" marT="9469" marB="0" anchor="ctr"/>
                </a:tc>
                <a:tc>
                  <a:txBody>
                    <a:bodyPr/>
                    <a:lstStyle/>
                    <a:p>
                      <a:pPr algn="ctr"/>
                      <a:r>
                        <a:rPr lang="tr-TR" sz="1800" b="1" dirty="0"/>
                        <a:t>249 + 8</a:t>
                      </a:r>
                    </a:p>
                  </a:txBody>
                  <a:tcPr marL="44189" marR="44189" marT="9469"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effectLst/>
                        </a:rPr>
                        <a:t>24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chemeClr val="tx1"/>
                          </a:solidFill>
                          <a:effectLst/>
                        </a:rPr>
                        <a:t>269 + 8</a:t>
                      </a:r>
                      <a:endParaRPr lang="tr-T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800" b="1" dirty="0">
                          <a:effectLst/>
                        </a:rPr>
                        <a:t>188 + 8</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rPr>
                        <a:t>81 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effectLst/>
                        </a:rPr>
                        <a:t>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800" b="1" dirty="0">
                          <a:solidFill>
                            <a:schemeClr val="tx1"/>
                          </a:solidFill>
                          <a:effectLst/>
                        </a:rPr>
                        <a:t>269 + 8</a:t>
                      </a:r>
                      <a:endParaRPr lang="tr-T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59813459"/>
              </p:ext>
            </p:extLst>
          </p:nvPr>
        </p:nvGraphicFramePr>
        <p:xfrm>
          <a:off x="337931" y="1811970"/>
          <a:ext cx="11493851" cy="4356160"/>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16 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200" b="1" dirty="0">
                          <a:effectLst/>
                          <a:latin typeface="+mn-lt"/>
                          <a:cs typeface="Times New Roman" panose="02020603050405020304" pitchFamily="18" charset="0"/>
                        </a:rPr>
                        <a:t>14</a:t>
                      </a:r>
                    </a:p>
                  </a:txBody>
                  <a:tcPr marL="6709" marR="6709" marT="6709" marB="0" anchor="ctr"/>
                </a:tc>
                <a:tc>
                  <a:txBody>
                    <a:bodyPr/>
                    <a:lstStyle/>
                    <a:p>
                      <a:pPr algn="ctr">
                        <a:lnSpc>
                          <a:spcPct val="107000"/>
                        </a:lnSpc>
                        <a:spcAft>
                          <a:spcPts val="0"/>
                        </a:spcAft>
                      </a:pPr>
                      <a:r>
                        <a:rPr lang="tr-TR" sz="1200" b="1" dirty="0">
                          <a:effectLst/>
                          <a:latin typeface="+mn-lt"/>
                        </a:rPr>
                        <a:t>19 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20</a:t>
                      </a:r>
                    </a:p>
                  </a:txBody>
                  <a:tcPr marL="6709" marR="6709" marT="6709" marB="0" anchor="ctr"/>
                </a:tc>
                <a:extLst>
                  <a:ext uri="{0D108BD9-81ED-4DB2-BD59-A6C34878D82A}">
                    <a16:rowId xmlns:a16="http://schemas.microsoft.com/office/drawing/2014/main" val="3006458568"/>
                  </a:ext>
                </a:extLst>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2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b="1" dirty="0">
                          <a:effectLst/>
                          <a:latin typeface="+mn-lt"/>
                        </a:rPr>
                        <a:t> </a:t>
                      </a:r>
                      <a:endParaRPr lang="tr-TR" sz="12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839152405"/>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b="1" u="none" strike="noStrike" dirty="0">
                          <a:effectLst/>
                        </a:rPr>
                        <a:t> 5</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563663613"/>
              </p:ext>
            </p:extLst>
          </p:nvPr>
        </p:nvGraphicFramePr>
        <p:xfrm>
          <a:off x="323273" y="2068948"/>
          <a:ext cx="10769600" cy="3822894"/>
        </p:xfrm>
        <a:graphic>
          <a:graphicData uri="http://schemas.openxmlformats.org/drawingml/2006/table">
            <a:tbl>
              <a:tblPr>
                <a:tableStyleId>{BDBED569-4797-4DF1-A0F4-6AAB3CD982D8}</a:tableStyleId>
              </a:tblPr>
              <a:tblGrid>
                <a:gridCol w="4503652">
                  <a:extLst>
                    <a:ext uri="{9D8B030D-6E8A-4147-A177-3AD203B41FA5}">
                      <a16:colId xmlns:a16="http://schemas.microsoft.com/office/drawing/2014/main" val="621306946"/>
                    </a:ext>
                  </a:extLst>
                </a:gridCol>
                <a:gridCol w="6265948">
                  <a:extLst>
                    <a:ext uri="{9D8B030D-6E8A-4147-A177-3AD203B41FA5}">
                      <a16:colId xmlns:a16="http://schemas.microsoft.com/office/drawing/2014/main" val="1031207934"/>
                    </a:ext>
                  </a:extLst>
                </a:gridCol>
              </a:tblGrid>
              <a:tr h="542219">
                <a:tc>
                  <a:txBody>
                    <a:bodyPr/>
                    <a:lstStyle/>
                    <a:p>
                      <a:pPr algn="ctr">
                        <a:lnSpc>
                          <a:spcPct val="107000"/>
                        </a:lnSpc>
                        <a:spcAft>
                          <a:spcPts val="800"/>
                        </a:spcAft>
                      </a:pPr>
                      <a:r>
                        <a:rPr lang="tr-TR" sz="2400" b="1" dirty="0">
                          <a:solidFill>
                            <a:srgbClr val="0066FF"/>
                          </a:solidFill>
                          <a:effectLst/>
                        </a:rPr>
                        <a:t>Bölüm Adı*</a:t>
                      </a:r>
                      <a:endParaRPr lang="tr-TR" sz="24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2400" b="1" dirty="0">
                          <a:solidFill>
                            <a:srgbClr val="0066FF"/>
                          </a:solidFill>
                          <a:effectLst/>
                        </a:rPr>
                        <a:t>Ana Bilim - Sanat Dalı/ Program Adı*</a:t>
                      </a:r>
                      <a:endParaRPr lang="tr-TR" sz="24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656135">
                <a:tc>
                  <a:txBody>
                    <a:bodyPr/>
                    <a:lstStyle/>
                    <a:p>
                      <a:pPr algn="ctr">
                        <a:lnSpc>
                          <a:spcPct val="107000"/>
                        </a:lnSpc>
                      </a:pPr>
                      <a:r>
                        <a:rPr lang="tr-TR" sz="24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Calibri" panose="020F0502020204030204" pitchFamily="34" charset="0"/>
                        </a:rPr>
                        <a:t> İngilizce Mütercim ve Tercümanlık</a:t>
                      </a:r>
                    </a:p>
                  </a:txBody>
                  <a:tcPr marL="0" marR="0" marT="0" marB="0" anchor="ctr"/>
                </a:tc>
                <a:extLst>
                  <a:ext uri="{0D108BD9-81ED-4DB2-BD59-A6C34878D82A}">
                    <a16:rowId xmlns:a16="http://schemas.microsoft.com/office/drawing/2014/main" val="2132170701"/>
                  </a:ext>
                </a:extLst>
              </a:tr>
              <a:tr h="656135">
                <a:tc>
                  <a:txBody>
                    <a:bodyPr/>
                    <a:lstStyle/>
                    <a:p>
                      <a:pPr algn="ctr">
                        <a:lnSpc>
                          <a:spcPct val="107000"/>
                        </a:lnSpc>
                      </a:pPr>
                      <a:r>
                        <a:rPr lang="tr-TR" sz="24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242579918"/>
                  </a:ext>
                </a:extLst>
              </a:tr>
              <a:tr h="656135">
                <a:tc>
                  <a:txBody>
                    <a:bodyPr/>
                    <a:lstStyle/>
                    <a:p>
                      <a:pPr algn="ctr">
                        <a:lnSpc>
                          <a:spcPct val="107000"/>
                        </a:lnSpc>
                      </a:pPr>
                      <a:r>
                        <a:rPr lang="tr-TR" sz="24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extLst>
                  <a:ext uri="{0D108BD9-81ED-4DB2-BD59-A6C34878D82A}">
                    <a16:rowId xmlns:a16="http://schemas.microsoft.com/office/drawing/2014/main" val="3399441759"/>
                  </a:ext>
                </a:extLst>
              </a:tr>
              <a:tr h="656135">
                <a:tc>
                  <a:txBody>
                    <a:bodyPr/>
                    <a:lstStyle/>
                    <a:p>
                      <a:pPr algn="ctr">
                        <a:lnSpc>
                          <a:spcPct val="107000"/>
                        </a:lnSpc>
                      </a:pPr>
                      <a:r>
                        <a:rPr lang="tr-TR" sz="24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extLst>
                  <a:ext uri="{0D108BD9-81ED-4DB2-BD59-A6C34878D82A}">
                    <a16:rowId xmlns:a16="http://schemas.microsoft.com/office/drawing/2014/main" val="1209140063"/>
                  </a:ext>
                </a:extLst>
              </a:tr>
              <a:tr h="656135">
                <a:tc>
                  <a:txBody>
                    <a:bodyPr/>
                    <a:lstStyle/>
                    <a:p>
                      <a:pPr algn="ctr">
                        <a:lnSpc>
                          <a:spcPct val="107000"/>
                        </a:lnSpc>
                      </a:pPr>
                      <a:r>
                        <a:rPr lang="tr-TR" sz="24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extLst>
                  <a:ext uri="{0D108BD9-81ED-4DB2-BD59-A6C34878D82A}">
                    <a16:rowId xmlns:a16="http://schemas.microsoft.com/office/drawing/2014/main" val="2927483733"/>
                  </a:ext>
                </a:extLst>
              </a:tr>
            </a:tbl>
          </a:graphicData>
        </a:graphic>
      </p:graphicFrame>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34</a:t>
            </a:fld>
            <a:endParaRPr lang="tr-TR"/>
          </a:p>
        </p:txBody>
      </p:sp>
      <p:sp>
        <p:nvSpPr>
          <p:cNvPr id="3" name="Metin kutusu 2">
            <a:extLst>
              <a:ext uri="{FF2B5EF4-FFF2-40B4-BE49-F238E27FC236}">
                <a16:creationId xmlns:a16="http://schemas.microsoft.com/office/drawing/2014/main" id="{910BA10B-892B-1EBB-084C-0A3BE78F0E79}"/>
              </a:ext>
            </a:extLst>
          </p:cNvPr>
          <p:cNvSpPr txBox="1"/>
          <p:nvPr/>
        </p:nvSpPr>
        <p:spPr>
          <a:xfrm>
            <a:off x="1725283" y="2949584"/>
            <a:ext cx="8256917" cy="830997"/>
          </a:xfrm>
          <a:prstGeom prst="rect">
            <a:avLst/>
          </a:prstGeom>
          <a:noFill/>
        </p:spPr>
        <p:txBody>
          <a:bodyPr wrap="square" rtlCol="0">
            <a:spAutoFit/>
          </a:bodyPr>
          <a:lstStyle/>
          <a:p>
            <a:pPr algn="ctr"/>
            <a:r>
              <a:rPr lang="tr-TR" sz="2400" b="1" dirty="0"/>
              <a:t>İnsan ve Toplum Bilimleri Fakültesi’ne bağlı programların Lisansüstü Programı bulunmamaktadır.</a:t>
            </a:r>
          </a:p>
        </p:txBody>
      </p:sp>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651466068"/>
              </p:ext>
            </p:extLst>
          </p:nvPr>
        </p:nvGraphicFramePr>
        <p:xfrm>
          <a:off x="310552" y="1908314"/>
          <a:ext cx="11517015" cy="3747048"/>
        </p:xfrm>
        <a:graphic>
          <a:graphicData uri="http://schemas.openxmlformats.org/drawingml/2006/table">
            <a:tbl>
              <a:tblPr>
                <a:tableStyleId>{BDBED569-4797-4DF1-A0F4-6AAB3CD982D8}</a:tableStyleId>
              </a:tblPr>
              <a:tblGrid>
                <a:gridCol w="2977859">
                  <a:extLst>
                    <a:ext uri="{9D8B030D-6E8A-4147-A177-3AD203B41FA5}">
                      <a16:colId xmlns:a16="http://schemas.microsoft.com/office/drawing/2014/main" val="219597888"/>
                    </a:ext>
                  </a:extLst>
                </a:gridCol>
                <a:gridCol w="3566068">
                  <a:extLst>
                    <a:ext uri="{9D8B030D-6E8A-4147-A177-3AD203B41FA5}">
                      <a16:colId xmlns:a16="http://schemas.microsoft.com/office/drawing/2014/main" val="4031943182"/>
                    </a:ext>
                  </a:extLst>
                </a:gridCol>
                <a:gridCol w="2550569">
                  <a:extLst>
                    <a:ext uri="{9D8B030D-6E8A-4147-A177-3AD203B41FA5}">
                      <a16:colId xmlns:a16="http://schemas.microsoft.com/office/drawing/2014/main" val="439096765"/>
                    </a:ext>
                  </a:extLst>
                </a:gridCol>
                <a:gridCol w="2422519">
                  <a:extLst>
                    <a:ext uri="{9D8B030D-6E8A-4147-A177-3AD203B41FA5}">
                      <a16:colId xmlns:a16="http://schemas.microsoft.com/office/drawing/2014/main" val="3479568610"/>
                    </a:ext>
                  </a:extLst>
                </a:gridCol>
              </a:tblGrid>
              <a:tr h="714348">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505450">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 İngilizce Mütercim ve Tercümanlık**</a:t>
                      </a:r>
                    </a:p>
                  </a:txBody>
                  <a:tcPr marL="0" marR="0" marT="0" marB="0" anchor="ctr"/>
                </a:tc>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63</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94</a:t>
                      </a:r>
                    </a:p>
                  </a:txBody>
                  <a:tcPr marL="0" marR="0" marT="0" marB="0" anchor="ctr"/>
                </a:tc>
                <a:extLst>
                  <a:ext uri="{0D108BD9-81ED-4DB2-BD59-A6C34878D82A}">
                    <a16:rowId xmlns:a16="http://schemas.microsoft.com/office/drawing/2014/main" val="1019888072"/>
                  </a:ext>
                </a:extLst>
              </a:tr>
              <a:tr h="505450">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32</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64</a:t>
                      </a:r>
                    </a:p>
                  </a:txBody>
                  <a:tcPr marL="0" marR="0" marT="0" marB="0" anchor="ctr"/>
                </a:tc>
                <a:extLst>
                  <a:ext uri="{0D108BD9-81ED-4DB2-BD59-A6C34878D82A}">
                    <a16:rowId xmlns:a16="http://schemas.microsoft.com/office/drawing/2014/main" val="1975197973"/>
                  </a:ext>
                </a:extLst>
              </a:tr>
              <a:tr h="505450">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64</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96</a:t>
                      </a:r>
                    </a:p>
                  </a:txBody>
                  <a:tcPr marL="0" marR="0" marT="0" marB="0" anchor="ctr"/>
                </a:tc>
                <a:extLst>
                  <a:ext uri="{0D108BD9-81ED-4DB2-BD59-A6C34878D82A}">
                    <a16:rowId xmlns:a16="http://schemas.microsoft.com/office/drawing/2014/main" val="1726391733"/>
                  </a:ext>
                </a:extLst>
              </a:tr>
              <a:tr h="505450">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74</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106</a:t>
                      </a:r>
                    </a:p>
                  </a:txBody>
                  <a:tcPr marL="0" marR="0" marT="0" marB="0" anchor="ctr"/>
                </a:tc>
                <a:extLst>
                  <a:ext uri="{0D108BD9-81ED-4DB2-BD59-A6C34878D82A}">
                    <a16:rowId xmlns:a16="http://schemas.microsoft.com/office/drawing/2014/main" val="873894566"/>
                  </a:ext>
                </a:extLst>
              </a:tr>
              <a:tr h="505450">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nchor="ctr"/>
                </a:tc>
                <a:tc>
                  <a:txBody>
                    <a:bodyPr/>
                    <a:lstStyle/>
                    <a:p>
                      <a:pPr algn="ctr">
                        <a:lnSpc>
                          <a:spcPct val="107000"/>
                        </a:lnSpc>
                      </a:pPr>
                      <a:r>
                        <a:rPr lang="tr-TR" sz="1600" b="1" dirty="0">
                          <a:effectLst/>
                          <a:latin typeface="Calibri" panose="020F0502020204030204" pitchFamily="34" charset="0"/>
                          <a:ea typeface="Calibri" panose="020F0502020204030204" pitchFamily="34" charset="0"/>
                          <a:cs typeface="Calibri" panose="020F0502020204030204" pitchFamily="34" charset="0"/>
                        </a:rPr>
                        <a:t>42</a:t>
                      </a:r>
                    </a:p>
                  </a:txBody>
                  <a:tcPr marL="3810" marR="3810" marT="381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84</a:t>
                      </a:r>
                    </a:p>
                  </a:txBody>
                  <a:tcPr marL="0" marR="0" marT="0" marB="0" anchor="ctr"/>
                </a:tc>
                <a:extLst>
                  <a:ext uri="{0D108BD9-81ED-4DB2-BD59-A6C34878D82A}">
                    <a16:rowId xmlns:a16="http://schemas.microsoft.com/office/drawing/2014/main" val="3665541226"/>
                  </a:ext>
                </a:extLst>
              </a:tr>
              <a:tr h="505450">
                <a:tc>
                  <a:txBody>
                    <a:bodyPr/>
                    <a:lstStyle/>
                    <a:p>
                      <a:pPr algn="r">
                        <a:lnSpc>
                          <a:spcPct val="107000"/>
                        </a:lnSpc>
                        <a:spcAft>
                          <a:spcPts val="0"/>
                        </a:spcAft>
                      </a:pPr>
                      <a:r>
                        <a:rPr lang="tr-TR" sz="1800" b="1" dirty="0">
                          <a:solidFill>
                            <a:srgbClr val="FF0000"/>
                          </a:solidFill>
                          <a:effectLst/>
                        </a:rPr>
                        <a:t> TOPLAM  </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275</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444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4" name="Metin kutusu 3">
            <a:extLst>
              <a:ext uri="{FF2B5EF4-FFF2-40B4-BE49-F238E27FC236}">
                <a16:creationId xmlns:a16="http://schemas.microsoft.com/office/drawing/2014/main" id="{4A2B8C73-5B4A-13F9-8165-764DBD21A4EB}"/>
              </a:ext>
            </a:extLst>
          </p:cNvPr>
          <p:cNvSpPr txBox="1"/>
          <p:nvPr/>
        </p:nvSpPr>
        <p:spPr>
          <a:xfrm>
            <a:off x="427384" y="5744246"/>
            <a:ext cx="7751911" cy="523220"/>
          </a:xfrm>
          <a:prstGeom prst="rect">
            <a:avLst/>
          </a:prstGeom>
          <a:noFill/>
        </p:spPr>
        <p:txBody>
          <a:bodyPr wrap="square" rtlCol="0">
            <a:spAutoFit/>
          </a:bodyPr>
          <a:lstStyle/>
          <a:p>
            <a:r>
              <a:rPr lang="tr-TR" sz="1400" b="1" i="1" dirty="0">
                <a:solidFill>
                  <a:srgbClr val="C00000"/>
                </a:solidFill>
              </a:rPr>
              <a:t>* Veriler YÖK </a:t>
            </a:r>
            <a:r>
              <a:rPr lang="tr-TR" sz="1400" b="1" i="1" dirty="0" err="1">
                <a:solidFill>
                  <a:srgbClr val="C00000"/>
                </a:solidFill>
              </a:rPr>
              <a:t>ATLAS’tan</a:t>
            </a:r>
            <a:r>
              <a:rPr lang="tr-TR" sz="1400" b="1" i="1" dirty="0">
                <a:solidFill>
                  <a:srgbClr val="C00000"/>
                </a:solidFill>
              </a:rPr>
              <a:t> alınmıştır.</a:t>
            </a:r>
          </a:p>
          <a:p>
            <a:r>
              <a:rPr lang="tr-TR" sz="1400" b="1" i="1" dirty="0">
                <a:solidFill>
                  <a:srgbClr val="C00000"/>
                </a:solidFill>
              </a:rPr>
              <a:t>** Hazırlık Sınıfı öğrencileri dahildir.</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36</a:t>
            </a:fld>
            <a:endParaRPr lang="tr-TR"/>
          </a:p>
        </p:txBody>
      </p:sp>
      <p:sp>
        <p:nvSpPr>
          <p:cNvPr id="5" name="Metin kutusu 4"/>
          <p:cNvSpPr txBox="1"/>
          <p:nvPr/>
        </p:nvSpPr>
        <p:spPr>
          <a:xfrm>
            <a:off x="427384" y="5744246"/>
            <a:ext cx="7751911" cy="523220"/>
          </a:xfrm>
          <a:prstGeom prst="rect">
            <a:avLst/>
          </a:prstGeom>
          <a:noFill/>
        </p:spPr>
        <p:txBody>
          <a:bodyPr wrap="square" rtlCol="0">
            <a:spAutoFit/>
          </a:bodyPr>
          <a:lstStyle/>
          <a:p>
            <a:r>
              <a:rPr lang="tr-TR" sz="1400" b="1" i="1" dirty="0">
                <a:solidFill>
                  <a:srgbClr val="C00000"/>
                </a:solidFill>
              </a:rPr>
              <a:t>* Veriler YÖK </a:t>
            </a:r>
            <a:r>
              <a:rPr lang="tr-TR" sz="1400" b="1" i="1" dirty="0" err="1">
                <a:solidFill>
                  <a:srgbClr val="C00000"/>
                </a:solidFill>
              </a:rPr>
              <a:t>ATLAS’tan</a:t>
            </a:r>
            <a:r>
              <a:rPr lang="tr-TR" sz="1400" b="1" i="1" dirty="0">
                <a:solidFill>
                  <a:srgbClr val="C00000"/>
                </a:solidFill>
              </a:rPr>
              <a:t> alınmıştır.</a:t>
            </a:r>
          </a:p>
          <a:p>
            <a:r>
              <a:rPr lang="tr-TR" sz="1400" b="1" i="1" dirty="0">
                <a:solidFill>
                  <a:srgbClr val="C00000"/>
                </a:solidFill>
              </a:rPr>
              <a:t>** Hazırlık Sınıfı öğrencileri dahildir.</a:t>
            </a:r>
          </a:p>
        </p:txBody>
      </p:sp>
      <p:graphicFrame>
        <p:nvGraphicFramePr>
          <p:cNvPr id="4" name="Tablo 3"/>
          <p:cNvGraphicFramePr>
            <a:graphicFrameLocks noGrp="1"/>
          </p:cNvGraphicFramePr>
          <p:nvPr>
            <p:extLst>
              <p:ext uri="{D42A27DB-BD31-4B8C-83A1-F6EECF244321}">
                <p14:modId xmlns:p14="http://schemas.microsoft.com/office/powerpoint/2010/main" val="3155347450"/>
              </p:ext>
            </p:extLst>
          </p:nvPr>
        </p:nvGraphicFramePr>
        <p:xfrm>
          <a:off x="336430" y="2077284"/>
          <a:ext cx="11411622" cy="3578076"/>
        </p:xfrm>
        <a:graphic>
          <a:graphicData uri="http://schemas.openxmlformats.org/drawingml/2006/table">
            <a:tbl>
              <a:tblPr>
                <a:tableStyleId>{BDBED569-4797-4DF1-A0F4-6AAB3CD982D8}</a:tableStyleId>
              </a:tblPr>
              <a:tblGrid>
                <a:gridCol w="3135940">
                  <a:extLst>
                    <a:ext uri="{9D8B030D-6E8A-4147-A177-3AD203B41FA5}">
                      <a16:colId xmlns:a16="http://schemas.microsoft.com/office/drawing/2014/main" val="2117979618"/>
                    </a:ext>
                  </a:extLst>
                </a:gridCol>
                <a:gridCol w="3737082">
                  <a:extLst>
                    <a:ext uri="{9D8B030D-6E8A-4147-A177-3AD203B41FA5}">
                      <a16:colId xmlns:a16="http://schemas.microsoft.com/office/drawing/2014/main" val="4174588668"/>
                    </a:ext>
                  </a:extLst>
                </a:gridCol>
                <a:gridCol w="631196">
                  <a:extLst>
                    <a:ext uri="{9D8B030D-6E8A-4147-A177-3AD203B41FA5}">
                      <a16:colId xmlns:a16="http://schemas.microsoft.com/office/drawing/2014/main" val="2583248819"/>
                    </a:ext>
                  </a:extLst>
                </a:gridCol>
                <a:gridCol w="691310">
                  <a:extLst>
                    <a:ext uri="{9D8B030D-6E8A-4147-A177-3AD203B41FA5}">
                      <a16:colId xmlns:a16="http://schemas.microsoft.com/office/drawing/2014/main" val="2002374087"/>
                    </a:ext>
                  </a:extLst>
                </a:gridCol>
                <a:gridCol w="931765">
                  <a:extLst>
                    <a:ext uri="{9D8B030D-6E8A-4147-A177-3AD203B41FA5}">
                      <a16:colId xmlns:a16="http://schemas.microsoft.com/office/drawing/2014/main" val="2018321977"/>
                    </a:ext>
                  </a:extLst>
                </a:gridCol>
                <a:gridCol w="611158">
                  <a:extLst>
                    <a:ext uri="{9D8B030D-6E8A-4147-A177-3AD203B41FA5}">
                      <a16:colId xmlns:a16="http://schemas.microsoft.com/office/drawing/2014/main" val="3809454168"/>
                    </a:ext>
                  </a:extLst>
                </a:gridCol>
                <a:gridCol w="721368">
                  <a:extLst>
                    <a:ext uri="{9D8B030D-6E8A-4147-A177-3AD203B41FA5}">
                      <a16:colId xmlns:a16="http://schemas.microsoft.com/office/drawing/2014/main" val="572787810"/>
                    </a:ext>
                  </a:extLst>
                </a:gridCol>
                <a:gridCol w="951803">
                  <a:extLst>
                    <a:ext uri="{9D8B030D-6E8A-4147-A177-3AD203B41FA5}">
                      <a16:colId xmlns:a16="http://schemas.microsoft.com/office/drawing/2014/main" val="2553092673"/>
                    </a:ext>
                  </a:extLst>
                </a:gridCol>
              </a:tblGrid>
              <a:tr h="420308">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46312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Kadın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Kadın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449108">
                <a:tc>
                  <a:txBody>
                    <a:bodyPr/>
                    <a:lstStyle/>
                    <a:p>
                      <a:pPr algn="ctr">
                        <a:lnSpc>
                          <a:spcPct val="107000"/>
                        </a:lnSpc>
                      </a:pPr>
                      <a:r>
                        <a:rPr lang="tr-TR" sz="18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Calibri" panose="020F0502020204030204" pitchFamily="34" charset="0"/>
                        </a:rPr>
                        <a:t> İngilizce Mütercim ve Tercümanlık**</a:t>
                      </a:r>
                    </a:p>
                  </a:txBody>
                  <a:tcPr marL="0" marR="0" marT="0" marB="0" anchor="ctr"/>
                </a:tc>
                <a:tc>
                  <a:txBody>
                    <a:bodyPr/>
                    <a:lstStyle/>
                    <a:p>
                      <a:pPr algn="ctr">
                        <a:lnSpc>
                          <a:spcPct val="107000"/>
                        </a:lnSpc>
                        <a:spcAft>
                          <a:spcPts val="0"/>
                        </a:spcAft>
                      </a:pPr>
                      <a:r>
                        <a:rPr lang="tr-TR" sz="1800" b="1" dirty="0">
                          <a:effectLst/>
                          <a:latin typeface="+mn-lt"/>
                        </a:rPr>
                        <a:t> 41</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22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63</a:t>
                      </a:r>
                    </a:p>
                  </a:txBody>
                  <a:tcPr marL="3810" marR="3810" marT="3810" marB="0" anchor="ctr"/>
                </a:tc>
                <a:tc>
                  <a:txBody>
                    <a:bodyPr/>
                    <a:lstStyle/>
                    <a:p>
                      <a:pPr algn="ctr">
                        <a:lnSpc>
                          <a:spcPct val="107000"/>
                        </a:lnSpc>
                        <a:spcAft>
                          <a:spcPts val="0"/>
                        </a:spcAft>
                      </a:pPr>
                      <a:r>
                        <a:rPr lang="tr-TR" sz="1800" b="1" dirty="0">
                          <a:effectLst/>
                          <a:latin typeface="+mn-lt"/>
                        </a:rPr>
                        <a:t> 61</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33 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94 </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449108">
                <a:tc>
                  <a:txBody>
                    <a:bodyPr/>
                    <a:lstStyle/>
                    <a:p>
                      <a:pPr algn="ctr">
                        <a:lnSpc>
                          <a:spcPct val="107000"/>
                        </a:lnSpc>
                      </a:pPr>
                      <a:r>
                        <a:rPr lang="tr-TR" sz="18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0"/>
                        </a:spcAft>
                      </a:pPr>
                      <a:r>
                        <a:rPr lang="tr-TR" sz="1800" b="1" dirty="0">
                          <a:effectLst/>
                          <a:latin typeface="+mn-lt"/>
                        </a:rPr>
                        <a:t> 27</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32</a:t>
                      </a:r>
                    </a:p>
                  </a:txBody>
                  <a:tcPr marL="3810" marR="3810" marT="3810" marB="0" anchor="ctr"/>
                </a:tc>
                <a:tc>
                  <a:txBody>
                    <a:bodyPr/>
                    <a:lstStyle/>
                    <a:p>
                      <a:pPr algn="ctr">
                        <a:lnSpc>
                          <a:spcPct val="107000"/>
                        </a:lnSpc>
                        <a:spcAft>
                          <a:spcPts val="0"/>
                        </a:spcAft>
                      </a:pPr>
                      <a:r>
                        <a:rPr lang="tr-TR" sz="1800" b="1" dirty="0">
                          <a:effectLst/>
                          <a:latin typeface="+mn-lt"/>
                        </a:rPr>
                        <a:t> 56</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8 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64 </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449108">
                <a:tc>
                  <a:txBody>
                    <a:bodyPr/>
                    <a:lstStyle/>
                    <a:p>
                      <a:pPr algn="ctr">
                        <a:lnSpc>
                          <a:spcPct val="107000"/>
                        </a:lnSpc>
                      </a:pPr>
                      <a:r>
                        <a:rPr lang="tr-TR" sz="18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0"/>
                        </a:spcAft>
                      </a:pPr>
                      <a:r>
                        <a:rPr lang="tr-TR" sz="1800" b="1" dirty="0">
                          <a:effectLst/>
                          <a:latin typeface="+mn-lt"/>
                        </a:rPr>
                        <a:t> 53</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11</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64</a:t>
                      </a:r>
                    </a:p>
                  </a:txBody>
                  <a:tcPr marL="3810" marR="3810" marT="3810" marB="0" anchor="ctr"/>
                </a:tc>
                <a:tc>
                  <a:txBody>
                    <a:bodyPr/>
                    <a:lstStyle/>
                    <a:p>
                      <a:pPr algn="ctr">
                        <a:lnSpc>
                          <a:spcPct val="107000"/>
                        </a:lnSpc>
                        <a:spcAft>
                          <a:spcPts val="0"/>
                        </a:spcAft>
                      </a:pPr>
                      <a:r>
                        <a:rPr lang="tr-TR" sz="1800" b="1" dirty="0">
                          <a:effectLst/>
                          <a:latin typeface="+mn-lt"/>
                        </a:rPr>
                        <a:t> 79</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17</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96</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449108">
                <a:tc>
                  <a:txBody>
                    <a:bodyPr/>
                    <a:lstStyle/>
                    <a:p>
                      <a:pPr algn="ctr">
                        <a:lnSpc>
                          <a:spcPct val="107000"/>
                        </a:lnSpc>
                      </a:pPr>
                      <a:r>
                        <a:rPr lang="tr-TR" sz="18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0"/>
                        </a:spcAft>
                      </a:pPr>
                      <a:r>
                        <a:rPr lang="tr-TR" sz="1800" b="1" dirty="0">
                          <a:effectLst/>
                          <a:latin typeface="+mn-lt"/>
                        </a:rPr>
                        <a:t> 28</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46</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74</a:t>
                      </a:r>
                    </a:p>
                  </a:txBody>
                  <a:tcPr marL="3810" marR="3810" marT="3810" marB="0" anchor="ctr"/>
                </a:tc>
                <a:tc>
                  <a:txBody>
                    <a:bodyPr/>
                    <a:lstStyle/>
                    <a:p>
                      <a:pPr algn="ctr">
                        <a:lnSpc>
                          <a:spcPct val="107000"/>
                        </a:lnSpc>
                        <a:spcAft>
                          <a:spcPts val="0"/>
                        </a:spcAft>
                      </a:pPr>
                      <a:r>
                        <a:rPr lang="tr-TR" sz="1800" b="1" dirty="0">
                          <a:effectLst/>
                          <a:latin typeface="+mn-lt"/>
                        </a:rPr>
                        <a:t> 42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64</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 106</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449108">
                <a:tc>
                  <a:txBody>
                    <a:bodyPr/>
                    <a:lstStyle/>
                    <a:p>
                      <a:pPr algn="ctr">
                        <a:lnSpc>
                          <a:spcPct val="107000"/>
                        </a:lnSpc>
                      </a:pPr>
                      <a:r>
                        <a:rPr lang="tr-TR" sz="18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0"/>
                        </a:spcAft>
                      </a:pPr>
                      <a:r>
                        <a:rPr lang="tr-TR" sz="1800" b="1" dirty="0">
                          <a:effectLst/>
                          <a:latin typeface="+mn-lt"/>
                        </a:rPr>
                        <a:t> 33</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9</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42</a:t>
                      </a:r>
                    </a:p>
                  </a:txBody>
                  <a:tcPr marL="3810" marR="3810" marT="3810" marB="0" anchor="ctr"/>
                </a:tc>
                <a:tc>
                  <a:txBody>
                    <a:bodyPr/>
                    <a:lstStyle/>
                    <a:p>
                      <a:pPr algn="ctr">
                        <a:lnSpc>
                          <a:spcPct val="107000"/>
                        </a:lnSpc>
                        <a:spcAft>
                          <a:spcPts val="0"/>
                        </a:spcAft>
                      </a:pPr>
                      <a:r>
                        <a:rPr lang="tr-TR" sz="1800" b="1" dirty="0">
                          <a:effectLst/>
                          <a:latin typeface="+mn-lt"/>
                        </a:rPr>
                        <a:t> 62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22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chemeClr val="tx1"/>
                          </a:solidFill>
                          <a:effectLst/>
                          <a:latin typeface="+mn-lt"/>
                        </a:rPr>
                        <a:t>84</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449108">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 182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93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solidFill>
                            <a:srgbClr val="FF0000"/>
                          </a:solidFill>
                          <a:effectLst/>
                          <a:latin typeface="+mn-lt"/>
                          <a:cs typeface="Times New Roman" panose="02020603050405020304" pitchFamily="18" charset="0"/>
                        </a:rPr>
                        <a:t>275</a:t>
                      </a: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 300</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144</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444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081136748"/>
              </p:ext>
            </p:extLst>
          </p:nvPr>
        </p:nvGraphicFramePr>
        <p:xfrm>
          <a:off x="674257" y="2028498"/>
          <a:ext cx="11139373" cy="3942777"/>
        </p:xfrm>
        <a:graphic>
          <a:graphicData uri="http://schemas.openxmlformats.org/drawingml/2006/table">
            <a:tbl>
              <a:tblPr>
                <a:tableStyleId>{BDBED569-4797-4DF1-A0F4-6AAB3CD982D8}</a:tableStyleId>
              </a:tblPr>
              <a:tblGrid>
                <a:gridCol w="2257117">
                  <a:extLst>
                    <a:ext uri="{9D8B030D-6E8A-4147-A177-3AD203B41FA5}">
                      <a16:colId xmlns:a16="http://schemas.microsoft.com/office/drawing/2014/main" val="3392937147"/>
                    </a:ext>
                  </a:extLst>
                </a:gridCol>
                <a:gridCol w="2176421">
                  <a:extLst>
                    <a:ext uri="{9D8B030D-6E8A-4147-A177-3AD203B41FA5}">
                      <a16:colId xmlns:a16="http://schemas.microsoft.com/office/drawing/2014/main" val="1268676462"/>
                    </a:ext>
                  </a:extLst>
                </a:gridCol>
                <a:gridCol w="1608571">
                  <a:extLst>
                    <a:ext uri="{9D8B030D-6E8A-4147-A177-3AD203B41FA5}">
                      <a16:colId xmlns:a16="http://schemas.microsoft.com/office/drawing/2014/main" val="611782414"/>
                    </a:ext>
                  </a:extLst>
                </a:gridCol>
                <a:gridCol w="1854963">
                  <a:extLst>
                    <a:ext uri="{9D8B030D-6E8A-4147-A177-3AD203B41FA5}">
                      <a16:colId xmlns:a16="http://schemas.microsoft.com/office/drawing/2014/main" val="4177927253"/>
                    </a:ext>
                  </a:extLst>
                </a:gridCol>
                <a:gridCol w="1462974">
                  <a:extLst>
                    <a:ext uri="{9D8B030D-6E8A-4147-A177-3AD203B41FA5}">
                      <a16:colId xmlns:a16="http://schemas.microsoft.com/office/drawing/2014/main" val="2528845296"/>
                    </a:ext>
                  </a:extLst>
                </a:gridCol>
                <a:gridCol w="1779327">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gn="ctr">
                        <a:lnSpc>
                          <a:spcPct val="107000"/>
                        </a:lnSpc>
                      </a:pPr>
                      <a:r>
                        <a:rPr lang="tr-TR" sz="1600" b="1" dirty="0">
                          <a:effectLst/>
                          <a:latin typeface="+mn-lt"/>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Calibri" panose="020F0502020204030204" pitchFamily="34" charset="0"/>
                        </a:rPr>
                        <a:t> İngilizce Mütercim ve Tercümanlık</a:t>
                      </a:r>
                    </a:p>
                  </a:txBody>
                  <a:tcPr marL="0" marR="0" marT="0" marB="0" anchor="ctr"/>
                </a:tc>
                <a:tc>
                  <a:txBody>
                    <a:bodyPr/>
                    <a:lstStyle/>
                    <a:p>
                      <a:pPr algn="ctr">
                        <a:lnSpc>
                          <a:spcPct val="107000"/>
                        </a:lnSpc>
                        <a:spcAft>
                          <a:spcPts val="800"/>
                        </a:spcAft>
                      </a:pPr>
                      <a:r>
                        <a:rPr lang="tr-TR" sz="1600" b="1" dirty="0">
                          <a:effectLst/>
                          <a:latin typeface="+mn-lt"/>
                        </a:rPr>
                        <a:t>21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31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31 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gn="ctr">
                        <a:lnSpc>
                          <a:spcPct val="107000"/>
                        </a:lnSpc>
                      </a:pPr>
                      <a:r>
                        <a:rPr lang="tr-TR" sz="1600" b="1" dirty="0">
                          <a:effectLst/>
                          <a:latin typeface="+mn-lt"/>
                          <a:ea typeface="Calibri" panose="020F0502020204030204" pitchFamily="34" charset="0"/>
                          <a:cs typeface="Calibri" panose="020F0502020204030204" pitchFamily="34" charset="0"/>
                        </a:rPr>
                        <a:t>Psikoloji </a:t>
                      </a:r>
                    </a:p>
                  </a:txBody>
                  <a:tcPr marL="3810" marR="3810" marT="381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800"/>
                        </a:spcAft>
                      </a:pPr>
                      <a:r>
                        <a:rPr lang="tr-TR" sz="1600" b="1" dirty="0">
                          <a:effectLst/>
                          <a:latin typeface="+mn-lt"/>
                        </a:rPr>
                        <a:t>10</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6 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9 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gn="ctr">
                        <a:lnSpc>
                          <a:spcPct val="107000"/>
                        </a:lnSpc>
                      </a:pPr>
                      <a:r>
                        <a:rPr lang="tr-TR" sz="1600" b="1" dirty="0">
                          <a:effectLst/>
                          <a:latin typeface="+mn-lt"/>
                          <a:ea typeface="Calibri" panose="020F0502020204030204" pitchFamily="34" charset="0"/>
                          <a:cs typeface="Calibri" panose="020F0502020204030204" pitchFamily="34" charset="0"/>
                        </a:rPr>
                        <a:t>Sosyoloji</a:t>
                      </a:r>
                    </a:p>
                  </a:txBody>
                  <a:tcPr marL="3810" marR="3810" marT="381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800"/>
                        </a:spcAft>
                      </a:pPr>
                      <a:r>
                        <a:rPr lang="tr-TR" sz="1600" b="1" dirty="0">
                          <a:effectLst/>
                          <a:latin typeface="+mn-lt"/>
                        </a:rPr>
                        <a:t>21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32</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24</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gn="ctr">
                        <a:lnSpc>
                          <a:spcPct val="107000"/>
                        </a:lnSpc>
                      </a:pPr>
                      <a:r>
                        <a:rPr lang="tr-TR" sz="1600" b="1" dirty="0">
                          <a:effectLst/>
                          <a:latin typeface="+mn-lt"/>
                          <a:ea typeface="Calibri" panose="020F0502020204030204" pitchFamily="34" charset="0"/>
                          <a:cs typeface="Calibri" panose="020F0502020204030204" pitchFamily="34" charset="0"/>
                        </a:rPr>
                        <a:t>Tarih</a:t>
                      </a:r>
                    </a:p>
                  </a:txBody>
                  <a:tcPr marL="3810" marR="3810" marT="381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800"/>
                        </a:spcAft>
                      </a:pPr>
                      <a:r>
                        <a:rPr lang="tr-TR" sz="1600" b="1" dirty="0">
                          <a:effectLst/>
                          <a:latin typeface="+mn-lt"/>
                        </a:rPr>
                        <a:t>19 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19</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17</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17</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gn="ctr">
                        <a:lnSpc>
                          <a:spcPct val="107000"/>
                        </a:lnSpc>
                      </a:pPr>
                      <a:r>
                        <a:rPr lang="tr-TR" sz="1600" b="1" dirty="0">
                          <a:effectLst/>
                          <a:latin typeface="+mn-lt"/>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gn="ctr">
                        <a:lnSpc>
                          <a:spcPct val="107000"/>
                        </a:lnSpc>
                        <a:spcAft>
                          <a:spcPts val="0"/>
                        </a:spcAft>
                      </a:pPr>
                      <a:r>
                        <a:rPr lang="tr-TR" sz="1600" b="1" dirty="0">
                          <a:effectLst/>
                          <a:latin typeface="+mn-lt"/>
                          <a:ea typeface="Calibri" panose="020F0502020204030204" pitchFamily="34" charset="0"/>
                          <a:cs typeface="Calibri" panose="020F0502020204030204" pitchFamily="34" charset="0"/>
                        </a:rPr>
                        <a:t> </a:t>
                      </a:r>
                    </a:p>
                  </a:txBody>
                  <a:tcPr marL="0" marR="0" marT="0" marB="0" anchor="ctr"/>
                </a:tc>
                <a:tc>
                  <a:txBody>
                    <a:bodyPr/>
                    <a:lstStyle/>
                    <a:p>
                      <a:pPr algn="ctr">
                        <a:lnSpc>
                          <a:spcPct val="107000"/>
                        </a:lnSpc>
                        <a:spcAft>
                          <a:spcPts val="800"/>
                        </a:spcAft>
                      </a:pPr>
                      <a:r>
                        <a:rPr lang="tr-TR" sz="1600" b="1" dirty="0">
                          <a:effectLst/>
                          <a:latin typeface="+mn-lt"/>
                        </a:rPr>
                        <a:t>21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28 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effectLst/>
                          <a:latin typeface="+mn-lt"/>
                        </a:rPr>
                        <a:t>28</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600">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600">
                        <a:effectLst/>
                        <a:latin typeface="+mn-lt"/>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600">
                        <a:effectLst/>
                        <a:latin typeface="+mn-lt"/>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FF0000"/>
                          </a:solidFill>
                          <a:effectLst/>
                          <a:latin typeface="+mn-lt"/>
                        </a:rPr>
                        <a:t> BİRİM ORTALAMASI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solidFill>
                            <a:srgbClr val="FF0000"/>
                          </a:solidFill>
                          <a:effectLst/>
                          <a:latin typeface="+mn-lt"/>
                        </a:rPr>
                        <a:t> 18</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latin typeface="+mn-lt"/>
                        </a:rPr>
                        <a:t> 15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latin typeface="+mn-lt"/>
                        </a:rPr>
                        <a:t>26</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latin typeface="+mn-lt"/>
                        </a:rPr>
                        <a:t>22</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223270709"/>
              </p:ext>
            </p:extLst>
          </p:nvPr>
        </p:nvGraphicFramePr>
        <p:xfrm>
          <a:off x="241540" y="1769167"/>
          <a:ext cx="11605903" cy="2726566"/>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gn="ctr">
                        <a:lnSpc>
                          <a:spcPct val="107000"/>
                        </a:lnSpc>
                        <a:spcAft>
                          <a:spcPts val="0"/>
                        </a:spcAft>
                      </a:pPr>
                      <a:r>
                        <a:rPr lang="tr-TR" sz="1400" b="1" dirty="0">
                          <a:effectLst/>
                          <a:latin typeface="+mn-lt"/>
                        </a:rPr>
                        <a:t> Mütercim ve Tercümanlık Bölümü</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mn-lt"/>
                          <a:cs typeface="Times New Roman" panose="02020603050405020304" pitchFamily="18" charset="0"/>
                        </a:rPr>
                        <a:t>İngilizce Mütercim ve Tercümanlık</a:t>
                      </a:r>
                    </a:p>
                  </a:txBody>
                  <a:tcPr marL="44450" marR="44450" marT="9525" marB="0" anchor="ctr"/>
                </a:tc>
                <a:tc>
                  <a:txBody>
                    <a:bodyPr/>
                    <a:lstStyle/>
                    <a:p>
                      <a:pPr algn="ctr">
                        <a:lnSpc>
                          <a:spcPct val="107000"/>
                        </a:lnSpc>
                      </a:pPr>
                      <a:r>
                        <a:rPr lang="tr-TR" sz="1400" b="1" dirty="0">
                          <a:effectLst/>
                          <a:latin typeface="+mn-lt"/>
                          <a:cs typeface="Times New Roman" panose="02020603050405020304" pitchFamily="18" charset="0"/>
                        </a:rPr>
                        <a:t>Almanya </a:t>
                      </a:r>
                    </a:p>
                  </a:txBody>
                  <a:tcPr marL="44450" marR="44450" marT="9525" marB="0" anchor="ctr"/>
                </a:tc>
                <a:tc>
                  <a:txBody>
                    <a:bodyPr/>
                    <a:lstStyle/>
                    <a:p>
                      <a:pPr algn="ctr">
                        <a:lnSpc>
                          <a:spcPct val="107000"/>
                        </a:lnSpc>
                      </a:pPr>
                      <a:r>
                        <a:rPr lang="tr-TR" sz="1400" b="1" dirty="0">
                          <a:effectLst/>
                          <a:latin typeface="+mn-lt"/>
                          <a:cs typeface="Times New Roman" panose="02020603050405020304" pitchFamily="18" charset="0"/>
                        </a:rPr>
                        <a:t>1</a:t>
                      </a:r>
                    </a:p>
                  </a:txBody>
                  <a:tcPr marL="44450" marR="44450" marT="9525" marB="0" anchor="ctr"/>
                </a:tc>
                <a:extLst>
                  <a:ext uri="{0D108BD9-81ED-4DB2-BD59-A6C34878D82A}">
                    <a16:rowId xmlns:a16="http://schemas.microsoft.com/office/drawing/2014/main" val="1444652296"/>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9695">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b="1" dirty="0">
                          <a:solidFill>
                            <a:srgbClr val="FF0000"/>
                          </a:solidFill>
                          <a:effectLst/>
                          <a:latin typeface="+mn-lt"/>
                        </a:rPr>
                        <a:t> TOPLAM</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latin typeface="+mn-lt"/>
                        </a:rPr>
                        <a:t> 1</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6" name="Metin kutusu 5">
            <a:extLst>
              <a:ext uri="{FF2B5EF4-FFF2-40B4-BE49-F238E27FC236}">
                <a16:creationId xmlns:a16="http://schemas.microsoft.com/office/drawing/2014/main" id="{1C5DEC91-A09D-D0EC-F7B1-3FA38EE9AA0C}"/>
              </a:ext>
            </a:extLst>
          </p:cNvPr>
          <p:cNvSpPr txBox="1"/>
          <p:nvPr/>
        </p:nvSpPr>
        <p:spPr>
          <a:xfrm>
            <a:off x="330956" y="5866459"/>
            <a:ext cx="6338201" cy="307777"/>
          </a:xfrm>
          <a:prstGeom prst="rect">
            <a:avLst/>
          </a:prstGeom>
          <a:noFill/>
        </p:spPr>
        <p:txBody>
          <a:bodyPr wrap="square" rtlCol="0">
            <a:spAutoFit/>
          </a:bodyPr>
          <a:lstStyle/>
          <a:p>
            <a:r>
              <a:rPr lang="tr-TR" sz="1400" b="1" i="1" dirty="0">
                <a:solidFill>
                  <a:srgbClr val="C00000"/>
                </a:solidFill>
              </a:rPr>
              <a:t>* Veriler Öğrenci İşleri Daire Başkanlığından alınmıştır.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39</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 Veriler YÖK </a:t>
            </a:r>
            <a:r>
              <a:rPr lang="tr-TR" sz="1400" b="1" i="1" dirty="0" err="1">
                <a:solidFill>
                  <a:srgbClr val="C00000"/>
                </a:solidFill>
              </a:rPr>
              <a:t>ATLAS’tan</a:t>
            </a:r>
            <a:r>
              <a:rPr lang="tr-TR" sz="1400" b="1" i="1" dirty="0">
                <a:solidFill>
                  <a:srgbClr val="C00000"/>
                </a:solidFill>
              </a:rPr>
              <a:t> alınmıştır.</a:t>
            </a:r>
          </a:p>
        </p:txBody>
      </p:sp>
      <p:graphicFrame>
        <p:nvGraphicFramePr>
          <p:cNvPr id="6" name="Tablo 5"/>
          <p:cNvGraphicFramePr>
            <a:graphicFrameLocks noGrp="1"/>
          </p:cNvGraphicFramePr>
          <p:nvPr>
            <p:extLst>
              <p:ext uri="{D42A27DB-BD31-4B8C-83A1-F6EECF244321}">
                <p14:modId xmlns:p14="http://schemas.microsoft.com/office/powerpoint/2010/main" val="35945086"/>
              </p:ext>
            </p:extLst>
          </p:nvPr>
        </p:nvGraphicFramePr>
        <p:xfrm>
          <a:off x="595901" y="2003461"/>
          <a:ext cx="11281361" cy="3117594"/>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%97</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44450" marR="44450" marT="9525" marB="0" anchor="ctr"/>
                </a:tc>
                <a:tc>
                  <a:txBody>
                    <a:bodyPr/>
                    <a:lstStyle/>
                    <a:p>
                      <a:pPr algn="ctr">
                        <a:lnSpc>
                          <a:spcPct val="107000"/>
                        </a:lnSpc>
                      </a:pPr>
                      <a:endParaRPr lang="tr-TR" sz="1300" b="1" dirty="0">
                        <a:effectLst/>
                        <a:latin typeface="Calibri" panose="020F0502020204030204" pitchFamily="34" charset="0"/>
                        <a:ea typeface="Calibri" panose="020F0502020204030204" pitchFamily="34" charset="0"/>
                        <a:cs typeface="Calibri" panose="020F0502020204030204" pitchFamily="34" charset="0"/>
                      </a:endParaRP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0" marR="0" marT="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%97</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29</a:t>
                      </a:r>
                    </a:p>
                  </a:txBody>
                  <a:tcPr marL="0" marR="0" marT="0" marB="0" anchor="ctr"/>
                </a:tc>
                <a:tc>
                  <a:txBody>
                    <a:bodyPr/>
                    <a:lstStyle/>
                    <a:p>
                      <a:pPr algn="ctr">
                        <a:lnSpc>
                          <a:spcPct val="107000"/>
                        </a:lnSpc>
                        <a:spcAft>
                          <a:spcPts val="0"/>
                        </a:spcAft>
                      </a:pPr>
                      <a:r>
                        <a:rPr lang="tr-TR" sz="1300" b="1">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2391547696"/>
                  </a:ext>
                </a:extLst>
              </a:tr>
              <a:tr h="30691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endParaRPr lang="tr-TR" sz="1300" b="1">
                        <a:effectLst/>
                        <a:latin typeface="Calibri" panose="020F0502020204030204" pitchFamily="34" charset="0"/>
                        <a:ea typeface="Calibri" panose="020F0502020204030204" pitchFamily="34" charset="0"/>
                        <a:cs typeface="Calibri" panose="020F0502020204030204" pitchFamily="34" charset="0"/>
                      </a:endParaRP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0" marR="0" marT="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32 </a:t>
                      </a:r>
                    </a:p>
                  </a:txBody>
                  <a:tcPr marL="0" marR="0" marT="0" marB="0" anchor="ctr"/>
                </a:tc>
                <a:tc>
                  <a:txBody>
                    <a:bodyPr/>
                    <a:lstStyle/>
                    <a:p>
                      <a:pPr algn="ctr">
                        <a:lnSpc>
                          <a:spcPct val="107000"/>
                        </a:lnSpc>
                        <a:spcAft>
                          <a:spcPts val="0"/>
                        </a:spcAft>
                      </a:pPr>
                      <a:r>
                        <a:rPr lang="tr-TR" sz="1300" b="1">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1738426369"/>
                  </a:ext>
                </a:extLst>
              </a:tr>
              <a:tr h="30691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44450" marR="44450" marT="9525" marB="0" anchor="ctr"/>
                </a:tc>
                <a:tc>
                  <a:txBody>
                    <a:bodyPr/>
                    <a:lstStyle/>
                    <a:p>
                      <a:pPr algn="ctr">
                        <a:lnSpc>
                          <a:spcPct val="107000"/>
                        </a:lnSpc>
                      </a:pPr>
                      <a:endParaRPr lang="tr-TR" sz="1300" b="1">
                        <a:effectLst/>
                        <a:latin typeface="Calibri" panose="020F0502020204030204" pitchFamily="34" charset="0"/>
                        <a:ea typeface="Calibri" panose="020F0502020204030204" pitchFamily="34" charset="0"/>
                        <a:cs typeface="Calibri" panose="020F0502020204030204" pitchFamily="34" charset="0"/>
                      </a:endParaRP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0" marR="0" marT="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0" marR="0" marT="0" marB="0" anchor="ctr"/>
                </a:tc>
                <a:tc>
                  <a:txBody>
                    <a:bodyPr/>
                    <a:lstStyle/>
                    <a:p>
                      <a:pPr algn="ctr">
                        <a:lnSpc>
                          <a:spcPct val="107000"/>
                        </a:lnSpc>
                        <a:spcAft>
                          <a:spcPts val="0"/>
                        </a:spcAft>
                      </a:pPr>
                      <a:r>
                        <a:rPr lang="tr-TR" sz="1300" b="1">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1048744075"/>
                  </a:ext>
                </a:extLst>
              </a:tr>
              <a:tr h="30691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44450" marR="44450" marT="9525" marB="0" anchor="ctr"/>
                </a:tc>
                <a:tc>
                  <a:txBody>
                    <a:bodyPr/>
                    <a:lstStyle/>
                    <a:p>
                      <a:pPr algn="ctr">
                        <a:lnSpc>
                          <a:spcPct val="107000"/>
                        </a:lnSpc>
                      </a:pPr>
                      <a:endParaRPr lang="tr-TR" sz="1300" b="1">
                        <a:effectLst/>
                        <a:latin typeface="Calibri" panose="020F0502020204030204" pitchFamily="34" charset="0"/>
                        <a:ea typeface="Calibri" panose="020F0502020204030204" pitchFamily="34" charset="0"/>
                        <a:cs typeface="Calibri" panose="020F0502020204030204" pitchFamily="34" charset="0"/>
                      </a:endParaRP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32</a:t>
                      </a:r>
                    </a:p>
                  </a:txBody>
                  <a:tcPr marL="0" marR="0" marT="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31</a:t>
                      </a:r>
                    </a:p>
                  </a:txBody>
                  <a:tcPr marL="0" marR="0" marT="0" marB="0" anchor="ctr"/>
                </a:tc>
                <a:tc>
                  <a:txBody>
                    <a:bodyPr/>
                    <a:lstStyle/>
                    <a:p>
                      <a:pPr algn="ctr">
                        <a:lnSpc>
                          <a:spcPct val="107000"/>
                        </a:lnSpc>
                        <a:spcAft>
                          <a:spcPts val="0"/>
                        </a:spcAft>
                      </a:pPr>
                      <a:r>
                        <a:rPr lang="tr-TR" sz="1300" b="1">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2195281821"/>
                  </a:ext>
                </a:extLst>
              </a:tr>
              <a:tr h="30691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42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42</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42</a:t>
                      </a:r>
                    </a:p>
                  </a:txBody>
                  <a:tcPr marL="44450" marR="44450" marT="9525" marB="0" anchor="ctr"/>
                </a:tc>
                <a:tc>
                  <a:txBody>
                    <a:bodyPr/>
                    <a:lstStyle/>
                    <a:p>
                      <a:pPr algn="ctr">
                        <a:lnSpc>
                          <a:spcPct val="107000"/>
                        </a:lnSpc>
                      </a:pPr>
                      <a:endParaRPr lang="tr-TR" sz="1300" b="1">
                        <a:effectLst/>
                        <a:latin typeface="Calibri" panose="020F0502020204030204" pitchFamily="34" charset="0"/>
                        <a:ea typeface="Calibri" panose="020F0502020204030204" pitchFamily="34" charset="0"/>
                        <a:cs typeface="Calibri" panose="020F0502020204030204" pitchFamily="34" charset="0"/>
                      </a:endParaRPr>
                    </a:p>
                  </a:txBody>
                  <a:tcPr marL="44450" marR="44450" marT="9525"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42</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42 </a:t>
                      </a:r>
                    </a:p>
                  </a:txBody>
                  <a:tcPr marL="0" marR="0" marT="0" marB="0" anchor="ctr"/>
                </a:tc>
                <a:tc>
                  <a:txBody>
                    <a:bodyPr/>
                    <a:lstStyle/>
                    <a:p>
                      <a:pPr algn="ctr">
                        <a:lnSpc>
                          <a:spcPct val="107000"/>
                        </a:lnSpc>
                      </a:pPr>
                      <a:r>
                        <a:rPr lang="tr-TR" sz="1300" b="1" dirty="0">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9525"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42</a:t>
                      </a:r>
                    </a:p>
                  </a:txBody>
                  <a:tcPr marL="0" marR="0" marT="0" marB="0" anchor="ctr"/>
                </a:tc>
                <a:tc>
                  <a:txBody>
                    <a:bodyPr/>
                    <a:lstStyle/>
                    <a:p>
                      <a:pPr algn="ctr">
                        <a:lnSpc>
                          <a:spcPct val="107000"/>
                        </a:lnSpc>
                        <a:spcAft>
                          <a:spcPts val="0"/>
                        </a:spcAft>
                      </a:pPr>
                      <a:r>
                        <a:rPr lang="tr-TR" sz="1300" b="1" dirty="0">
                          <a:effectLst/>
                          <a:latin typeface="Calibri" panose="020F0502020204030204" pitchFamily="34" charset="0"/>
                          <a:ea typeface="Calibri" panose="020F0502020204030204" pitchFamily="34" charset="0"/>
                          <a:cs typeface="Calibri" panose="020F0502020204030204" pitchFamily="34" charset="0"/>
                        </a:rPr>
                        <a:t> </a:t>
                      </a:r>
                    </a:p>
                  </a:txBody>
                  <a:tcPr marL="0" marR="0" marT="0" marB="0" anchor="ctr"/>
                </a:tc>
                <a:extLst>
                  <a:ext uri="{0D108BD9-81ED-4DB2-BD59-A6C34878D82A}">
                    <a16:rowId xmlns:a16="http://schemas.microsoft.com/office/drawing/2014/main" val="2104211108"/>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50411773"/>
                  </a:ext>
                </a:extLst>
              </a:tr>
              <a:tr h="319393">
                <a:tc>
                  <a:txBody>
                    <a:bodyPr/>
                    <a:lstStyle/>
                    <a:p>
                      <a:pPr algn="r">
                        <a:lnSpc>
                          <a:spcPct val="107000"/>
                        </a:lnSpc>
                        <a:spcAft>
                          <a:spcPts val="0"/>
                        </a:spcAft>
                      </a:pPr>
                      <a:r>
                        <a:rPr lang="tr-TR" sz="1200">
                          <a:solidFill>
                            <a:srgbClr val="FF0000"/>
                          </a:solidFill>
                          <a:effectLst/>
                        </a:rPr>
                        <a:t>TOPLAM</a:t>
                      </a:r>
                      <a:endParaRPr lang="tr-T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r>
                        <a:rPr lang="tr-TR" sz="1400" b="1" dirty="0">
                          <a:solidFill>
                            <a:srgbClr val="FF0000"/>
                          </a:solidFill>
                          <a:effectLst/>
                          <a:latin typeface="Calibri" panose="020F0502020204030204" pitchFamily="34" charset="0"/>
                          <a:cs typeface="Times New Roman" panose="02020603050405020304" pitchFamily="18" charset="0"/>
                        </a:rPr>
                        <a:t>160</a:t>
                      </a:r>
                    </a:p>
                  </a:txBody>
                  <a:tcPr marL="44450" marR="44450" marT="9525" marB="0" anchor="ctr"/>
                </a:tc>
                <a:tc>
                  <a:txBody>
                    <a:bodyPr/>
                    <a:lstStyle/>
                    <a:p>
                      <a:pPr algn="ctr">
                        <a:lnSpc>
                          <a:spcPct val="107000"/>
                        </a:lnSpc>
                      </a:pPr>
                      <a:r>
                        <a:rPr lang="tr-TR" sz="1400" b="1" dirty="0">
                          <a:solidFill>
                            <a:srgbClr val="FF0000"/>
                          </a:solidFill>
                          <a:effectLst/>
                          <a:latin typeface="Calibri" panose="020F0502020204030204" pitchFamily="34" charset="0"/>
                          <a:cs typeface="Times New Roman" panose="02020603050405020304" pitchFamily="18" charset="0"/>
                        </a:rPr>
                        <a:t>169</a:t>
                      </a:r>
                    </a:p>
                  </a:txBody>
                  <a:tcPr marL="44450" marR="44450" marT="9525" marB="0" anchor="ctr"/>
                </a:tc>
                <a:tc>
                  <a:txBody>
                    <a:bodyPr/>
                    <a:lstStyle/>
                    <a:p>
                      <a:pPr algn="ctr">
                        <a:lnSpc>
                          <a:spcPct val="107000"/>
                        </a:lnSpc>
                      </a:pPr>
                      <a:r>
                        <a:rPr lang="tr-TR" sz="1400" b="1" dirty="0">
                          <a:solidFill>
                            <a:srgbClr val="FF0000"/>
                          </a:solidFill>
                          <a:effectLst/>
                          <a:latin typeface="Calibri" panose="020F0502020204030204" pitchFamily="34" charset="0"/>
                          <a:cs typeface="Times New Roman" panose="02020603050405020304" pitchFamily="18" charset="0"/>
                        </a:rPr>
                        <a:t>%99</a:t>
                      </a:r>
                    </a:p>
                  </a:txBody>
                  <a:tcPr marL="44450" marR="44450" marT="9525" marB="0" anchor="ctr"/>
                </a:tc>
                <a:tc>
                  <a:txBody>
                    <a:bodyPr/>
                    <a:lstStyle/>
                    <a:p>
                      <a:pPr algn="ctr">
                        <a:lnSpc>
                          <a:spcPct val="107000"/>
                        </a:lnSpc>
                      </a:pPr>
                      <a:r>
                        <a:rPr lang="tr-TR" sz="1400" b="1" dirty="0">
                          <a:solidFill>
                            <a:srgbClr val="FF0000"/>
                          </a:solidFill>
                          <a:effectLst/>
                          <a:latin typeface="Calibri" panose="020F0502020204030204" pitchFamily="34" charset="0"/>
                          <a:cs typeface="Times New Roman" panose="02020603050405020304" pitchFamily="18" charset="0"/>
                        </a:rPr>
                        <a:t>167</a:t>
                      </a:r>
                    </a:p>
                  </a:txBody>
                  <a:tcPr marL="44450" marR="44450" marT="9525" marB="0" anchor="ctr"/>
                </a:tc>
                <a:tc>
                  <a:txBody>
                    <a:bodyPr/>
                    <a:lstStyle/>
                    <a:p>
                      <a:pPr algn="ctr">
                        <a:lnSpc>
                          <a:spcPct val="107000"/>
                        </a:lnSpc>
                      </a:pPr>
                      <a:endParaRPr lang="tr-TR" sz="1400" b="1" dirty="0">
                        <a:solidFill>
                          <a:srgbClr val="FF0000"/>
                        </a:solidFill>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400" b="1" dirty="0">
                          <a:solidFill>
                            <a:srgbClr val="FF0000"/>
                          </a:solidFill>
                          <a:effectLst/>
                        </a:rPr>
                        <a:t>160 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169 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%99</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166 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731891988"/>
              </p:ext>
            </p:extLst>
          </p:nvPr>
        </p:nvGraphicFramePr>
        <p:xfrm>
          <a:off x="361699" y="2084307"/>
          <a:ext cx="11516263" cy="3081080"/>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644091">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Prof. Dr. Bilal KIRIMLI</a:t>
                      </a:r>
                    </a:p>
                  </a:txBody>
                  <a:tcPr marL="0" marR="0" marT="0" marB="0" anchor="ctr"/>
                </a:tc>
                <a:extLst>
                  <a:ext uri="{0D108BD9-81ED-4DB2-BD59-A6C34878D82A}">
                    <a16:rowId xmlns:a16="http://schemas.microsoft.com/office/drawing/2014/main" val="1395922710"/>
                  </a:ext>
                </a:extLst>
              </a:tr>
              <a:tr h="644091">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Doç. Dr. Zeynep İNAN ALİYAZICIOĞLU</a:t>
                      </a:r>
                    </a:p>
                  </a:txBody>
                  <a:tcPr marL="0" marR="0" marT="0" marB="0" anchor="ctr"/>
                </a:tc>
                <a:extLst>
                  <a:ext uri="{0D108BD9-81ED-4DB2-BD59-A6C34878D82A}">
                    <a16:rowId xmlns:a16="http://schemas.microsoft.com/office/drawing/2014/main" val="4036107159"/>
                  </a:ext>
                </a:extLst>
              </a:tr>
              <a:tr h="644091">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rgbClr val="962E2E"/>
                          </a:solidFill>
                          <a:effectLst/>
                          <a:latin typeface="+mn-lt"/>
                          <a:ea typeface="+mn-ea"/>
                          <a:cs typeface="+mn-cs"/>
                        </a:rPr>
                        <a:t>Dr. Öğr. Üyesi Nurettin ÇAKICI</a:t>
                      </a:r>
                    </a:p>
                  </a:txBody>
                  <a:tcPr marL="0" marR="0" marT="0" marB="0" anchor="ctr"/>
                </a:tc>
                <a:extLst>
                  <a:ext uri="{0D108BD9-81ED-4DB2-BD59-A6C34878D82A}">
                    <a16:rowId xmlns:a16="http://schemas.microsoft.com/office/drawing/2014/main" val="4209787686"/>
                  </a:ext>
                </a:extLst>
              </a:tr>
              <a:tr h="644091">
                <a:tc>
                  <a:txBody>
                    <a:bodyPr/>
                    <a:lstStyle/>
                    <a:p>
                      <a:pPr marL="36000" algn="l" rtl="0">
                        <a:lnSpc>
                          <a:spcPct val="100000"/>
                        </a:lnSpc>
                        <a:spcAft>
                          <a:spcPts val="0"/>
                        </a:spcAft>
                      </a:pPr>
                      <a:r>
                        <a:rPr lang="tr-TR" sz="2000" dirty="0">
                          <a:effectLst/>
                        </a:rPr>
                        <a:t>Fakülte </a:t>
                      </a:r>
                      <a:r>
                        <a:rPr lang="tr-TR" sz="2000" baseline="0" dirty="0">
                          <a:effectLst/>
                        </a:rPr>
                        <a:t>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Tahsin DERTLİ</a:t>
                      </a: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35089342"/>
              </p:ext>
            </p:extLst>
          </p:nvPr>
        </p:nvGraphicFramePr>
        <p:xfrm>
          <a:off x="307441" y="1997764"/>
          <a:ext cx="11480369" cy="381662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400" b="1" dirty="0">
                          <a:effectLst/>
                          <a:latin typeface="+mn-lt"/>
                        </a:rPr>
                        <a:t> </a:t>
                      </a:r>
                      <a:r>
                        <a:rPr lang="tr-TR" sz="1400" b="1" dirty="0">
                          <a:effectLst/>
                          <a:latin typeface="+mn-lt"/>
                          <a:ea typeface="Calibri" panose="020F0502020204030204" pitchFamily="34" charset="0"/>
                          <a:cs typeface="Calibri" panose="020F0502020204030204" pitchFamily="34" charset="0"/>
                        </a:rPr>
                        <a:t>Mütercim ve Tercümanlık Bölümü</a:t>
                      </a:r>
                    </a:p>
                    <a:p>
                      <a:pPr algn="ctr">
                        <a:lnSpc>
                          <a:spcPct val="107000"/>
                        </a:lnSpc>
                        <a:spcAft>
                          <a:spcPts val="800"/>
                        </a:spcAft>
                      </a:pP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424,39053</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428,81486</a:t>
                      </a: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a:t>
                      </a:r>
                      <a:r>
                        <a:rPr lang="tr-TR" sz="1400" b="1" dirty="0">
                          <a:effectLst/>
                          <a:latin typeface="+mn-lt"/>
                          <a:cs typeface="Times New Roman" panose="02020603050405020304" pitchFamily="18" charset="0"/>
                        </a:rPr>
                        <a:t>393,13042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396,54389</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r h="288383">
                <a:tc rowSpan="4">
                  <a:txBody>
                    <a:bodyPr/>
                    <a:lstStyle/>
                    <a:p>
                      <a:pPr algn="ctr">
                        <a:lnSpc>
                          <a:spcPct val="107000"/>
                        </a:lnSpc>
                        <a:spcAft>
                          <a:spcPts val="800"/>
                        </a:spcAft>
                      </a:pPr>
                      <a:r>
                        <a:rPr lang="tr-TR" sz="1400" b="1" dirty="0">
                          <a:effectLst/>
                          <a:latin typeface="+mn-lt"/>
                        </a:rPr>
                        <a:t> Psikoloji Bölümü</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443,82730</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370,13916</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354,44007</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357,24113</a:t>
                      </a:r>
                    </a:p>
                  </a:txBody>
                  <a:tcPr marL="7620" marR="7620" marT="7620" marB="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8054606"/>
                  </a:ext>
                </a:extLst>
              </a:tr>
              <a:tr h="288383">
                <a:tc rowSpan="4">
                  <a:txBody>
                    <a:bodyPr/>
                    <a:lstStyle/>
                    <a:p>
                      <a:pPr algn="ctr">
                        <a:lnSpc>
                          <a:spcPct val="107000"/>
                        </a:lnSpc>
                        <a:spcAft>
                          <a:spcPts val="800"/>
                        </a:spcAft>
                      </a:pPr>
                      <a:r>
                        <a:rPr lang="tr-TR" sz="1400" b="1" dirty="0">
                          <a:effectLst/>
                          <a:latin typeface="+mn-lt"/>
                        </a:rPr>
                        <a:t> Sosyoloji Bölümü</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295,01948</a:t>
                      </a:r>
                    </a:p>
                  </a:txBody>
                  <a:tcPr marL="7620" marR="7620" marT="7620" marB="0" anchor="ctr"/>
                </a:tc>
                <a:tc>
                  <a:txBody>
                    <a:bodyPr/>
                    <a:lstStyle/>
                    <a:p>
                      <a:pPr algn="ctr">
                        <a:lnSpc>
                          <a:spcPct val="107000"/>
                        </a:lnSpc>
                        <a:spcAft>
                          <a:spcPts val="800"/>
                        </a:spcAft>
                      </a:pPr>
                      <a:r>
                        <a:rPr lang="tr-TR" sz="1400" b="1" dirty="0">
                          <a:effectLst/>
                          <a:latin typeface="+mn-lt"/>
                        </a:rPr>
                        <a:t> 285,36182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257,89372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n-lt"/>
                        </a:rPr>
                        <a:t> 258,53502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j-lt"/>
                        </a:rPr>
                        <a:t> </a:t>
                      </a:r>
                      <a:endParaRPr lang="tr-TR" sz="1400" b="1">
                        <a:effectLst/>
                        <a:latin typeface="+mj-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j-lt"/>
                        </a:rPr>
                        <a:t> </a:t>
                      </a:r>
                      <a:endParaRPr lang="tr-TR" sz="1400" b="1" dirty="0">
                        <a:effectLst/>
                        <a:latin typeface="+mj-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mj-lt"/>
                        </a:rPr>
                        <a:t> </a:t>
                      </a:r>
                      <a:endParaRPr lang="tr-TR" sz="1400" b="1">
                        <a:effectLst/>
                        <a:latin typeface="+mj-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mj-lt"/>
                        </a:rPr>
                        <a:t> </a:t>
                      </a:r>
                      <a:endParaRPr lang="tr-TR" sz="1400" b="1" dirty="0">
                        <a:effectLst/>
                        <a:latin typeface="+mj-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3790769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*Veriler ÖSYM’den alınmıştır.</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AA20F2-5551-95F7-629A-D2A94194F9D6}"/>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390D0E3E-49FD-DFA9-A678-146981B3AF76}"/>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a:extLst>
              <a:ext uri="{FF2B5EF4-FFF2-40B4-BE49-F238E27FC236}">
                <a16:creationId xmlns:a16="http://schemas.microsoft.com/office/drawing/2014/main" id="{C810283C-5ECA-A4AC-320B-2BF7B42C5B3F}"/>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BD1F70AE-7CFA-7AAD-D3F4-09719B4729A7}"/>
              </a:ext>
            </a:extLst>
          </p:cNvPr>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7" name="Tablo 6">
            <a:extLst>
              <a:ext uri="{FF2B5EF4-FFF2-40B4-BE49-F238E27FC236}">
                <a16:creationId xmlns:a16="http://schemas.microsoft.com/office/drawing/2014/main" id="{437F0E27-46AB-2484-521D-BDB8BDAC8BE0}"/>
              </a:ext>
            </a:extLst>
          </p:cNvPr>
          <p:cNvGraphicFramePr>
            <a:graphicFrameLocks noGrp="1"/>
          </p:cNvGraphicFramePr>
          <p:nvPr>
            <p:extLst>
              <p:ext uri="{D42A27DB-BD31-4B8C-83A1-F6EECF244321}">
                <p14:modId xmlns:p14="http://schemas.microsoft.com/office/powerpoint/2010/main" val="2316903619"/>
              </p:ext>
            </p:extLst>
          </p:nvPr>
        </p:nvGraphicFramePr>
        <p:xfrm>
          <a:off x="307441" y="1997764"/>
          <a:ext cx="11480369" cy="381662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gn="ctr">
                        <a:lnSpc>
                          <a:spcPct val="107000"/>
                        </a:lnSpc>
                        <a:spcAft>
                          <a:spcPts val="800"/>
                        </a:spcAft>
                      </a:pPr>
                      <a:r>
                        <a:rPr lang="tr-TR" sz="1400" b="1" dirty="0">
                          <a:effectLst/>
                        </a:rPr>
                        <a:t> Tarih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369,91272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313,71435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299,28591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278,12978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r h="288383">
                <a:tc rowSpan="4">
                  <a:txBody>
                    <a:bodyPr/>
                    <a:lstStyle/>
                    <a:p>
                      <a:pPr algn="ctr">
                        <a:lnSpc>
                          <a:spcPct val="107000"/>
                        </a:lnSpc>
                        <a:spcAft>
                          <a:spcPts val="800"/>
                        </a:spcAft>
                      </a:pPr>
                      <a:r>
                        <a:rPr lang="tr-TR" sz="1400" b="1" dirty="0">
                          <a:effectLst/>
                        </a:rPr>
                        <a:t> Türk Dili ve Edebiyatı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371,04198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321,22265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308,49961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effectLst/>
                        </a:rPr>
                        <a:t> 285,25973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8054606"/>
                  </a:ext>
                </a:extLst>
              </a:tr>
              <a:tr h="288383">
                <a:tc rowSpan="4">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37907692"/>
                  </a:ext>
                </a:extLst>
              </a:tr>
            </a:tbl>
          </a:graphicData>
        </a:graphic>
      </p:graphicFrame>
    </p:spTree>
    <p:extLst>
      <p:ext uri="{BB962C8B-B14F-4D97-AF65-F5344CB8AC3E}">
        <p14:creationId xmlns:p14="http://schemas.microsoft.com/office/powerpoint/2010/main" val="314934773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77751952"/>
              </p:ext>
            </p:extLst>
          </p:nvPr>
        </p:nvGraphicFramePr>
        <p:xfrm>
          <a:off x="367749" y="2057401"/>
          <a:ext cx="11509514" cy="3510950"/>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43616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nSpc>
                          <a:spcPct val="107000"/>
                        </a:lnSpc>
                      </a:pPr>
                      <a:r>
                        <a:rPr lang="tr-TR" sz="1600" b="1" dirty="0">
                          <a:solidFill>
                            <a:schemeClr val="tx1"/>
                          </a:solidFill>
                          <a:effectLst/>
                          <a:latin typeface="Calibri" panose="020F0502020204030204" pitchFamily="34" charset="0"/>
                          <a:cs typeface="Times New Roman" panose="02020603050405020304" pitchFamily="18" charset="0"/>
                        </a:rPr>
                        <a:t>İngilizce Mütercim ve Tercümanlık</a:t>
                      </a:r>
                    </a:p>
                  </a:txBody>
                  <a:tcPr marL="9525" marR="9525"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422967">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422967">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3492090"/>
                  </a:ext>
                </a:extLst>
              </a:tr>
              <a:tr h="422967">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2</a:t>
                      </a:r>
                    </a:p>
                  </a:txBody>
                  <a:tcPr marL="3810" marR="3810" marT="381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5728655"/>
                  </a:ext>
                </a:extLst>
              </a:tr>
              <a:tr h="417835">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3626354"/>
                  </a:ext>
                </a:extLst>
              </a:tr>
              <a:tr h="422967">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2</a:t>
                      </a:r>
                    </a:p>
                  </a:txBody>
                  <a:tcPr marL="3810" marR="3810" marT="3810" marB="0" anchor="ctr"/>
                </a:tc>
                <a:tc>
                  <a:txBody>
                    <a:bodyPr/>
                    <a:lstStyle/>
                    <a:p>
                      <a:pPr algn="ctr">
                        <a:lnSpc>
                          <a:spcPct val="107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 Veriler Öğrenci İşleri Daire Başkanlığından alınmıştır.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43</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437315874"/>
              </p:ext>
            </p:extLst>
          </p:nvPr>
        </p:nvGraphicFramePr>
        <p:xfrm>
          <a:off x="330956" y="1970760"/>
          <a:ext cx="11509512" cy="3366338"/>
        </p:xfrm>
        <a:graphic>
          <a:graphicData uri="http://schemas.openxmlformats.org/drawingml/2006/table">
            <a:tbl>
              <a:tblPr>
                <a:tableStyleId>{BDBED569-4797-4DF1-A0F4-6AAB3CD982D8}</a:tableStyleId>
              </a:tblPr>
              <a:tblGrid>
                <a:gridCol w="2698781">
                  <a:extLst>
                    <a:ext uri="{9D8B030D-6E8A-4147-A177-3AD203B41FA5}">
                      <a16:colId xmlns:a16="http://schemas.microsoft.com/office/drawing/2014/main" val="481206611"/>
                    </a:ext>
                  </a:extLst>
                </a:gridCol>
                <a:gridCol w="3601685">
                  <a:extLst>
                    <a:ext uri="{9D8B030D-6E8A-4147-A177-3AD203B41FA5}">
                      <a16:colId xmlns:a16="http://schemas.microsoft.com/office/drawing/2014/main" val="1001607330"/>
                    </a:ext>
                  </a:extLst>
                </a:gridCol>
                <a:gridCol w="1329547">
                  <a:extLst>
                    <a:ext uri="{9D8B030D-6E8A-4147-A177-3AD203B41FA5}">
                      <a16:colId xmlns:a16="http://schemas.microsoft.com/office/drawing/2014/main" val="1652277239"/>
                    </a:ext>
                  </a:extLst>
                </a:gridCol>
                <a:gridCol w="1260094">
                  <a:extLst>
                    <a:ext uri="{9D8B030D-6E8A-4147-A177-3AD203B41FA5}">
                      <a16:colId xmlns:a16="http://schemas.microsoft.com/office/drawing/2014/main" val="3576806662"/>
                    </a:ext>
                  </a:extLst>
                </a:gridCol>
                <a:gridCol w="1289859">
                  <a:extLst>
                    <a:ext uri="{9D8B030D-6E8A-4147-A177-3AD203B41FA5}">
                      <a16:colId xmlns:a16="http://schemas.microsoft.com/office/drawing/2014/main" val="2380808450"/>
                    </a:ext>
                  </a:extLst>
                </a:gridCol>
                <a:gridCol w="1329546">
                  <a:extLst>
                    <a:ext uri="{9D8B030D-6E8A-4147-A177-3AD203B41FA5}">
                      <a16:colId xmlns:a16="http://schemas.microsoft.com/office/drawing/2014/main" val="12646352"/>
                    </a:ext>
                  </a:extLst>
                </a:gridCol>
              </a:tblGrid>
              <a:tr h="383045">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5187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422060">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nSpc>
                          <a:spcPct val="107000"/>
                        </a:lnSpc>
                      </a:pPr>
                      <a:r>
                        <a:rPr lang="tr-TR" sz="1600" b="1" dirty="0">
                          <a:solidFill>
                            <a:schemeClr val="tx1"/>
                          </a:solidFill>
                          <a:effectLst/>
                          <a:latin typeface="Calibri" panose="020F0502020204030204" pitchFamily="34" charset="0"/>
                          <a:cs typeface="Times New Roman" panose="02020603050405020304" pitchFamily="18" charset="0"/>
                        </a:rPr>
                        <a:t>İngilizce Mütercim ve Tercümanlık</a:t>
                      </a: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1</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90434803"/>
                  </a:ext>
                </a:extLst>
              </a:tr>
              <a:tr h="404325">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1119920611"/>
                  </a:ext>
                </a:extLst>
              </a:tr>
              <a:tr h="409290">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05334478"/>
                  </a:ext>
                </a:extLst>
              </a:tr>
              <a:tr h="409290">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25332878"/>
                  </a:ext>
                </a:extLst>
              </a:tr>
              <a:tr h="409290">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2</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3</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6626502"/>
                  </a:ext>
                </a:extLst>
              </a:tr>
              <a:tr h="409290">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1</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6 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6</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07435516"/>
                  </a:ext>
                </a:extLst>
              </a:tr>
            </a:tbl>
          </a:graphicData>
        </a:graphic>
      </p:graphicFrame>
      <p:sp>
        <p:nvSpPr>
          <p:cNvPr id="5" name="Metin kutusu 4">
            <a:extLst>
              <a:ext uri="{FF2B5EF4-FFF2-40B4-BE49-F238E27FC236}">
                <a16:creationId xmlns:a16="http://schemas.microsoft.com/office/drawing/2014/main" id="{98A2B202-C0B1-8C07-F3AD-EED0D95FB84E}"/>
              </a:ext>
            </a:extLst>
          </p:cNvPr>
          <p:cNvSpPr txBox="1"/>
          <p:nvPr/>
        </p:nvSpPr>
        <p:spPr>
          <a:xfrm>
            <a:off x="330956" y="5866459"/>
            <a:ext cx="6338201" cy="307777"/>
          </a:xfrm>
          <a:prstGeom prst="rect">
            <a:avLst/>
          </a:prstGeom>
          <a:noFill/>
        </p:spPr>
        <p:txBody>
          <a:bodyPr wrap="square" rtlCol="0">
            <a:spAutoFit/>
          </a:bodyPr>
          <a:lstStyle/>
          <a:p>
            <a:r>
              <a:rPr lang="tr-TR" sz="1400" b="1" i="1" dirty="0">
                <a:solidFill>
                  <a:srgbClr val="C00000"/>
                </a:solidFill>
              </a:rPr>
              <a:t>* Veriler Öğrenci İşleri Daire Başkanlığından alınmıştır. </a:t>
            </a:r>
          </a:p>
        </p:txBody>
      </p:sp>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96592535"/>
              </p:ext>
            </p:extLst>
          </p:nvPr>
        </p:nvGraphicFramePr>
        <p:xfrm>
          <a:off x="606287" y="2057402"/>
          <a:ext cx="11270973" cy="3157677"/>
        </p:xfrm>
        <a:graphic>
          <a:graphicData uri="http://schemas.openxmlformats.org/drawingml/2006/table">
            <a:tbl>
              <a:tblPr>
                <a:tableStyleId>{BDBED569-4797-4DF1-A0F4-6AAB3CD982D8}</a:tableStyleId>
              </a:tblPr>
              <a:tblGrid>
                <a:gridCol w="2653168">
                  <a:extLst>
                    <a:ext uri="{9D8B030D-6E8A-4147-A177-3AD203B41FA5}">
                      <a16:colId xmlns:a16="http://schemas.microsoft.com/office/drawing/2014/main" val="3079373697"/>
                    </a:ext>
                  </a:extLst>
                </a:gridCol>
                <a:gridCol w="3337069">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4509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91121">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nSpc>
                          <a:spcPct val="107000"/>
                        </a:lnSpc>
                      </a:pPr>
                      <a:r>
                        <a:rPr lang="tr-TR" sz="1600" b="1" dirty="0">
                          <a:solidFill>
                            <a:schemeClr val="tx1"/>
                          </a:solidFill>
                          <a:effectLst/>
                          <a:latin typeface="Calibri" panose="020F0502020204030204" pitchFamily="34" charset="0"/>
                          <a:cs typeface="Times New Roman" panose="02020603050405020304" pitchFamily="18" charset="0"/>
                        </a:rPr>
                        <a:t>İngilizce Mütercim ve Tercümanlık</a:t>
                      </a: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74686">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Psikoloji </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9289">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Sosyoloji</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9289">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Tarih</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9289">
                <a:tc>
                  <a:txBody>
                    <a:bodyPr/>
                    <a:lstStyle/>
                    <a:p>
                      <a:pPr algn="ctr">
                        <a:lnSpc>
                          <a:spcPct val="107000"/>
                        </a:lnSpc>
                      </a:pPr>
                      <a:r>
                        <a:rPr lang="tr-TR" sz="1400" b="1" dirty="0">
                          <a:effectLst/>
                          <a:latin typeface="Calibri" panose="020F0502020204030204" pitchFamily="34" charset="0"/>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mn-lt"/>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1</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
        <p:nvSpPr>
          <p:cNvPr id="7" name="Metin kutusu 6">
            <a:extLst>
              <a:ext uri="{FF2B5EF4-FFF2-40B4-BE49-F238E27FC236}">
                <a16:creationId xmlns:a16="http://schemas.microsoft.com/office/drawing/2014/main" id="{59A2EFD0-D8EC-B834-ECF9-6DB50C479C9B}"/>
              </a:ext>
            </a:extLst>
          </p:cNvPr>
          <p:cNvSpPr txBox="1"/>
          <p:nvPr/>
        </p:nvSpPr>
        <p:spPr>
          <a:xfrm>
            <a:off x="330956" y="5777612"/>
            <a:ext cx="6338201" cy="307777"/>
          </a:xfrm>
          <a:prstGeom prst="rect">
            <a:avLst/>
          </a:prstGeom>
          <a:noFill/>
        </p:spPr>
        <p:txBody>
          <a:bodyPr wrap="square" rtlCol="0">
            <a:spAutoFit/>
          </a:bodyPr>
          <a:lstStyle/>
          <a:p>
            <a:r>
              <a:rPr lang="tr-TR" sz="1400" b="1" i="1" dirty="0">
                <a:solidFill>
                  <a:srgbClr val="C00000"/>
                </a:solidFill>
              </a:rPr>
              <a:t>* Veriler Öğrenci İşleri Daire Başkanlığından alınmıştır. </a:t>
            </a:r>
          </a:p>
        </p:txBody>
      </p:sp>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257704342"/>
              </p:ext>
            </p:extLst>
          </p:nvPr>
        </p:nvGraphicFramePr>
        <p:xfrm>
          <a:off x="477079" y="1987827"/>
          <a:ext cx="11459818" cy="3501722"/>
        </p:xfrm>
        <a:graphic>
          <a:graphicData uri="http://schemas.openxmlformats.org/drawingml/2006/table">
            <a:tbl>
              <a:tblPr>
                <a:tableStyleId>{BDBED569-4797-4DF1-A0F4-6AAB3CD982D8}</a:tableStyleId>
              </a:tblPr>
              <a:tblGrid>
                <a:gridCol w="3147850">
                  <a:extLst>
                    <a:ext uri="{9D8B030D-6E8A-4147-A177-3AD203B41FA5}">
                      <a16:colId xmlns:a16="http://schemas.microsoft.com/office/drawing/2014/main" val="168006902"/>
                    </a:ext>
                  </a:extLst>
                </a:gridCol>
                <a:gridCol w="4227994">
                  <a:extLst>
                    <a:ext uri="{9D8B030D-6E8A-4147-A177-3AD203B41FA5}">
                      <a16:colId xmlns:a16="http://schemas.microsoft.com/office/drawing/2014/main" val="226199300"/>
                    </a:ext>
                  </a:extLst>
                </a:gridCol>
                <a:gridCol w="2047131">
                  <a:extLst>
                    <a:ext uri="{9D8B030D-6E8A-4147-A177-3AD203B41FA5}">
                      <a16:colId xmlns:a16="http://schemas.microsoft.com/office/drawing/2014/main" val="2852383516"/>
                    </a:ext>
                  </a:extLst>
                </a:gridCol>
                <a:gridCol w="2036843">
                  <a:extLst>
                    <a:ext uri="{9D8B030D-6E8A-4147-A177-3AD203B41FA5}">
                      <a16:colId xmlns:a16="http://schemas.microsoft.com/office/drawing/2014/main" val="1320489265"/>
                    </a:ext>
                  </a:extLst>
                </a:gridCol>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488590">
                <a:tc>
                  <a:txBody>
                    <a:bodyPr/>
                    <a:lstStyle/>
                    <a:p>
                      <a:pPr algn="ctr">
                        <a:lnSpc>
                          <a:spcPct val="107000"/>
                        </a:lnSpc>
                      </a:pPr>
                      <a:r>
                        <a:rPr lang="tr-TR" sz="1800" b="1" dirty="0">
                          <a:effectLst/>
                          <a:latin typeface="+mn-lt"/>
                          <a:ea typeface="Calibri" panose="020F0502020204030204" pitchFamily="34" charset="0"/>
                          <a:cs typeface="Calibri" panose="020F0502020204030204" pitchFamily="34" charset="0"/>
                        </a:rPr>
                        <a:t>Mütercim ve Tercümanlık</a:t>
                      </a:r>
                    </a:p>
                  </a:txBody>
                  <a:tcPr marL="3810" marR="3810" marT="3810" marB="0" anchor="ctr"/>
                </a:tc>
                <a:tc>
                  <a:txBody>
                    <a:bodyPr/>
                    <a:lstStyle/>
                    <a:p>
                      <a:pPr>
                        <a:lnSpc>
                          <a:spcPct val="107000"/>
                        </a:lnSpc>
                      </a:pPr>
                      <a:r>
                        <a:rPr lang="tr-TR" sz="1800" b="1" dirty="0">
                          <a:solidFill>
                            <a:schemeClr val="tx1"/>
                          </a:solidFill>
                          <a:effectLst/>
                          <a:latin typeface="+mn-lt"/>
                          <a:cs typeface="Times New Roman" panose="02020603050405020304" pitchFamily="18" charset="0"/>
                        </a:rPr>
                        <a:t>İngilizce Mütercim ve Tercümanlık</a:t>
                      </a: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488590">
                <a:tc>
                  <a:txBody>
                    <a:bodyPr/>
                    <a:lstStyle/>
                    <a:p>
                      <a:pPr algn="ctr">
                        <a:lnSpc>
                          <a:spcPct val="107000"/>
                        </a:lnSpc>
                      </a:pPr>
                      <a:r>
                        <a:rPr lang="tr-TR" sz="1800" b="1" dirty="0">
                          <a:effectLst/>
                          <a:latin typeface="+mn-lt"/>
                          <a:ea typeface="Calibri" panose="020F0502020204030204" pitchFamily="34" charset="0"/>
                          <a:cs typeface="Calibri" panose="020F0502020204030204" pitchFamily="34" charset="0"/>
                        </a:rPr>
                        <a:t>Psikoloji </a:t>
                      </a:r>
                    </a:p>
                  </a:txBody>
                  <a:tcPr marL="3810" marR="3810" marT="381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494593">
                <a:tc>
                  <a:txBody>
                    <a:bodyPr/>
                    <a:lstStyle/>
                    <a:p>
                      <a:pPr algn="ctr">
                        <a:lnSpc>
                          <a:spcPct val="107000"/>
                        </a:lnSpc>
                      </a:pPr>
                      <a:r>
                        <a:rPr lang="tr-TR" sz="1800" b="1" dirty="0">
                          <a:effectLst/>
                          <a:latin typeface="+mn-lt"/>
                          <a:ea typeface="Calibri" panose="020F0502020204030204" pitchFamily="34" charset="0"/>
                          <a:cs typeface="Calibri" panose="020F0502020204030204" pitchFamily="34" charset="0"/>
                        </a:rPr>
                        <a:t>Sosyoloji</a:t>
                      </a:r>
                    </a:p>
                  </a:txBody>
                  <a:tcPr marL="3810" marR="3810" marT="381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1</a:t>
                      </a:r>
                    </a:p>
                  </a:txBody>
                  <a:tcPr marL="0" marR="0" marT="0" marB="0" anchor="ctr"/>
                </a:tc>
                <a:extLst>
                  <a:ext uri="{0D108BD9-81ED-4DB2-BD59-A6C34878D82A}">
                    <a16:rowId xmlns:a16="http://schemas.microsoft.com/office/drawing/2014/main" val="191513375"/>
                  </a:ext>
                </a:extLst>
              </a:tr>
              <a:tr h="494593">
                <a:tc>
                  <a:txBody>
                    <a:bodyPr/>
                    <a:lstStyle/>
                    <a:p>
                      <a:pPr algn="ctr">
                        <a:lnSpc>
                          <a:spcPct val="107000"/>
                        </a:lnSpc>
                      </a:pPr>
                      <a:r>
                        <a:rPr lang="tr-TR" sz="1800" b="1" dirty="0">
                          <a:effectLst/>
                          <a:latin typeface="+mn-lt"/>
                          <a:ea typeface="Calibri" panose="020F0502020204030204" pitchFamily="34" charset="0"/>
                          <a:cs typeface="Calibri" panose="020F0502020204030204" pitchFamily="34" charset="0"/>
                        </a:rPr>
                        <a:t>Tarih</a:t>
                      </a:r>
                    </a:p>
                  </a:txBody>
                  <a:tcPr marL="3810" marR="3810" marT="381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4100932"/>
                  </a:ext>
                </a:extLst>
              </a:tr>
              <a:tr h="494593">
                <a:tc>
                  <a:txBody>
                    <a:bodyPr/>
                    <a:lstStyle/>
                    <a:p>
                      <a:pPr algn="ctr">
                        <a:lnSpc>
                          <a:spcPct val="107000"/>
                        </a:lnSpc>
                      </a:pPr>
                      <a:r>
                        <a:rPr lang="tr-TR" sz="1800" b="1" dirty="0">
                          <a:effectLst/>
                          <a:latin typeface="+mn-lt"/>
                          <a:ea typeface="Calibri" panose="020F0502020204030204" pitchFamily="34" charset="0"/>
                          <a:cs typeface="Calibri" panose="020F0502020204030204" pitchFamily="34" charset="0"/>
                        </a:rPr>
                        <a:t>Türk Dili ve Edebiyatı</a:t>
                      </a:r>
                    </a:p>
                  </a:txBody>
                  <a:tcPr marL="3810" marR="3810" marT="381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6553031"/>
                  </a:ext>
                </a:extLst>
              </a:tr>
              <a:tr h="488590">
                <a:tc>
                  <a:txBody>
                    <a:bodyPr/>
                    <a:lstStyle/>
                    <a:p>
                      <a:pPr algn="r">
                        <a:lnSpc>
                          <a:spcPct val="107000"/>
                        </a:lnSpc>
                        <a:spcAft>
                          <a:spcPts val="0"/>
                        </a:spcAft>
                      </a:pPr>
                      <a:r>
                        <a:rPr lang="tr-TR" sz="1800" b="1">
                          <a:solidFill>
                            <a:srgbClr val="FF0000"/>
                          </a:solidFill>
                          <a:effectLst/>
                          <a:latin typeface="+mn-l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
        <p:nvSpPr>
          <p:cNvPr id="5" name="Metin kutusu 4">
            <a:extLst>
              <a:ext uri="{FF2B5EF4-FFF2-40B4-BE49-F238E27FC236}">
                <a16:creationId xmlns:a16="http://schemas.microsoft.com/office/drawing/2014/main" id="{291D8169-7EA6-E20A-16DC-56A2D9838BDE}"/>
              </a:ext>
            </a:extLst>
          </p:cNvPr>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 Veriler Öğrenci İşleri Daire Başkanlığından alınmıştır. </a:t>
            </a:r>
          </a:p>
        </p:txBody>
      </p:sp>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790133820"/>
              </p:ext>
            </p:extLst>
          </p:nvPr>
        </p:nvGraphicFramePr>
        <p:xfrm>
          <a:off x="120392" y="1833303"/>
          <a:ext cx="11748054" cy="4153433"/>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Mütercim ve Tercümanlık Bölümü</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chemeClr val="tx1"/>
                          </a:solidFill>
                          <a:effectLst/>
                          <a:latin typeface="+mn-lt"/>
                        </a:rPr>
                        <a:t>76</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chemeClr val="tx1"/>
                          </a:solidFill>
                          <a:effectLst/>
                          <a:latin typeface="+mn-lt"/>
                        </a:rPr>
                        <a:t>78</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Toplam 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36</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38</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76</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78</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mn-lt"/>
                        </a:rPr>
                        <a:t>76</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78</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113 </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ea typeface="Calibri" panose="020F0502020204030204" pitchFamily="34" charset="0"/>
                          <a:cs typeface="Times New Roman" panose="02020603050405020304" pitchFamily="18" charset="0"/>
                        </a:rPr>
                        <a:t>113</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chemeClr val="tx1"/>
                          </a:solidFill>
                          <a:effectLst/>
                          <a:latin typeface="+mn-lt"/>
                        </a:rPr>
                        <a:t>155</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chemeClr val="tx1"/>
                          </a:solidFill>
                          <a:effectLst/>
                          <a:latin typeface="+mn-lt"/>
                        </a:rPr>
                        <a:t>155</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Alınması Gerekli Asgari 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42</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42 </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155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155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mn-lt"/>
                        </a:rPr>
                        <a:t>155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155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172</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172</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chemeClr val="tx1"/>
                          </a:solidFill>
                          <a:effectLst/>
                          <a:latin typeface="+mn-lt"/>
                        </a:rPr>
                        <a:t>240 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chemeClr val="tx1"/>
                          </a:solidFill>
                          <a:effectLst/>
                          <a:latin typeface="+mn-lt"/>
                          <a:ea typeface="Calibri" panose="020F0502020204030204" pitchFamily="34" charset="0"/>
                          <a:cs typeface="Times New Roman" panose="02020603050405020304" pitchFamily="18" charset="0"/>
                        </a:rPr>
                        <a:t>240</a:t>
                      </a:r>
                    </a:p>
                  </a:txBody>
                  <a:tcPr marL="3175" marR="3175" marT="3175"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68 </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mn-lt"/>
                        </a:rPr>
                        <a:t>68 </a:t>
                      </a:r>
                      <a:endParaRPr lang="tr-TR" sz="20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240 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mn-lt"/>
                        </a:rPr>
                        <a:t>240 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B07F-9775-76F9-55A7-8C7E1AE3481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7C16A1-73A7-9E38-F147-CEFE090935AE}"/>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54C108DB-582B-7C6B-D8EF-BB6A730BA54A}"/>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5D4FA01E-E7D9-5FF8-1EF9-4A2372EE5616}"/>
              </a:ext>
            </a:extLst>
          </p:cNvPr>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a:extLst>
              <a:ext uri="{FF2B5EF4-FFF2-40B4-BE49-F238E27FC236}">
                <a16:creationId xmlns:a16="http://schemas.microsoft.com/office/drawing/2014/main" id="{C0108C42-8AF0-AE0A-E202-A36DCF91E4CE}"/>
              </a:ext>
            </a:extLst>
          </p:cNvPr>
          <p:cNvGraphicFramePr>
            <a:graphicFrameLocks noGrp="1"/>
          </p:cNvGraphicFramePr>
          <p:nvPr>
            <p:extLst>
              <p:ext uri="{D42A27DB-BD31-4B8C-83A1-F6EECF244321}">
                <p14:modId xmlns:p14="http://schemas.microsoft.com/office/powerpoint/2010/main" val="896149322"/>
              </p:ext>
            </p:extLst>
          </p:nvPr>
        </p:nvGraphicFramePr>
        <p:xfrm>
          <a:off x="258415" y="1928194"/>
          <a:ext cx="11748054" cy="4153433"/>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Psikoloji Bölümü</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38 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38 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55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53 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Toplam 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95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95 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55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55 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114 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114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154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Alınması Gerekli Asgari 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154 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167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167 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235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73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73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240 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346673580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124BF-F9CD-3EC6-3C34-766AFC4AA6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F37D68-95DF-87BA-C055-5B138F01F552}"/>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39D7D00E-9336-9EA4-4418-98085D5AAE41}"/>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04B39F55-4235-4D9E-2C87-4EBAECA9ECDE}"/>
              </a:ext>
            </a:extLst>
          </p:cNvPr>
          <p:cNvSpPr>
            <a:spLocks noGrp="1"/>
          </p:cNvSpPr>
          <p:nvPr>
            <p:ph type="sldNum" sz="quarter" idx="12"/>
          </p:nvPr>
        </p:nvSpPr>
        <p:spPr/>
        <p:txBody>
          <a:bodyPr/>
          <a:lstStyle/>
          <a:p>
            <a:fld id="{15D42E69-0B45-4D6A-BDA9-8F9042B0111B}" type="slidenum">
              <a:rPr lang="tr-TR" smtClean="0"/>
              <a:pPr/>
              <a:t>48</a:t>
            </a:fld>
            <a:endParaRPr lang="tr-TR"/>
          </a:p>
        </p:txBody>
      </p:sp>
      <p:graphicFrame>
        <p:nvGraphicFramePr>
          <p:cNvPr id="5" name="Tablo 4">
            <a:extLst>
              <a:ext uri="{FF2B5EF4-FFF2-40B4-BE49-F238E27FC236}">
                <a16:creationId xmlns:a16="http://schemas.microsoft.com/office/drawing/2014/main" id="{5E6F3158-203E-002C-5C13-0039662BFFED}"/>
              </a:ext>
            </a:extLst>
          </p:cNvPr>
          <p:cNvGraphicFramePr>
            <a:graphicFrameLocks noGrp="1"/>
          </p:cNvGraphicFramePr>
          <p:nvPr>
            <p:extLst>
              <p:ext uri="{D42A27DB-BD31-4B8C-83A1-F6EECF244321}">
                <p14:modId xmlns:p14="http://schemas.microsoft.com/office/powerpoint/2010/main" val="3475138171"/>
              </p:ext>
            </p:extLst>
          </p:nvPr>
        </p:nvGraphicFramePr>
        <p:xfrm>
          <a:off x="258415" y="1928194"/>
          <a:ext cx="11748054" cy="4153433"/>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Sosyoloji Bölümü</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92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94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Toplam 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92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96 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92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96 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148 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Alınması Gerekli Asgari 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30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30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150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150 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236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232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dirty="0">
                          <a:effectLst/>
                        </a:rPr>
                        <a:t>Seçmeli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285192122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2E0FE-27EE-1EA1-56AE-D28C484702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EC1F5FD-FD04-A35E-68C4-489881A9FA6E}"/>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9AD2BDE7-3E82-BCE4-3F59-ECAC42549891}"/>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555EF74D-A412-0C00-A8C6-E459056D7D50}"/>
              </a:ext>
            </a:extLst>
          </p:cNvPr>
          <p:cNvSpPr>
            <a:spLocks noGrp="1"/>
          </p:cNvSpPr>
          <p:nvPr>
            <p:ph type="sldNum" sz="quarter" idx="12"/>
          </p:nvPr>
        </p:nvSpPr>
        <p:spPr/>
        <p:txBody>
          <a:bodyPr/>
          <a:lstStyle/>
          <a:p>
            <a:fld id="{15D42E69-0B45-4D6A-BDA9-8F9042B0111B}" type="slidenum">
              <a:rPr lang="tr-TR" smtClean="0"/>
              <a:pPr/>
              <a:t>49</a:t>
            </a:fld>
            <a:endParaRPr lang="tr-TR"/>
          </a:p>
        </p:txBody>
      </p:sp>
      <p:graphicFrame>
        <p:nvGraphicFramePr>
          <p:cNvPr id="5" name="Tablo 4">
            <a:extLst>
              <a:ext uri="{FF2B5EF4-FFF2-40B4-BE49-F238E27FC236}">
                <a16:creationId xmlns:a16="http://schemas.microsoft.com/office/drawing/2014/main" id="{984D497F-6A17-40B2-9B3C-9BC0B1135156}"/>
              </a:ext>
            </a:extLst>
          </p:cNvPr>
          <p:cNvGraphicFramePr>
            <a:graphicFrameLocks noGrp="1"/>
          </p:cNvGraphicFramePr>
          <p:nvPr>
            <p:extLst>
              <p:ext uri="{D42A27DB-BD31-4B8C-83A1-F6EECF244321}">
                <p14:modId xmlns:p14="http://schemas.microsoft.com/office/powerpoint/2010/main" val="1575958452"/>
              </p:ext>
            </p:extLst>
          </p:nvPr>
        </p:nvGraphicFramePr>
        <p:xfrm>
          <a:off x="120392" y="1779667"/>
          <a:ext cx="11748054" cy="4153433"/>
        </p:xfrm>
        <a:graphic>
          <a:graphicData uri="http://schemas.openxmlformats.org/drawingml/2006/table">
            <a:tbl>
              <a:tblPr>
                <a:tableStyleId>{BDBED569-4797-4DF1-A0F4-6AAB3CD982D8}</a:tableStyleId>
              </a:tblPr>
              <a:tblGrid>
                <a:gridCol w="4175563">
                  <a:extLst>
                    <a:ext uri="{9D8B030D-6E8A-4147-A177-3AD203B41FA5}">
                      <a16:colId xmlns:a16="http://schemas.microsoft.com/office/drawing/2014/main" val="4192263304"/>
                    </a:ext>
                  </a:extLst>
                </a:gridCol>
                <a:gridCol w="897147">
                  <a:extLst>
                    <a:ext uri="{9D8B030D-6E8A-4147-A177-3AD203B41FA5}">
                      <a16:colId xmlns:a16="http://schemas.microsoft.com/office/drawing/2014/main" val="1948068890"/>
                    </a:ext>
                  </a:extLst>
                </a:gridCol>
                <a:gridCol w="690113">
                  <a:extLst>
                    <a:ext uri="{9D8B030D-6E8A-4147-A177-3AD203B41FA5}">
                      <a16:colId xmlns:a16="http://schemas.microsoft.com/office/drawing/2014/main" val="3114453413"/>
                    </a:ext>
                  </a:extLst>
                </a:gridCol>
                <a:gridCol w="491706">
                  <a:extLst>
                    <a:ext uri="{9D8B030D-6E8A-4147-A177-3AD203B41FA5}">
                      <a16:colId xmlns:a16="http://schemas.microsoft.com/office/drawing/2014/main" val="880637479"/>
                    </a:ext>
                  </a:extLst>
                </a:gridCol>
                <a:gridCol w="365424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Tarih Bölümü</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129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Toplam 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79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85 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129</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135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129 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135 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133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133 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188 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184 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Alınması Gerekli Asgari 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188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188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188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186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236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rPr>
                        <a:t>240 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mn-lt"/>
                        </a:rPr>
                        <a:t>240 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240</a:t>
                      </a:r>
                    </a:p>
                  </a:txBody>
                  <a:tcPr marL="3175" marR="3175" marT="3175"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336634988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80D70E-5269-A290-FD19-3F47047AE3B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8A7A1C3-16DF-E982-798C-1CEF5BDD607A}"/>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a:t>
            </a:r>
            <a:endParaRPr lang="tr-TR" sz="2800" b="1" dirty="0">
              <a:solidFill>
                <a:srgbClr val="3333FF"/>
              </a:solidFill>
              <a:latin typeface="+mn-lt"/>
            </a:endParaRPr>
          </a:p>
        </p:txBody>
      </p:sp>
      <p:sp>
        <p:nvSpPr>
          <p:cNvPr id="3" name="Veri Yer Tutucusu 2">
            <a:extLst>
              <a:ext uri="{FF2B5EF4-FFF2-40B4-BE49-F238E27FC236}">
                <a16:creationId xmlns:a16="http://schemas.microsoft.com/office/drawing/2014/main" id="{4964B92F-9C80-B3F1-9BB4-EAA55F09A5A2}"/>
              </a:ext>
            </a:extLst>
          </p:cNvPr>
          <p:cNvSpPr>
            <a:spLocks noGrp="1"/>
          </p:cNvSpPr>
          <p:nvPr>
            <p:ph type="dt" sz="half" idx="10"/>
          </p:nvPr>
        </p:nvSpPr>
        <p:spPr/>
        <p:txBody>
          <a:bodyPr/>
          <a:lstStyle/>
          <a:p>
            <a:fld id="{A224D5C2-DC3A-45D9-A443-C8578C816423}" type="datetime1">
              <a:rPr lang="tr-TR" smtClean="0"/>
              <a:pPr/>
              <a:t>16.01.2026</a:t>
            </a:fld>
            <a:endParaRPr lang="tr-TR"/>
          </a:p>
        </p:txBody>
      </p:sp>
      <p:sp>
        <p:nvSpPr>
          <p:cNvPr id="4" name="Slayt Numarası Yer Tutucusu 3">
            <a:extLst>
              <a:ext uri="{FF2B5EF4-FFF2-40B4-BE49-F238E27FC236}">
                <a16:creationId xmlns:a16="http://schemas.microsoft.com/office/drawing/2014/main" id="{28B921DC-C6AC-C9B5-995D-5A46C7FA9423}"/>
              </a:ext>
            </a:extLst>
          </p:cNvPr>
          <p:cNvSpPr>
            <a:spLocks noGrp="1"/>
          </p:cNvSpPr>
          <p:nvPr>
            <p:ph type="sldNum" sz="quarter" idx="12"/>
          </p:nvPr>
        </p:nvSpPr>
        <p:spPr/>
        <p:txBody>
          <a:bodyPr/>
          <a:lstStyle/>
          <a:p>
            <a:fld id="{15D42E69-0B45-4D6A-BDA9-8F9042B0111B}" type="slidenum">
              <a:rPr lang="tr-TR" smtClean="0"/>
              <a:pPr/>
              <a:t>5</a:t>
            </a:fld>
            <a:endParaRPr lang="tr-TR"/>
          </a:p>
        </p:txBody>
      </p:sp>
      <p:pic>
        <p:nvPicPr>
          <p:cNvPr id="1026" name="Picture 2">
            <a:extLst>
              <a:ext uri="{FF2B5EF4-FFF2-40B4-BE49-F238E27FC236}">
                <a16:creationId xmlns:a16="http://schemas.microsoft.com/office/drawing/2014/main" id="{B4EC439D-5C01-ACB1-68BC-C4209A0B16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56394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E7999-5ACA-8545-79D4-D6E25F351BC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1FCC23-EB8D-898E-FEFE-EFEB389E6208}"/>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41297538-DE8E-DC0F-9DB0-C2807D641599}"/>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944C89D1-902E-0881-1587-C3E36BD65B17}"/>
              </a:ext>
            </a:extLst>
          </p:cNvPr>
          <p:cNvSpPr>
            <a:spLocks noGrp="1"/>
          </p:cNvSpPr>
          <p:nvPr>
            <p:ph type="sldNum" sz="quarter" idx="12"/>
          </p:nvPr>
        </p:nvSpPr>
        <p:spPr/>
        <p:txBody>
          <a:bodyPr/>
          <a:lstStyle/>
          <a:p>
            <a:fld id="{15D42E69-0B45-4D6A-BDA9-8F9042B0111B}" type="slidenum">
              <a:rPr lang="tr-TR" smtClean="0"/>
              <a:pPr/>
              <a:t>50</a:t>
            </a:fld>
            <a:endParaRPr lang="tr-TR"/>
          </a:p>
        </p:txBody>
      </p:sp>
      <p:graphicFrame>
        <p:nvGraphicFramePr>
          <p:cNvPr id="5" name="Tablo 4">
            <a:extLst>
              <a:ext uri="{FF2B5EF4-FFF2-40B4-BE49-F238E27FC236}">
                <a16:creationId xmlns:a16="http://schemas.microsoft.com/office/drawing/2014/main" id="{94A60AE4-DAB3-87AB-A73A-7374D17E2286}"/>
              </a:ext>
            </a:extLst>
          </p:cNvPr>
          <p:cNvGraphicFramePr>
            <a:graphicFrameLocks noGrp="1"/>
          </p:cNvGraphicFramePr>
          <p:nvPr>
            <p:extLst>
              <p:ext uri="{D42A27DB-BD31-4B8C-83A1-F6EECF244321}">
                <p14:modId xmlns:p14="http://schemas.microsoft.com/office/powerpoint/2010/main" val="2936119238"/>
              </p:ext>
            </p:extLst>
          </p:nvPr>
        </p:nvGraphicFramePr>
        <p:xfrm>
          <a:off x="258415" y="1928194"/>
          <a:ext cx="11748054" cy="4153433"/>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822868">
                  <a:extLst>
                    <a:ext uri="{9D8B030D-6E8A-4147-A177-3AD203B41FA5}">
                      <a16:colId xmlns:a16="http://schemas.microsoft.com/office/drawing/2014/main" val="415396313"/>
                    </a:ext>
                  </a:extLst>
                </a:gridCol>
                <a:gridCol w="1016416">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53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120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Toplam 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67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120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121</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120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121 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130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130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144 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Alınması Gerekli Asgari 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154 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154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192 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192 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240 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28004053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51</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96315142"/>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018044">
                  <a:extLst>
                    <a:ext uri="{9D8B030D-6E8A-4147-A177-3AD203B41FA5}">
                      <a16:colId xmlns:a16="http://schemas.microsoft.com/office/drawing/2014/main" val="2224511047"/>
                    </a:ext>
                  </a:extLst>
                </a:gridCol>
                <a:gridCol w="915151">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 Mütercim ve Tercümanlık Bölümü</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40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40 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effectLst/>
                          <a:latin typeface="+mn-lt"/>
                        </a:rPr>
                        <a:t>36</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latin typeface="+mn-lt"/>
                        </a:rPr>
                        <a:t>38</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0</a:t>
                      </a: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40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40 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36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38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rPr>
                        <a:t>133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rPr>
                        <a:t>133 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effectLst/>
                        </a:rPr>
                        <a:t>133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rPr>
                        <a:t>133 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133 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133 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133 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133 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latin typeface="+mn-lt"/>
                        </a:rPr>
                        <a:t>172</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effectLst/>
                          <a:latin typeface="+mn-lt"/>
                        </a:rPr>
                        <a:t>172</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68 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68 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172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172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4162602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12AC0-93BE-9446-DC0E-7516ACE5A34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2166F5-7B0C-697E-186B-C410912C1972}"/>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0D5B92C2-C345-2AB8-2A1B-2426F1796E3B}"/>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D60133DB-9AB0-7024-9144-2CD558293158}"/>
              </a:ext>
            </a:extLst>
          </p:cNvPr>
          <p:cNvSpPr>
            <a:spLocks noGrp="1"/>
          </p:cNvSpPr>
          <p:nvPr>
            <p:ph type="sldNum" sz="quarter" idx="12"/>
          </p:nvPr>
        </p:nvSpPr>
        <p:spPr/>
        <p:txBody>
          <a:bodyPr/>
          <a:lstStyle/>
          <a:p>
            <a:fld id="{15D42E69-0B45-4D6A-BDA9-8F9042B0111B}" type="slidenum">
              <a:rPr lang="tr-TR" smtClean="0"/>
              <a:pPr/>
              <a:t>52</a:t>
            </a:fld>
            <a:endParaRPr lang="tr-TR"/>
          </a:p>
        </p:txBody>
      </p:sp>
      <p:graphicFrame>
        <p:nvGraphicFramePr>
          <p:cNvPr id="7" name="Tablo 6">
            <a:extLst>
              <a:ext uri="{FF2B5EF4-FFF2-40B4-BE49-F238E27FC236}">
                <a16:creationId xmlns:a16="http://schemas.microsoft.com/office/drawing/2014/main" id="{E2939E22-FDAE-100A-8D8D-447183CD270E}"/>
              </a:ext>
            </a:extLst>
          </p:cNvPr>
          <p:cNvGraphicFramePr>
            <a:graphicFrameLocks noGrp="1"/>
          </p:cNvGraphicFramePr>
          <p:nvPr>
            <p:extLst>
              <p:ext uri="{D42A27DB-BD31-4B8C-83A1-F6EECF244321}">
                <p14:modId xmlns:p14="http://schemas.microsoft.com/office/powerpoint/2010/main" val="3397396008"/>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 Psikoloji Bölümü</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38</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38 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57 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53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4 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38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38 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57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57 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114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114 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40 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32 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8</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114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114 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167</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167 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73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61 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12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167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167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73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73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a:extLst>
              <a:ext uri="{FF2B5EF4-FFF2-40B4-BE49-F238E27FC236}">
                <a16:creationId xmlns:a16="http://schemas.microsoft.com/office/drawing/2014/main" id="{E38276C1-B88F-1E90-16C0-75822F6C51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388296547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92751-8A82-269F-B835-2A1C2ECA04F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ED4AA7-F688-5D02-7635-0BC76EB577A0}"/>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FDBDE818-DC56-8F22-FD2A-92E90B154FB4}"/>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75FCB4EB-2ACB-11A5-F454-D3985CD54739}"/>
              </a:ext>
            </a:extLst>
          </p:cNvPr>
          <p:cNvSpPr>
            <a:spLocks noGrp="1"/>
          </p:cNvSpPr>
          <p:nvPr>
            <p:ph type="sldNum" sz="quarter" idx="12"/>
          </p:nvPr>
        </p:nvSpPr>
        <p:spPr/>
        <p:txBody>
          <a:bodyPr/>
          <a:lstStyle/>
          <a:p>
            <a:fld id="{15D42E69-0B45-4D6A-BDA9-8F9042B0111B}" type="slidenum">
              <a:rPr lang="tr-TR" smtClean="0"/>
              <a:pPr/>
              <a:t>53</a:t>
            </a:fld>
            <a:endParaRPr lang="tr-TR"/>
          </a:p>
        </p:txBody>
      </p:sp>
      <p:graphicFrame>
        <p:nvGraphicFramePr>
          <p:cNvPr id="7" name="Tablo 6">
            <a:extLst>
              <a:ext uri="{FF2B5EF4-FFF2-40B4-BE49-F238E27FC236}">
                <a16:creationId xmlns:a16="http://schemas.microsoft.com/office/drawing/2014/main" id="{197E38A1-A6EF-46A8-1391-AC59B222B4D1}"/>
              </a:ext>
            </a:extLst>
          </p:cNvPr>
          <p:cNvGraphicFramePr>
            <a:graphicFrameLocks noGrp="1"/>
          </p:cNvGraphicFramePr>
          <p:nvPr>
            <p:extLst>
              <p:ext uri="{D42A27DB-BD31-4B8C-83A1-F6EECF244321}">
                <p14:modId xmlns:p14="http://schemas.microsoft.com/office/powerpoint/2010/main" val="1561001354"/>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 Sosyoloji Bölümü</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49</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49</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43 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45</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Dışı Seçmeli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49</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49</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120 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120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30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28 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120 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120 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30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30 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180</a:t>
                      </a:r>
                    </a:p>
                  </a:txBody>
                  <a:tcPr marL="3175" marR="3175" marT="3175" marB="0" anchor="ctr"/>
                </a:tc>
                <a:tc>
                  <a:txBody>
                    <a:bodyPr/>
                    <a:lstStyle/>
                    <a:p>
                      <a:pPr marL="72000" algn="ctr">
                        <a:lnSpc>
                          <a:spcPct val="107000"/>
                        </a:lnSpc>
                        <a:spcAft>
                          <a:spcPts val="0"/>
                        </a:spcAft>
                      </a:pPr>
                      <a:r>
                        <a:rPr lang="tr-TR" sz="1800" b="1" dirty="0">
                          <a:effectLst/>
                        </a:rPr>
                        <a:t>180 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60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56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0</a:t>
                      </a: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180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180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a:extLst>
              <a:ext uri="{FF2B5EF4-FFF2-40B4-BE49-F238E27FC236}">
                <a16:creationId xmlns:a16="http://schemas.microsoft.com/office/drawing/2014/main" id="{953A761B-2C69-094B-9327-F0426A7025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378687857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47A2-3C99-2230-B8FE-0EA1B683915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81B118-AAC7-9321-C872-017EE97B27BC}"/>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AA78071C-6487-7F8E-E2D2-E09374DD85C8}"/>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E143684B-3525-7604-ED54-175534BB02F4}"/>
              </a:ext>
            </a:extLst>
          </p:cNvPr>
          <p:cNvSpPr>
            <a:spLocks noGrp="1"/>
          </p:cNvSpPr>
          <p:nvPr>
            <p:ph type="sldNum" sz="quarter" idx="12"/>
          </p:nvPr>
        </p:nvSpPr>
        <p:spPr/>
        <p:txBody>
          <a:bodyPr/>
          <a:lstStyle/>
          <a:p>
            <a:fld id="{15D42E69-0B45-4D6A-BDA9-8F9042B0111B}" type="slidenum">
              <a:rPr lang="tr-TR" smtClean="0"/>
              <a:pPr/>
              <a:t>54</a:t>
            </a:fld>
            <a:endParaRPr lang="tr-TR"/>
          </a:p>
        </p:txBody>
      </p:sp>
      <p:graphicFrame>
        <p:nvGraphicFramePr>
          <p:cNvPr id="7" name="Tablo 6">
            <a:extLst>
              <a:ext uri="{FF2B5EF4-FFF2-40B4-BE49-F238E27FC236}">
                <a16:creationId xmlns:a16="http://schemas.microsoft.com/office/drawing/2014/main" id="{C437E509-EEA5-E249-A7E1-1BDC99788109}"/>
              </a:ext>
            </a:extLst>
          </p:cNvPr>
          <p:cNvGraphicFramePr>
            <a:graphicFrameLocks noGrp="1"/>
          </p:cNvGraphicFramePr>
          <p:nvPr>
            <p:extLst>
              <p:ext uri="{D42A27DB-BD31-4B8C-83A1-F6EECF244321}">
                <p14:modId xmlns:p14="http://schemas.microsoft.com/office/powerpoint/2010/main" val="575015886"/>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052550">
                  <a:extLst>
                    <a:ext uri="{9D8B030D-6E8A-4147-A177-3AD203B41FA5}">
                      <a16:colId xmlns:a16="http://schemas.microsoft.com/office/drawing/2014/main" val="2224511047"/>
                    </a:ext>
                  </a:extLst>
                </a:gridCol>
                <a:gridCol w="880645">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 Tarih Bölümü</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50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50 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rPr>
                        <a:t>79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85 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50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50 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79 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87 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133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133 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rPr>
                        <a:t>55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51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4 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133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133 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55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55 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180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180 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60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54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180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180 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a:extLst>
              <a:ext uri="{FF2B5EF4-FFF2-40B4-BE49-F238E27FC236}">
                <a16:creationId xmlns:a16="http://schemas.microsoft.com/office/drawing/2014/main" id="{E87C3568-EDBD-1036-14F0-0A017D89B0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82770432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EDDD6-1CCF-4305-A306-3DC22892345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E1FB358-4EEF-166B-6F01-5EFE5B66779A}"/>
              </a:ext>
            </a:extLst>
          </p:cNvPr>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278EC874-A919-EC2D-1588-6D8B37F84914}"/>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0CF60235-EE1E-516C-E326-EBBF6C8352FF}"/>
              </a:ext>
            </a:extLst>
          </p:cNvPr>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7" name="Tablo 6">
            <a:extLst>
              <a:ext uri="{FF2B5EF4-FFF2-40B4-BE49-F238E27FC236}">
                <a16:creationId xmlns:a16="http://schemas.microsoft.com/office/drawing/2014/main" id="{CB807E3D-8A8C-847E-7148-8791DA5E57D8}"/>
              </a:ext>
            </a:extLst>
          </p:cNvPr>
          <p:cNvGraphicFramePr>
            <a:graphicFrameLocks noGrp="1"/>
          </p:cNvGraphicFramePr>
          <p:nvPr>
            <p:extLst>
              <p:ext uri="{D42A27DB-BD31-4B8C-83A1-F6EECF244321}">
                <p14:modId xmlns:p14="http://schemas.microsoft.com/office/powerpoint/2010/main" val="1649302601"/>
              </p:ext>
            </p:extLst>
          </p:nvPr>
        </p:nvGraphicFramePr>
        <p:xfrm>
          <a:off x="447261" y="2057399"/>
          <a:ext cx="11380305" cy="3518450"/>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992165">
                  <a:extLst>
                    <a:ext uri="{9D8B030D-6E8A-4147-A177-3AD203B41FA5}">
                      <a16:colId xmlns:a16="http://schemas.microsoft.com/office/drawing/2014/main" val="2224511047"/>
                    </a:ext>
                  </a:extLst>
                </a:gridCol>
                <a:gridCol w="94103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rPr>
                        <a:t> Türk Dili ve Edebiyatı Bölümü</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53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53 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67</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49</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19 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53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53 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67</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68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130 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130 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24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14 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10 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130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130 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192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192 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48</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28 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 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effectLst/>
                        </a:rPr>
                        <a:t>20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192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192 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48 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pic>
        <p:nvPicPr>
          <p:cNvPr id="8" name="Resim 7">
            <a:extLst>
              <a:ext uri="{FF2B5EF4-FFF2-40B4-BE49-F238E27FC236}">
                <a16:creationId xmlns:a16="http://schemas.microsoft.com/office/drawing/2014/main" id="{E68DD581-3FC6-CEE1-7A59-11B9C4F3ED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extLst>
      <p:ext uri="{BB962C8B-B14F-4D97-AF65-F5344CB8AC3E}">
        <p14:creationId xmlns:p14="http://schemas.microsoft.com/office/powerpoint/2010/main" val="33056826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1FF8-0A7F-F28F-382F-A5D9AC4319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3DEAFE-1AD4-09A6-7EA0-EC98911556B2}"/>
              </a:ext>
            </a:extLst>
          </p:cNvPr>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a:extLst>
              <a:ext uri="{FF2B5EF4-FFF2-40B4-BE49-F238E27FC236}">
                <a16:creationId xmlns:a16="http://schemas.microsoft.com/office/drawing/2014/main" id="{B8A49581-9B2D-05CE-5AFA-0511382878C0}"/>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751FC663-918E-F7BA-75B4-5004084FF248}"/>
              </a:ext>
            </a:extLst>
          </p:cNvPr>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7" name="Tablo 6">
            <a:extLst>
              <a:ext uri="{FF2B5EF4-FFF2-40B4-BE49-F238E27FC236}">
                <a16:creationId xmlns:a16="http://schemas.microsoft.com/office/drawing/2014/main" id="{D9BF5159-5ADA-7F4B-3AC1-191D1491C05A}"/>
              </a:ext>
            </a:extLst>
          </p:cNvPr>
          <p:cNvGraphicFramePr>
            <a:graphicFrameLocks noGrp="1"/>
          </p:cNvGraphicFramePr>
          <p:nvPr>
            <p:extLst>
              <p:ext uri="{D42A27DB-BD31-4B8C-83A1-F6EECF244321}">
                <p14:modId xmlns:p14="http://schemas.microsoft.com/office/powerpoint/2010/main" val="1306838599"/>
              </p:ext>
            </p:extLst>
          </p:nvPr>
        </p:nvGraphicFramePr>
        <p:xfrm>
          <a:off x="388121" y="1943099"/>
          <a:ext cx="11407640" cy="392049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algn="ctr">
                        <a:lnSpc>
                          <a:spcPct val="107000"/>
                        </a:lnSpc>
                        <a:spcAft>
                          <a:spcPts val="800"/>
                        </a:spcAft>
                      </a:pPr>
                      <a:r>
                        <a:rPr lang="tr-TR" sz="1400" b="0" dirty="0">
                          <a:effectLst/>
                        </a:rPr>
                        <a:t> </a:t>
                      </a:r>
                      <a:r>
                        <a:rPr lang="tr-TR" sz="1400" b="1" dirty="0">
                          <a:effectLst/>
                        </a:rPr>
                        <a:t>Mütercim ve Tercümanlık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16 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6 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22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15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21 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effectLst/>
                          <a:latin typeface="+mn-lt"/>
                        </a:rPr>
                        <a:t>16 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6 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22</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15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21 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r>
                        <a:rPr lang="tr-TR" sz="1400" b="1" dirty="0"/>
                        <a:t>17</a:t>
                      </a:r>
                    </a:p>
                  </a:txBody>
                  <a:tcPr marL="7620" marR="7620" marT="7620" marB="0" anchor="ctr"/>
                </a:tc>
                <a:tc>
                  <a:txBody>
                    <a:bodyPr/>
                    <a:lstStyle/>
                    <a:p>
                      <a:pPr algn="ctr"/>
                      <a:r>
                        <a:rPr lang="tr-TR" sz="1400" b="1" dirty="0"/>
                        <a:t>2</a:t>
                      </a:r>
                    </a:p>
                  </a:txBody>
                  <a:tcPr marL="0" marR="0" marT="0" marB="0" anchor="ctr"/>
                </a:tc>
                <a:tc>
                  <a:txBody>
                    <a:bodyPr/>
                    <a:lstStyle/>
                    <a:p>
                      <a:pPr algn="ctr"/>
                      <a:r>
                        <a:rPr lang="tr-TR" sz="1400" b="1" dirty="0"/>
                        <a:t>19</a:t>
                      </a:r>
                    </a:p>
                  </a:txBody>
                  <a:tcPr marL="0" marR="0" marT="0" marB="0" anchor="ctr"/>
                </a:tc>
                <a:tc>
                  <a:txBody>
                    <a:bodyPr/>
                    <a:lstStyle/>
                    <a:p>
                      <a:pPr algn="ctr">
                        <a:lnSpc>
                          <a:spcPct val="107000"/>
                        </a:lnSpc>
                        <a:spcAft>
                          <a:spcPts val="800"/>
                        </a:spcAft>
                      </a:pPr>
                      <a:r>
                        <a:rPr lang="tr-TR" sz="1400" b="1" dirty="0">
                          <a:effectLst/>
                        </a:rPr>
                        <a:t>17 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19 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solidFill>
                            <a:srgbClr val="FF0000"/>
                          </a:solidFill>
                          <a:effectLst/>
                          <a:latin typeface="+mn-lt"/>
                        </a:rPr>
                        <a:t>16</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solidFill>
                            <a:srgbClr val="FF0000"/>
                          </a:solidFill>
                          <a:effectLst/>
                          <a:latin typeface="+mn-lt"/>
                        </a:rPr>
                        <a:t>6 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latin typeface="+mn-lt"/>
                        </a:rPr>
                        <a:t>22</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15 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6 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21 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33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32 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40 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5">
                  <a:txBody>
                    <a:bodyPr/>
                    <a:lstStyle/>
                    <a:p>
                      <a:pPr algn="ctr">
                        <a:lnSpc>
                          <a:spcPct val="107000"/>
                        </a:lnSpc>
                        <a:spcAft>
                          <a:spcPts val="800"/>
                        </a:spcAft>
                      </a:pPr>
                      <a:r>
                        <a:rPr lang="tr-TR" sz="1400" b="0" dirty="0">
                          <a:effectLst/>
                        </a:rPr>
                        <a:t> </a:t>
                      </a:r>
                      <a:r>
                        <a:rPr lang="tr-TR" sz="1400" b="1" dirty="0">
                          <a:effectLst/>
                        </a:rPr>
                        <a:t>Psikoloji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rPr>
                        <a:t>20 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20 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27</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27 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27 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27</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753874186"/>
                  </a:ext>
                </a:extLst>
              </a:tr>
              <a:tr h="318320">
                <a:tc vMerge="1">
                  <a:txBody>
                    <a:bodyPr/>
                    <a:lstStyle/>
                    <a:p>
                      <a:endParaRPr lang="tr-TR" dirty="0"/>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20 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 47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0 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47 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47 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359577459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BFD09-14DA-D383-DEA2-1FCF6FCF3E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B2C2D62-45DF-8B85-E80F-8FBD0932D223}"/>
              </a:ext>
            </a:extLst>
          </p:cNvPr>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a:extLst>
              <a:ext uri="{FF2B5EF4-FFF2-40B4-BE49-F238E27FC236}">
                <a16:creationId xmlns:a16="http://schemas.microsoft.com/office/drawing/2014/main" id="{112AAC7F-4B87-9186-799D-2BF50034FCA6}"/>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B3B6D42A-8CF9-2633-0B1B-CBE89342A6B1}"/>
              </a:ext>
            </a:extLst>
          </p:cNvPr>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7" name="Tablo 6">
            <a:extLst>
              <a:ext uri="{FF2B5EF4-FFF2-40B4-BE49-F238E27FC236}">
                <a16:creationId xmlns:a16="http://schemas.microsoft.com/office/drawing/2014/main" id="{D303708A-CEB2-CED0-EF9C-094A7E19355A}"/>
              </a:ext>
            </a:extLst>
          </p:cNvPr>
          <p:cNvGraphicFramePr>
            <a:graphicFrameLocks noGrp="1"/>
          </p:cNvGraphicFramePr>
          <p:nvPr>
            <p:extLst>
              <p:ext uri="{D42A27DB-BD31-4B8C-83A1-F6EECF244321}">
                <p14:modId xmlns:p14="http://schemas.microsoft.com/office/powerpoint/2010/main" val="2722204863"/>
              </p:ext>
            </p:extLst>
          </p:nvPr>
        </p:nvGraphicFramePr>
        <p:xfrm>
          <a:off x="388121" y="1943099"/>
          <a:ext cx="11407640" cy="392049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algn="ctr">
                        <a:lnSpc>
                          <a:spcPct val="107000"/>
                        </a:lnSpc>
                        <a:spcAft>
                          <a:spcPts val="800"/>
                        </a:spcAft>
                      </a:pPr>
                      <a:r>
                        <a:rPr lang="tr-TR" sz="1400" b="1" dirty="0">
                          <a:effectLst/>
                        </a:rPr>
                        <a:t> Sosyoloji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44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 67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67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69</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69</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5">
                  <a:txBody>
                    <a:bodyPr/>
                    <a:lstStyle/>
                    <a:p>
                      <a:pPr algn="ctr">
                        <a:lnSpc>
                          <a:spcPct val="107000"/>
                        </a:lnSpc>
                        <a:spcAft>
                          <a:spcPts val="800"/>
                        </a:spcAft>
                      </a:pPr>
                      <a:r>
                        <a:rPr lang="tr-TR" sz="1400" b="1" dirty="0">
                          <a:effectLst/>
                        </a:rPr>
                        <a:t>Tarih Bölümü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 26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753874186"/>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46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 70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70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73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73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207020195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0C052-04C3-D667-ABC1-198C13CEBCC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7BB12F-7BC4-E3F4-EB0A-6416F7AE07C3}"/>
              </a:ext>
            </a:extLst>
          </p:cNvPr>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a:extLst>
              <a:ext uri="{FF2B5EF4-FFF2-40B4-BE49-F238E27FC236}">
                <a16:creationId xmlns:a16="http://schemas.microsoft.com/office/drawing/2014/main" id="{985CAEA0-7097-D1CD-4375-A9CE2BEED562}"/>
              </a:ext>
            </a:extLst>
          </p:cNvPr>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a:extLst>
              <a:ext uri="{FF2B5EF4-FFF2-40B4-BE49-F238E27FC236}">
                <a16:creationId xmlns:a16="http://schemas.microsoft.com/office/drawing/2014/main" id="{73A77073-5948-C585-B0F3-71EE0A4B2071}"/>
              </a:ext>
            </a:extLst>
          </p:cNvPr>
          <p:cNvSpPr>
            <a:spLocks noGrp="1"/>
          </p:cNvSpPr>
          <p:nvPr>
            <p:ph type="sldNum" sz="quarter" idx="12"/>
          </p:nvPr>
        </p:nvSpPr>
        <p:spPr/>
        <p:txBody>
          <a:bodyPr/>
          <a:lstStyle/>
          <a:p>
            <a:fld id="{15D42E69-0B45-4D6A-BDA9-8F9042B0111B}" type="slidenum">
              <a:rPr lang="tr-TR" smtClean="0"/>
              <a:pPr/>
              <a:t>58</a:t>
            </a:fld>
            <a:endParaRPr lang="tr-TR"/>
          </a:p>
        </p:txBody>
      </p:sp>
      <p:graphicFrame>
        <p:nvGraphicFramePr>
          <p:cNvPr id="7" name="Tablo 6">
            <a:extLst>
              <a:ext uri="{FF2B5EF4-FFF2-40B4-BE49-F238E27FC236}">
                <a16:creationId xmlns:a16="http://schemas.microsoft.com/office/drawing/2014/main" id="{39D84FF7-5495-1403-61D4-833B93BEFF91}"/>
              </a:ext>
            </a:extLst>
          </p:cNvPr>
          <p:cNvGraphicFramePr>
            <a:graphicFrameLocks noGrp="1"/>
          </p:cNvGraphicFramePr>
          <p:nvPr>
            <p:extLst>
              <p:ext uri="{D42A27DB-BD31-4B8C-83A1-F6EECF244321}">
                <p14:modId xmlns:p14="http://schemas.microsoft.com/office/powerpoint/2010/main" val="2848332930"/>
              </p:ext>
            </p:extLst>
          </p:nvPr>
        </p:nvGraphicFramePr>
        <p:xfrm>
          <a:off x="388121" y="1943099"/>
          <a:ext cx="11407640" cy="392049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algn="ctr">
                        <a:lnSpc>
                          <a:spcPct val="107000"/>
                        </a:lnSpc>
                        <a:spcAft>
                          <a:spcPts val="800"/>
                        </a:spcAft>
                      </a:pPr>
                      <a:r>
                        <a:rPr lang="tr-TR" sz="1400" b="1" dirty="0">
                          <a:effectLst/>
                        </a:rPr>
                        <a:t>Türk Dili ve Edebiyatı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22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 46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45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5">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753874186"/>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91460401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59</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1304816409"/>
              </p:ext>
            </p:extLst>
          </p:nvPr>
        </p:nvGraphicFramePr>
        <p:xfrm>
          <a:off x="496390" y="1782621"/>
          <a:ext cx="11372339" cy="4150338"/>
        </p:xfrm>
        <a:graphic>
          <a:graphicData uri="http://schemas.openxmlformats.org/drawingml/2006/table">
            <a:tbl>
              <a:tblPr firstRow="1" firstCol="1" bandRow="1">
                <a:tableStyleId>{BDBED569-4797-4DF1-A0F4-6AAB3CD982D8}</a:tableStyleId>
              </a:tblPr>
              <a:tblGrid>
                <a:gridCol w="2695384">
                  <a:extLst>
                    <a:ext uri="{9D8B030D-6E8A-4147-A177-3AD203B41FA5}">
                      <a16:colId xmlns:a16="http://schemas.microsoft.com/office/drawing/2014/main" val="3065712096"/>
                    </a:ext>
                  </a:extLst>
                </a:gridCol>
                <a:gridCol w="3208713">
                  <a:extLst>
                    <a:ext uri="{9D8B030D-6E8A-4147-A177-3AD203B41FA5}">
                      <a16:colId xmlns:a16="http://schemas.microsoft.com/office/drawing/2014/main" val="4090272509"/>
                    </a:ext>
                  </a:extLst>
                </a:gridCol>
                <a:gridCol w="2733655">
                  <a:extLst>
                    <a:ext uri="{9D8B030D-6E8A-4147-A177-3AD203B41FA5}">
                      <a16:colId xmlns:a16="http://schemas.microsoft.com/office/drawing/2014/main" val="2144326116"/>
                    </a:ext>
                  </a:extLst>
                </a:gridCol>
                <a:gridCol w="2734587">
                  <a:extLst>
                    <a:ext uri="{9D8B030D-6E8A-4147-A177-3AD203B41FA5}">
                      <a16:colId xmlns:a16="http://schemas.microsoft.com/office/drawing/2014/main" val="1937569056"/>
                    </a:ext>
                  </a:extLst>
                </a:gridCol>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447492">
                <a:tc>
                  <a:txBody>
                    <a:bodyPr/>
                    <a:lstStyle/>
                    <a:p>
                      <a:r>
                        <a:rPr lang="tr-TR" sz="1800" dirty="0">
                          <a:effectLst/>
                          <a:latin typeface="+mn-lt"/>
                          <a:cs typeface="Times New Roman" panose="02020603050405020304" pitchFamily="18" charset="0"/>
                        </a:rPr>
                        <a:t>Mütercim ve Tercümanlık</a:t>
                      </a:r>
                    </a:p>
                  </a:txBody>
                  <a:tcPr marL="68580" marR="68580" marT="0" marB="0" anchor="ctr"/>
                </a:tc>
                <a:tc>
                  <a:txBody>
                    <a:bodyPr/>
                    <a:lstStyle/>
                    <a:p>
                      <a:r>
                        <a:rPr lang="tr-TR" sz="1800" dirty="0">
                          <a:effectLst/>
                          <a:latin typeface="+mn-lt"/>
                          <a:cs typeface="Times New Roman" panose="02020603050405020304" pitchFamily="18" charset="0"/>
                        </a:rPr>
                        <a:t>Dr. Öğr. Üyesi Sevcan BAYRAKTAR ÇEPNİ</a:t>
                      </a:r>
                    </a:p>
                  </a:txBody>
                  <a:tcPr marL="68580" marR="68580" marT="0" marB="0" anchor="ctr"/>
                </a:tc>
                <a:tc>
                  <a:txBody>
                    <a:bodyPr/>
                    <a:lstStyle/>
                    <a:p>
                      <a:r>
                        <a:rPr lang="tr-TR" sz="1800" dirty="0">
                          <a:effectLst/>
                          <a:latin typeface="+mn-lt"/>
                          <a:cs typeface="Times New Roman" panose="02020603050405020304" pitchFamily="18" charset="0"/>
                        </a:rPr>
                        <a:t>Dr. Öğr. Üyesi Veysel İŞÇİ</a:t>
                      </a:r>
                    </a:p>
                  </a:txBody>
                  <a:tcPr marL="68580" marR="68580" marT="0" marB="0" anchor="ctr"/>
                </a:tc>
                <a:tc>
                  <a:txBody>
                    <a:bodyPr/>
                    <a:lstStyle/>
                    <a:p>
                      <a:pPr>
                        <a:lnSpc>
                          <a:spcPct val="107000"/>
                        </a:lnSpc>
                        <a:spcAft>
                          <a:spcPts val="0"/>
                        </a:spcAft>
                      </a:pPr>
                      <a:r>
                        <a:rPr lang="tr-TR" sz="1800" dirty="0">
                          <a:effectLst/>
                          <a:latin typeface="+mn-lt"/>
                        </a:rPr>
                        <a:t>Dr. </a:t>
                      </a:r>
                      <a:r>
                        <a:rPr lang="tr-TR" sz="1800" dirty="0" err="1">
                          <a:effectLst/>
                          <a:latin typeface="+mn-lt"/>
                        </a:rPr>
                        <a:t>Öğr</a:t>
                      </a:r>
                      <a:r>
                        <a:rPr lang="tr-TR" sz="1800" dirty="0">
                          <a:effectLst/>
                          <a:latin typeface="+mn-lt"/>
                        </a:rPr>
                        <a:t>. Üyesi Anıl YENİGÜL</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47492">
                <a:tc>
                  <a:txBody>
                    <a:bodyPr/>
                    <a:lstStyle/>
                    <a:p>
                      <a:pPr>
                        <a:lnSpc>
                          <a:spcPct val="107000"/>
                        </a:lnSpc>
                        <a:spcAft>
                          <a:spcPts val="0"/>
                        </a:spcAft>
                      </a:pPr>
                      <a:r>
                        <a:rPr lang="tr-TR" sz="1800" dirty="0">
                          <a:effectLst/>
                          <a:latin typeface="+mn-lt"/>
                        </a:rPr>
                        <a:t>Psikoloji</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Dr. Öğr. Üyesi Fatma Dilek ŞEKER</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Dr. Öğr. Üyesi Cansu TOSUN</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Dr. </a:t>
                      </a:r>
                      <a:r>
                        <a:rPr lang="tr-TR" sz="1800" dirty="0" err="1">
                          <a:effectLst/>
                          <a:latin typeface="+mn-lt"/>
                        </a:rPr>
                        <a:t>Öğr</a:t>
                      </a:r>
                      <a:r>
                        <a:rPr lang="tr-TR" sz="1800" dirty="0">
                          <a:effectLst/>
                          <a:latin typeface="+mn-lt"/>
                        </a:rPr>
                        <a:t> Üyesi Kübra ÖZKAN DEMİR</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r h="447492">
                <a:tc>
                  <a:txBody>
                    <a:bodyPr/>
                    <a:lstStyle/>
                    <a:p>
                      <a:pPr>
                        <a:lnSpc>
                          <a:spcPct val="107000"/>
                        </a:lnSpc>
                        <a:spcAft>
                          <a:spcPts val="0"/>
                        </a:spcAft>
                      </a:pPr>
                      <a:r>
                        <a:rPr lang="tr-TR" sz="1800" dirty="0">
                          <a:effectLst/>
                          <a:latin typeface="+mn-lt"/>
                        </a:rPr>
                        <a:t>Sosyoloji</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Dr. Öğr. Üyesi Hale Nur UYANIK</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Dr. Öğr. Üyesi Zeynep AKTAŞ</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5147221"/>
                  </a:ext>
                </a:extLst>
              </a:tr>
              <a:tr h="447492">
                <a:tc>
                  <a:txBody>
                    <a:bodyPr/>
                    <a:lstStyle/>
                    <a:p>
                      <a:r>
                        <a:rPr lang="tr-TR" sz="1800" dirty="0">
                          <a:effectLst/>
                          <a:latin typeface="+mn-lt"/>
                          <a:cs typeface="Times New Roman" panose="02020603050405020304" pitchFamily="18" charset="0"/>
                        </a:rPr>
                        <a:t>Tarih</a:t>
                      </a:r>
                    </a:p>
                  </a:txBody>
                  <a:tcPr marL="68580" marR="68580" marT="0" marB="0" anchor="ctr"/>
                </a:tc>
                <a:tc>
                  <a:txBody>
                    <a:bodyPr/>
                    <a:lstStyle/>
                    <a:p>
                      <a:r>
                        <a:rPr lang="tr-TR" sz="1800" dirty="0">
                          <a:effectLst/>
                          <a:latin typeface="+mn-lt"/>
                          <a:cs typeface="Times New Roman" panose="02020603050405020304" pitchFamily="18" charset="0"/>
                        </a:rPr>
                        <a:t>Dr. Öğr. Üyesi Nurettin ÇAKICI</a:t>
                      </a:r>
                    </a:p>
                  </a:txBody>
                  <a:tcPr marL="68580" marR="68580" marT="0" marB="0" anchor="ctr"/>
                </a:tc>
                <a:tc>
                  <a:txBody>
                    <a:bodyPr/>
                    <a:lstStyle/>
                    <a:p>
                      <a:r>
                        <a:rPr lang="tr-TR" sz="1800" dirty="0">
                          <a:effectLst/>
                          <a:latin typeface="+mn-lt"/>
                          <a:cs typeface="Times New Roman" panose="02020603050405020304" pitchFamily="18" charset="0"/>
                        </a:rPr>
                        <a:t>Dr. Öğr. Üyesi Engin Çağdaş BULUT</a:t>
                      </a:r>
                    </a:p>
                  </a:txBody>
                  <a:tcPr marL="68580" marR="68580" marT="0" marB="0" anchor="ctr"/>
                </a:tc>
                <a:tc>
                  <a:txBody>
                    <a:bodyPr/>
                    <a:lstStyle/>
                    <a:p>
                      <a:pPr>
                        <a:lnSpc>
                          <a:spcPct val="107000"/>
                        </a:lnSpc>
                        <a:spcAft>
                          <a:spcPts val="0"/>
                        </a:spcAft>
                      </a:pPr>
                      <a:r>
                        <a:rPr lang="tr-TR" sz="1800" dirty="0">
                          <a:effectLst/>
                          <a:latin typeface="+mn-lt"/>
                        </a:rPr>
                        <a:t>Dr. Öğr. Üyesi Ahmet GÜLENÇ</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0465583"/>
                  </a:ext>
                </a:extLst>
              </a:tr>
              <a:tr h="447492">
                <a:tc>
                  <a:txBody>
                    <a:bodyPr/>
                    <a:lstStyle/>
                    <a:p>
                      <a:pPr>
                        <a:lnSpc>
                          <a:spcPct val="107000"/>
                        </a:lnSpc>
                        <a:spcAft>
                          <a:spcPts val="0"/>
                        </a:spcAft>
                      </a:pPr>
                      <a:r>
                        <a:rPr lang="tr-TR" sz="1800" dirty="0">
                          <a:effectLst/>
                          <a:latin typeface="+mn-lt"/>
                        </a:rPr>
                        <a:t>Türk Dili ve Edebiyatı</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Doç. Dr. Salih UÇAK</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Dr. </a:t>
                      </a:r>
                      <a:r>
                        <a:rPr lang="tr-TR" sz="1800" dirty="0" err="1">
                          <a:effectLst/>
                          <a:latin typeface="+mn-lt"/>
                        </a:rPr>
                        <a:t>Öğr</a:t>
                      </a:r>
                      <a:r>
                        <a:rPr lang="tr-TR" sz="1800" dirty="0">
                          <a:effectLst/>
                          <a:latin typeface="+mn-lt"/>
                        </a:rPr>
                        <a:t>. Üyesi Gülşen ÖZÇAMKAN AYAZ</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441749"/>
                  </a:ext>
                </a:extLst>
              </a:tr>
              <a:tr h="447492">
                <a:tc>
                  <a:txBody>
                    <a:bodyPr/>
                    <a:lstStyle/>
                    <a:p>
                      <a:r>
                        <a:rPr lang="tr-TR" sz="1800" dirty="0">
                          <a:effectLst/>
                          <a:latin typeface="+mn-lt"/>
                          <a:cs typeface="Times New Roman" panose="02020603050405020304" pitchFamily="18" charset="0"/>
                        </a:rPr>
                        <a:t>Batı Dilleri ve Edebiyatı</a:t>
                      </a:r>
                    </a:p>
                  </a:txBody>
                  <a:tcPr marL="68580" marR="68580" marT="0" marB="0" anchor="ctr"/>
                </a:tc>
                <a:tc>
                  <a:txBody>
                    <a:bodyPr/>
                    <a:lstStyle/>
                    <a:p>
                      <a:r>
                        <a:rPr lang="tr-TR" sz="1800" dirty="0">
                          <a:effectLst/>
                          <a:latin typeface="+mn-lt"/>
                          <a:cs typeface="Times New Roman" panose="02020603050405020304" pitchFamily="18" charset="0"/>
                        </a:rPr>
                        <a:t>Pasif Bölüm</a:t>
                      </a:r>
                    </a:p>
                  </a:txBody>
                  <a:tcPr marL="68580" marR="68580" marT="0" marB="0" anchor="ctr"/>
                </a:tc>
                <a:tc>
                  <a:txBody>
                    <a:bodyPr/>
                    <a:lstStyle/>
                    <a:p>
                      <a:endParaRPr lang="tr-TR" sz="180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98911962"/>
                  </a:ext>
                </a:extLst>
              </a:tr>
              <a:tr h="2992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Doğu Dilleri ve Edebiyatı</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Pasif Bölüm</a:t>
                      </a: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8270523"/>
                  </a:ext>
                </a:extLst>
              </a:tr>
            </a:tbl>
          </a:graphicData>
        </a:graphic>
      </p:graphicFrame>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69742474"/>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latin typeface="+mn-lt"/>
                        </a:rPr>
                        <a:t>EĞİTİM ALANI</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latin typeface="+mn-lt"/>
                        </a:rPr>
                        <a:t>Sayısı</a:t>
                      </a:r>
                    </a:p>
                    <a:p>
                      <a:pPr algn="ctr">
                        <a:lnSpc>
                          <a:spcPct val="107000"/>
                        </a:lnSpc>
                        <a:spcAft>
                          <a:spcPts val="0"/>
                        </a:spcAft>
                      </a:pPr>
                      <a:r>
                        <a:rPr lang="tr-TR" sz="1200" dirty="0">
                          <a:solidFill>
                            <a:srgbClr val="FF0000"/>
                          </a:solidFill>
                          <a:effectLst/>
                          <a:latin typeface="+mn-lt"/>
                        </a:rPr>
                        <a:t>(Adet )</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latin typeface="+mn-lt"/>
                        </a:rPr>
                        <a:t>Alanı (m</a:t>
                      </a:r>
                      <a:r>
                        <a:rPr lang="tr-TR" sz="1200" baseline="30000" dirty="0">
                          <a:solidFill>
                            <a:srgbClr val="FF0000"/>
                          </a:solidFill>
                          <a:effectLst/>
                          <a:latin typeface="+mn-lt"/>
                        </a:rPr>
                        <a:t>2</a:t>
                      </a:r>
                      <a:r>
                        <a:rPr lang="tr-TR" sz="1200" dirty="0">
                          <a:solidFill>
                            <a:srgbClr val="FF0000"/>
                          </a:solidFill>
                          <a:effectLst/>
                          <a:latin typeface="+mn-lt"/>
                        </a:rPr>
                        <a:t>)</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latin typeface="+mn-lt"/>
                        </a:rPr>
                        <a:t>Kapasitesi </a:t>
                      </a:r>
                    </a:p>
                    <a:p>
                      <a:pPr algn="ctr">
                        <a:lnSpc>
                          <a:spcPct val="107000"/>
                        </a:lnSpc>
                        <a:spcAft>
                          <a:spcPts val="0"/>
                        </a:spcAft>
                      </a:pPr>
                      <a:r>
                        <a:rPr lang="tr-TR" sz="1200" dirty="0">
                          <a:solidFill>
                            <a:srgbClr val="FF0000"/>
                          </a:solidFill>
                          <a:effectLst/>
                          <a:latin typeface="+mn-lt"/>
                        </a:rPr>
                        <a:t>(Kişi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Haftalık Kullanım Süresi (Saat)</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Bilgisayar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Projeksiyon Cihazı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Bilgisayar ve Projeksiyon Cihazı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Akılla Tahta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Kablolu İnternet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latin typeface="+mn-lt"/>
                        </a:rPr>
                        <a:t>Wi</a:t>
                      </a:r>
                      <a:r>
                        <a:rPr lang="tr-TR" sz="1200" dirty="0">
                          <a:solidFill>
                            <a:srgbClr val="FF0000"/>
                          </a:solidFill>
                          <a:effectLst/>
                          <a:latin typeface="+mn-lt"/>
                        </a:rPr>
                        <a:t>-Fi Bulunan Eğitim Alanı* Sayısı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200" b="1" dirty="0">
                          <a:effectLst/>
                          <a:latin typeface="+mn-lt"/>
                        </a:rPr>
                        <a:t>Amfi</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200" b="1" dirty="0">
                          <a:effectLst/>
                          <a:latin typeface="+mn-lt"/>
                        </a:rPr>
                        <a:t>Sınıf</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5</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359,28</a:t>
                      </a:r>
                    </a:p>
                  </a:txBody>
                  <a:tcPr marL="6350" marR="6350" marT="635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275</a:t>
                      </a: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0</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200" b="1" dirty="0">
                          <a:effectLst/>
                          <a:latin typeface="+mn-lt"/>
                        </a:rPr>
                        <a:t>Atölye</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200" b="1" dirty="0">
                          <a:effectLst/>
                          <a:latin typeface="+mn-lt"/>
                        </a:rPr>
                        <a:t>Seminer Salonu</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200" b="1" dirty="0">
                          <a:effectLst/>
                          <a:latin typeface="+mn-lt"/>
                        </a:rPr>
                        <a:t>Toplantı Salonu</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18,5</a:t>
                      </a:r>
                    </a:p>
                  </a:txBody>
                  <a:tcPr marL="6350" marR="6350" marT="635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15</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200" b="1" dirty="0">
                          <a:effectLst/>
                          <a:latin typeface="+mn-lt"/>
                        </a:rPr>
                        <a:t>Orkestra Dersliği</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200" b="1" dirty="0">
                          <a:effectLst/>
                          <a:latin typeface="+mn-lt"/>
                        </a:rPr>
                        <a:t>Drama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200" b="1" dirty="0">
                          <a:effectLst/>
                          <a:latin typeface="+mn-lt"/>
                        </a:rPr>
                        <a:t>Öğrenci Çalışma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200" b="1" dirty="0">
                          <a:effectLst/>
                          <a:latin typeface="+mn-lt"/>
                        </a:rPr>
                        <a:t>Proje Odası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200" b="1" dirty="0">
                          <a:effectLst/>
                          <a:latin typeface="+mn-lt"/>
                        </a:rPr>
                        <a:t>Eğitim Laboratuvarı (Ders Uygulaması)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200" b="1" dirty="0">
                          <a:effectLst/>
                          <a:latin typeface="+mn-lt"/>
                        </a:rPr>
                        <a:t>Teknoloji Laboratuvarı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200" b="1" dirty="0">
                          <a:effectLst/>
                          <a:latin typeface="+mn-lt"/>
                        </a:rPr>
                        <a:t>Bilgisayar Laboratuvarı</a:t>
                      </a:r>
                      <a:endParaRPr lang="tr-TR" sz="12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200" dirty="0">
                          <a:effectLst/>
                          <a:latin typeface="+mn-lt"/>
                        </a:rPr>
                        <a:t>                                </a:t>
                      </a:r>
                      <a:r>
                        <a:rPr lang="tr-TR" sz="1200" dirty="0">
                          <a:solidFill>
                            <a:srgbClr val="FF0000"/>
                          </a:solidFill>
                          <a:effectLst/>
                          <a:latin typeface="+mn-lt"/>
                        </a:rPr>
                        <a:t>TOPLAM</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mn-lt"/>
                          <a:cs typeface="Times New Roman" panose="02020603050405020304" pitchFamily="18" charset="0"/>
                        </a:rPr>
                        <a:t>6</a:t>
                      </a:r>
                    </a:p>
                  </a:txBody>
                  <a:tcPr marL="6350" marR="6350" marT="635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mn-lt"/>
                          <a:cs typeface="Times New Roman" panose="02020603050405020304" pitchFamily="18" charset="0"/>
                        </a:rPr>
                        <a:t>359,28</a:t>
                      </a:r>
                    </a:p>
                  </a:txBody>
                  <a:tcPr marL="6350" marR="6350" marT="635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effectLst/>
                          <a:latin typeface="+mn-lt"/>
                        </a:rPr>
                        <a:t>  290</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400" b="1" dirty="0">
                          <a:effectLst/>
                          <a:latin typeface="+mn-lt"/>
                        </a:rPr>
                        <a:t>5</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latin typeface="+mn-lt"/>
                        </a:rPr>
                        <a:t>-</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 Veriler Mekan Yönetim Sisteminden alınmıştır.</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61</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928774509"/>
              </p:ext>
            </p:extLst>
          </p:nvPr>
        </p:nvGraphicFramePr>
        <p:xfrm>
          <a:off x="346080" y="2068815"/>
          <a:ext cx="11572685" cy="3017773"/>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24</a:t>
                      </a:r>
                    </a:p>
                  </a:txBody>
                  <a:tcPr marL="9525" marR="9525" marT="9525" marB="0" anchor="ctr"/>
                </a:tc>
                <a:tc>
                  <a:txBody>
                    <a:bodyPr/>
                    <a:lstStyle/>
                    <a:p>
                      <a:pPr algn="ctr">
                        <a:lnSpc>
                          <a:spcPct val="107000"/>
                        </a:lnSpc>
                        <a:spcAft>
                          <a:spcPts val="0"/>
                        </a:spcAft>
                      </a:pPr>
                      <a:r>
                        <a:rPr lang="tr-TR" sz="2000" b="1" dirty="0">
                          <a:effectLst/>
                          <a:latin typeface="+mn-lt"/>
                        </a:rPr>
                        <a:t> 14</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250 m2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1,7</a:t>
                      </a:r>
                    </a:p>
                  </a:txBody>
                  <a:tcPr marL="6350" marR="6350" marT="6350" marB="0" anchor="ctr"/>
                </a:tc>
                <a:tc>
                  <a:txBody>
                    <a:bodyPr/>
                    <a:lstStyle/>
                    <a:p>
                      <a:pPr algn="ctr">
                        <a:lnSpc>
                          <a:spcPct val="107000"/>
                        </a:lnSpc>
                        <a:spcAft>
                          <a:spcPts val="0"/>
                        </a:spcAft>
                      </a:pPr>
                      <a:r>
                        <a:rPr lang="tr-TR" sz="2000" b="1" dirty="0">
                          <a:effectLst/>
                          <a:latin typeface="+mn-lt"/>
                        </a:rPr>
                        <a:t> 10,4</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2000" b="1" dirty="0">
                          <a:effectLst/>
                          <a:latin typeface="+mn-lt"/>
                        </a:rPr>
                        <a:t> 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37 m2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1,5</a:t>
                      </a:r>
                    </a:p>
                  </a:txBody>
                  <a:tcPr marL="6350" marR="6350" marT="6350" marB="0" anchor="ctr"/>
                </a:tc>
                <a:tc>
                  <a:txBody>
                    <a:bodyPr/>
                    <a:lstStyle/>
                    <a:p>
                      <a:pPr algn="ctr">
                        <a:lnSpc>
                          <a:spcPct val="107000"/>
                        </a:lnSpc>
                        <a:spcAft>
                          <a:spcPts val="0"/>
                        </a:spcAft>
                      </a:pPr>
                      <a:r>
                        <a:rPr lang="tr-TR" sz="2000" b="1" dirty="0">
                          <a:effectLst/>
                          <a:latin typeface="+mn-lt"/>
                        </a:rPr>
                        <a:t> 12</a:t>
                      </a:r>
                      <a:r>
                        <a:rPr lang="tr-TR" sz="2000" b="1" dirty="0">
                          <a:effectLst/>
                          <a:latin typeface="+mn-lt"/>
                          <a:ea typeface="Calibri" panose="020F0502020204030204" pitchFamily="34" charset="0"/>
                          <a:cs typeface="Times New Roman" panose="02020603050405020304" pitchFamily="18" charset="0"/>
                        </a:rPr>
                        <a:t>,3</a:t>
                      </a:r>
                      <a:endParaRPr lang="tr-TR" sz="2000" b="1" dirty="0">
                        <a:effectLst/>
                        <a:latin typeface="+mn-lt"/>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b="1" dirty="0">
                          <a:effectLst/>
                          <a:latin typeface="+mn-lt"/>
                          <a:cs typeface="Times New Roman" panose="02020603050405020304" pitchFamily="18" charset="0"/>
                        </a:rPr>
                        <a:t>26</a:t>
                      </a:r>
                    </a:p>
                  </a:txBody>
                  <a:tcPr marL="6350" marR="6350" marT="6350" marB="0" anchor="ctr"/>
                </a:tc>
                <a:tc>
                  <a:txBody>
                    <a:bodyPr/>
                    <a:lstStyle/>
                    <a:p>
                      <a:pPr algn="ctr">
                        <a:lnSpc>
                          <a:spcPct val="107000"/>
                        </a:lnSpc>
                        <a:spcAft>
                          <a:spcPts val="0"/>
                        </a:spcAft>
                      </a:pPr>
                      <a:r>
                        <a:rPr lang="tr-TR" sz="2000" b="1" dirty="0">
                          <a:effectLst/>
                          <a:latin typeface="+mn-lt"/>
                        </a:rPr>
                        <a:t> 16</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287 m2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1,6</a:t>
                      </a:r>
                    </a:p>
                  </a:txBody>
                  <a:tcPr marL="6350" marR="6350" marT="6350" marB="0" anchor="ctr"/>
                </a:tc>
                <a:tc>
                  <a:txBody>
                    <a:bodyPr/>
                    <a:lstStyle/>
                    <a:p>
                      <a:pPr algn="ctr">
                        <a:lnSpc>
                          <a:spcPct val="107000"/>
                        </a:lnSpc>
                        <a:spcAft>
                          <a:spcPts val="0"/>
                        </a:spcAft>
                      </a:pPr>
                      <a:r>
                        <a:rPr lang="tr-TR" sz="2000" b="1" dirty="0">
                          <a:effectLst/>
                          <a:latin typeface="+mn-lt"/>
                        </a:rPr>
                        <a:t> 11,35</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2461577989"/>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 (Ortak)</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22</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6</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 (Ortak)</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2 (Ortak)</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solidFill>
                            <a:srgbClr val="C00000"/>
                          </a:solidFill>
                          <a:effectLst/>
                          <a:latin typeface="+mn-lt"/>
                          <a:ea typeface="Calibri" panose="020F0502020204030204" pitchFamily="34" charset="0"/>
                          <a:cs typeface="Calibri" panose="020F0502020204030204" pitchFamily="34" charset="0"/>
                        </a:rPr>
                        <a:t>1 (Ortak)</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r>
                        <a:rPr lang="tr-TR" sz="1800" b="1" dirty="0">
                          <a:solidFill>
                            <a:srgbClr val="C00000"/>
                          </a:solidFill>
                          <a:effectLst/>
                        </a:rPr>
                        <a:t>---</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16.01.2026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62</a:t>
            </a:fld>
            <a:endParaRPr lang="tr-T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63</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93728972"/>
              </p:ext>
            </p:extLst>
          </p:nvPr>
        </p:nvGraphicFramePr>
        <p:xfrm>
          <a:off x="241378" y="1968423"/>
          <a:ext cx="11466917" cy="3932238"/>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19</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39</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152243581"/>
              </p:ext>
            </p:extLst>
          </p:nvPr>
        </p:nvGraphicFramePr>
        <p:xfrm>
          <a:off x="361450" y="2051551"/>
          <a:ext cx="11466917" cy="3367895"/>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0,06</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0,15</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0,45</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0,12</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0,06</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0,10</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0,45</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0,08</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0,05</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0,04</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0,06</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200" b="1" dirty="0">
                          <a:effectLst/>
                        </a:rPr>
                        <a:t> 0,04</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200" b="1" dirty="0">
                          <a:effectLst/>
                        </a:rPr>
                        <a:t>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670347542"/>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25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33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47632663"/>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325260940"/>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13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11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 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b="1" dirty="0">
                          <a:effectLst/>
                        </a:rPr>
                        <a:t> 30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69</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411631423"/>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54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400" b="1" dirty="0">
                          <a:effectLst/>
                        </a:rPr>
                        <a:t>56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3515597696"/>
              </p:ext>
            </p:extLst>
          </p:nvPr>
        </p:nvGraphicFramePr>
        <p:xfrm>
          <a:off x="496390" y="1820179"/>
          <a:ext cx="11390810" cy="3804934"/>
        </p:xfrm>
        <a:graphic>
          <a:graphicData uri="http://schemas.openxmlformats.org/drawingml/2006/table">
            <a:tbl>
              <a:tblPr firstRow="1" firstCol="1" bandRow="1">
                <a:tableStyleId>{BDBED569-4797-4DF1-A0F4-6AAB3CD982D8}</a:tableStyleId>
              </a:tblPr>
              <a:tblGrid>
                <a:gridCol w="2873357">
                  <a:extLst>
                    <a:ext uri="{9D8B030D-6E8A-4147-A177-3AD203B41FA5}">
                      <a16:colId xmlns:a16="http://schemas.microsoft.com/office/drawing/2014/main" val="2286719321"/>
                    </a:ext>
                  </a:extLst>
                </a:gridCol>
                <a:gridCol w="3232527">
                  <a:extLst>
                    <a:ext uri="{9D8B030D-6E8A-4147-A177-3AD203B41FA5}">
                      <a16:colId xmlns:a16="http://schemas.microsoft.com/office/drawing/2014/main" val="809016168"/>
                    </a:ext>
                  </a:extLst>
                </a:gridCol>
                <a:gridCol w="5284926">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a:txBody>
                    <a:bodyPr/>
                    <a:lstStyle/>
                    <a:p>
                      <a:pPr>
                        <a:lnSpc>
                          <a:spcPct val="107000"/>
                        </a:lnSpc>
                        <a:spcAft>
                          <a:spcPts val="0"/>
                        </a:spcAft>
                      </a:pPr>
                      <a:r>
                        <a:rPr lang="tr-TR" sz="1100" dirty="0">
                          <a:effectLst/>
                        </a:rPr>
                        <a:t>Mütercim ve Tercümanlık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İngilizce Mütercim ve Tercümanlık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a:t>
                      </a:r>
                      <a:r>
                        <a:rPr lang="tr-TR" sz="1100" b="1" baseline="0" dirty="0">
                          <a:effectLst/>
                        </a:rPr>
                        <a:t> </a:t>
                      </a:r>
                      <a:r>
                        <a:rPr lang="tr-TR" sz="1100" b="1" baseline="0" dirty="0" err="1">
                          <a:effectLst/>
                        </a:rPr>
                        <a:t>Öğr</a:t>
                      </a:r>
                      <a:r>
                        <a:rPr lang="tr-TR" sz="1100" b="1" baseline="0" dirty="0">
                          <a:effectLst/>
                        </a:rPr>
                        <a:t>. Üyesi </a:t>
                      </a:r>
                      <a:r>
                        <a:rPr lang="tr-TR" sz="1100" b="1" baseline="0" dirty="0" err="1">
                          <a:effectLst/>
                        </a:rPr>
                        <a:t>Sevcan</a:t>
                      </a:r>
                      <a:r>
                        <a:rPr lang="tr-TR" sz="1100" b="1" baseline="0" dirty="0">
                          <a:effectLst/>
                        </a:rPr>
                        <a:t> BAYRAKTAR ÇEPNİ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70885">
                <a:tc>
                  <a:txBody>
                    <a:bodyPr/>
                    <a:lstStyle/>
                    <a:p>
                      <a:pPr>
                        <a:lnSpc>
                          <a:spcPct val="107000"/>
                        </a:lnSpc>
                        <a:spcAft>
                          <a:spcPts val="0"/>
                        </a:spcAft>
                      </a:pPr>
                      <a:r>
                        <a:rPr lang="tr-TR" sz="1100" dirty="0">
                          <a:effectLst/>
                        </a:rPr>
                        <a:t>Mütercim ve Tercümanlık Bölümü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Arapça Mütercim ve Tercümanlık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 </a:t>
                      </a:r>
                      <a:r>
                        <a:rPr lang="tr-TR" sz="1100" b="1" dirty="0" err="1">
                          <a:effectLst/>
                        </a:rPr>
                        <a:t>Öğr</a:t>
                      </a:r>
                      <a:r>
                        <a:rPr lang="tr-TR" sz="1100" b="1" dirty="0">
                          <a:effectLst/>
                        </a:rPr>
                        <a:t>.</a:t>
                      </a:r>
                      <a:r>
                        <a:rPr lang="tr-TR" sz="1100" b="1" baseline="0" dirty="0">
                          <a:effectLst/>
                        </a:rPr>
                        <a:t> Üyesi </a:t>
                      </a:r>
                      <a:r>
                        <a:rPr lang="tr-TR" sz="1100" b="1" baseline="0" dirty="0" err="1">
                          <a:effectLst/>
                        </a:rPr>
                        <a:t>Sevcan</a:t>
                      </a:r>
                      <a:r>
                        <a:rPr lang="tr-TR" sz="1100" b="1" baseline="0" dirty="0">
                          <a:effectLst/>
                        </a:rPr>
                        <a:t> BAYRAKTAR ÇEPNİ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Psikoloji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Gelişim Psikolojisi Ana Bilim Dalı</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Dr. Öğr. Üyesi Cansu TOSUN</a:t>
                      </a:r>
                    </a:p>
                  </a:txBody>
                  <a:tcPr marL="44450" marR="44450" marT="0" marB="0" anchor="ctr"/>
                </a:tc>
                <a:extLst>
                  <a:ext uri="{0D108BD9-81ED-4DB2-BD59-A6C34878D82A}">
                    <a16:rowId xmlns:a16="http://schemas.microsoft.com/office/drawing/2014/main" val="727662733"/>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Psikoloji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Deneysel Psikoloji Ana Bilim Dalı</a:t>
                      </a:r>
                    </a:p>
                  </a:txBody>
                  <a:tcPr marL="44450" marR="44450" marT="0" marB="0" anchor="ctr"/>
                </a:tc>
                <a:tc>
                  <a:txBody>
                    <a:bodyPr/>
                    <a:lstStyle/>
                    <a:p>
                      <a:pPr>
                        <a:lnSpc>
                          <a:spcPct val="107000"/>
                        </a:lnSpc>
                        <a:spcAft>
                          <a:spcPts val="0"/>
                        </a:spcAft>
                      </a:pP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18824849"/>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Psikoloji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Sosyal Psikoloji Ana Bilim Dalı</a:t>
                      </a:r>
                    </a:p>
                  </a:txBody>
                  <a:tcPr marL="44450" marR="44450" marT="0" marB="0" anchor="ctr"/>
                </a:tc>
                <a:tc>
                  <a:txBody>
                    <a:bodyPr/>
                    <a:lstStyle/>
                    <a:p>
                      <a:pPr>
                        <a:lnSpc>
                          <a:spcPct val="107000"/>
                        </a:lnSpc>
                        <a:spcAft>
                          <a:spcPts val="0"/>
                        </a:spcAft>
                      </a:pPr>
                      <a:r>
                        <a:rPr lang="tr-TR" sz="1100" dirty="0">
                          <a:effectLst/>
                        </a:rPr>
                        <a:t> </a:t>
                      </a:r>
                      <a:r>
                        <a:rPr lang="tr-TR" sz="1100" b="1" dirty="0">
                          <a:effectLst/>
                        </a:rPr>
                        <a:t>Dr. Öğr. Üyesi Kübra ÖZKAN DEMİR</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70885">
                <a:tc>
                  <a:txBody>
                    <a:bodyPr/>
                    <a:lstStyle/>
                    <a:p>
                      <a:pPr>
                        <a:lnSpc>
                          <a:spcPct val="107000"/>
                        </a:lnSpc>
                        <a:spcAft>
                          <a:spcPts val="0"/>
                        </a:spcAft>
                      </a:pPr>
                      <a:r>
                        <a:rPr lang="tr-TR" sz="1100" dirty="0">
                          <a:effectLst/>
                        </a:rPr>
                        <a:t>Psikoloji Bölümü</a:t>
                      </a:r>
                    </a:p>
                  </a:txBody>
                  <a:tcPr marL="44450" marR="44450" marT="0" marB="0" anchor="ctr"/>
                </a:tc>
                <a:tc>
                  <a:txBody>
                    <a:bodyPr/>
                    <a:lstStyle/>
                    <a:p>
                      <a:pPr>
                        <a:lnSpc>
                          <a:spcPct val="107000"/>
                        </a:lnSpc>
                        <a:spcAft>
                          <a:spcPts val="0"/>
                        </a:spcAft>
                      </a:pPr>
                      <a:r>
                        <a:rPr lang="tr-TR" sz="1100" b="1" dirty="0">
                          <a:effectLst/>
                        </a:rPr>
                        <a:t> Maneviyat Psikolojisi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70885">
                <a:tc>
                  <a:txBody>
                    <a:bodyPr/>
                    <a:lstStyle/>
                    <a:p>
                      <a:pPr>
                        <a:lnSpc>
                          <a:spcPct val="107000"/>
                        </a:lnSpc>
                        <a:spcAft>
                          <a:spcPts val="0"/>
                        </a:spcAft>
                      </a:pPr>
                      <a:r>
                        <a:rPr lang="tr-TR" sz="1100" dirty="0">
                          <a:effectLst/>
                        </a:rPr>
                        <a:t>Psikoloji Bölümü</a:t>
                      </a:r>
                    </a:p>
                  </a:txBody>
                  <a:tcPr marL="44450" marR="44450" marT="0" marB="0" anchor="ctr"/>
                </a:tc>
                <a:tc>
                  <a:txBody>
                    <a:bodyPr/>
                    <a:lstStyle/>
                    <a:p>
                      <a:pPr>
                        <a:lnSpc>
                          <a:spcPct val="107000"/>
                        </a:lnSpc>
                        <a:spcAft>
                          <a:spcPts val="0"/>
                        </a:spcAft>
                      </a:pPr>
                      <a:r>
                        <a:rPr lang="tr-TR" sz="1100" b="1" dirty="0">
                          <a:effectLst/>
                        </a:rPr>
                        <a:t> Uygulamalı Psikoloji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 Öğr. Üyesi Fatma Dilek ŞEKER</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70885">
                <a:tc>
                  <a:txBody>
                    <a:bodyPr/>
                    <a:lstStyle/>
                    <a:p>
                      <a:pPr>
                        <a:lnSpc>
                          <a:spcPct val="107000"/>
                        </a:lnSpc>
                        <a:spcAft>
                          <a:spcPts val="0"/>
                        </a:spcAft>
                      </a:pPr>
                      <a:r>
                        <a:rPr lang="tr-TR" sz="1100" dirty="0">
                          <a:effectLst/>
                        </a:rPr>
                        <a:t>Psikoloji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Klinik Psikoloji Ana Bilim Dalı </a:t>
                      </a:r>
                      <a:r>
                        <a:rPr lang="tr-T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(KAPALI)</a:t>
                      </a:r>
                    </a:p>
                  </a:txBody>
                  <a:tcPr marL="44450" marR="44450" marT="0" marB="0" anchor="ctr"/>
                </a:tc>
                <a:tc>
                  <a:txBody>
                    <a:bodyPr/>
                    <a:lstStyle/>
                    <a:p>
                      <a:pPr>
                        <a:lnSpc>
                          <a:spcPct val="107000"/>
                        </a:lnSpc>
                        <a:spcAft>
                          <a:spcPts val="0"/>
                        </a:spcAft>
                      </a:pP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24970344"/>
                  </a:ext>
                </a:extLst>
              </a:tr>
              <a:tr h="270885">
                <a:tc>
                  <a:txBody>
                    <a:bodyPr/>
                    <a:lstStyle/>
                    <a:p>
                      <a:pPr>
                        <a:lnSpc>
                          <a:spcPct val="107000"/>
                        </a:lnSpc>
                        <a:spcAft>
                          <a:spcPts val="0"/>
                        </a:spcAft>
                      </a:pPr>
                      <a:r>
                        <a:rPr lang="tr-TR" sz="1100" dirty="0">
                          <a:effectLst/>
                        </a:rPr>
                        <a:t>Sosyoloji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Kurumlar Sosyolojisi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 </a:t>
                      </a:r>
                      <a:r>
                        <a:rPr lang="tr-TR" sz="1100" b="1" dirty="0" err="1">
                          <a:effectLst/>
                        </a:rPr>
                        <a:t>Öğr</a:t>
                      </a:r>
                      <a:r>
                        <a:rPr lang="tr-TR" sz="1100" b="1" dirty="0">
                          <a:effectLst/>
                        </a:rPr>
                        <a:t>. Üyesi Zeynep AKTAŞ</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r h="270885">
                <a:tc>
                  <a:txBody>
                    <a:bodyPr/>
                    <a:lstStyle/>
                    <a:p>
                      <a:pPr>
                        <a:lnSpc>
                          <a:spcPct val="107000"/>
                        </a:lnSpc>
                        <a:spcAft>
                          <a:spcPts val="0"/>
                        </a:spcAft>
                      </a:pPr>
                      <a:r>
                        <a:rPr lang="tr-TR" sz="1100" dirty="0">
                          <a:effectLst/>
                        </a:rPr>
                        <a:t>Sosyoloji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Toplumsal Yapı ve Değişme</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89953548"/>
                  </a:ext>
                </a:extLst>
              </a:tr>
              <a:tr h="270885">
                <a:tc>
                  <a:txBody>
                    <a:bodyPr/>
                    <a:lstStyle/>
                    <a:p>
                      <a:pPr>
                        <a:lnSpc>
                          <a:spcPct val="107000"/>
                        </a:lnSpc>
                        <a:spcAft>
                          <a:spcPts val="0"/>
                        </a:spcAft>
                      </a:pPr>
                      <a:r>
                        <a:rPr lang="tr-TR" sz="1100" dirty="0">
                          <a:effectLst/>
                        </a:rPr>
                        <a:t>Sosyoloji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Genel Sosyoloji ve Metodoloji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Doç. Dr. Cem ÖZKURT</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0586669"/>
                  </a:ext>
                </a:extLst>
              </a:tr>
              <a:tr h="270885">
                <a:tc>
                  <a:txBody>
                    <a:bodyPr/>
                    <a:lstStyle/>
                    <a:p>
                      <a:pPr>
                        <a:lnSpc>
                          <a:spcPct val="107000"/>
                        </a:lnSpc>
                        <a:spcAft>
                          <a:spcPts val="0"/>
                        </a:spcAft>
                      </a:pPr>
                      <a:r>
                        <a:rPr lang="tr-TR" sz="1100" dirty="0">
                          <a:effectLst/>
                        </a:rPr>
                        <a:t>Sosyoloji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Uygulamalı Sosyoloji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 Öğr. Üyesi Hale Nur UYANIK</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70675770"/>
                  </a:ext>
                </a:extLst>
              </a:tr>
            </a:tbl>
          </a:graphicData>
        </a:graphic>
      </p:graphicFrame>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70</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892241678"/>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12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46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16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102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a:t>
                      </a:r>
                      <a:r>
                        <a:rPr lang="tr-TR" sz="1400" b="1" dirty="0">
                          <a:effectLst/>
                        </a:rPr>
                        <a:t>44</a:t>
                      </a:r>
                      <a:endParaRPr lang="tr-TR"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000" dirty="0">
                          <a:effectLst/>
                        </a:rPr>
                        <a:t> </a:t>
                      </a:r>
                      <a:r>
                        <a:rPr lang="tr-TR" sz="1400" b="1" dirty="0">
                          <a:effectLst/>
                        </a:rPr>
                        <a:t>160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16.01.2026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71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755358445"/>
              </p:ext>
            </p:extLst>
          </p:nvPr>
        </p:nvGraphicFramePr>
        <p:xfrm>
          <a:off x="457201" y="1848680"/>
          <a:ext cx="11390242" cy="4273452"/>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019586">
                  <a:extLst>
                    <a:ext uri="{9D8B030D-6E8A-4147-A177-3AD203B41FA5}">
                      <a16:colId xmlns:a16="http://schemas.microsoft.com/office/drawing/2014/main" val="2941615692"/>
                    </a:ext>
                  </a:extLst>
                </a:gridCol>
                <a:gridCol w="1138687">
                  <a:extLst>
                    <a:ext uri="{9D8B030D-6E8A-4147-A177-3AD203B41FA5}">
                      <a16:colId xmlns:a16="http://schemas.microsoft.com/office/drawing/2014/main" val="3849964202"/>
                    </a:ext>
                  </a:extLst>
                </a:gridCol>
                <a:gridCol w="4670454">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800" b="1" dirty="0">
                          <a:solidFill>
                            <a:srgbClr val="FF0000"/>
                          </a:solidFill>
                          <a:effectLst/>
                          <a:latin typeface="+mn-lt"/>
                        </a:rPr>
                        <a:t>Faaliyet Türü</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FF0000"/>
                          </a:solidFill>
                          <a:effectLst/>
                          <a:latin typeface="+mn-lt"/>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800" b="1" dirty="0">
                          <a:solidFill>
                            <a:srgbClr val="FF0000"/>
                          </a:solidFill>
                          <a:effectLst/>
                          <a:latin typeface="+mn-lt"/>
                        </a:rPr>
                        <a:t>2025</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800" b="1" dirty="0">
                          <a:solidFill>
                            <a:srgbClr val="FF0000"/>
                          </a:solidFill>
                          <a:effectLst/>
                          <a:latin typeface="+mn-lt"/>
                        </a:rPr>
                        <a:t>Faaliyet Türü</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rPr>
                        <a:t>2025</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effectLst/>
                          <a:latin typeface="+mn-lt"/>
                        </a:rPr>
                        <a:t>Sempozyum ve Kongre</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chemeClr val="tx1"/>
                          </a:solidFill>
                          <a:effectLst/>
                          <a:latin typeface="+mn-lt"/>
                        </a:rPr>
                        <a:t>Teknik Gezi</a:t>
                      </a:r>
                      <a:endParaRPr lang="tr-TR" sz="18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5 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800" b="1" dirty="0">
                          <a:effectLst/>
                          <a:latin typeface="+mn-lt"/>
                        </a:rPr>
                        <a:t>Konferans</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a:effectLst/>
                          <a:latin typeface="+mn-lt"/>
                        </a:rPr>
                        <a:t>Eğitim Seminerleri</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16</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23 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800" b="1" dirty="0">
                          <a:effectLst/>
                          <a:latin typeface="+mn-lt"/>
                        </a:rPr>
                        <a:t>Panel</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a:effectLst/>
                          <a:latin typeface="+mn-lt"/>
                        </a:rPr>
                        <a:t>Ulusal Toplantı</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effectLst/>
                          <a:latin typeface="+mn-lt"/>
                        </a:rPr>
                        <a:t>Seminer</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6</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13</a:t>
                      </a:r>
                    </a:p>
                  </a:txBody>
                  <a:tcPr marL="3175" marR="3175" marT="3175" marB="0" anchor="ctr"/>
                </a:tc>
                <a:tc>
                  <a:txBody>
                    <a:bodyPr/>
                    <a:lstStyle/>
                    <a:p>
                      <a:pPr marL="72000">
                        <a:lnSpc>
                          <a:spcPct val="100000"/>
                        </a:lnSpc>
                        <a:spcAft>
                          <a:spcPts val="0"/>
                        </a:spcAft>
                      </a:pPr>
                      <a:r>
                        <a:rPr lang="tr-TR" sz="1800" b="1" dirty="0">
                          <a:effectLst/>
                          <a:latin typeface="+mn-lt"/>
                        </a:rPr>
                        <a:t>Diğer (Açıkhava Etkinlikleri, Ziyaretler, Geziler </a:t>
                      </a:r>
                      <a:r>
                        <a:rPr lang="tr-TR" sz="1800" b="1" dirty="0" err="1">
                          <a:effectLst/>
                          <a:latin typeface="+mn-lt"/>
                        </a:rPr>
                        <a:t>v.b</a:t>
                      </a:r>
                      <a:r>
                        <a:rPr lang="tr-TR" sz="1800" b="1" dirty="0">
                          <a:effectLst/>
                          <a:latin typeface="+mn-lt"/>
                        </a:rPr>
                        <a:t>.)</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6 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effectLst/>
                          <a:latin typeface="+mn-lt"/>
                        </a:rPr>
                        <a:t>Münazara</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err="1">
                          <a:effectLst/>
                          <a:latin typeface="+mn-lt"/>
                        </a:rPr>
                        <a:t>Çalıştay</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effectLst/>
                          <a:latin typeface="+mn-lt"/>
                        </a:rPr>
                        <a:t>Söyleşi</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effectLst/>
                          <a:latin typeface="+mn-lt"/>
                        </a:rPr>
                        <a:t>Film Gösterimi</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2</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effectLst/>
                          <a:latin typeface="+mn-lt"/>
                        </a:rPr>
                        <a:t>Tiyatro</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effectLst/>
                          <a:latin typeface="+mn-lt"/>
                        </a:rPr>
                        <a:t>Bağış ve Yardım Kampanyası</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effectLst/>
                          <a:latin typeface="+mn-lt"/>
                        </a:rPr>
                        <a:t>Konser</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800" b="1" dirty="0">
                          <a:effectLst/>
                          <a:latin typeface="+mn-lt"/>
                        </a:rPr>
                        <a:t>Bilgilendirme ve Tanıtım Toplantısı</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5</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effectLst/>
                          <a:latin typeface="+mn-lt"/>
                        </a:rPr>
                        <a:t>Sergi</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800" b="1" dirty="0">
                          <a:effectLst/>
                          <a:latin typeface="+mn-lt"/>
                        </a:rPr>
                        <a:t>Anma Törenleri</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800" b="1" dirty="0">
                          <a:effectLst/>
                          <a:latin typeface="+mn-lt"/>
                        </a:rPr>
                        <a:t>Spor Turnuvası</a:t>
                      </a:r>
                      <a:endParaRPr lang="tr-TR" sz="1800" b="1"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gn="ctr">
                        <a:lnSpc>
                          <a:spcPct val="100000"/>
                        </a:lnSpc>
                        <a:spcAft>
                          <a:spcPts val="0"/>
                        </a:spcAft>
                      </a:pPr>
                      <a:r>
                        <a:rPr lang="tr-TR" sz="1600" b="1" dirty="0">
                          <a:effectLst/>
                          <a:latin typeface="+mn-lt"/>
                          <a:cs typeface="Times New Roman" panose="02020603050405020304" pitchFamily="18" charset="0"/>
                        </a:rPr>
                        <a:t>---</a:t>
                      </a:r>
                    </a:p>
                  </a:txBody>
                  <a:tcPr marL="3175" marR="3175" marT="3175" marB="0" anchor="ctr"/>
                </a:tc>
                <a:tc rowSpan="2">
                  <a:txBody>
                    <a:bodyPr/>
                    <a:lstStyle/>
                    <a:p>
                      <a:pPr marL="72000" algn="ctr">
                        <a:lnSpc>
                          <a:spcPct val="100000"/>
                        </a:lnSpc>
                        <a:spcAft>
                          <a:spcPts val="0"/>
                        </a:spcAft>
                      </a:pPr>
                      <a:r>
                        <a:rPr lang="tr-TR" sz="1600" b="1" dirty="0">
                          <a:effectLst/>
                          <a:latin typeface="+mn-lt"/>
                          <a:cs typeface="Times New Roman" panose="02020603050405020304" pitchFamily="18" charset="0"/>
                        </a:rPr>
                        <a:t>5</a:t>
                      </a:r>
                    </a:p>
                  </a:txBody>
                  <a:tcPr marL="3175" marR="3175" marT="3175" marB="0" anchor="ctr"/>
                </a:tc>
                <a:tc>
                  <a:txBody>
                    <a:bodyPr/>
                    <a:lstStyle/>
                    <a:p>
                      <a:pPr marL="72000">
                        <a:lnSpc>
                          <a:spcPct val="100000"/>
                        </a:lnSpc>
                        <a:spcAft>
                          <a:spcPts val="0"/>
                        </a:spcAft>
                      </a:pPr>
                      <a:r>
                        <a:rPr lang="tr-TR" sz="1800" b="1" dirty="0">
                          <a:effectLst/>
                          <a:latin typeface="+mn-lt"/>
                        </a:rPr>
                        <a:t>Öğrenci Oryantasyon Semineri</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600" b="1" dirty="0"/>
                        <a:t>5</a:t>
                      </a: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5</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rPr>
                        <a:t> 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69</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16.01.2026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181291845"/>
              </p:ext>
            </p:extLst>
          </p:nvPr>
        </p:nvGraphicFramePr>
        <p:xfrm>
          <a:off x="676664" y="1985581"/>
          <a:ext cx="10838671" cy="3761269"/>
        </p:xfrm>
        <a:graphic>
          <a:graphicData uri="http://schemas.openxmlformats.org/drawingml/2006/table">
            <a:tbl>
              <a:tblPr firstRow="1" firstCol="1" lastRow="1" lastCol="1" bandRow="1" bandCol="1">
                <a:tableStyleId>{5940675A-B579-460E-94D1-54222C63F5DA}</a:tableStyleId>
              </a:tblPr>
              <a:tblGrid>
                <a:gridCol w="8686574">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800" b="1" dirty="0">
                          <a:effectLst/>
                        </a:rPr>
                        <a:t> Trabzon Üniversitesi Bahar Spor Müsabakası, </a:t>
                      </a:r>
                      <a:r>
                        <a:rPr lang="tr-TR" sz="1800" b="1" dirty="0" err="1">
                          <a:effectLst/>
                        </a:rPr>
                        <a:t>PlayStation</a:t>
                      </a:r>
                      <a:r>
                        <a:rPr lang="tr-TR" sz="1800" b="1" dirty="0">
                          <a:effectLst/>
                        </a:rPr>
                        <a:t> Branşı Üniversite Birincisi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36367">
                <a:tc>
                  <a:txBody>
                    <a:bodyPr/>
                    <a:lstStyle/>
                    <a:p>
                      <a:pPr marL="36195" marR="36195">
                        <a:lnSpc>
                          <a:spcPct val="107000"/>
                        </a:lnSpc>
                        <a:spcAft>
                          <a:spcPts val="0"/>
                        </a:spcAft>
                      </a:pPr>
                      <a:r>
                        <a:rPr lang="tr-TR" sz="1800" b="1" dirty="0">
                          <a:effectLst/>
                        </a:rPr>
                        <a:t> Trabzon Üniversitesi Bahar Spor Müsabakası, Masa Tenisi Branşı Üniversite İkincisi</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36367">
                <a:tc>
                  <a:txBody>
                    <a:bodyPr/>
                    <a:lstStyle/>
                    <a:p>
                      <a:pPr marL="36195" marR="36195">
                        <a:lnSpc>
                          <a:spcPct val="107000"/>
                        </a:lnSpc>
                        <a:spcAft>
                          <a:spcPts val="0"/>
                        </a:spcAft>
                      </a:pPr>
                      <a:r>
                        <a:rPr lang="tr-TR" sz="1800" b="1" dirty="0">
                          <a:effectLst/>
                        </a:rPr>
                        <a:t> Trabzon Üniversitesi Bahar Spor Müsabakası, </a:t>
                      </a:r>
                      <a:r>
                        <a:rPr lang="tr-TR" sz="1800" b="1" dirty="0" err="1">
                          <a:effectLst/>
                        </a:rPr>
                        <a:t>PlayStation</a:t>
                      </a:r>
                      <a:r>
                        <a:rPr lang="tr-TR" sz="1800" b="1" dirty="0">
                          <a:effectLst/>
                        </a:rPr>
                        <a:t> Branşı Üniversite Üçüncüsü</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36367">
                <a:tc>
                  <a:txBody>
                    <a:bodyPr/>
                    <a:lstStyle/>
                    <a:p>
                      <a:pPr marL="36195" marR="36195">
                        <a:lnSpc>
                          <a:spcPct val="107000"/>
                        </a:lnSpc>
                        <a:spcAft>
                          <a:spcPts val="0"/>
                        </a:spcAft>
                      </a:pPr>
                      <a:r>
                        <a:rPr lang="tr-TR" sz="1800" b="1" dirty="0">
                          <a:effectLst/>
                        </a:rPr>
                        <a:t> Trabzon Üniversitesi Bahar Spor Müsabakası, Satranç Branşı Üniversite Üçüncüsü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36367">
                <a:tc>
                  <a:txBody>
                    <a:bodyPr/>
                    <a:lstStyle/>
                    <a:p>
                      <a:pPr marL="36195" marR="36195">
                        <a:lnSpc>
                          <a:spcPct val="107000"/>
                        </a:lnSpc>
                        <a:spcAft>
                          <a:spcPts val="0"/>
                        </a:spcAft>
                      </a:pPr>
                      <a:r>
                        <a:rPr lang="tr-TR" sz="1800" b="1" dirty="0">
                          <a:effectLst/>
                        </a:rPr>
                        <a:t> Fakülte Münazarası Birincilik (Türk Dili ve Edebiyatı Bölümü)</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82475">
                <a:tc>
                  <a:txBody>
                    <a:bodyPr/>
                    <a:lstStyle/>
                    <a:p>
                      <a:pPr marL="36195" marR="36195">
                        <a:lnSpc>
                          <a:spcPct val="107000"/>
                        </a:lnSpc>
                        <a:spcAft>
                          <a:spcPts val="0"/>
                        </a:spcAft>
                      </a:pPr>
                      <a:r>
                        <a:rPr lang="tr-TR" sz="1800" dirty="0">
                          <a:effectLst/>
                        </a:rPr>
                        <a:t> </a:t>
                      </a:r>
                      <a:r>
                        <a:rPr lang="tr-TR" b="1" dirty="0"/>
                        <a:t>14. Ulusal Alkol ve Madde Bağımlılığı Kongresi </a:t>
                      </a:r>
                      <a:r>
                        <a:rPr lang="tr-TR" sz="1800" b="1" dirty="0">
                          <a:effectLst/>
                        </a:rPr>
                        <a:t>“En İyi Sözlü Bildiri” Kategorisi 2.’lik (Dr. Öğr. Üyesi Fatma Dilek ŞEKER)</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 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36367">
                <a:tc>
                  <a:txBody>
                    <a:bodyPr/>
                    <a:lstStyle/>
                    <a:p>
                      <a:pPr marL="36195" marR="3619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b="1" dirty="0">
                          <a:effectLst/>
                        </a:rPr>
                        <a:t>6</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73</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663343630"/>
              </p:ext>
            </p:extLst>
          </p:nvPr>
        </p:nvGraphicFramePr>
        <p:xfrm>
          <a:off x="410404" y="1783952"/>
          <a:ext cx="11371192" cy="4078818"/>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332903">
                <a:tc>
                  <a:txBody>
                    <a:bodyPr/>
                    <a:lstStyle/>
                    <a:p>
                      <a:pPr algn="ctr">
                        <a:lnSpc>
                          <a:spcPct val="107000"/>
                        </a:lnSpc>
                        <a:spcAft>
                          <a:spcPts val="0"/>
                        </a:spcAft>
                      </a:pPr>
                      <a:r>
                        <a:rPr lang="tr-TR" sz="1800" b="0" dirty="0">
                          <a:solidFill>
                            <a:schemeClr val="tx1"/>
                          </a:solidFill>
                          <a:effectLst/>
                          <a:latin typeface="+mn-lt"/>
                        </a:rPr>
                        <a:t> Bulgaristan</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en-US" sz="1800" b="0" dirty="0">
                          <a:solidFill>
                            <a:schemeClr val="tx1"/>
                          </a:solidFill>
                          <a:effectLst/>
                          <a:latin typeface="+mn-lt"/>
                          <a:cs typeface="Times New Roman" panose="02020603050405020304" pitchFamily="18" charset="0"/>
                        </a:rPr>
                        <a:t>South</a:t>
                      </a:r>
                      <a:r>
                        <a:rPr lang="tr-TR" sz="1800" b="0" dirty="0">
                          <a:solidFill>
                            <a:schemeClr val="tx1"/>
                          </a:solidFill>
                          <a:effectLst/>
                          <a:latin typeface="+mn-lt"/>
                          <a:cs typeface="Times New Roman" panose="02020603050405020304" pitchFamily="18" charset="0"/>
                        </a:rPr>
                        <a:t> </a:t>
                      </a:r>
                      <a:r>
                        <a:rPr lang="en-US" sz="1800" b="0" dirty="0">
                          <a:solidFill>
                            <a:schemeClr val="tx1"/>
                          </a:solidFill>
                          <a:effectLst/>
                          <a:latin typeface="+mn-lt"/>
                          <a:cs typeface="Times New Roman" panose="02020603050405020304" pitchFamily="18" charset="0"/>
                        </a:rPr>
                        <a:t>West University Neofit Rilski</a:t>
                      </a:r>
                      <a:endParaRPr lang="tr-TR" sz="1800" b="0"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Edebiyat Fakültesi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0" dirty="0">
                          <a:solidFill>
                            <a:schemeClr val="tx1"/>
                          </a:solidFill>
                          <a:effectLst/>
                          <a:latin typeface="+mn-lt"/>
                          <a:cs typeface="Times New Roman" panose="02020603050405020304" pitchFamily="18" charset="0"/>
                        </a:rPr>
                        <a:t>Mütercim ve Tercümanlık</a:t>
                      </a: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Öğrenci ve </a:t>
                      </a:r>
                      <a:r>
                        <a:rPr lang="tr-TR" sz="1800" b="0" dirty="0">
                          <a:solidFill>
                            <a:schemeClr val="tx1"/>
                          </a:solidFill>
                          <a:effectLst/>
                          <a:latin typeface="+mn-lt"/>
                          <a:ea typeface="Calibri" panose="020F0502020204030204" pitchFamily="34" charset="0"/>
                          <a:cs typeface="Times New Roman" panose="02020603050405020304" pitchFamily="18" charset="0"/>
                        </a:rPr>
                        <a:t>Personel Hareketliliği</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2023-2029</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gn="ctr">
                        <a:lnSpc>
                          <a:spcPct val="107000"/>
                        </a:lnSpc>
                        <a:spcAft>
                          <a:spcPts val="0"/>
                        </a:spcAft>
                      </a:pPr>
                      <a:r>
                        <a:rPr lang="tr-TR" sz="1800" b="0" dirty="0">
                          <a:solidFill>
                            <a:schemeClr val="tx1"/>
                          </a:solidFill>
                          <a:effectLst/>
                          <a:latin typeface="+mn-lt"/>
                        </a:rPr>
                        <a:t> Polonya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en-US" dirty="0"/>
                        <a:t>University of Applied Sciences in Tarnow</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Edebiyat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0" dirty="0">
                          <a:solidFill>
                            <a:schemeClr val="tx1"/>
                          </a:solidFill>
                          <a:effectLst/>
                          <a:latin typeface="+mn-lt"/>
                          <a:cs typeface="Times New Roman" panose="02020603050405020304" pitchFamily="18" charset="0"/>
                        </a:rPr>
                        <a:t>Mütercim ve Tercümanlık</a:t>
                      </a: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Öğrenci ve </a:t>
                      </a:r>
                      <a:r>
                        <a:rPr lang="tr-TR" sz="1800" b="0" dirty="0">
                          <a:solidFill>
                            <a:schemeClr val="tx1"/>
                          </a:solidFill>
                          <a:effectLst/>
                          <a:latin typeface="+mn-lt"/>
                          <a:ea typeface="Calibri" panose="020F0502020204030204" pitchFamily="34" charset="0"/>
                          <a:cs typeface="Times New Roman" panose="02020603050405020304" pitchFamily="18" charset="0"/>
                        </a:rPr>
                        <a:t>Personel Hareketliliği</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2024-2029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Makedonya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en-US" dirty="0"/>
                        <a:t>University St Kliment </a:t>
                      </a:r>
                      <a:r>
                        <a:rPr lang="en-US" dirty="0" err="1"/>
                        <a:t>Ohridski</a:t>
                      </a:r>
                      <a:r>
                        <a:rPr lang="en-US" dirty="0"/>
                        <a:t> Bitola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Edebiyat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0" dirty="0">
                          <a:solidFill>
                            <a:schemeClr val="tx1"/>
                          </a:solidFill>
                          <a:effectLst/>
                          <a:latin typeface="+mn-lt"/>
                          <a:cs typeface="Times New Roman" panose="02020603050405020304" pitchFamily="18" charset="0"/>
                        </a:rPr>
                        <a:t>Mütercim ve Tercümanlık</a:t>
                      </a: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Öğrenci ve </a:t>
                      </a:r>
                      <a:r>
                        <a:rPr lang="tr-TR" sz="1800" b="0" dirty="0">
                          <a:solidFill>
                            <a:schemeClr val="tx1"/>
                          </a:solidFill>
                          <a:effectLst/>
                          <a:latin typeface="+mn-lt"/>
                          <a:ea typeface="Calibri" panose="020F0502020204030204" pitchFamily="34" charset="0"/>
                          <a:cs typeface="Times New Roman" panose="02020603050405020304" pitchFamily="18" charset="0"/>
                        </a:rPr>
                        <a:t>Personel Hareketliliği</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2024-2029</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latin typeface="+mn-lt"/>
                        </a:rPr>
                        <a:t> </a:t>
                      </a:r>
                      <a:r>
                        <a:rPr lang="tr-TR" sz="1800" b="0" dirty="0">
                          <a:solidFill>
                            <a:schemeClr val="tx1"/>
                          </a:solidFill>
                          <a:effectLst/>
                          <a:latin typeface="+mn-lt"/>
                        </a:rPr>
                        <a:t>Romanya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err="1">
                          <a:solidFill>
                            <a:schemeClr val="tx1"/>
                          </a:solidFill>
                          <a:effectLst/>
                          <a:latin typeface="+mn-lt"/>
                          <a:ea typeface="Calibri" panose="020F0502020204030204" pitchFamily="34" charset="0"/>
                          <a:cs typeface="Times New Roman" panose="02020603050405020304" pitchFamily="18" charset="0"/>
                        </a:rPr>
                        <a:t>Universitatea</a:t>
                      </a:r>
                      <a:r>
                        <a:rPr lang="tr-TR" sz="1800" b="0" dirty="0">
                          <a:solidFill>
                            <a:schemeClr val="tx1"/>
                          </a:solidFill>
                          <a:effectLst/>
                          <a:latin typeface="+mn-lt"/>
                          <a:ea typeface="Calibri" panose="020F0502020204030204" pitchFamily="34" charset="0"/>
                          <a:cs typeface="Times New Roman" panose="02020603050405020304" pitchFamily="18" charset="0"/>
                        </a:rPr>
                        <a:t> Din </a:t>
                      </a:r>
                      <a:r>
                        <a:rPr lang="tr-TR" sz="1800" b="0" dirty="0" err="1">
                          <a:solidFill>
                            <a:schemeClr val="tx1"/>
                          </a:solidFill>
                          <a:effectLst/>
                          <a:latin typeface="+mn-lt"/>
                          <a:ea typeface="Calibri" panose="020F0502020204030204" pitchFamily="34" charset="0"/>
                          <a:cs typeface="Times New Roman" panose="02020603050405020304" pitchFamily="18" charset="0"/>
                        </a:rPr>
                        <a:t>Oradea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Edebiyat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a:solidFill>
                            <a:schemeClr val="tx1"/>
                          </a:solidFill>
                          <a:effectLst/>
                          <a:latin typeface="+mn-lt"/>
                        </a:rPr>
                        <a:t> Tarih</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Öğrenci ve </a:t>
                      </a:r>
                      <a:r>
                        <a:rPr lang="tr-TR" sz="1800" b="0" dirty="0">
                          <a:solidFill>
                            <a:schemeClr val="tx1"/>
                          </a:solidFill>
                          <a:effectLst/>
                          <a:latin typeface="+mn-lt"/>
                          <a:ea typeface="Calibri" panose="020F0502020204030204" pitchFamily="34" charset="0"/>
                          <a:cs typeface="Times New Roman" panose="02020603050405020304" pitchFamily="18" charset="0"/>
                        </a:rPr>
                        <a:t>Personel Hareketliliği</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2025-2029</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İspanya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latin typeface="+mn-lt"/>
                        </a:rPr>
                        <a:t> </a:t>
                      </a:r>
                      <a:r>
                        <a:rPr lang="tr-TR" sz="1800" b="0" dirty="0" err="1">
                          <a:solidFill>
                            <a:schemeClr val="tx1"/>
                          </a:solidFill>
                          <a:effectLst/>
                          <a:latin typeface="+mn-lt"/>
                        </a:rPr>
                        <a:t>Universidad</a:t>
                      </a:r>
                      <a:r>
                        <a:rPr lang="tr-TR" sz="1800" b="0" dirty="0">
                          <a:solidFill>
                            <a:schemeClr val="tx1"/>
                          </a:solidFill>
                          <a:effectLst/>
                          <a:latin typeface="+mn-lt"/>
                        </a:rPr>
                        <a:t> de </a:t>
                      </a:r>
                      <a:r>
                        <a:rPr lang="tr-TR" sz="1800" b="0" dirty="0" err="1">
                          <a:solidFill>
                            <a:schemeClr val="tx1"/>
                          </a:solidFill>
                          <a:effectLst/>
                          <a:latin typeface="+mn-lt"/>
                        </a:rPr>
                        <a:t>Castilla</a:t>
                      </a:r>
                      <a:r>
                        <a:rPr lang="tr-TR" sz="1800" b="0" dirty="0">
                          <a:solidFill>
                            <a:schemeClr val="tx1"/>
                          </a:solidFill>
                          <a:effectLst/>
                          <a:latin typeface="+mn-lt"/>
                        </a:rPr>
                        <a:t>-La </a:t>
                      </a:r>
                      <a:r>
                        <a:rPr lang="tr-TR" sz="1800" b="0" dirty="0" err="1">
                          <a:solidFill>
                            <a:schemeClr val="tx1"/>
                          </a:solidFill>
                          <a:effectLst/>
                          <a:latin typeface="+mn-lt"/>
                        </a:rPr>
                        <a:t>Mancha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Edebiyat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0" dirty="0">
                          <a:solidFill>
                            <a:schemeClr val="tx1"/>
                          </a:solidFill>
                          <a:effectLst/>
                          <a:latin typeface="+mn-lt"/>
                          <a:cs typeface="Times New Roman" panose="02020603050405020304" pitchFamily="18" charset="0"/>
                        </a:rPr>
                        <a:t>Psikoloji</a:t>
                      </a:r>
                    </a:p>
                  </a:txBody>
                  <a:tcPr marL="9525" marR="9525" marT="9525" marB="0" anchor="ctr"/>
                </a:tc>
                <a:tc>
                  <a:txBody>
                    <a:bodyPr/>
                    <a:lstStyle/>
                    <a:p>
                      <a:pPr algn="ctr">
                        <a:lnSpc>
                          <a:spcPct val="107000"/>
                        </a:lnSpc>
                        <a:spcAft>
                          <a:spcPts val="0"/>
                        </a:spcAft>
                      </a:pPr>
                      <a:r>
                        <a:rPr lang="tr-TR" sz="1800" b="0" dirty="0">
                          <a:solidFill>
                            <a:schemeClr val="tx1"/>
                          </a:solidFill>
                          <a:effectLst/>
                          <a:latin typeface="+mn-lt"/>
                        </a:rPr>
                        <a:t> Öğrenci ve Personel Hareketliliği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2025-2029</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bl>
          </a:graphicData>
        </a:graphic>
      </p:graphicFrame>
      <p:sp>
        <p:nvSpPr>
          <p:cNvPr id="5" name="Metin kutusu 4">
            <a:extLst>
              <a:ext uri="{FF2B5EF4-FFF2-40B4-BE49-F238E27FC236}">
                <a16:creationId xmlns:a16="http://schemas.microsoft.com/office/drawing/2014/main" id="{FA6DB892-6D6A-8050-4DFD-305B8F9B40E6}"/>
              </a:ext>
            </a:extLst>
          </p:cNvPr>
          <p:cNvSpPr txBox="1"/>
          <p:nvPr/>
        </p:nvSpPr>
        <p:spPr>
          <a:xfrm>
            <a:off x="517585" y="5995358"/>
            <a:ext cx="6858000" cy="307777"/>
          </a:xfrm>
          <a:prstGeom prst="rect">
            <a:avLst/>
          </a:prstGeom>
          <a:noFill/>
        </p:spPr>
        <p:txBody>
          <a:bodyPr wrap="square" rtlCol="0">
            <a:spAutoFit/>
          </a:bodyPr>
          <a:lstStyle/>
          <a:p>
            <a:r>
              <a:rPr lang="tr-TR" sz="1400" b="1" i="1" dirty="0">
                <a:solidFill>
                  <a:srgbClr val="C00000"/>
                </a:solidFill>
              </a:rPr>
              <a:t>*Veriler Dış İlişkiler Kurum Koordinatörlüğü’nden alınmıştır.</a:t>
            </a:r>
          </a:p>
        </p:txBody>
      </p:sp>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838475278"/>
              </p:ext>
            </p:extLst>
          </p:nvPr>
        </p:nvGraphicFramePr>
        <p:xfrm>
          <a:off x="357809" y="2067433"/>
          <a:ext cx="11510341" cy="2651335"/>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1718532">
                  <a:extLst>
                    <a:ext uri="{9D8B030D-6E8A-4147-A177-3AD203B41FA5}">
                      <a16:colId xmlns:a16="http://schemas.microsoft.com/office/drawing/2014/main" val="717254350"/>
                    </a:ext>
                  </a:extLst>
                </a:gridCol>
                <a:gridCol w="2416146">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gn="ctr">
                        <a:lnSpc>
                          <a:spcPct val="107000"/>
                        </a:lnSpc>
                        <a:spcAft>
                          <a:spcPts val="0"/>
                        </a:spcAft>
                      </a:pPr>
                      <a:r>
                        <a:rPr lang="tr-TR" sz="1800" b="0" dirty="0">
                          <a:solidFill>
                            <a:schemeClr val="tx1"/>
                          </a:solidFill>
                          <a:effectLst/>
                          <a:latin typeface="+mn-lt"/>
                        </a:rPr>
                        <a:t> AB Ülkeleri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0" dirty="0">
                          <a:solidFill>
                            <a:schemeClr val="tx1"/>
                          </a:solidFill>
                          <a:effectLst/>
                          <a:latin typeface="+mn-lt"/>
                          <a:cs typeface="Times New Roman" panose="02020603050405020304" pitchFamily="18" charset="0"/>
                        </a:rPr>
                        <a:t>Hacı Bayram Veli Konsorsiyumu</a:t>
                      </a: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İnsan ve Toplum Bilimleri Fakültesi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0" dirty="0">
                          <a:solidFill>
                            <a:schemeClr val="tx1"/>
                          </a:solidFill>
                          <a:effectLst/>
                          <a:latin typeface="+mn-lt"/>
                          <a:cs typeface="Times New Roman" panose="02020603050405020304" pitchFamily="18" charset="0"/>
                        </a:rPr>
                        <a:t>Mütercim ve Tercümanlık</a:t>
                      </a: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AB </a:t>
                      </a:r>
                      <a:r>
                        <a:rPr lang="tr-TR" sz="1800" b="0" dirty="0" err="1">
                          <a:solidFill>
                            <a:schemeClr val="tx1"/>
                          </a:solidFill>
                          <a:effectLst/>
                          <a:latin typeface="+mn-lt"/>
                        </a:rPr>
                        <a:t>Mütabakat</a:t>
                      </a:r>
                      <a:r>
                        <a:rPr lang="tr-TR" sz="1800" b="0" dirty="0">
                          <a:solidFill>
                            <a:schemeClr val="tx1"/>
                          </a:solidFill>
                          <a:effectLst/>
                          <a:latin typeface="+mn-lt"/>
                        </a:rPr>
                        <a:t> </a:t>
                      </a:r>
                      <a:r>
                        <a:rPr lang="tr-TR" sz="1800" b="0" dirty="0" err="1">
                          <a:solidFill>
                            <a:schemeClr val="tx1"/>
                          </a:solidFill>
                          <a:effectLst/>
                          <a:latin typeface="+mn-lt"/>
                        </a:rPr>
                        <a:t>Zabtı</a:t>
                      </a:r>
                      <a:r>
                        <a:rPr lang="tr-TR" sz="1800" b="0" dirty="0">
                          <a:solidFill>
                            <a:schemeClr val="tx1"/>
                          </a:solidFill>
                          <a:effectLst/>
                          <a:latin typeface="+mn-lt"/>
                        </a:rPr>
                        <a:t> Çevirisi Üzerine Yeterliliklerin Geliştirilmesi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a:solidFill>
                            <a:schemeClr val="tx1"/>
                          </a:solidFill>
                          <a:effectLst/>
                          <a:latin typeface="+mn-lt"/>
                        </a:rPr>
                        <a:t>1 Ekim 2024</a:t>
                      </a:r>
                    </a:p>
                    <a:p>
                      <a:pPr algn="ctr">
                        <a:lnSpc>
                          <a:spcPct val="107000"/>
                        </a:lnSpc>
                        <a:spcAft>
                          <a:spcPts val="0"/>
                        </a:spcAft>
                      </a:pPr>
                      <a:r>
                        <a:rPr lang="tr-TR" sz="1800" b="0" dirty="0">
                          <a:solidFill>
                            <a:schemeClr val="tx1"/>
                          </a:solidFill>
                          <a:effectLst/>
                          <a:latin typeface="+mn-lt"/>
                        </a:rPr>
                        <a:t>- 1 Ekim 2028 </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910037">
                <a:tc>
                  <a:txBody>
                    <a:bodyPr/>
                    <a:lstStyle/>
                    <a:p>
                      <a:pPr algn="ctr">
                        <a:lnSpc>
                          <a:spcPct val="107000"/>
                        </a:lnSpc>
                        <a:spcAft>
                          <a:spcPts val="0"/>
                        </a:spcAft>
                      </a:pPr>
                      <a:r>
                        <a:rPr lang="tr-TR" sz="1800" b="0" dirty="0">
                          <a:solidFill>
                            <a:schemeClr val="tx1"/>
                          </a:solidFill>
                          <a:effectLst/>
                          <a:latin typeface="+mn-lt"/>
                          <a:ea typeface="Calibri" panose="020F0502020204030204" pitchFamily="34" charset="0"/>
                          <a:cs typeface="Times New Roman" panose="02020603050405020304" pitchFamily="18" charset="0"/>
                        </a:rPr>
                        <a:t>Gürcistan</a:t>
                      </a: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Gürcistan Üniversitesi</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Türkoloji Enstitüsü</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Türk Dili ve Edebiyatı</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Bilim Köprüsü: Uluslararası Türkoloji Ağı</a:t>
                      </a:r>
                    </a:p>
                    <a:p>
                      <a:pPr>
                        <a:lnSpc>
                          <a:spcPct val="107000"/>
                        </a:lnSpc>
                        <a:spcAft>
                          <a:spcPts val="0"/>
                        </a:spcAft>
                      </a:pP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 </a:t>
                      </a:r>
                      <a:r>
                        <a:rPr lang="tr-TR" sz="1800" b="0" dirty="0">
                          <a:solidFill>
                            <a:schemeClr val="tx1"/>
                          </a:solidFill>
                          <a:effectLst/>
                          <a:latin typeface="+mn-lt"/>
                        </a:rPr>
                        <a:t>2025-2028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948668195"/>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3 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3</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6</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0</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1567825509"/>
              </p:ext>
            </p:extLst>
          </p:nvPr>
        </p:nvGraphicFramePr>
        <p:xfrm>
          <a:off x="172528" y="1976580"/>
          <a:ext cx="11529944" cy="3630589"/>
        </p:xfrm>
        <a:graphic>
          <a:graphicData uri="http://schemas.openxmlformats.org/drawingml/2006/table">
            <a:tbl>
              <a:tblPr firstRow="1" firstCol="1" bandRow="1">
                <a:tableStyleId>{BDBED569-4797-4DF1-A0F4-6AAB3CD982D8}</a:tableStyleId>
              </a:tblPr>
              <a:tblGrid>
                <a:gridCol w="5583814">
                  <a:extLst>
                    <a:ext uri="{9D8B030D-6E8A-4147-A177-3AD203B41FA5}">
                      <a16:colId xmlns:a16="http://schemas.microsoft.com/office/drawing/2014/main" val="1360695184"/>
                    </a:ext>
                  </a:extLst>
                </a:gridCol>
                <a:gridCol w="1882941">
                  <a:extLst>
                    <a:ext uri="{9D8B030D-6E8A-4147-A177-3AD203B41FA5}">
                      <a16:colId xmlns:a16="http://schemas.microsoft.com/office/drawing/2014/main" val="4121385939"/>
                    </a:ext>
                  </a:extLst>
                </a:gridCol>
                <a:gridCol w="2184487">
                  <a:extLst>
                    <a:ext uri="{9D8B030D-6E8A-4147-A177-3AD203B41FA5}">
                      <a16:colId xmlns:a16="http://schemas.microsoft.com/office/drawing/2014/main" val="3274120417"/>
                    </a:ext>
                  </a:extLst>
                </a:gridCol>
                <a:gridCol w="1878702">
                  <a:extLst>
                    <a:ext uri="{9D8B030D-6E8A-4147-A177-3AD203B41FA5}">
                      <a16:colId xmlns:a16="http://schemas.microsoft.com/office/drawing/2014/main" val="398416714"/>
                    </a:ext>
                  </a:extLst>
                </a:gridCol>
              </a:tblGrid>
              <a:tr h="379637">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75927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332787">
                <a:tc>
                  <a:txBody>
                    <a:bodyPr/>
                    <a:lstStyle/>
                    <a:p>
                      <a:pPr marL="72000" algn="ctr" defTabSz="914400" rtl="0" eaLnBrk="1" fontAlgn="ctr" latinLnBrk="0" hangingPunct="1">
                        <a:lnSpc>
                          <a:spcPct val="100000"/>
                        </a:lnSpc>
                        <a:spcAft>
                          <a:spcPts val="0"/>
                        </a:spcAft>
                      </a:pPr>
                      <a:r>
                        <a:rPr lang="tr-TR" sz="1600" b="1" kern="1200" dirty="0">
                          <a:solidFill>
                            <a:srgbClr val="0000CC"/>
                          </a:solidFill>
                          <a:effectLst/>
                          <a:latin typeface="+mn-lt"/>
                          <a:ea typeface="+mn-ea"/>
                          <a:cs typeface="+mn-cs"/>
                        </a:rPr>
                        <a:t>Mütercim ve Tercümanlık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76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76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914666932"/>
                  </a:ext>
                </a:extLst>
              </a:tr>
              <a:tr h="364296">
                <a:tc>
                  <a:txBody>
                    <a:bodyPr/>
                    <a:lstStyle/>
                    <a:p>
                      <a:pPr marL="72000" algn="ctr" defTabSz="914400" rtl="0" eaLnBrk="1" fontAlgn="ctr" latinLnBrk="0" hangingPunct="1">
                        <a:lnSpc>
                          <a:spcPct val="100000"/>
                        </a:lnSpc>
                        <a:spcAft>
                          <a:spcPts val="0"/>
                        </a:spcAft>
                      </a:pPr>
                      <a:r>
                        <a:rPr lang="tr-TR" sz="1600" b="1" kern="1200" dirty="0">
                          <a:solidFill>
                            <a:srgbClr val="0000CC"/>
                          </a:solidFill>
                          <a:effectLst/>
                          <a:latin typeface="+mn-lt"/>
                          <a:ea typeface="+mn-ea"/>
                          <a:cs typeface="+mn-cs"/>
                        </a:rPr>
                        <a:t>Psikoloji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93</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34</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59</a:t>
                      </a:r>
                    </a:p>
                  </a:txBody>
                  <a:tcPr marL="44450" marR="44450" marT="0" marB="0" anchor="ctr"/>
                </a:tc>
                <a:extLst>
                  <a:ext uri="{0D108BD9-81ED-4DB2-BD59-A6C34878D82A}">
                    <a16:rowId xmlns:a16="http://schemas.microsoft.com/office/drawing/2014/main" val="413421243"/>
                  </a:ext>
                </a:extLst>
              </a:tr>
              <a:tr h="364296">
                <a:tc>
                  <a:txBody>
                    <a:bodyPr/>
                    <a:lstStyle/>
                    <a:p>
                      <a:pPr marL="72000" algn="ctr" defTabSz="914400" rtl="0" eaLnBrk="1" fontAlgn="ctr" latinLnBrk="0" hangingPunct="1">
                        <a:lnSpc>
                          <a:spcPct val="100000"/>
                        </a:lnSpc>
                        <a:spcAft>
                          <a:spcPts val="0"/>
                        </a:spcAft>
                      </a:pPr>
                      <a:r>
                        <a:rPr lang="tr-TR" sz="1600" b="1" kern="1200" dirty="0">
                          <a:solidFill>
                            <a:srgbClr val="0000CC"/>
                          </a:solidFill>
                          <a:effectLst/>
                          <a:latin typeface="+mn-lt"/>
                          <a:ea typeface="+mn-ea"/>
                          <a:cs typeface="+mn-cs"/>
                        </a:rPr>
                        <a:t>Sosyoloji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96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56</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40</a:t>
                      </a:r>
                    </a:p>
                  </a:txBody>
                  <a:tcPr marL="44450" marR="44450" marT="0" marB="0" anchor="ctr"/>
                </a:tc>
                <a:extLst>
                  <a:ext uri="{0D108BD9-81ED-4DB2-BD59-A6C34878D82A}">
                    <a16:rowId xmlns:a16="http://schemas.microsoft.com/office/drawing/2014/main" val="3518616932"/>
                  </a:ext>
                </a:extLst>
              </a:tr>
              <a:tr h="364296">
                <a:tc>
                  <a:txBody>
                    <a:bodyPr/>
                    <a:lstStyle/>
                    <a:p>
                      <a:pPr marL="72000" algn="ctr" defTabSz="914400" rtl="0" eaLnBrk="1" fontAlgn="ctr" latinLnBrk="0" hangingPunct="1">
                        <a:lnSpc>
                          <a:spcPct val="100000"/>
                        </a:lnSpc>
                        <a:spcAft>
                          <a:spcPts val="0"/>
                        </a:spcAft>
                      </a:pPr>
                      <a:r>
                        <a:rPr lang="tr-TR" sz="1600" b="1" kern="1200" dirty="0">
                          <a:solidFill>
                            <a:srgbClr val="0000CC"/>
                          </a:solidFill>
                          <a:effectLst/>
                          <a:latin typeface="+mn-lt"/>
                          <a:ea typeface="+mn-ea"/>
                          <a:cs typeface="+mn-cs"/>
                        </a:rPr>
                        <a:t>Tarih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135</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60</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75</a:t>
                      </a:r>
                    </a:p>
                  </a:txBody>
                  <a:tcPr marL="44450" marR="44450" marT="0" marB="0" anchor="ctr"/>
                </a:tc>
                <a:extLst>
                  <a:ext uri="{0D108BD9-81ED-4DB2-BD59-A6C34878D82A}">
                    <a16:rowId xmlns:a16="http://schemas.microsoft.com/office/drawing/2014/main" val="302601711"/>
                  </a:ext>
                </a:extLst>
              </a:tr>
              <a:tr h="337411">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b="1" kern="1200" dirty="0">
                          <a:solidFill>
                            <a:srgbClr val="0000CC"/>
                          </a:solidFill>
                          <a:effectLst/>
                          <a:latin typeface="+mn-lt"/>
                          <a:ea typeface="+mn-ea"/>
                          <a:cs typeface="+mn-cs"/>
                        </a:rPr>
                        <a:t>Türk Dili ve Edebiyatı Bölümü</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122</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39</a:t>
                      </a:r>
                    </a:p>
                  </a:txBody>
                  <a:tcPr marL="44450" marR="44450" marT="0" marB="0" anchor="ctr"/>
                </a:tc>
                <a:tc>
                  <a:txBody>
                    <a:bodyPr/>
                    <a:lstStyle/>
                    <a:p>
                      <a:pPr marL="72000" algn="ctr"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83</a:t>
                      </a:r>
                    </a:p>
                  </a:txBody>
                  <a:tcPr marL="44450" marR="44450" marT="0" marB="0" anchor="ctr"/>
                </a:tc>
                <a:extLst>
                  <a:ext uri="{0D108BD9-81ED-4DB2-BD59-A6C34878D82A}">
                    <a16:rowId xmlns:a16="http://schemas.microsoft.com/office/drawing/2014/main" val="2387399826"/>
                  </a:ext>
                </a:extLst>
              </a:tr>
              <a:tr h="364296">
                <a:tc>
                  <a:txBody>
                    <a:bodyPr/>
                    <a:lstStyle/>
                    <a:p>
                      <a:pPr marL="72000" marR="0" lvl="0" indent="0" algn="l" defTabSz="914400" rtl="0" eaLnBrk="1" fontAlgn="ctr" latinLnBrk="0" hangingPunct="1">
                        <a:lnSpc>
                          <a:spcPct val="100000"/>
                        </a:lnSpc>
                        <a:spcBef>
                          <a:spcPts val="0"/>
                        </a:spcBef>
                        <a:spcAft>
                          <a:spcPts val="0"/>
                        </a:spcAft>
                        <a:buClrTx/>
                        <a:buSzTx/>
                        <a:buFontTx/>
                        <a:buNone/>
                        <a:tabLst/>
                        <a:defRPr/>
                      </a:pPr>
                      <a:endParaRPr lang="tr-TR" sz="1600" b="1" kern="1200" dirty="0">
                        <a:solidFill>
                          <a:srgbClr val="0000CC"/>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906410296"/>
                  </a:ext>
                </a:extLst>
              </a:tr>
              <a:tr h="36429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1835665981"/>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77</a:t>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78</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79</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275370262"/>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5506FB8-E6FE-C886-CCD0-6A9CE74ABA06}"/>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6011DAA3-DE03-1B24-73B5-369434D0E382}"/>
              </a:ext>
            </a:extLst>
          </p:cNvPr>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a:extLst>
              <a:ext uri="{FF2B5EF4-FFF2-40B4-BE49-F238E27FC236}">
                <a16:creationId xmlns:a16="http://schemas.microsoft.com/office/drawing/2014/main" id="{95117FCD-A115-885D-5E3A-EF40A6CE3546}"/>
              </a:ext>
            </a:extLst>
          </p:cNvPr>
          <p:cNvSpPr>
            <a:spLocks noGrp="1"/>
          </p:cNvSpPr>
          <p:nvPr>
            <p:ph type="sldNum" sz="quarter" idx="12"/>
          </p:nvPr>
        </p:nvSpPr>
        <p:spPr/>
        <p:txBody>
          <a:bodyPr/>
          <a:lstStyle/>
          <a:p>
            <a:fld id="{15D42E69-0B45-4D6A-BDA9-8F9042B0111B}" type="slidenum">
              <a:rPr lang="tr-TR" smtClean="0"/>
              <a:pPr/>
              <a:t>8</a:t>
            </a:fld>
            <a:endParaRPr lang="tr-TR"/>
          </a:p>
        </p:txBody>
      </p:sp>
      <p:sp>
        <p:nvSpPr>
          <p:cNvPr id="9" name="Unvan 3">
            <a:extLst>
              <a:ext uri="{FF2B5EF4-FFF2-40B4-BE49-F238E27FC236}">
                <a16:creationId xmlns:a16="http://schemas.microsoft.com/office/drawing/2014/main" id="{4188C442-5ABA-3D88-9859-D41E415FFC70}"/>
              </a:ext>
            </a:extLst>
          </p:cNvPr>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Bilim/Program Başkanlıkları</a:t>
            </a:r>
            <a:endParaRPr lang="tr-TR" sz="2800" b="1" dirty="0">
              <a:solidFill>
                <a:srgbClr val="3333FF"/>
              </a:solidFill>
              <a:latin typeface="+mn-lt"/>
            </a:endParaRPr>
          </a:p>
        </p:txBody>
      </p:sp>
      <p:graphicFrame>
        <p:nvGraphicFramePr>
          <p:cNvPr id="10" name="Tablo 9">
            <a:extLst>
              <a:ext uri="{FF2B5EF4-FFF2-40B4-BE49-F238E27FC236}">
                <a16:creationId xmlns:a16="http://schemas.microsoft.com/office/drawing/2014/main" id="{6198F384-1731-AFCF-76FA-7E6D9C6518B2}"/>
              </a:ext>
            </a:extLst>
          </p:cNvPr>
          <p:cNvGraphicFramePr>
            <a:graphicFrameLocks noGrp="1"/>
          </p:cNvGraphicFramePr>
          <p:nvPr>
            <p:extLst>
              <p:ext uri="{D42A27DB-BD31-4B8C-83A1-F6EECF244321}">
                <p14:modId xmlns:p14="http://schemas.microsoft.com/office/powerpoint/2010/main" val="1842208507"/>
              </p:ext>
            </p:extLst>
          </p:nvPr>
        </p:nvGraphicFramePr>
        <p:xfrm>
          <a:off x="496390" y="1820179"/>
          <a:ext cx="11390810" cy="3804934"/>
        </p:xfrm>
        <a:graphic>
          <a:graphicData uri="http://schemas.openxmlformats.org/drawingml/2006/table">
            <a:tbl>
              <a:tblPr firstRow="1" firstCol="1" bandRow="1">
                <a:tableStyleId>{BDBED569-4797-4DF1-A0F4-6AAB3CD982D8}</a:tableStyleId>
              </a:tblPr>
              <a:tblGrid>
                <a:gridCol w="2752837">
                  <a:extLst>
                    <a:ext uri="{9D8B030D-6E8A-4147-A177-3AD203B41FA5}">
                      <a16:colId xmlns:a16="http://schemas.microsoft.com/office/drawing/2014/main" val="2286719321"/>
                    </a:ext>
                  </a:extLst>
                </a:gridCol>
                <a:gridCol w="3835154">
                  <a:extLst>
                    <a:ext uri="{9D8B030D-6E8A-4147-A177-3AD203B41FA5}">
                      <a16:colId xmlns:a16="http://schemas.microsoft.com/office/drawing/2014/main" val="809016168"/>
                    </a:ext>
                  </a:extLst>
                </a:gridCol>
                <a:gridCol w="4802819">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Tarih Bölümü </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Eski Çağ Ana Bilim Dalı </a:t>
                      </a:r>
                      <a:r>
                        <a:rPr lang="tr-T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(KAPALI)</a:t>
                      </a:r>
                    </a:p>
                  </a:txBody>
                  <a:tcPr marL="44450" marR="44450" marT="0" marB="0" anchor="ctr"/>
                </a:tc>
                <a:tc>
                  <a:txBody>
                    <a:bodyPr/>
                    <a:lstStyle/>
                    <a:p>
                      <a:pPr>
                        <a:lnSpc>
                          <a:spcPct val="107000"/>
                        </a:lnSpc>
                        <a:spcAft>
                          <a:spcPts val="0"/>
                        </a:spcAft>
                      </a:pP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70641770"/>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Genel Türk Tarihi Ana Bilim Dalı </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Dr. Öğr. Üyesi Nurettin ÇAKICI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4175649"/>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Orta Çağ Tarihi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Doç. Dr. Zeynep İNAN ALİYAZICIOĞLU</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Yeni Çağ Tarihi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Yakın Çağ Tarihi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r>
                        <a:rPr lang="tr-TR" sz="1100" b="1" dirty="0">
                          <a:effectLst/>
                        </a:rPr>
                        <a:t>Dr. Öğr. Üyesi Engin Çağdaş BULUT</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Osmanlı Müesseseleri ve Medeniyetleri Tarihi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r>
                        <a:rPr lang="tr-TR" sz="1100" b="1" dirty="0">
                          <a:effectLst/>
                        </a:rPr>
                        <a:t>Dr. Öğr. Üyesi Ahmet GÜLENÇ</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18824849"/>
                  </a:ext>
                </a:extLst>
              </a:tr>
              <a:tr h="270885">
                <a:tc>
                  <a:txBody>
                    <a:bodyPr/>
                    <a:lstStyle/>
                    <a:p>
                      <a:pPr>
                        <a:lnSpc>
                          <a:spcPct val="107000"/>
                        </a:lnSpc>
                        <a:spcAft>
                          <a:spcPts val="0"/>
                        </a:spcAft>
                      </a:pPr>
                      <a:r>
                        <a:rPr lang="tr-TR" sz="1100" dirty="0">
                          <a:effectLst/>
                        </a:rPr>
                        <a:t> Tarih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Türkiye Cumhuriyeti Tarihi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r>
                        <a:rPr lang="tr-TR" sz="1100" b="1" dirty="0">
                          <a:effectLst/>
                        </a:rPr>
                        <a:t>Dr. Öğr. Üyesi Derya ÇAKICI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70885">
                <a:tc>
                  <a:txBody>
                    <a:bodyPr/>
                    <a:lstStyle/>
                    <a:p>
                      <a:pPr>
                        <a:lnSpc>
                          <a:spcPct val="107000"/>
                        </a:lnSpc>
                        <a:spcAft>
                          <a:spcPts val="0"/>
                        </a:spcAft>
                      </a:pPr>
                      <a:r>
                        <a:rPr lang="tr-TR" sz="1100" dirty="0">
                          <a:effectLst/>
                        </a:rPr>
                        <a:t>Türk Dili ve Edebiyatı Bölümü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Eski Türk Dili ve Edebiyatı Ana Bilim Dalı</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Doç. Dr. Hasan İSİ</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Yeni Türk Dili ve Edebiyatı Ana Bilim Dalı</a:t>
                      </a:r>
                    </a:p>
                  </a:txBody>
                  <a:tcPr marL="44450" marR="44450" marT="0" marB="0" anchor="ctr"/>
                </a:tc>
                <a:tc>
                  <a:txBody>
                    <a:bodyPr/>
                    <a:lstStyle/>
                    <a:p>
                      <a:pPr>
                        <a:lnSpc>
                          <a:spcPct val="107000"/>
                        </a:lnSpc>
                        <a:spcAft>
                          <a:spcPts val="0"/>
                        </a:spcAft>
                      </a:pPr>
                      <a:r>
                        <a:rPr lang="tr-TR" sz="1100" b="1" dirty="0">
                          <a:effectLst/>
                        </a:rPr>
                        <a:t> Dr. Öğr. Üyesi Gülşen ÖZÇAMKAN AYAZ</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Eski Türk Edebiyatı Ana Bilim Dalı</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Doç. Dr. Salih UÇAK</a:t>
                      </a:r>
                    </a:p>
                  </a:txBody>
                  <a:tcPr marL="44450" marR="44450" marT="0" marB="0" anchor="ctr"/>
                </a:tc>
                <a:extLst>
                  <a:ext uri="{0D108BD9-81ED-4DB2-BD59-A6C34878D82A}">
                    <a16:rowId xmlns:a16="http://schemas.microsoft.com/office/drawing/2014/main" val="26144750"/>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Yeni Türk Edebiyatı Ana Bilim Dalı</a:t>
                      </a:r>
                    </a:p>
                  </a:txBody>
                  <a:tcPr marL="44450" marR="44450" marT="0" marB="0" anchor="ctr"/>
                </a:tc>
                <a:tc>
                  <a:txBody>
                    <a:bodyPr/>
                    <a:lstStyle/>
                    <a:p>
                      <a:pPr>
                        <a:lnSpc>
                          <a:spcPct val="107000"/>
                        </a:lnSpc>
                        <a:spcAft>
                          <a:spcPts val="0"/>
                        </a:spcAft>
                      </a:pP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89953548"/>
                  </a:ext>
                </a:extLst>
              </a:tr>
              <a:tr h="270885">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Türk Dili ve Edebiyatı Bölümü</a:t>
                      </a:r>
                    </a:p>
                  </a:txBody>
                  <a:tcPr marL="44450" marR="44450" marT="0" marB="0" anchor="ctr"/>
                </a:tc>
                <a:tc>
                  <a:txBody>
                    <a:bodyPr/>
                    <a:lstStyle/>
                    <a:p>
                      <a:pP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 Halk Edebiyatı Ana Bilim Dalı </a:t>
                      </a:r>
                      <a:r>
                        <a:rPr lang="tr-T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(KAPALI)</a:t>
                      </a:r>
                    </a:p>
                  </a:txBody>
                  <a:tcPr marL="44450" marR="44450" marT="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0586669"/>
                  </a:ext>
                </a:extLst>
              </a:tr>
            </a:tbl>
          </a:graphicData>
        </a:graphic>
      </p:graphicFrame>
    </p:spTree>
    <p:extLst>
      <p:ext uri="{BB962C8B-B14F-4D97-AF65-F5344CB8AC3E}">
        <p14:creationId xmlns:p14="http://schemas.microsoft.com/office/powerpoint/2010/main" val="45005258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643309445"/>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81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97718428"/>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82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572823122"/>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83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27899105"/>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rPr>
                        <a:t>2 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16.01.2026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84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20646458"/>
              </p:ext>
            </p:extLst>
          </p:nvPr>
        </p:nvGraphicFramePr>
        <p:xfrm>
          <a:off x="103517" y="2017273"/>
          <a:ext cx="11494001" cy="3546765"/>
        </p:xfrm>
        <a:graphic>
          <a:graphicData uri="http://schemas.openxmlformats.org/drawingml/2006/table">
            <a:tbl>
              <a:tblPr firstRow="1" firstCol="1" bandRow="1">
                <a:tableStyleId>{5940675A-B579-460E-94D1-54222C63F5DA}</a:tableStyleId>
              </a:tblPr>
              <a:tblGrid>
                <a:gridCol w="4327338">
                  <a:extLst>
                    <a:ext uri="{9D8B030D-6E8A-4147-A177-3AD203B41FA5}">
                      <a16:colId xmlns:a16="http://schemas.microsoft.com/office/drawing/2014/main" val="4076627954"/>
                    </a:ext>
                  </a:extLst>
                </a:gridCol>
                <a:gridCol w="4684972">
                  <a:extLst>
                    <a:ext uri="{9D8B030D-6E8A-4147-A177-3AD203B41FA5}">
                      <a16:colId xmlns:a16="http://schemas.microsoft.com/office/drawing/2014/main" val="890953265"/>
                    </a:ext>
                  </a:extLst>
                </a:gridCol>
                <a:gridCol w="1240845">
                  <a:extLst>
                    <a:ext uri="{9D8B030D-6E8A-4147-A177-3AD203B41FA5}">
                      <a16:colId xmlns:a16="http://schemas.microsoft.com/office/drawing/2014/main" val="4218147087"/>
                    </a:ext>
                  </a:extLst>
                </a:gridCol>
                <a:gridCol w="1240846">
                  <a:extLst>
                    <a:ext uri="{9D8B030D-6E8A-4147-A177-3AD203B41FA5}">
                      <a16:colId xmlns:a16="http://schemas.microsoft.com/office/drawing/2014/main" val="3426732535"/>
                    </a:ext>
                  </a:extLst>
                </a:gridCol>
              </a:tblGrid>
              <a:tr h="269365">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6936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685744">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295416012"/>
                  </a:ext>
                </a:extLst>
              </a:tr>
              <a:tr h="612658">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173993">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681867924"/>
                  </a:ext>
                </a:extLst>
              </a:tr>
              <a:tr h="451054">
                <a:tc gridSpan="2">
                  <a:txBody>
                    <a:bodyPr/>
                    <a:lstStyle/>
                    <a:p>
                      <a:pPr algn="r">
                        <a:lnSpc>
                          <a:spcPct val="107000"/>
                        </a:lnSpc>
                        <a:spcAft>
                          <a:spcPts val="0"/>
                        </a:spcAft>
                      </a:pPr>
                      <a:r>
                        <a:rPr lang="tr-TR" sz="2000" b="1" dirty="0">
                          <a:solidFill>
                            <a:srgbClr val="0000CC"/>
                          </a:solidFill>
                          <a:effectLst/>
                          <a:latin typeface="+mn-lt"/>
                          <a:ea typeface="Calibri" panose="020F0502020204030204" pitchFamily="34" charset="0"/>
                          <a:cs typeface="Times New Roman" panose="02020603050405020304" pitchFamily="18" charset="0"/>
                        </a:rPr>
                        <a:t>Toplam</a:t>
                      </a:r>
                    </a:p>
                  </a:txBody>
                  <a:tcPr marL="44450" marR="44450" marT="0" marB="0" anchor="ctr"/>
                </a:tc>
                <a:tc hMerge="1">
                  <a:txBody>
                    <a:bodyPr/>
                    <a:lstStyle/>
                    <a:p>
                      <a:pPr algn="l">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377</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446</a:t>
                      </a:r>
                    </a:p>
                  </a:txBody>
                  <a:tcPr marL="44450" marR="44450" marT="0" marB="0" anchor="ctr"/>
                </a:tc>
                <a:extLst>
                  <a:ext uri="{0D108BD9-81ED-4DB2-BD59-A6C34878D82A}">
                    <a16:rowId xmlns:a16="http://schemas.microsoft.com/office/drawing/2014/main" val="4179684982"/>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B7B3-22FB-9F7A-42A7-D923B873A88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E41ACCB-47C7-25FF-645F-7170FA3C3B33}"/>
              </a:ext>
            </a:extLst>
          </p:cNvPr>
          <p:cNvSpPr>
            <a:spLocks noGrp="1"/>
          </p:cNvSpPr>
          <p:nvPr>
            <p:ph type="title"/>
          </p:nvPr>
        </p:nvSpPr>
        <p:spPr>
          <a:xfrm>
            <a:off x="385576" y="574647"/>
            <a:ext cx="10427854" cy="1024889"/>
          </a:xfrm>
        </p:spPr>
        <p:txBody>
          <a:bodyPr>
            <a:normAutofit/>
          </a:bodyPr>
          <a:lstStyle/>
          <a:p>
            <a:pPr algn="ctr"/>
            <a:r>
              <a:rPr lang="tr-TR" sz="3200" b="1" dirty="0">
                <a:solidFill>
                  <a:srgbClr val="3333FF"/>
                </a:solidFill>
              </a:rPr>
              <a:t>Program Akreditasyon Hazırlık Çalışmaları </a:t>
            </a:r>
            <a:br>
              <a:rPr lang="tr-TR" sz="3200" b="1" dirty="0">
                <a:solidFill>
                  <a:srgbClr val="3333FF"/>
                </a:solidFill>
              </a:rPr>
            </a:br>
            <a:r>
              <a:rPr lang="tr-TR" sz="3200" b="1" dirty="0">
                <a:solidFill>
                  <a:srgbClr val="3333FF"/>
                </a:solidFill>
              </a:rPr>
              <a:t>FEDEK Değerlendirme Ölçütleri</a:t>
            </a:r>
          </a:p>
        </p:txBody>
      </p:sp>
      <p:sp>
        <p:nvSpPr>
          <p:cNvPr id="4" name="Veri Yer Tutucusu 3">
            <a:extLst>
              <a:ext uri="{FF2B5EF4-FFF2-40B4-BE49-F238E27FC236}">
                <a16:creationId xmlns:a16="http://schemas.microsoft.com/office/drawing/2014/main" id="{45BBA1C4-F781-CFFD-09FC-68D6AA91B798}"/>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20DA66EE-2EDC-5B75-7B9E-027A4DF07D83}"/>
              </a:ext>
            </a:extLst>
          </p:cNvPr>
          <p:cNvSpPr>
            <a:spLocks noGrp="1"/>
          </p:cNvSpPr>
          <p:nvPr>
            <p:ph type="sldNum" sz="quarter" idx="12"/>
          </p:nvPr>
        </p:nvSpPr>
        <p:spPr/>
        <p:txBody>
          <a:bodyPr/>
          <a:lstStyle/>
          <a:p>
            <a:fld id="{15D42E69-0B45-4D6A-BDA9-8F9042B0111B}" type="slidenum">
              <a:rPr lang="tr-TR" smtClean="0"/>
              <a:pPr/>
              <a:t>85</a:t>
            </a:fld>
            <a:endParaRPr lang="tr-TR"/>
          </a:p>
        </p:txBody>
      </p:sp>
      <p:graphicFrame>
        <p:nvGraphicFramePr>
          <p:cNvPr id="6" name="İçerik Yer Tutucusu 5">
            <a:extLst>
              <a:ext uri="{FF2B5EF4-FFF2-40B4-BE49-F238E27FC236}">
                <a16:creationId xmlns:a16="http://schemas.microsoft.com/office/drawing/2014/main" id="{C4834325-97D7-ED7C-BD1C-AD3BC8B5AAD9}"/>
              </a:ext>
            </a:extLst>
          </p:cNvPr>
          <p:cNvGraphicFramePr>
            <a:graphicFrameLocks noGrp="1"/>
          </p:cNvGraphicFramePr>
          <p:nvPr>
            <p:ph idx="1"/>
            <p:extLst>
              <p:ext uri="{D42A27DB-BD31-4B8C-83A1-F6EECF244321}">
                <p14:modId xmlns:p14="http://schemas.microsoft.com/office/powerpoint/2010/main" val="2915549342"/>
              </p:ext>
            </p:extLst>
          </p:nvPr>
        </p:nvGraphicFramePr>
        <p:xfrm>
          <a:off x="512234" y="1868548"/>
          <a:ext cx="11167532" cy="3902360"/>
        </p:xfrm>
        <a:graphic>
          <a:graphicData uri="http://schemas.openxmlformats.org/drawingml/2006/table">
            <a:tbl>
              <a:tblPr firstRow="1" bandRow="1">
                <a:tableStyleId>{5C22544A-7EE6-4342-B048-85BDC9FD1C3A}</a:tableStyleId>
              </a:tblPr>
              <a:tblGrid>
                <a:gridCol w="11167532">
                  <a:extLst>
                    <a:ext uri="{9D8B030D-6E8A-4147-A177-3AD203B41FA5}">
                      <a16:colId xmlns:a16="http://schemas.microsoft.com/office/drawing/2014/main" val="3444426659"/>
                    </a:ext>
                  </a:extLst>
                </a:gridCol>
              </a:tblGrid>
              <a:tr h="390236">
                <a:tc>
                  <a:txBody>
                    <a:bodyPr/>
                    <a:lstStyle/>
                    <a:p>
                      <a:r>
                        <a:rPr lang="tr-TR" b="1" dirty="0">
                          <a:solidFill>
                            <a:schemeClr val="tx1"/>
                          </a:solidFill>
                        </a:rPr>
                        <a:t>1. </a:t>
                      </a:r>
                      <a:r>
                        <a:rPr lang="tr-TR" sz="1800" b="1" kern="1200" dirty="0">
                          <a:solidFill>
                            <a:schemeClr val="tx1"/>
                          </a:solidFill>
                          <a:effectLst/>
                          <a:latin typeface="+mn-lt"/>
                          <a:ea typeface="+mn-ea"/>
                          <a:cs typeface="+mn-cs"/>
                        </a:rPr>
                        <a:t>ÖĞRENCİLER</a:t>
                      </a:r>
                      <a:endParaRPr lang="tr-TR"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715881435"/>
                  </a:ext>
                </a:extLst>
              </a:tr>
              <a:tr h="390236">
                <a:tc>
                  <a:txBody>
                    <a:bodyPr/>
                    <a:lstStyle/>
                    <a:p>
                      <a:r>
                        <a:rPr lang="tr-TR" b="1" dirty="0"/>
                        <a:t>2. </a:t>
                      </a:r>
                      <a:r>
                        <a:rPr lang="tr-TR" sz="1800" b="1" kern="1200" dirty="0">
                          <a:solidFill>
                            <a:schemeClr val="dk1"/>
                          </a:solidFill>
                          <a:effectLst/>
                          <a:latin typeface="+mn-lt"/>
                          <a:ea typeface="+mn-ea"/>
                          <a:cs typeface="+mn-cs"/>
                        </a:rPr>
                        <a:t>PROGRAM ÖĞRETİM AMAÇLARI (PÖA)</a:t>
                      </a:r>
                      <a:endParaRPr lang="tr-TR" dirty="0"/>
                    </a:p>
                  </a:txBody>
                  <a:tcPr/>
                </a:tc>
                <a:extLst>
                  <a:ext uri="{0D108BD9-81ED-4DB2-BD59-A6C34878D82A}">
                    <a16:rowId xmlns:a16="http://schemas.microsoft.com/office/drawing/2014/main" val="1479098532"/>
                  </a:ext>
                </a:extLst>
              </a:tr>
              <a:tr h="390236">
                <a:tc>
                  <a:txBody>
                    <a:bodyPr/>
                    <a:lstStyle/>
                    <a:p>
                      <a:r>
                        <a:rPr lang="tr-TR" b="1" dirty="0"/>
                        <a:t>3. </a:t>
                      </a:r>
                      <a:r>
                        <a:rPr lang="tr-TR" sz="1800" b="1" kern="1200" dirty="0">
                          <a:solidFill>
                            <a:schemeClr val="dk1"/>
                          </a:solidFill>
                          <a:effectLst/>
                          <a:latin typeface="+mn-lt"/>
                          <a:ea typeface="+mn-ea"/>
                          <a:cs typeface="+mn-cs"/>
                        </a:rPr>
                        <a:t>PROGRAM ÇIKTILARI</a:t>
                      </a:r>
                      <a:endParaRPr lang="tr-TR" dirty="0"/>
                    </a:p>
                  </a:txBody>
                  <a:tcPr/>
                </a:tc>
                <a:extLst>
                  <a:ext uri="{0D108BD9-81ED-4DB2-BD59-A6C34878D82A}">
                    <a16:rowId xmlns:a16="http://schemas.microsoft.com/office/drawing/2014/main" val="2555013825"/>
                  </a:ext>
                </a:extLst>
              </a:tr>
              <a:tr h="390236">
                <a:tc>
                  <a:txBody>
                    <a:bodyPr/>
                    <a:lstStyle/>
                    <a:p>
                      <a:r>
                        <a:rPr lang="tr-TR" sz="1800" b="1" kern="1200" dirty="0">
                          <a:solidFill>
                            <a:schemeClr val="dk1"/>
                          </a:solidFill>
                          <a:effectLst/>
                          <a:latin typeface="+mn-lt"/>
                          <a:ea typeface="+mn-ea"/>
                          <a:cs typeface="+mn-cs"/>
                        </a:rPr>
                        <a:t>4. ÖĞRETİM PLANI</a:t>
                      </a:r>
                      <a:endParaRPr lang="tr-TR" dirty="0"/>
                    </a:p>
                  </a:txBody>
                  <a:tcPr/>
                </a:tc>
                <a:extLst>
                  <a:ext uri="{0D108BD9-81ED-4DB2-BD59-A6C34878D82A}">
                    <a16:rowId xmlns:a16="http://schemas.microsoft.com/office/drawing/2014/main" val="2622853290"/>
                  </a:ext>
                </a:extLst>
              </a:tr>
              <a:tr h="390236">
                <a:tc>
                  <a:txBody>
                    <a:bodyPr/>
                    <a:lstStyle/>
                    <a:p>
                      <a:r>
                        <a:rPr lang="tr-TR" sz="1800" b="1" kern="1200" dirty="0">
                          <a:solidFill>
                            <a:schemeClr val="dk1"/>
                          </a:solidFill>
                          <a:effectLst/>
                          <a:latin typeface="+mn-lt"/>
                          <a:ea typeface="+mn-ea"/>
                          <a:cs typeface="+mn-cs"/>
                        </a:rPr>
                        <a:t>5. ÖĞRETİM KADROSU</a:t>
                      </a:r>
                      <a:endParaRPr lang="tr-TR" dirty="0"/>
                    </a:p>
                  </a:txBody>
                  <a:tcPr/>
                </a:tc>
                <a:extLst>
                  <a:ext uri="{0D108BD9-81ED-4DB2-BD59-A6C34878D82A}">
                    <a16:rowId xmlns:a16="http://schemas.microsoft.com/office/drawing/2014/main" val="1454059546"/>
                  </a:ext>
                </a:extLst>
              </a:tr>
              <a:tr h="390236">
                <a:tc>
                  <a:txBody>
                    <a:bodyPr/>
                    <a:lstStyle/>
                    <a:p>
                      <a:r>
                        <a:rPr lang="tr-TR" sz="1800" b="1" kern="1200" dirty="0">
                          <a:solidFill>
                            <a:schemeClr val="dk1"/>
                          </a:solidFill>
                          <a:effectLst/>
                          <a:latin typeface="+mn-lt"/>
                          <a:ea typeface="+mn-ea"/>
                          <a:cs typeface="+mn-cs"/>
                        </a:rPr>
                        <a:t>6. YÖNETİM YAPISI</a:t>
                      </a:r>
                      <a:endParaRPr lang="tr-TR" dirty="0"/>
                    </a:p>
                  </a:txBody>
                  <a:tcPr/>
                </a:tc>
                <a:extLst>
                  <a:ext uri="{0D108BD9-81ED-4DB2-BD59-A6C34878D82A}">
                    <a16:rowId xmlns:a16="http://schemas.microsoft.com/office/drawing/2014/main" val="3563818113"/>
                  </a:ext>
                </a:extLst>
              </a:tr>
              <a:tr h="390236">
                <a:tc>
                  <a:txBody>
                    <a:bodyPr/>
                    <a:lstStyle/>
                    <a:p>
                      <a:r>
                        <a:rPr lang="tr-TR" sz="1800" b="1" kern="1200" dirty="0">
                          <a:solidFill>
                            <a:schemeClr val="dk1"/>
                          </a:solidFill>
                          <a:effectLst/>
                          <a:latin typeface="+mn-lt"/>
                          <a:ea typeface="+mn-ea"/>
                          <a:cs typeface="+mn-cs"/>
                        </a:rPr>
                        <a:t>7. ALT YAPI</a:t>
                      </a:r>
                      <a:endParaRPr lang="tr-TR" dirty="0"/>
                    </a:p>
                  </a:txBody>
                  <a:tcPr/>
                </a:tc>
                <a:extLst>
                  <a:ext uri="{0D108BD9-81ED-4DB2-BD59-A6C34878D82A}">
                    <a16:rowId xmlns:a16="http://schemas.microsoft.com/office/drawing/2014/main" val="3553101301"/>
                  </a:ext>
                </a:extLst>
              </a:tr>
              <a:tr h="390236">
                <a:tc>
                  <a:txBody>
                    <a:bodyPr/>
                    <a:lstStyle/>
                    <a:p>
                      <a:r>
                        <a:rPr lang="tr-TR" sz="1800" b="1" kern="1200" dirty="0">
                          <a:solidFill>
                            <a:schemeClr val="dk1"/>
                          </a:solidFill>
                          <a:effectLst/>
                          <a:latin typeface="+mn-lt"/>
                          <a:ea typeface="+mn-ea"/>
                          <a:cs typeface="+mn-cs"/>
                        </a:rPr>
                        <a:t>8. KURUM DESTEĞİ VE PARASAL KAYNAKLAR</a:t>
                      </a:r>
                      <a:endParaRPr lang="tr-TR" dirty="0"/>
                    </a:p>
                  </a:txBody>
                  <a:tcPr/>
                </a:tc>
                <a:extLst>
                  <a:ext uri="{0D108BD9-81ED-4DB2-BD59-A6C34878D82A}">
                    <a16:rowId xmlns:a16="http://schemas.microsoft.com/office/drawing/2014/main" val="3733695448"/>
                  </a:ext>
                </a:extLst>
              </a:tr>
              <a:tr h="390236">
                <a:tc>
                  <a:txBody>
                    <a:bodyPr/>
                    <a:lstStyle/>
                    <a:p>
                      <a:r>
                        <a:rPr lang="tr-TR" sz="1800" b="1" kern="1200" dirty="0">
                          <a:solidFill>
                            <a:schemeClr val="dk1"/>
                          </a:solidFill>
                          <a:effectLst/>
                          <a:latin typeface="+mn-lt"/>
                          <a:ea typeface="+mn-ea"/>
                          <a:cs typeface="+mn-cs"/>
                        </a:rPr>
                        <a:t>9. SÜREKLİ İYİLEŞTİRME</a:t>
                      </a:r>
                      <a:endParaRPr lang="tr-TR" dirty="0"/>
                    </a:p>
                  </a:txBody>
                  <a:tcPr/>
                </a:tc>
                <a:extLst>
                  <a:ext uri="{0D108BD9-81ED-4DB2-BD59-A6C34878D82A}">
                    <a16:rowId xmlns:a16="http://schemas.microsoft.com/office/drawing/2014/main" val="2028250917"/>
                  </a:ext>
                </a:extLst>
              </a:tr>
              <a:tr h="390236">
                <a:tc>
                  <a:txBody>
                    <a:bodyPr/>
                    <a:lstStyle/>
                    <a:p>
                      <a:r>
                        <a:rPr lang="tr-TR" sz="1800" b="1" kern="1200" dirty="0">
                          <a:solidFill>
                            <a:schemeClr val="dk1"/>
                          </a:solidFill>
                          <a:effectLst/>
                          <a:latin typeface="+mn-lt"/>
                          <a:ea typeface="+mn-ea"/>
                          <a:cs typeface="+mn-cs"/>
                        </a:rPr>
                        <a:t>10. PROGRAMA ÖZGÜ ÖLÇÜTLER</a:t>
                      </a:r>
                      <a:endParaRPr lang="tr-TR" dirty="0"/>
                    </a:p>
                  </a:txBody>
                  <a:tcPr/>
                </a:tc>
                <a:extLst>
                  <a:ext uri="{0D108BD9-81ED-4DB2-BD59-A6C34878D82A}">
                    <a16:rowId xmlns:a16="http://schemas.microsoft.com/office/drawing/2014/main" val="2118372536"/>
                  </a:ext>
                </a:extLst>
              </a:tr>
            </a:tbl>
          </a:graphicData>
        </a:graphic>
      </p:graphicFrame>
    </p:spTree>
    <p:extLst>
      <p:ext uri="{BB962C8B-B14F-4D97-AF65-F5344CB8AC3E}">
        <p14:creationId xmlns:p14="http://schemas.microsoft.com/office/powerpoint/2010/main" val="153830359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25E6A-AF7D-8550-5708-06E12F5800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A2A15AB-54B3-808C-9476-808C97503229}"/>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1: ÖĞRENCİLER</a:t>
            </a:r>
          </a:p>
        </p:txBody>
      </p:sp>
      <p:sp>
        <p:nvSpPr>
          <p:cNvPr id="4" name="Veri Yer Tutucusu 3">
            <a:extLst>
              <a:ext uri="{FF2B5EF4-FFF2-40B4-BE49-F238E27FC236}">
                <a16:creationId xmlns:a16="http://schemas.microsoft.com/office/drawing/2014/main" id="{23BB3A1F-0077-DFB9-93C4-EB6CB689B130}"/>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68B43337-A6D3-7C28-AD7C-BB7EFD56F2CB}"/>
              </a:ext>
            </a:extLst>
          </p:cNvPr>
          <p:cNvSpPr>
            <a:spLocks noGrp="1"/>
          </p:cNvSpPr>
          <p:nvPr>
            <p:ph type="sldNum" sz="quarter" idx="12"/>
          </p:nvPr>
        </p:nvSpPr>
        <p:spPr/>
        <p:txBody>
          <a:bodyPr/>
          <a:lstStyle/>
          <a:p>
            <a:fld id="{15D42E69-0B45-4D6A-BDA9-8F9042B0111B}" type="slidenum">
              <a:rPr lang="tr-TR" smtClean="0"/>
              <a:pPr/>
              <a:t>86</a:t>
            </a:fld>
            <a:endParaRPr lang="tr-TR"/>
          </a:p>
        </p:txBody>
      </p:sp>
      <p:pic>
        <p:nvPicPr>
          <p:cNvPr id="9" name="İçerik Yer Tutucusu 8" descr="saat, ekran görüntüsü, metin, dijital saat içeren bir resim&#10;&#10;Yapay zeka tarafından oluşturulmuş içerik yanlış olabilir.">
            <a:extLst>
              <a:ext uri="{FF2B5EF4-FFF2-40B4-BE49-F238E27FC236}">
                <a16:creationId xmlns:a16="http://schemas.microsoft.com/office/drawing/2014/main" id="{20B691F7-78F1-7ADD-6F34-5F65389AEA87}"/>
              </a:ext>
            </a:extLst>
          </p:cNvPr>
          <p:cNvPicPr>
            <a:picLocks noGrp="1" noChangeAspect="1"/>
          </p:cNvPicPr>
          <p:nvPr>
            <p:ph idx="1"/>
          </p:nvPr>
        </p:nvPicPr>
        <p:blipFill>
          <a:blip r:embed="rId2"/>
          <a:stretch>
            <a:fillRect/>
          </a:stretch>
        </p:blipFill>
        <p:spPr>
          <a:xfrm>
            <a:off x="838200" y="2439682"/>
            <a:ext cx="10515600" cy="3123223"/>
          </a:xfrm>
          <a:prstGeom prst="rect">
            <a:avLst/>
          </a:prstGeom>
        </p:spPr>
      </p:pic>
    </p:spTree>
    <p:extLst>
      <p:ext uri="{BB962C8B-B14F-4D97-AF65-F5344CB8AC3E}">
        <p14:creationId xmlns:p14="http://schemas.microsoft.com/office/powerpoint/2010/main" val="353441425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34BD-B10C-3AA9-DC8A-FF2053704A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F9999C-3C65-7885-DCFD-701908805156}"/>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2. PROGRAM ÖĞRETİM AMAÇLARI (PÖA)</a:t>
            </a:r>
          </a:p>
        </p:txBody>
      </p:sp>
      <p:sp>
        <p:nvSpPr>
          <p:cNvPr id="4" name="Veri Yer Tutucusu 3">
            <a:extLst>
              <a:ext uri="{FF2B5EF4-FFF2-40B4-BE49-F238E27FC236}">
                <a16:creationId xmlns:a16="http://schemas.microsoft.com/office/drawing/2014/main" id="{D55C0B69-618A-F123-7BB0-9F62EAD49841}"/>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CF14C04D-E395-926D-5AF1-527DB8F5820F}"/>
              </a:ext>
            </a:extLst>
          </p:cNvPr>
          <p:cNvSpPr>
            <a:spLocks noGrp="1"/>
          </p:cNvSpPr>
          <p:nvPr>
            <p:ph type="sldNum" sz="quarter" idx="12"/>
          </p:nvPr>
        </p:nvSpPr>
        <p:spPr/>
        <p:txBody>
          <a:bodyPr/>
          <a:lstStyle/>
          <a:p>
            <a:fld id="{15D42E69-0B45-4D6A-BDA9-8F9042B0111B}" type="slidenum">
              <a:rPr lang="tr-TR" smtClean="0"/>
              <a:pPr/>
              <a:t>87</a:t>
            </a:fld>
            <a:endParaRPr lang="tr-TR"/>
          </a:p>
        </p:txBody>
      </p:sp>
      <p:pic>
        <p:nvPicPr>
          <p:cNvPr id="6" name="İçerik Yer Tutucusu 5" descr="ekran görüntüsü, metin içeren bir resim&#10;&#10;Yapay zeka tarafından oluşturulmuş içerik yanlış olabilir.">
            <a:extLst>
              <a:ext uri="{FF2B5EF4-FFF2-40B4-BE49-F238E27FC236}">
                <a16:creationId xmlns:a16="http://schemas.microsoft.com/office/drawing/2014/main" id="{70C2B363-CCA4-96BE-ADCB-F8CBBD41A283}"/>
              </a:ext>
            </a:extLst>
          </p:cNvPr>
          <p:cNvPicPr>
            <a:picLocks noGrp="1" noChangeAspect="1"/>
          </p:cNvPicPr>
          <p:nvPr>
            <p:ph idx="1"/>
          </p:nvPr>
        </p:nvPicPr>
        <p:blipFill>
          <a:blip r:embed="rId2"/>
          <a:stretch>
            <a:fillRect/>
          </a:stretch>
        </p:blipFill>
        <p:spPr>
          <a:xfrm>
            <a:off x="838200" y="2053858"/>
            <a:ext cx="10515600" cy="3894871"/>
          </a:xfrm>
          <a:prstGeom prst="rect">
            <a:avLst/>
          </a:prstGeom>
        </p:spPr>
      </p:pic>
    </p:spTree>
    <p:extLst>
      <p:ext uri="{BB962C8B-B14F-4D97-AF65-F5344CB8AC3E}">
        <p14:creationId xmlns:p14="http://schemas.microsoft.com/office/powerpoint/2010/main" val="18670400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71170-25BA-6C87-4CF2-B03C3FFC885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AD914E-76B9-5759-4526-91225CBDBE02}"/>
              </a:ext>
            </a:extLst>
          </p:cNvPr>
          <p:cNvSpPr>
            <a:spLocks noGrp="1"/>
          </p:cNvSpPr>
          <p:nvPr>
            <p:ph type="title"/>
          </p:nvPr>
        </p:nvSpPr>
        <p:spPr>
          <a:xfrm>
            <a:off x="183861" y="563070"/>
            <a:ext cx="10427854" cy="748146"/>
          </a:xfrm>
        </p:spPr>
        <p:txBody>
          <a:bodyPr>
            <a:normAutofit/>
          </a:bodyPr>
          <a:lstStyle/>
          <a:p>
            <a:pPr algn="ctr"/>
            <a:r>
              <a:rPr lang="tr-TR" sz="3200" b="1" dirty="0">
                <a:solidFill>
                  <a:srgbClr val="3333FF"/>
                </a:solidFill>
              </a:rPr>
              <a:t>3: PROGRAM ÇIKTILARI</a:t>
            </a:r>
          </a:p>
        </p:txBody>
      </p:sp>
      <p:sp>
        <p:nvSpPr>
          <p:cNvPr id="4" name="Veri Yer Tutucusu 3">
            <a:extLst>
              <a:ext uri="{FF2B5EF4-FFF2-40B4-BE49-F238E27FC236}">
                <a16:creationId xmlns:a16="http://schemas.microsoft.com/office/drawing/2014/main" id="{07CFDF2F-0319-14F1-1CA6-13924098524D}"/>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F3033FCD-3AFB-4514-B7D3-9EE95141D819}"/>
              </a:ext>
            </a:extLst>
          </p:cNvPr>
          <p:cNvSpPr>
            <a:spLocks noGrp="1"/>
          </p:cNvSpPr>
          <p:nvPr>
            <p:ph type="sldNum" sz="quarter" idx="12"/>
          </p:nvPr>
        </p:nvSpPr>
        <p:spPr/>
        <p:txBody>
          <a:bodyPr/>
          <a:lstStyle/>
          <a:p>
            <a:fld id="{15D42E69-0B45-4D6A-BDA9-8F9042B0111B}" type="slidenum">
              <a:rPr lang="tr-TR" smtClean="0"/>
              <a:pPr/>
              <a:t>88</a:t>
            </a:fld>
            <a:endParaRPr lang="tr-TR"/>
          </a:p>
        </p:txBody>
      </p:sp>
      <p:pic>
        <p:nvPicPr>
          <p:cNvPr id="6" name="İçerik Yer Tutucusu 5" descr="ekran görüntüsü içeren bir resim&#10;&#10;Yapay zeka tarafından oluşturulmuş içerik yanlış olabilir.">
            <a:extLst>
              <a:ext uri="{FF2B5EF4-FFF2-40B4-BE49-F238E27FC236}">
                <a16:creationId xmlns:a16="http://schemas.microsoft.com/office/drawing/2014/main" id="{0F9E160E-327D-79A4-405D-FFC393A24ACA}"/>
              </a:ext>
            </a:extLst>
          </p:cNvPr>
          <p:cNvPicPr>
            <a:picLocks noGrp="1" noChangeAspect="1"/>
          </p:cNvPicPr>
          <p:nvPr>
            <p:ph idx="1"/>
          </p:nvPr>
        </p:nvPicPr>
        <p:blipFill>
          <a:blip r:embed="rId2"/>
          <a:stretch>
            <a:fillRect/>
          </a:stretch>
        </p:blipFill>
        <p:spPr>
          <a:xfrm>
            <a:off x="1130061" y="1680396"/>
            <a:ext cx="8453886" cy="4522448"/>
          </a:xfrm>
          <a:prstGeom prst="rect">
            <a:avLst/>
          </a:prstGeom>
        </p:spPr>
      </p:pic>
    </p:spTree>
    <p:extLst>
      <p:ext uri="{BB962C8B-B14F-4D97-AF65-F5344CB8AC3E}">
        <p14:creationId xmlns:p14="http://schemas.microsoft.com/office/powerpoint/2010/main" val="156108271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6B1A4-3F86-6A8C-BE11-CDF69AF2FA6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D1E126E-E9CE-13D6-D017-4A900A224B43}"/>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4: ÖĞRETİM PLANI</a:t>
            </a:r>
          </a:p>
        </p:txBody>
      </p:sp>
      <p:sp>
        <p:nvSpPr>
          <p:cNvPr id="4" name="Veri Yer Tutucusu 3">
            <a:extLst>
              <a:ext uri="{FF2B5EF4-FFF2-40B4-BE49-F238E27FC236}">
                <a16:creationId xmlns:a16="http://schemas.microsoft.com/office/drawing/2014/main" id="{E5299329-87AD-B628-B8CA-AE13A4A058F8}"/>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F44BB8FE-9B4A-4333-735C-5C649413AE0D}"/>
              </a:ext>
            </a:extLst>
          </p:cNvPr>
          <p:cNvSpPr>
            <a:spLocks noGrp="1"/>
          </p:cNvSpPr>
          <p:nvPr>
            <p:ph type="sldNum" sz="quarter" idx="12"/>
          </p:nvPr>
        </p:nvSpPr>
        <p:spPr/>
        <p:txBody>
          <a:bodyPr/>
          <a:lstStyle/>
          <a:p>
            <a:fld id="{15D42E69-0B45-4D6A-BDA9-8F9042B0111B}" type="slidenum">
              <a:rPr lang="tr-TR" smtClean="0"/>
              <a:pPr/>
              <a:t>89</a:t>
            </a:fld>
            <a:endParaRPr lang="tr-TR"/>
          </a:p>
        </p:txBody>
      </p:sp>
      <p:pic>
        <p:nvPicPr>
          <p:cNvPr id="15" name="İçerik Yer Tutucusu 14" descr="ekran görüntüsü içeren bir resim&#10;&#10;Yapay zeka tarafından oluşturulmuş içerik yanlış olabilir.">
            <a:extLst>
              <a:ext uri="{FF2B5EF4-FFF2-40B4-BE49-F238E27FC236}">
                <a16:creationId xmlns:a16="http://schemas.microsoft.com/office/drawing/2014/main" id="{4FB7D35D-A0C3-776C-C7D6-C3CA8729DEF5}"/>
              </a:ext>
            </a:extLst>
          </p:cNvPr>
          <p:cNvPicPr>
            <a:picLocks noGrp="1" noChangeAspect="1"/>
          </p:cNvPicPr>
          <p:nvPr>
            <p:ph idx="1"/>
          </p:nvPr>
        </p:nvPicPr>
        <p:blipFill>
          <a:blip r:embed="rId2"/>
          <a:stretch>
            <a:fillRect/>
          </a:stretch>
        </p:blipFill>
        <p:spPr>
          <a:xfrm>
            <a:off x="286109" y="2036486"/>
            <a:ext cx="11535480" cy="3648322"/>
          </a:xfrm>
          <a:prstGeom prst="rect">
            <a:avLst/>
          </a:prstGeom>
        </p:spPr>
      </p:pic>
    </p:spTree>
    <p:extLst>
      <p:ext uri="{BB962C8B-B14F-4D97-AF65-F5344CB8AC3E}">
        <p14:creationId xmlns:p14="http://schemas.microsoft.com/office/powerpoint/2010/main" val="124641374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16.01.2026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904261744"/>
              </p:ext>
            </p:extLst>
          </p:nvPr>
        </p:nvGraphicFramePr>
        <p:xfrm>
          <a:off x="640079" y="1824303"/>
          <a:ext cx="11265593" cy="4066920"/>
        </p:xfrm>
        <a:graphic>
          <a:graphicData uri="http://schemas.openxmlformats.org/drawingml/2006/table">
            <a:tbl>
              <a:tblPr firstRow="1" firstCol="1" bandRow="1">
                <a:tableStyleId>{BDBED569-4797-4DF1-A0F4-6AAB3CD982D8}</a:tableStyleId>
              </a:tblPr>
              <a:tblGrid>
                <a:gridCol w="5769599">
                  <a:extLst>
                    <a:ext uri="{9D8B030D-6E8A-4147-A177-3AD203B41FA5}">
                      <a16:colId xmlns:a16="http://schemas.microsoft.com/office/drawing/2014/main" val="1380241728"/>
                    </a:ext>
                  </a:extLst>
                </a:gridCol>
                <a:gridCol w="1837677">
                  <a:extLst>
                    <a:ext uri="{9D8B030D-6E8A-4147-A177-3AD203B41FA5}">
                      <a16:colId xmlns:a16="http://schemas.microsoft.com/office/drawing/2014/main" val="3658092677"/>
                    </a:ext>
                  </a:extLst>
                </a:gridCol>
                <a:gridCol w="1953088">
                  <a:extLst>
                    <a:ext uri="{9D8B030D-6E8A-4147-A177-3AD203B41FA5}">
                      <a16:colId xmlns:a16="http://schemas.microsoft.com/office/drawing/2014/main" val="1165777575"/>
                    </a:ext>
                  </a:extLst>
                </a:gridCol>
                <a:gridCol w="1705229">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FAKÜLTE KALİTE KOMİSYONU  (Bölüm Komisyonları Mevcuttur)</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LİDERLİK, YÖNETİŞİM VE KALİTE ALT KOMİSYONU</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5</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4203194837"/>
                  </a:ext>
                </a:extLst>
              </a:tr>
              <a:tr h="275795">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EĞİTİM-ÖĞRETİM ALT KOMİSYONU </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ARAŞTIRMA VE GELİŞTİRME ALT KOMİSYONU</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TOPLUMSAL KATKI ALT KOMİSYONU</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931904244"/>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AKREDİTASYON ALT KOMİSYONU (Bölüm Komisyonları Mevcuttur)</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200" dirty="0">
                          <a:effectLst/>
                          <a:latin typeface="+mn-lt"/>
                          <a:ea typeface="Calibri" panose="020F0502020204030204" pitchFamily="34" charset="0"/>
                          <a:cs typeface="Times New Roman" panose="02020603050405020304" pitchFamily="18" charset="0"/>
                        </a:rPr>
                        <a:t>REHBERLİK VE DANIŞMANLIK KOMİSYONU</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200" dirty="0">
                          <a:effectLst/>
                          <a:latin typeface="+mn-lt"/>
                          <a:cs typeface="Times New Roman" panose="02020603050405020304" pitchFamily="18" charset="0"/>
                        </a:rPr>
                        <a:t>BİLİMSEL, SOSYAL VE SPORTİF FAALİYETLER DÜZENLEME KOMİSYONU</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200" dirty="0">
                          <a:effectLst/>
                          <a:latin typeface="+mn-lt"/>
                          <a:cs typeface="Times New Roman" panose="02020603050405020304" pitchFamily="18" charset="0"/>
                        </a:rPr>
                        <a:t>FAALİYET RAPORU VE STRATEJİK PLAN HAZIRLAMA KOMİSYONU</a:t>
                      </a:r>
                    </a:p>
                  </a:txBody>
                  <a:tcPr marL="46990" marR="46990" marT="6350"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4</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pPr>
                      <a:r>
                        <a:rPr lang="tr-TR" sz="1100" b="1" dirty="0">
                          <a:effectLst/>
                          <a:latin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200" dirty="0">
                          <a:effectLst/>
                          <a:latin typeface="+mn-lt"/>
                        </a:rPr>
                        <a:t>ULUSLARARASILAŞTIRMA KOMİSYONU (Bölümlerin Koordinatörleri Mevcuttur)</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200" dirty="0">
                          <a:effectLst/>
                          <a:latin typeface="+mn-lt"/>
                        </a:rPr>
                        <a:t>FAKÜLTE TANITIM KOMİSYONU</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 3</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200" dirty="0">
                          <a:effectLst/>
                          <a:latin typeface="+mn-lt"/>
                        </a:rPr>
                        <a:t>WEB SAYFALARI VE SOSYAL MEDYA KOMİSYONU (Bölümlerin Koordinatörleri Mevcuttur)</a:t>
                      </a:r>
                      <a:endParaRPr lang="tr-TR" sz="1200" dirty="0">
                        <a:effectLst/>
                        <a:latin typeface="+mn-lt"/>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b="1" dirty="0">
                          <a:effectLst/>
                        </a:rPr>
                        <a:t> 3</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tc>
                  <a:txBody>
                    <a:bodyPr/>
                    <a:lstStyle/>
                    <a:p>
                      <a:pPr algn="ctr">
                        <a:lnSpc>
                          <a:spcPct val="107000"/>
                        </a:lnSpc>
                        <a:spcAft>
                          <a:spcPts val="0"/>
                        </a:spcAft>
                      </a:pPr>
                      <a:r>
                        <a:rPr lang="tr-TR" sz="1100" b="1" dirty="0">
                          <a:effectLst/>
                          <a:latin typeface="Calibri" panose="020F0502020204030204" pitchFamily="34" charset="0"/>
                          <a:ea typeface="Calibri" panose="020F0502020204030204" pitchFamily="34" charset="0"/>
                          <a:cs typeface="Times New Roman" panose="02020603050405020304" pitchFamily="18" charset="0"/>
                        </a:rPr>
                        <a:t>---</a:t>
                      </a:r>
                    </a:p>
                  </a:txBody>
                  <a:tcPr marL="9525" marR="9525" marT="9525" marB="0" anchor="ctr"/>
                </a:tc>
                <a:extLst>
                  <a:ext uri="{0D108BD9-81ED-4DB2-BD59-A6C34878D82A}">
                    <a16:rowId xmlns:a16="http://schemas.microsoft.com/office/drawing/2014/main" val="2371591073"/>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9C573-B6D5-B1D6-98E7-01CDD807CC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90E33AA-B6DA-B777-7486-074BB96389FD}"/>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5: ÖĞRETİM KADROSU</a:t>
            </a:r>
          </a:p>
        </p:txBody>
      </p:sp>
      <p:sp>
        <p:nvSpPr>
          <p:cNvPr id="4" name="Veri Yer Tutucusu 3">
            <a:extLst>
              <a:ext uri="{FF2B5EF4-FFF2-40B4-BE49-F238E27FC236}">
                <a16:creationId xmlns:a16="http://schemas.microsoft.com/office/drawing/2014/main" id="{C4C290A2-3C6C-6E99-3EED-D7434155FFEF}"/>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279F8698-8FAC-4163-3E71-741A0A70E363}"/>
              </a:ext>
            </a:extLst>
          </p:cNvPr>
          <p:cNvSpPr>
            <a:spLocks noGrp="1"/>
          </p:cNvSpPr>
          <p:nvPr>
            <p:ph type="sldNum" sz="quarter" idx="12"/>
          </p:nvPr>
        </p:nvSpPr>
        <p:spPr/>
        <p:txBody>
          <a:bodyPr/>
          <a:lstStyle/>
          <a:p>
            <a:fld id="{15D42E69-0B45-4D6A-BDA9-8F9042B0111B}" type="slidenum">
              <a:rPr lang="tr-TR" smtClean="0"/>
              <a:pPr/>
              <a:t>90</a:t>
            </a:fld>
            <a:endParaRPr lang="tr-TR"/>
          </a:p>
        </p:txBody>
      </p:sp>
      <p:pic>
        <p:nvPicPr>
          <p:cNvPr id="6" name="İçerik Yer Tutucusu 5" descr="ekran görüntüsü, metin, ekran, görüntüleme, saat içeren bir resim&#10;&#10;Yapay zeka tarafından oluşturulmuş içerik yanlış olabilir.">
            <a:extLst>
              <a:ext uri="{FF2B5EF4-FFF2-40B4-BE49-F238E27FC236}">
                <a16:creationId xmlns:a16="http://schemas.microsoft.com/office/drawing/2014/main" id="{B2D431E1-61B4-5FAB-B4AA-D7D17F0200F7}"/>
              </a:ext>
            </a:extLst>
          </p:cNvPr>
          <p:cNvPicPr>
            <a:picLocks noGrp="1" noChangeAspect="1"/>
          </p:cNvPicPr>
          <p:nvPr>
            <p:ph idx="1"/>
          </p:nvPr>
        </p:nvPicPr>
        <p:blipFill>
          <a:blip r:embed="rId2"/>
          <a:stretch>
            <a:fillRect/>
          </a:stretch>
        </p:blipFill>
        <p:spPr>
          <a:xfrm>
            <a:off x="321695" y="2579298"/>
            <a:ext cx="11463426" cy="2945505"/>
          </a:xfrm>
          <a:prstGeom prst="rect">
            <a:avLst/>
          </a:prstGeom>
        </p:spPr>
      </p:pic>
    </p:spTree>
    <p:extLst>
      <p:ext uri="{BB962C8B-B14F-4D97-AF65-F5344CB8AC3E}">
        <p14:creationId xmlns:p14="http://schemas.microsoft.com/office/powerpoint/2010/main" val="132209132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FBB53-D56F-8F63-9013-BFC7E871FD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CE5078-C5BD-8856-D1B4-96C96C9445B0}"/>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6: YÖNETİM YAPISI</a:t>
            </a:r>
          </a:p>
        </p:txBody>
      </p:sp>
      <p:sp>
        <p:nvSpPr>
          <p:cNvPr id="4" name="Veri Yer Tutucusu 3">
            <a:extLst>
              <a:ext uri="{FF2B5EF4-FFF2-40B4-BE49-F238E27FC236}">
                <a16:creationId xmlns:a16="http://schemas.microsoft.com/office/drawing/2014/main" id="{274E1348-801A-65FB-A3E0-028BE18F56FD}"/>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55B9BEF4-B706-565A-7A79-CF86A8192934}"/>
              </a:ext>
            </a:extLst>
          </p:cNvPr>
          <p:cNvSpPr>
            <a:spLocks noGrp="1"/>
          </p:cNvSpPr>
          <p:nvPr>
            <p:ph type="sldNum" sz="quarter" idx="12"/>
          </p:nvPr>
        </p:nvSpPr>
        <p:spPr/>
        <p:txBody>
          <a:bodyPr/>
          <a:lstStyle/>
          <a:p>
            <a:fld id="{15D42E69-0B45-4D6A-BDA9-8F9042B0111B}" type="slidenum">
              <a:rPr lang="tr-TR" smtClean="0"/>
              <a:pPr/>
              <a:t>91</a:t>
            </a:fld>
            <a:endParaRPr lang="tr-TR"/>
          </a:p>
        </p:txBody>
      </p:sp>
      <p:pic>
        <p:nvPicPr>
          <p:cNvPr id="6" name="İçerik Yer Tutucusu 5" descr="ekran görüntüsü, multimedya yazılımı, grafik yazılımı içeren bir resim&#10;&#10;Yapay zeka tarafından oluşturulmuş içerik yanlış olabilir.">
            <a:extLst>
              <a:ext uri="{FF2B5EF4-FFF2-40B4-BE49-F238E27FC236}">
                <a16:creationId xmlns:a16="http://schemas.microsoft.com/office/drawing/2014/main" id="{08F03123-5B79-82C9-30EB-88B9D5E51E67}"/>
              </a:ext>
            </a:extLst>
          </p:cNvPr>
          <p:cNvPicPr>
            <a:picLocks noGrp="1" noChangeAspect="1"/>
          </p:cNvPicPr>
          <p:nvPr>
            <p:ph idx="1"/>
          </p:nvPr>
        </p:nvPicPr>
        <p:blipFill>
          <a:blip r:embed="rId2"/>
          <a:stretch>
            <a:fillRect/>
          </a:stretch>
        </p:blipFill>
        <p:spPr>
          <a:xfrm>
            <a:off x="605260" y="2268749"/>
            <a:ext cx="11171234" cy="3207816"/>
          </a:xfrm>
          <a:prstGeom prst="rect">
            <a:avLst/>
          </a:prstGeom>
        </p:spPr>
      </p:pic>
    </p:spTree>
    <p:extLst>
      <p:ext uri="{BB962C8B-B14F-4D97-AF65-F5344CB8AC3E}">
        <p14:creationId xmlns:p14="http://schemas.microsoft.com/office/powerpoint/2010/main" val="290167292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26A8-36EB-A24C-28CB-506E3DFB55B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4DECB4-E41E-1EE8-B0F1-0EF60877E248}"/>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7: ALT YAPI</a:t>
            </a:r>
          </a:p>
        </p:txBody>
      </p:sp>
      <p:sp>
        <p:nvSpPr>
          <p:cNvPr id="4" name="Veri Yer Tutucusu 3">
            <a:extLst>
              <a:ext uri="{FF2B5EF4-FFF2-40B4-BE49-F238E27FC236}">
                <a16:creationId xmlns:a16="http://schemas.microsoft.com/office/drawing/2014/main" id="{04D02516-19DE-8B66-7D3D-E87B42CE63EE}"/>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29197463-88C1-9B91-5EEF-57B8E027C854}"/>
              </a:ext>
            </a:extLst>
          </p:cNvPr>
          <p:cNvSpPr>
            <a:spLocks noGrp="1"/>
          </p:cNvSpPr>
          <p:nvPr>
            <p:ph type="sldNum" sz="quarter" idx="12"/>
          </p:nvPr>
        </p:nvSpPr>
        <p:spPr/>
        <p:txBody>
          <a:bodyPr/>
          <a:lstStyle/>
          <a:p>
            <a:fld id="{15D42E69-0B45-4D6A-BDA9-8F9042B0111B}" type="slidenum">
              <a:rPr lang="tr-TR" smtClean="0"/>
              <a:pPr/>
              <a:t>92</a:t>
            </a:fld>
            <a:endParaRPr lang="tr-TR"/>
          </a:p>
        </p:txBody>
      </p:sp>
      <p:pic>
        <p:nvPicPr>
          <p:cNvPr id="6" name="İçerik Yer Tutucusu 5" descr="saat, ekran görüntüsü, dijital saat içeren bir resim&#10;&#10;Yapay zeka tarafından oluşturulmuş içerik yanlış olabilir.">
            <a:extLst>
              <a:ext uri="{FF2B5EF4-FFF2-40B4-BE49-F238E27FC236}">
                <a16:creationId xmlns:a16="http://schemas.microsoft.com/office/drawing/2014/main" id="{EC151FEB-75BF-6433-1822-DDAAABF45ADC}"/>
              </a:ext>
            </a:extLst>
          </p:cNvPr>
          <p:cNvPicPr>
            <a:picLocks noGrp="1" noChangeAspect="1"/>
          </p:cNvPicPr>
          <p:nvPr>
            <p:ph idx="1"/>
          </p:nvPr>
        </p:nvPicPr>
        <p:blipFill>
          <a:blip r:embed="rId2"/>
          <a:stretch>
            <a:fillRect/>
          </a:stretch>
        </p:blipFill>
        <p:spPr>
          <a:xfrm>
            <a:off x="473628" y="2130725"/>
            <a:ext cx="11244743" cy="3578133"/>
          </a:xfrm>
          <a:prstGeom prst="rect">
            <a:avLst/>
          </a:prstGeom>
        </p:spPr>
      </p:pic>
    </p:spTree>
    <p:extLst>
      <p:ext uri="{BB962C8B-B14F-4D97-AF65-F5344CB8AC3E}">
        <p14:creationId xmlns:p14="http://schemas.microsoft.com/office/powerpoint/2010/main" val="95611395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B8F9D-D20A-E8B0-0870-0C24603FD6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86F429-3A6F-AC87-B293-E255C3927AD9}"/>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8: KURUM DESTEĞİ VE PARASAL KAYNAKLAR</a:t>
            </a:r>
          </a:p>
        </p:txBody>
      </p:sp>
      <p:sp>
        <p:nvSpPr>
          <p:cNvPr id="4" name="Veri Yer Tutucusu 3">
            <a:extLst>
              <a:ext uri="{FF2B5EF4-FFF2-40B4-BE49-F238E27FC236}">
                <a16:creationId xmlns:a16="http://schemas.microsoft.com/office/drawing/2014/main" id="{7DBABE86-8DEC-7F00-F9D3-A9CF4520330C}"/>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2209786B-5BEF-8FE7-C66C-2121FF38F880}"/>
              </a:ext>
            </a:extLst>
          </p:cNvPr>
          <p:cNvSpPr>
            <a:spLocks noGrp="1"/>
          </p:cNvSpPr>
          <p:nvPr>
            <p:ph type="sldNum" sz="quarter" idx="12"/>
          </p:nvPr>
        </p:nvSpPr>
        <p:spPr/>
        <p:txBody>
          <a:bodyPr/>
          <a:lstStyle/>
          <a:p>
            <a:fld id="{15D42E69-0B45-4D6A-BDA9-8F9042B0111B}" type="slidenum">
              <a:rPr lang="tr-TR" smtClean="0"/>
              <a:pPr/>
              <a:t>93</a:t>
            </a:fld>
            <a:endParaRPr lang="tr-TR"/>
          </a:p>
        </p:txBody>
      </p:sp>
      <p:pic>
        <p:nvPicPr>
          <p:cNvPr id="6" name="İçerik Yer Tutucusu 5" descr="ekran görüntüsü, metin, saat, ekran, görüntüleme içeren bir resim&#10;&#10;Yapay zeka tarafından oluşturulmuş içerik yanlış olabilir.">
            <a:extLst>
              <a:ext uri="{FF2B5EF4-FFF2-40B4-BE49-F238E27FC236}">
                <a16:creationId xmlns:a16="http://schemas.microsoft.com/office/drawing/2014/main" id="{E9448D41-53F2-9877-52C9-3F62256A8E9C}"/>
              </a:ext>
            </a:extLst>
          </p:cNvPr>
          <p:cNvPicPr>
            <a:picLocks noGrp="1" noChangeAspect="1"/>
          </p:cNvPicPr>
          <p:nvPr>
            <p:ph idx="1"/>
          </p:nvPr>
        </p:nvPicPr>
        <p:blipFill>
          <a:blip r:embed="rId2"/>
          <a:stretch>
            <a:fillRect/>
          </a:stretch>
        </p:blipFill>
        <p:spPr>
          <a:xfrm>
            <a:off x="543464" y="2209549"/>
            <a:ext cx="11405150" cy="3292208"/>
          </a:xfrm>
          <a:prstGeom prst="rect">
            <a:avLst/>
          </a:prstGeom>
        </p:spPr>
      </p:pic>
    </p:spTree>
    <p:extLst>
      <p:ext uri="{BB962C8B-B14F-4D97-AF65-F5344CB8AC3E}">
        <p14:creationId xmlns:p14="http://schemas.microsoft.com/office/powerpoint/2010/main" val="327286270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22B0F-D2F8-E8CA-84A7-A3B435FF87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FF0F98E-853E-0058-74C9-F3153EAF23F7}"/>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9: SÜREKLİ İYİLEŞTİRME</a:t>
            </a:r>
          </a:p>
        </p:txBody>
      </p:sp>
      <p:sp>
        <p:nvSpPr>
          <p:cNvPr id="4" name="Veri Yer Tutucusu 3">
            <a:extLst>
              <a:ext uri="{FF2B5EF4-FFF2-40B4-BE49-F238E27FC236}">
                <a16:creationId xmlns:a16="http://schemas.microsoft.com/office/drawing/2014/main" id="{BA3273FE-34CA-6DC7-0A85-51C8E580460B}"/>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1F071312-8C12-5892-4E12-D38AE26374B7}"/>
              </a:ext>
            </a:extLst>
          </p:cNvPr>
          <p:cNvSpPr>
            <a:spLocks noGrp="1"/>
          </p:cNvSpPr>
          <p:nvPr>
            <p:ph type="sldNum" sz="quarter" idx="12"/>
          </p:nvPr>
        </p:nvSpPr>
        <p:spPr/>
        <p:txBody>
          <a:bodyPr/>
          <a:lstStyle/>
          <a:p>
            <a:fld id="{15D42E69-0B45-4D6A-BDA9-8F9042B0111B}" type="slidenum">
              <a:rPr lang="tr-TR" smtClean="0"/>
              <a:pPr/>
              <a:t>94</a:t>
            </a:fld>
            <a:endParaRPr lang="tr-TR"/>
          </a:p>
        </p:txBody>
      </p:sp>
      <p:pic>
        <p:nvPicPr>
          <p:cNvPr id="6" name="İçerik Yer Tutucusu 5" descr="metin, ekran görüntüsü, saat, dijital saat içeren bir resim&#10;&#10;Yapay zeka tarafından oluşturulmuş içerik yanlış olabilir.">
            <a:extLst>
              <a:ext uri="{FF2B5EF4-FFF2-40B4-BE49-F238E27FC236}">
                <a16:creationId xmlns:a16="http://schemas.microsoft.com/office/drawing/2014/main" id="{662D5E4F-BE04-9039-5FB1-E99CF573BCFE}"/>
              </a:ext>
            </a:extLst>
          </p:cNvPr>
          <p:cNvPicPr>
            <a:picLocks noGrp="1" noChangeAspect="1"/>
          </p:cNvPicPr>
          <p:nvPr>
            <p:ph idx="1"/>
          </p:nvPr>
        </p:nvPicPr>
        <p:blipFill>
          <a:blip r:embed="rId2"/>
          <a:stretch>
            <a:fillRect/>
          </a:stretch>
        </p:blipFill>
        <p:spPr>
          <a:xfrm>
            <a:off x="415379" y="2682815"/>
            <a:ext cx="11507765" cy="2538838"/>
          </a:xfrm>
          <a:prstGeom prst="rect">
            <a:avLst/>
          </a:prstGeom>
        </p:spPr>
      </p:pic>
    </p:spTree>
    <p:extLst>
      <p:ext uri="{BB962C8B-B14F-4D97-AF65-F5344CB8AC3E}">
        <p14:creationId xmlns:p14="http://schemas.microsoft.com/office/powerpoint/2010/main" val="290001288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049BB-4D0F-4873-6F44-78FB97AA90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DDA18EA-861F-701A-A7B6-72C65A29DA79}"/>
              </a:ext>
            </a:extLst>
          </p:cNvPr>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10: PROGRAMA ÖZGÜ ÖLÇÜTLER</a:t>
            </a:r>
          </a:p>
        </p:txBody>
      </p:sp>
      <p:sp>
        <p:nvSpPr>
          <p:cNvPr id="4" name="Veri Yer Tutucusu 3">
            <a:extLst>
              <a:ext uri="{FF2B5EF4-FFF2-40B4-BE49-F238E27FC236}">
                <a16:creationId xmlns:a16="http://schemas.microsoft.com/office/drawing/2014/main" id="{E9B0C003-B15C-6915-B16F-F9DE2601EC51}"/>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BEF871A4-B81E-3F43-F0A8-6265F98FACA2}"/>
              </a:ext>
            </a:extLst>
          </p:cNvPr>
          <p:cNvSpPr>
            <a:spLocks noGrp="1"/>
          </p:cNvSpPr>
          <p:nvPr>
            <p:ph type="sldNum" sz="quarter" idx="12"/>
          </p:nvPr>
        </p:nvSpPr>
        <p:spPr/>
        <p:txBody>
          <a:bodyPr/>
          <a:lstStyle/>
          <a:p>
            <a:fld id="{15D42E69-0B45-4D6A-BDA9-8F9042B0111B}" type="slidenum">
              <a:rPr lang="tr-TR" smtClean="0"/>
              <a:pPr/>
              <a:t>95</a:t>
            </a:fld>
            <a:endParaRPr lang="tr-TR"/>
          </a:p>
        </p:txBody>
      </p:sp>
      <p:pic>
        <p:nvPicPr>
          <p:cNvPr id="6" name="İçerik Yer Tutucusu 5" descr="ekran görüntüsü, metin içeren bir resim&#10;&#10;Yapay zeka tarafından oluşturulmuş içerik yanlış olabilir.">
            <a:extLst>
              <a:ext uri="{FF2B5EF4-FFF2-40B4-BE49-F238E27FC236}">
                <a16:creationId xmlns:a16="http://schemas.microsoft.com/office/drawing/2014/main" id="{C081D9BC-7590-01FD-3BFA-678FB6644EA3}"/>
              </a:ext>
            </a:extLst>
          </p:cNvPr>
          <p:cNvPicPr>
            <a:picLocks noGrp="1" noChangeAspect="1"/>
          </p:cNvPicPr>
          <p:nvPr>
            <p:ph idx="1"/>
          </p:nvPr>
        </p:nvPicPr>
        <p:blipFill>
          <a:blip r:embed="rId2"/>
          <a:stretch>
            <a:fillRect/>
          </a:stretch>
        </p:blipFill>
        <p:spPr>
          <a:xfrm>
            <a:off x="104235" y="2519458"/>
            <a:ext cx="11983529" cy="2302163"/>
          </a:xfrm>
          <a:prstGeom prst="rect">
            <a:avLst/>
          </a:prstGeom>
        </p:spPr>
      </p:pic>
    </p:spTree>
    <p:extLst>
      <p:ext uri="{BB962C8B-B14F-4D97-AF65-F5344CB8AC3E}">
        <p14:creationId xmlns:p14="http://schemas.microsoft.com/office/powerpoint/2010/main" val="345556427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68E89-F0C6-1401-D86D-E3572FDED4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055154-965A-5BB3-0D6A-C823B6BEF18F}"/>
              </a:ext>
            </a:extLst>
          </p:cNvPr>
          <p:cNvSpPr>
            <a:spLocks noGrp="1"/>
          </p:cNvSpPr>
          <p:nvPr>
            <p:ph type="title"/>
          </p:nvPr>
        </p:nvSpPr>
        <p:spPr>
          <a:xfrm>
            <a:off x="533422" y="914785"/>
            <a:ext cx="10427854" cy="748146"/>
          </a:xfrm>
        </p:spPr>
        <p:txBody>
          <a:bodyPr>
            <a:normAutofit/>
          </a:bodyPr>
          <a:lstStyle/>
          <a:p>
            <a:pPr algn="ctr"/>
            <a:r>
              <a:rPr lang="tr-TR" sz="3200" b="1" dirty="0">
                <a:solidFill>
                  <a:srgbClr val="3333FF"/>
                </a:solidFill>
              </a:rPr>
              <a:t>PROGRAMLARIN EN ERKEN FEDEK’E BAŞVURU TARİHLERİ</a:t>
            </a:r>
          </a:p>
        </p:txBody>
      </p:sp>
      <p:sp>
        <p:nvSpPr>
          <p:cNvPr id="4" name="Veri Yer Tutucusu 3">
            <a:extLst>
              <a:ext uri="{FF2B5EF4-FFF2-40B4-BE49-F238E27FC236}">
                <a16:creationId xmlns:a16="http://schemas.microsoft.com/office/drawing/2014/main" id="{88AABF0D-17A9-DE7E-5084-A2B39C8D6720}"/>
              </a:ext>
            </a:extLst>
          </p:cNvPr>
          <p:cNvSpPr>
            <a:spLocks noGrp="1"/>
          </p:cNvSpPr>
          <p:nvPr>
            <p:ph type="dt" sz="half" idx="10"/>
          </p:nvPr>
        </p:nvSpPr>
        <p:spPr/>
        <p:txBody>
          <a:bodyPr/>
          <a:lstStyle/>
          <a:p>
            <a:fld id="{3F92B051-1742-442B-BD19-D71164AFA81D}" type="datetime1">
              <a:rPr lang="tr-TR" smtClean="0"/>
              <a:pPr/>
              <a:t>16.01.2026</a:t>
            </a:fld>
            <a:endParaRPr lang="tr-TR"/>
          </a:p>
        </p:txBody>
      </p:sp>
      <p:sp>
        <p:nvSpPr>
          <p:cNvPr id="5" name="Slayt Numarası Yer Tutucusu 4">
            <a:extLst>
              <a:ext uri="{FF2B5EF4-FFF2-40B4-BE49-F238E27FC236}">
                <a16:creationId xmlns:a16="http://schemas.microsoft.com/office/drawing/2014/main" id="{83BF55E1-FEF5-B39B-1C1E-7CCFC8214AC4}"/>
              </a:ext>
            </a:extLst>
          </p:cNvPr>
          <p:cNvSpPr>
            <a:spLocks noGrp="1"/>
          </p:cNvSpPr>
          <p:nvPr>
            <p:ph type="sldNum" sz="quarter" idx="12"/>
          </p:nvPr>
        </p:nvSpPr>
        <p:spPr/>
        <p:txBody>
          <a:bodyPr/>
          <a:lstStyle/>
          <a:p>
            <a:fld id="{15D42E69-0B45-4D6A-BDA9-8F9042B0111B}" type="slidenum">
              <a:rPr lang="tr-TR" smtClean="0"/>
              <a:pPr/>
              <a:t>96</a:t>
            </a:fld>
            <a:endParaRPr lang="tr-TR"/>
          </a:p>
        </p:txBody>
      </p:sp>
      <p:graphicFrame>
        <p:nvGraphicFramePr>
          <p:cNvPr id="8" name="İçerik Yer Tutucusu 7">
            <a:extLst>
              <a:ext uri="{FF2B5EF4-FFF2-40B4-BE49-F238E27FC236}">
                <a16:creationId xmlns:a16="http://schemas.microsoft.com/office/drawing/2014/main" id="{5AE58CB7-5171-C037-394F-1AFD991D6BD5}"/>
              </a:ext>
            </a:extLst>
          </p:cNvPr>
          <p:cNvGraphicFramePr>
            <a:graphicFrameLocks noGrp="1"/>
          </p:cNvGraphicFramePr>
          <p:nvPr>
            <p:ph idx="1"/>
            <p:extLst>
              <p:ext uri="{D42A27DB-BD31-4B8C-83A1-F6EECF244321}">
                <p14:modId xmlns:p14="http://schemas.microsoft.com/office/powerpoint/2010/main" val="554580966"/>
              </p:ext>
            </p:extLst>
          </p:nvPr>
        </p:nvGraphicFramePr>
        <p:xfrm>
          <a:off x="1512498" y="1783388"/>
          <a:ext cx="8469702" cy="4332048"/>
        </p:xfrm>
        <a:graphic>
          <a:graphicData uri="http://schemas.openxmlformats.org/drawingml/2006/table">
            <a:tbl>
              <a:tblPr firstRow="1" bandRow="1">
                <a:tableStyleId>{5C22544A-7EE6-4342-B048-85BDC9FD1C3A}</a:tableStyleId>
              </a:tblPr>
              <a:tblGrid>
                <a:gridCol w="4901171">
                  <a:extLst>
                    <a:ext uri="{9D8B030D-6E8A-4147-A177-3AD203B41FA5}">
                      <a16:colId xmlns:a16="http://schemas.microsoft.com/office/drawing/2014/main" val="337108718"/>
                    </a:ext>
                  </a:extLst>
                </a:gridCol>
                <a:gridCol w="3568531">
                  <a:extLst>
                    <a:ext uri="{9D8B030D-6E8A-4147-A177-3AD203B41FA5}">
                      <a16:colId xmlns:a16="http://schemas.microsoft.com/office/drawing/2014/main" val="2529461640"/>
                    </a:ext>
                  </a:extLst>
                </a:gridCol>
              </a:tblGrid>
              <a:tr h="722008">
                <a:tc>
                  <a:txBody>
                    <a:bodyPr/>
                    <a:lstStyle/>
                    <a:p>
                      <a:pPr algn="ctr"/>
                      <a:r>
                        <a:rPr lang="tr-TR" sz="2400" dirty="0"/>
                        <a:t>BÖLÜM</a:t>
                      </a:r>
                    </a:p>
                  </a:txBody>
                  <a:tcPr anchor="ctr"/>
                </a:tc>
                <a:tc>
                  <a:txBody>
                    <a:bodyPr/>
                    <a:lstStyle/>
                    <a:p>
                      <a:pPr algn="ctr"/>
                      <a:r>
                        <a:rPr lang="tr-TR" sz="2400" dirty="0"/>
                        <a:t>EN ERKEN BAŞVURU YILI</a:t>
                      </a:r>
                    </a:p>
                  </a:txBody>
                  <a:tcPr anchor="ctr"/>
                </a:tc>
                <a:extLst>
                  <a:ext uri="{0D108BD9-81ED-4DB2-BD59-A6C34878D82A}">
                    <a16:rowId xmlns:a16="http://schemas.microsoft.com/office/drawing/2014/main" val="2945111124"/>
                  </a:ext>
                </a:extLst>
              </a:tr>
              <a:tr h="722008">
                <a:tc>
                  <a:txBody>
                    <a:bodyPr/>
                    <a:lstStyle/>
                    <a:p>
                      <a:r>
                        <a:rPr lang="tr-TR" b="1" dirty="0"/>
                        <a:t>MÜTERCİM VE TERCÜMANLIK</a:t>
                      </a:r>
                    </a:p>
                  </a:txBody>
                  <a:tcPr anchor="ctr"/>
                </a:tc>
                <a:tc>
                  <a:txBody>
                    <a:bodyPr/>
                    <a:lstStyle/>
                    <a:p>
                      <a:pPr algn="ctr"/>
                      <a:r>
                        <a:rPr lang="tr-TR" b="1" dirty="0"/>
                        <a:t>2029</a:t>
                      </a:r>
                    </a:p>
                  </a:txBody>
                  <a:tcPr anchor="ctr"/>
                </a:tc>
                <a:extLst>
                  <a:ext uri="{0D108BD9-81ED-4DB2-BD59-A6C34878D82A}">
                    <a16:rowId xmlns:a16="http://schemas.microsoft.com/office/drawing/2014/main" val="2468499200"/>
                  </a:ext>
                </a:extLst>
              </a:tr>
              <a:tr h="722008">
                <a:tc>
                  <a:txBody>
                    <a:bodyPr/>
                    <a:lstStyle/>
                    <a:p>
                      <a:r>
                        <a:rPr lang="tr-TR" b="1" dirty="0"/>
                        <a:t>PSİKOLOJİ</a:t>
                      </a:r>
                    </a:p>
                  </a:txBody>
                  <a:tcPr anchor="ctr"/>
                </a:tc>
                <a:tc>
                  <a:txBody>
                    <a:bodyPr/>
                    <a:lstStyle/>
                    <a:p>
                      <a:pPr algn="ctr"/>
                      <a:r>
                        <a:rPr lang="tr-TR" b="1" dirty="0"/>
                        <a:t>2029</a:t>
                      </a:r>
                    </a:p>
                  </a:txBody>
                  <a:tcPr anchor="ctr"/>
                </a:tc>
                <a:extLst>
                  <a:ext uri="{0D108BD9-81ED-4DB2-BD59-A6C34878D82A}">
                    <a16:rowId xmlns:a16="http://schemas.microsoft.com/office/drawing/2014/main" val="3582450477"/>
                  </a:ext>
                </a:extLst>
              </a:tr>
              <a:tr h="722008">
                <a:tc>
                  <a:txBody>
                    <a:bodyPr/>
                    <a:lstStyle/>
                    <a:p>
                      <a:r>
                        <a:rPr lang="tr-TR" b="1" dirty="0"/>
                        <a:t>SOSYOLOJİ</a:t>
                      </a:r>
                    </a:p>
                  </a:txBody>
                  <a:tcPr anchor="ctr"/>
                </a:tc>
                <a:tc>
                  <a:txBody>
                    <a:bodyPr/>
                    <a:lstStyle/>
                    <a:p>
                      <a:pPr algn="ctr"/>
                      <a:r>
                        <a:rPr lang="tr-TR" b="1" dirty="0"/>
                        <a:t>2028</a:t>
                      </a:r>
                    </a:p>
                  </a:txBody>
                  <a:tcPr anchor="ctr"/>
                </a:tc>
                <a:extLst>
                  <a:ext uri="{0D108BD9-81ED-4DB2-BD59-A6C34878D82A}">
                    <a16:rowId xmlns:a16="http://schemas.microsoft.com/office/drawing/2014/main" val="2194534403"/>
                  </a:ext>
                </a:extLst>
              </a:tr>
              <a:tr h="722008">
                <a:tc>
                  <a:txBody>
                    <a:bodyPr/>
                    <a:lstStyle/>
                    <a:p>
                      <a:r>
                        <a:rPr lang="tr-TR" b="1" dirty="0"/>
                        <a:t>TARİH</a:t>
                      </a:r>
                    </a:p>
                  </a:txBody>
                  <a:tcPr anchor="ctr"/>
                </a:tc>
                <a:tc>
                  <a:txBody>
                    <a:bodyPr/>
                    <a:lstStyle/>
                    <a:p>
                      <a:pPr algn="ctr"/>
                      <a:r>
                        <a:rPr lang="tr-TR" b="1" dirty="0"/>
                        <a:t>2028</a:t>
                      </a:r>
                    </a:p>
                  </a:txBody>
                  <a:tcPr anchor="ctr"/>
                </a:tc>
                <a:extLst>
                  <a:ext uri="{0D108BD9-81ED-4DB2-BD59-A6C34878D82A}">
                    <a16:rowId xmlns:a16="http://schemas.microsoft.com/office/drawing/2014/main" val="4120001453"/>
                  </a:ext>
                </a:extLst>
              </a:tr>
              <a:tr h="722008">
                <a:tc>
                  <a:txBody>
                    <a:bodyPr/>
                    <a:lstStyle/>
                    <a:p>
                      <a:r>
                        <a:rPr lang="tr-TR" b="1" dirty="0"/>
                        <a:t>TÜRK DİLİ VE EDEBİYATI</a:t>
                      </a:r>
                    </a:p>
                  </a:txBody>
                  <a:tcPr anchor="ctr"/>
                </a:tc>
                <a:tc>
                  <a:txBody>
                    <a:bodyPr/>
                    <a:lstStyle/>
                    <a:p>
                      <a:pPr algn="ctr"/>
                      <a:r>
                        <a:rPr lang="tr-TR" b="1" dirty="0"/>
                        <a:t>2029</a:t>
                      </a:r>
                    </a:p>
                  </a:txBody>
                  <a:tcPr anchor="ctr"/>
                </a:tc>
                <a:extLst>
                  <a:ext uri="{0D108BD9-81ED-4DB2-BD59-A6C34878D82A}">
                    <a16:rowId xmlns:a16="http://schemas.microsoft.com/office/drawing/2014/main" val="1704920359"/>
                  </a:ext>
                </a:extLst>
              </a:tr>
            </a:tbl>
          </a:graphicData>
        </a:graphic>
      </p:graphicFrame>
    </p:spTree>
    <p:extLst>
      <p:ext uri="{BB962C8B-B14F-4D97-AF65-F5344CB8AC3E}">
        <p14:creationId xmlns:p14="http://schemas.microsoft.com/office/powerpoint/2010/main" val="44621559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161026" y="1773066"/>
            <a:ext cx="11869947" cy="4583284"/>
          </a:xfrm>
        </p:spPr>
        <p:txBody>
          <a:bodyPr>
            <a:noAutofit/>
          </a:bodyPr>
          <a:lstStyle/>
          <a:p>
            <a:pPr algn="just">
              <a:lnSpc>
                <a:spcPct val="100000"/>
              </a:lnSpc>
              <a:spcBef>
                <a:spcPts val="0"/>
              </a:spcBef>
              <a:spcAft>
                <a:spcPts val="400"/>
              </a:spcAft>
            </a:pPr>
            <a:r>
              <a:rPr lang="tr-TR" sz="3200" dirty="0">
                <a:solidFill>
                  <a:srgbClr val="485793"/>
                </a:solidFill>
              </a:rPr>
              <a:t>Liderlik, yönetişim ve kalite güvencesi alanlarında kurumsallaşma süreci önemli ölçüde ilerledi.</a:t>
            </a:r>
          </a:p>
          <a:p>
            <a:pPr algn="just">
              <a:lnSpc>
                <a:spcPct val="100000"/>
              </a:lnSpc>
              <a:spcBef>
                <a:spcPts val="0"/>
              </a:spcBef>
              <a:spcAft>
                <a:spcPts val="400"/>
              </a:spcAft>
            </a:pPr>
            <a:r>
              <a:rPr lang="tr-TR" sz="3200" dirty="0">
                <a:solidFill>
                  <a:srgbClr val="485793"/>
                </a:solidFill>
              </a:rPr>
              <a:t>Program amaçları ve öğrenme çıktıları iç ve dış paydaş görüşleri alınarak güncellendi; öğrenci memnuniyet anketleri ve danışmanlık mekanizmaları işletildi.</a:t>
            </a:r>
          </a:p>
          <a:p>
            <a:pPr>
              <a:lnSpc>
                <a:spcPct val="100000"/>
              </a:lnSpc>
              <a:spcBef>
                <a:spcPts val="0"/>
              </a:spcBef>
              <a:spcAft>
                <a:spcPts val="400"/>
              </a:spcAft>
            </a:pPr>
            <a:r>
              <a:rPr lang="tr-TR" sz="3200" dirty="0">
                <a:solidFill>
                  <a:srgbClr val="485793"/>
                </a:solidFill>
              </a:rPr>
              <a:t>Ar-</a:t>
            </a:r>
            <a:r>
              <a:rPr lang="tr-TR" sz="3200" dirty="0" err="1">
                <a:solidFill>
                  <a:srgbClr val="485793"/>
                </a:solidFill>
              </a:rPr>
              <a:t>Ge</a:t>
            </a:r>
            <a:r>
              <a:rPr lang="tr-TR" sz="3200" dirty="0">
                <a:solidFill>
                  <a:srgbClr val="485793"/>
                </a:solidFill>
              </a:rPr>
              <a:t> kapsamında 2024 yılına göre uluslararası yayın ve işbirlikleri artırıldı.</a:t>
            </a:r>
          </a:p>
          <a:p>
            <a:pPr>
              <a:lnSpc>
                <a:spcPct val="100000"/>
              </a:lnSpc>
              <a:spcBef>
                <a:spcPts val="0"/>
              </a:spcBef>
              <a:spcAft>
                <a:spcPts val="400"/>
              </a:spcAft>
            </a:pPr>
            <a:r>
              <a:rPr lang="tr-TR" sz="3200" dirty="0">
                <a:solidFill>
                  <a:srgbClr val="485793"/>
                </a:solidFill>
              </a:rPr>
              <a:t>Öğrenci merkezli etkinlikler ve toplumsal katkı faaliyetleri konusunda ilerleme kaydedildi.</a:t>
            </a:r>
          </a:p>
        </p:txBody>
      </p:sp>
      <p:sp>
        <p:nvSpPr>
          <p:cNvPr id="2" name="Veri Yer Tutucusu 1"/>
          <p:cNvSpPr>
            <a:spLocks noGrp="1"/>
          </p:cNvSpPr>
          <p:nvPr>
            <p:ph type="dt" sz="half" idx="10"/>
          </p:nvPr>
        </p:nvSpPr>
        <p:spPr/>
        <p:txBody>
          <a:bodyPr/>
          <a:lstStyle/>
          <a:p>
            <a:fld id="{DC98A862-E39F-4620-A0F0-63790156FBD3}"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97</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204972" y="1826549"/>
            <a:ext cx="11785745" cy="3796748"/>
          </a:xfrm>
        </p:spPr>
        <p:txBody>
          <a:bodyPr>
            <a:noAutofit/>
          </a:bodyPr>
          <a:lstStyle/>
          <a:p>
            <a:pPr algn="just">
              <a:lnSpc>
                <a:spcPct val="100000"/>
              </a:lnSpc>
              <a:spcBef>
                <a:spcPts val="0"/>
              </a:spcBef>
              <a:spcAft>
                <a:spcPts val="400"/>
              </a:spcAft>
            </a:pPr>
            <a:r>
              <a:rPr lang="tr-TR" dirty="0">
                <a:solidFill>
                  <a:srgbClr val="485793"/>
                </a:solidFill>
              </a:rPr>
              <a:t>Birimde eğitim-öğretim faaliyetlerini destekleyecek yeterli sayıda dersliğin bulunmaması.</a:t>
            </a:r>
          </a:p>
          <a:p>
            <a:pPr algn="just">
              <a:lnSpc>
                <a:spcPct val="100000"/>
              </a:lnSpc>
              <a:spcBef>
                <a:spcPts val="0"/>
              </a:spcBef>
              <a:spcAft>
                <a:spcPts val="400"/>
              </a:spcAft>
            </a:pPr>
            <a:r>
              <a:rPr lang="tr-TR" dirty="0">
                <a:solidFill>
                  <a:srgbClr val="485793"/>
                </a:solidFill>
              </a:rPr>
              <a:t>İdari personel sayısının yetersizliği nedeniyle idari ve akademik süreçlerde aksaklıklar ve yavaşlamalar yaşanması.</a:t>
            </a:r>
          </a:p>
          <a:p>
            <a:pPr algn="just">
              <a:lnSpc>
                <a:spcPct val="100000"/>
              </a:lnSpc>
              <a:spcBef>
                <a:spcPts val="0"/>
              </a:spcBef>
              <a:spcAft>
                <a:spcPts val="400"/>
              </a:spcAft>
            </a:pPr>
            <a:r>
              <a:rPr lang="tr-TR" dirty="0">
                <a:solidFill>
                  <a:srgbClr val="485793"/>
                </a:solidFill>
              </a:rPr>
              <a:t>Komisyonların düzenli toplantı yapma, karar alma ve bu kararları kayıt altına alma süreçlerinin istenilen düzeyde olmaması.</a:t>
            </a:r>
          </a:p>
          <a:p>
            <a:pPr algn="just">
              <a:lnSpc>
                <a:spcPct val="100000"/>
              </a:lnSpc>
              <a:spcBef>
                <a:spcPts val="0"/>
              </a:spcBef>
              <a:spcAft>
                <a:spcPts val="400"/>
              </a:spcAft>
            </a:pPr>
            <a:r>
              <a:rPr lang="tr-TR" dirty="0">
                <a:solidFill>
                  <a:srgbClr val="485793"/>
                </a:solidFill>
              </a:rPr>
              <a:t>Ulusal ve uluslararası proje başvuru ve yürütme sayılarının artırılmasına ihtiyaç duyulması.</a:t>
            </a:r>
          </a:p>
          <a:p>
            <a:pPr algn="just">
              <a:lnSpc>
                <a:spcPct val="100000"/>
              </a:lnSpc>
              <a:spcBef>
                <a:spcPts val="0"/>
              </a:spcBef>
              <a:spcAft>
                <a:spcPts val="400"/>
              </a:spcAft>
            </a:pPr>
            <a:r>
              <a:rPr lang="tr-TR" dirty="0">
                <a:solidFill>
                  <a:srgbClr val="485793"/>
                </a:solidFill>
              </a:rPr>
              <a:t>Etki faktörü yüksek, uluslararası indeksli dergilerde yapılan yayın sayısının artırılması gerekliliği.</a:t>
            </a:r>
          </a:p>
        </p:txBody>
      </p:sp>
      <p:sp>
        <p:nvSpPr>
          <p:cNvPr id="2" name="Veri Yer Tutucusu 1"/>
          <p:cNvSpPr>
            <a:spLocks noGrp="1"/>
          </p:cNvSpPr>
          <p:nvPr>
            <p:ph type="dt" sz="half" idx="10"/>
          </p:nvPr>
        </p:nvSpPr>
        <p:spPr/>
        <p:txBody>
          <a:bodyPr/>
          <a:lstStyle/>
          <a:p>
            <a:fld id="{44BFD577-0848-44C6-9025-A8B26EA8EC55}"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98</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16.01.2026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99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775356806"/>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11403874">
                  <a:extLst>
                    <a:ext uri="{9D8B030D-6E8A-4147-A177-3AD203B41FA5}">
                      <a16:colId xmlns:a16="http://schemas.microsoft.com/office/drawing/2014/main" val="3455104190"/>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2000" dirty="0">
                          <a:effectLst/>
                        </a:rPr>
                        <a:t>Fakülte Seminerleri devam edecek</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2000" dirty="0">
                          <a:effectLst/>
                        </a:rPr>
                        <a:t>Eğiticilerin Eğitimi Seminerleri düzenlenecek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2000" dirty="0">
                          <a:effectLst/>
                        </a:rPr>
                        <a:t>Öğrenci Etkinlikleri için UNİDES başvuruları devam edecek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2000" dirty="0">
                          <a:effectLst/>
                        </a:rPr>
                        <a:t>Erasmus ve Orhun Değişim Programları kapsamında hareketlilikler teşvik edilecek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2000" dirty="0">
                          <a:effectLst/>
                        </a:rPr>
                        <a:t>Birim içinde programlar arası yan dal ve çift ana dal protokolleri tamamlanacak</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2000" dirty="0">
                          <a:effectLst/>
                        </a:rPr>
                        <a:t>Programların akreditasyon iyileştirme çalışmaları devam edecek</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10511</TotalTime>
  <Words>9561</Words>
  <Application>Microsoft Office PowerPoint</Application>
  <PresentationFormat>Geniş ekran</PresentationFormat>
  <Paragraphs>3687</Paragraphs>
  <Slides>101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101</vt:i4>
      </vt:variant>
    </vt:vector>
  </HeadingPairs>
  <TitlesOfParts>
    <vt:vector size="105" baseType="lpstr">
      <vt:lpstr>Arial</vt:lpstr>
      <vt:lpstr>Calibri</vt:lpstr>
      <vt:lpstr>Times New Roman</vt:lpstr>
      <vt:lpstr>Office Teması</vt:lpstr>
      <vt:lpstr>PowerPoint Sunusu</vt:lpstr>
      <vt:lpstr>SUNUM PLANI</vt:lpstr>
      <vt:lpstr>PowerPoint Sunusu</vt:lpstr>
      <vt:lpstr>YÖNETİM: Dekanlık</vt:lpstr>
      <vt:lpstr>YÖNETİM</vt:lpstr>
      <vt:lpstr>PowerPoint Sunusu</vt:lpstr>
      <vt:lpstr>YÖNETİM: Ana Bilim/Program Başkanlıkları</vt:lpstr>
      <vt:lpstr>YÖNETİM: Ana Bilim/Program Başkanlıkları</vt:lpstr>
      <vt:lpstr>Kurullar / Komisyonlar</vt:lpstr>
      <vt:lpstr>Kurullar / Komisyonlar</vt:lpstr>
      <vt:lpstr>Kurullar / Komisyonlar</vt:lpstr>
      <vt:lpstr>Kurullar / Komisyonlar</vt:lpstr>
      <vt:lpstr>Kurullar / Komisyonlar</vt:lpstr>
      <vt:lpstr>PowerPoint Sunusu</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Program Ders Görevlendirme Analizi  (Her Ana Bilim - Sanat Dalı/ Program için ayrı ayrı hazırlayınız)</vt:lpstr>
      <vt:lpstr>Program Ders Görevlendirme Analizi  (Her Ana Bilim - Sanat Dalı/ Program için ayrı ayrı hazırlayınız)</vt:lpstr>
      <vt:lpstr>Program Ders Görevlendirme Analizi  (Her Ana Bilim - Sanat Dalı/ Program için ayrı ayrı hazırlayınız)</vt:lpstr>
      <vt:lpstr>Program Ders Görevlendirme Analizi  (Her Ana Bilim - Sanat Dalı/ Program için ayrı ayrı hazırlayınız)</vt:lpstr>
      <vt:lpstr>Program Ders Görevlendirme Analizi  (Her Ana Bilim - Sanat Dalı/ Program için ayrı ayrı hazırlayınız.)</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ÖĞRENCİ SAYISI*</vt:lpstr>
      <vt:lpstr>ÖĞRENCİ SAYISI (Cinsiyete Göre Dağılımı)*</vt:lpstr>
      <vt:lpstr>Öğretim Üyesi/Elemanı Başına Düşen Öğrenci Sayısı  (Programdaki ön lisans, lisans ve lisansüstü toplam öğrenci sayısı)</vt:lpstr>
      <vt:lpstr>Yabancı Uyruklu Öğrenci Sayısı*</vt:lpstr>
      <vt:lpstr>YKS Yerleşme ve Kesin Kayıt Sonuçları* </vt:lpstr>
      <vt:lpstr>YKS/ÖZYES Tercih/ Yerleşme Durumu*</vt:lpstr>
      <vt:lpstr>YKS/ÖZYES Tercih/ Yerleşme Durumu</vt:lpstr>
      <vt:lpstr>Yatay Geçiş Yapan Öğrenci Sayısı (G.A.N.O. ile)* </vt:lpstr>
      <vt:lpstr>Yatay Geçiş Yapan Öğrenci Sayısı (Merkezi Yerleştirme Puanı ile)*</vt:lpstr>
      <vt:lpstr>Özel Öğrencilik Hakkını Kullanan Öğrenci Sayısı*</vt:lpstr>
      <vt:lpstr>Kayıt Donduran Öğrenci Sayısı*</vt:lpstr>
      <vt:lpstr>Program Dersleri Analizi</vt:lpstr>
      <vt:lpstr>Program Dersleri Analizi</vt:lpstr>
      <vt:lpstr>Program Dersleri Analizi</vt:lpstr>
      <vt:lpstr>Program Dersleri Analizi</vt:lpstr>
      <vt:lpstr>Program Dersleri Analizi</vt:lpstr>
      <vt:lpstr>Program Dersleri Analizi</vt:lpstr>
      <vt:lpstr>Program Dersleri Analizi</vt:lpstr>
      <vt:lpstr>Program Dersleri Analizi</vt:lpstr>
      <vt:lpstr>Program Dersleri Analizi</vt:lpstr>
      <vt:lpstr>Program Dersleri Analizi</vt:lpstr>
      <vt:lpstr>Birim Öğretim Programları Haftalık Ders Saati  (Teorik-T ve Uygulama-U) Analizi</vt:lpstr>
      <vt:lpstr>Birim Öğretim Programları Haftalık Ders Saati  (Teorik-T ve Uygulama-U) Analizi</vt:lpstr>
      <vt:lpstr>Birim Öğretim Programları Haftalık Ders Saati  (Teorik-T ve Uygulama-U) Analizi</vt:lpstr>
      <vt:lpstr>PowerPoint Sunusu</vt:lpstr>
      <vt:lpstr>Fiziksel Yapı: Eğitim Alanları (Derslikler)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FEDEK Değerlendirme Ölçütleri</vt:lpstr>
      <vt:lpstr>1: ÖĞRENCİLER</vt:lpstr>
      <vt:lpstr>2. PROGRAM ÖĞRETİM AMAÇLARI (PÖA)</vt:lpstr>
      <vt:lpstr>3: PROGRAM ÇIKTILARI</vt:lpstr>
      <vt:lpstr>4: ÖĞRETİM PLANI</vt:lpstr>
      <vt:lpstr>5: ÖĞRETİM KADROSU</vt:lpstr>
      <vt:lpstr>6: YÖNETİM YAPISI</vt:lpstr>
      <vt:lpstr>7: ALT YAPI</vt:lpstr>
      <vt:lpstr>8: KURUM DESTEĞİ VE PARASAL KAYNAKLAR</vt:lpstr>
      <vt:lpstr>9: SÜREKLİ İYİLEŞTİRME</vt:lpstr>
      <vt:lpstr>10: PROGRAMA ÖZGÜ ÖLÇÜTLER</vt:lpstr>
      <vt:lpstr>PROGRAMLARIN EN ERKEN FEDEK’E BAŞVURU TARİHLERİ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Zeynep İnan Aliyazıcıoğlu</cp:lastModifiedBy>
  <cp:revision>679</cp:revision>
  <cp:lastPrinted>2023-06-23T13:03:34Z</cp:lastPrinted>
  <dcterms:created xsi:type="dcterms:W3CDTF">2021-05-17T12:15:06Z</dcterms:created>
  <dcterms:modified xsi:type="dcterms:W3CDTF">2026-01-16T13:41:56Z</dcterms:modified>
</cp:coreProperties>
</file>