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37" r:id="rId2"/>
    <p:sldId id="330" r:id="rId3"/>
    <p:sldId id="493" r:id="rId4"/>
    <p:sldId id="286" r:id="rId5"/>
    <p:sldId id="464" r:id="rId6"/>
    <p:sldId id="494" r:id="rId7"/>
    <p:sldId id="354" r:id="rId8"/>
    <p:sldId id="502" r:id="rId9"/>
    <p:sldId id="432" r:id="rId10"/>
    <p:sldId id="442" r:id="rId11"/>
    <p:sldId id="495" r:id="rId12"/>
    <p:sldId id="290" r:id="rId13"/>
    <p:sldId id="466" r:id="rId14"/>
    <p:sldId id="483" r:id="rId15"/>
    <p:sldId id="292" r:id="rId16"/>
    <p:sldId id="496" r:id="rId17"/>
    <p:sldId id="298" r:id="rId18"/>
    <p:sldId id="462" r:id="rId19"/>
    <p:sldId id="340" r:id="rId20"/>
    <p:sldId id="299" r:id="rId21"/>
    <p:sldId id="497" r:id="rId22"/>
    <p:sldId id="450" r:id="rId23"/>
    <p:sldId id="481" r:id="rId24"/>
    <p:sldId id="451" r:id="rId25"/>
    <p:sldId id="351" r:id="rId26"/>
    <p:sldId id="437" r:id="rId27"/>
    <p:sldId id="452" r:id="rId28"/>
    <p:sldId id="438" r:id="rId29"/>
    <p:sldId id="498" r:id="rId30"/>
    <p:sldId id="501" r:id="rId31"/>
    <p:sldId id="500" r:id="rId32"/>
    <p:sldId id="499" r:id="rId33"/>
    <p:sldId id="440" r:id="rId34"/>
    <p:sldId id="318" r:id="rId35"/>
    <p:sldId id="439" r:id="rId36"/>
    <p:sldId id="491" r:id="rId37"/>
    <p:sldId id="453" r:id="rId38"/>
    <p:sldId id="472" r:id="rId39"/>
    <p:sldId id="454" r:id="rId40"/>
    <p:sldId id="473" r:id="rId41"/>
    <p:sldId id="455" r:id="rId42"/>
    <p:sldId id="456" r:id="rId43"/>
    <p:sldId id="342" r:id="rId44"/>
    <p:sldId id="347" r:id="rId45"/>
    <p:sldId id="411" r:id="rId46"/>
    <p:sldId id="350" r:id="rId47"/>
    <p:sldId id="427" r:id="rId48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96404" autoAdjust="0"/>
  </p:normalViewPr>
  <p:slideViewPr>
    <p:cSldViewPr snapToGrid="0">
      <p:cViewPr>
        <p:scale>
          <a:sx n="70" d="100"/>
          <a:sy n="70" d="100"/>
        </p:scale>
        <p:origin x="730" y="3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t>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t>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t>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………………….. Uygulama ve Araştırma Merkezi / Koordinatörlüğü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10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842643"/>
              </p:ext>
            </p:extLst>
          </p:nvPr>
        </p:nvGraphicFramePr>
        <p:xfrm>
          <a:off x="337931" y="1796140"/>
          <a:ext cx="11493851" cy="43806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420404879"/>
                    </a:ext>
                  </a:extLst>
                </a:gridCol>
              </a:tblGrid>
              <a:tr h="797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17771678"/>
                  </a:ext>
                </a:extLst>
              </a:tr>
              <a:tr h="234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919270204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006458568"/>
                  </a:ext>
                </a:extLst>
              </a:tr>
              <a:tr h="288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70671006"/>
                  </a:ext>
                </a:extLst>
              </a:tr>
              <a:tr h="401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870683367"/>
                  </a:ext>
                </a:extLst>
              </a:tr>
              <a:tr h="2963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761748035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643427461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234417156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1896136858"/>
                  </a:ext>
                </a:extLst>
              </a:tr>
              <a:tr h="287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(Ön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9198577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686940478"/>
                  </a:ext>
                </a:extLst>
              </a:tr>
              <a:tr h="427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280426310"/>
                  </a:ext>
                </a:extLst>
              </a:tr>
              <a:tr h="427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453871493"/>
                  </a:ext>
                </a:extLst>
              </a:tr>
              <a:tr h="20315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Her bir satırın karşısına o yıla ait toplam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sayıyı yazınız.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 smtClean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</a:t>
            </a:r>
            <a:r>
              <a:rPr lang="tr-TR" sz="2800" b="1" dirty="0" smtClean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12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029236"/>
              </p:ext>
            </p:extLst>
          </p:nvPr>
        </p:nvGraphicFramePr>
        <p:xfrm>
          <a:off x="419738" y="1908314"/>
          <a:ext cx="11274492" cy="310634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08382">
                  <a:extLst>
                    <a:ext uri="{9D8B030D-6E8A-4147-A177-3AD203B41FA5}">
                      <a16:colId xmlns:a16="http://schemas.microsoft.com/office/drawing/2014/main" val="4031943182"/>
                    </a:ext>
                  </a:extLst>
                </a:gridCol>
                <a:gridCol w="3367589">
                  <a:extLst>
                    <a:ext uri="{9D8B030D-6E8A-4147-A177-3AD203B41FA5}">
                      <a16:colId xmlns:a16="http://schemas.microsoft.com/office/drawing/2014/main" val="439096765"/>
                    </a:ext>
                  </a:extLst>
                </a:gridCol>
                <a:gridCol w="3198521">
                  <a:extLst>
                    <a:ext uri="{9D8B030D-6E8A-4147-A177-3AD203B41FA5}">
                      <a16:colId xmlns:a16="http://schemas.microsoft.com/office/drawing/2014/main" val="3479568610"/>
                    </a:ext>
                  </a:extLst>
                </a:gridCol>
              </a:tblGrid>
              <a:tr h="521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5395528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6391733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7389456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554122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332303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6407344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764826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7970296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419738" y="57302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*Program 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(Cinsiyete Göre Dağılımı) </a:t>
            </a:r>
            <a:r>
              <a:rPr lang="tr-TR" sz="2800" b="1" dirty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 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13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27384" y="5450236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*Program 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862712"/>
              </p:ext>
            </p:extLst>
          </p:nvPr>
        </p:nvGraphicFramePr>
        <p:xfrm>
          <a:off x="427383" y="2077284"/>
          <a:ext cx="11266847" cy="319321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82983">
                  <a:extLst>
                    <a:ext uri="{9D8B030D-6E8A-4147-A177-3AD203B41FA5}">
                      <a16:colId xmlns:a16="http://schemas.microsoft.com/office/drawing/2014/main" val="4174588668"/>
                    </a:ext>
                  </a:extLst>
                </a:gridCol>
                <a:gridCol w="901729">
                  <a:extLst>
                    <a:ext uri="{9D8B030D-6E8A-4147-A177-3AD203B41FA5}">
                      <a16:colId xmlns:a16="http://schemas.microsoft.com/office/drawing/2014/main" val="2583248819"/>
                    </a:ext>
                  </a:extLst>
                </a:gridCol>
                <a:gridCol w="987609">
                  <a:extLst>
                    <a:ext uri="{9D8B030D-6E8A-4147-A177-3AD203B41FA5}">
                      <a16:colId xmlns:a16="http://schemas.microsoft.com/office/drawing/2014/main" val="2002374087"/>
                    </a:ext>
                  </a:extLst>
                </a:gridCol>
                <a:gridCol w="1331124">
                  <a:extLst>
                    <a:ext uri="{9D8B030D-6E8A-4147-A177-3AD203B41FA5}">
                      <a16:colId xmlns:a16="http://schemas.microsoft.com/office/drawing/2014/main" val="2018321977"/>
                    </a:ext>
                  </a:extLst>
                </a:gridCol>
                <a:gridCol w="873103">
                  <a:extLst>
                    <a:ext uri="{9D8B030D-6E8A-4147-A177-3AD203B41FA5}">
                      <a16:colId xmlns:a16="http://schemas.microsoft.com/office/drawing/2014/main" val="3809454168"/>
                    </a:ext>
                  </a:extLst>
                </a:gridCol>
                <a:gridCol w="1030549">
                  <a:extLst>
                    <a:ext uri="{9D8B030D-6E8A-4147-A177-3AD203B41FA5}">
                      <a16:colId xmlns:a16="http://schemas.microsoft.com/office/drawing/2014/main" val="572787810"/>
                    </a:ext>
                  </a:extLst>
                </a:gridCol>
                <a:gridCol w="1359750">
                  <a:extLst>
                    <a:ext uri="{9D8B030D-6E8A-4147-A177-3AD203B41FA5}">
                      <a16:colId xmlns:a16="http://schemas.microsoft.com/office/drawing/2014/main" val="2553092673"/>
                    </a:ext>
                  </a:extLst>
                </a:gridCol>
              </a:tblGrid>
              <a:tr h="37509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020204"/>
                  </a:ext>
                </a:extLst>
              </a:tr>
              <a:tr h="41330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7730427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9520520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7719453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3600021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317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7006957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416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Öğrenci </a:t>
            </a:r>
            <a:r>
              <a:rPr lang="tr-TR" sz="2800" b="1" dirty="0" smtClean="0">
                <a:solidFill>
                  <a:srgbClr val="3333FF"/>
                </a:solidFill>
              </a:rPr>
              <a:t>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(Programdaki ön lisans, lisans ve lisansüstü toplam öğrenci </a:t>
            </a:r>
            <a:r>
              <a:rPr lang="tr-TR" sz="1800" b="1" i="1" dirty="0">
                <a:solidFill>
                  <a:srgbClr val="FF0000"/>
                </a:solidFill>
              </a:rPr>
              <a:t>s</a:t>
            </a:r>
            <a:r>
              <a:rPr lang="tr-TR" sz="1800" b="1" i="1" dirty="0" smtClean="0">
                <a:solidFill>
                  <a:srgbClr val="FF0000"/>
                </a:solidFill>
              </a:rPr>
              <a:t>ayısı) </a:t>
            </a:r>
            <a:r>
              <a:rPr lang="tr-TR" sz="1800" b="1" dirty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Program 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112085"/>
              </p:ext>
            </p:extLst>
          </p:nvPr>
        </p:nvGraphicFramePr>
        <p:xfrm>
          <a:off x="674256" y="1981200"/>
          <a:ext cx="11019975" cy="386254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00227">
                  <a:extLst>
                    <a:ext uri="{9D8B030D-6E8A-4147-A177-3AD203B41FA5}">
                      <a16:colId xmlns:a16="http://schemas.microsoft.com/office/drawing/2014/main" val="1268676462"/>
                    </a:ext>
                  </a:extLst>
                </a:gridCol>
                <a:gridCol w="1995711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301402">
                  <a:extLst>
                    <a:ext uri="{9D8B030D-6E8A-4147-A177-3AD203B41FA5}">
                      <a16:colId xmlns:a16="http://schemas.microsoft.com/office/drawing/2014/main" val="4177927253"/>
                    </a:ext>
                  </a:extLst>
                </a:gridCol>
                <a:gridCol w="1815072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  <a:gridCol w="2207563">
                  <a:extLst>
                    <a:ext uri="{9D8B030D-6E8A-4147-A177-3AD203B41FA5}">
                      <a16:colId xmlns:a16="http://schemas.microsoft.com/office/drawing/2014/main" val="1821111739"/>
                    </a:ext>
                  </a:extLst>
                </a:gridCol>
              </a:tblGrid>
              <a:tr h="45405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5004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2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F2DDB-9147-1331-C942-A70A278F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85" y="847035"/>
            <a:ext cx="10306877" cy="51183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Yabancı Uyruklu Öğrenci Sayısı </a:t>
            </a:r>
            <a:r>
              <a:rPr lang="tr-TR" sz="3200" b="1" dirty="0">
                <a:solidFill>
                  <a:srgbClr val="3333FF"/>
                </a:solidFill>
                <a:latin typeface="+mn-lt"/>
                <a:cs typeface="Calibri" pitchFamily="34" charset="0"/>
              </a:rPr>
              <a:t>(Sadece TÖMER) </a:t>
            </a:r>
            <a:endParaRPr lang="tr-TR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653B-1A74-4BC2-8455-8613C38E416B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701114"/>
              </p:ext>
            </p:extLst>
          </p:nvPr>
        </p:nvGraphicFramePr>
        <p:xfrm>
          <a:off x="241540" y="1894113"/>
          <a:ext cx="11605903" cy="395963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48650">
                  <a:extLst>
                    <a:ext uri="{9D8B030D-6E8A-4147-A177-3AD203B41FA5}">
                      <a16:colId xmlns:a16="http://schemas.microsoft.com/office/drawing/2014/main" val="926914233"/>
                    </a:ext>
                  </a:extLst>
                </a:gridCol>
                <a:gridCol w="4147339">
                  <a:extLst>
                    <a:ext uri="{9D8B030D-6E8A-4147-A177-3AD203B41FA5}">
                      <a16:colId xmlns:a16="http://schemas.microsoft.com/office/drawing/2014/main" val="1865326995"/>
                    </a:ext>
                  </a:extLst>
                </a:gridCol>
                <a:gridCol w="3233706">
                  <a:extLst>
                    <a:ext uri="{9D8B030D-6E8A-4147-A177-3AD203B41FA5}">
                      <a16:colId xmlns:a16="http://schemas.microsoft.com/office/drawing/2014/main" val="4191785303"/>
                    </a:ext>
                  </a:extLst>
                </a:gridCol>
                <a:gridCol w="1476208">
                  <a:extLst>
                    <a:ext uri="{9D8B030D-6E8A-4147-A177-3AD203B41FA5}">
                      <a16:colId xmlns:a16="http://schemas.microsoft.com/office/drawing/2014/main" val="391498586"/>
                    </a:ext>
                  </a:extLst>
                </a:gridCol>
              </a:tblGrid>
              <a:tr h="293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Ülkesi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Sayı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945659125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444652296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321703615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267200893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802609208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386964973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702369829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794091487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76942912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096795995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90270351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554194186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745233896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158744024"/>
                  </a:ext>
                </a:extLst>
              </a:tr>
              <a:tr h="258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520815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07504" y="5864088"/>
            <a:ext cx="5824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740229"/>
            <a:ext cx="10680402" cy="72922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616912"/>
              </p:ext>
            </p:extLst>
          </p:nvPr>
        </p:nvGraphicFramePr>
        <p:xfrm>
          <a:off x="221647" y="1783599"/>
          <a:ext cx="11637843" cy="409072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  <a:endParaRPr lang="tr-TR" sz="12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(Kişi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Atölye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020696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Orkestra Dersliği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7502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Drama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80153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45914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Proje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7263818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(Ders Uygulaması)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Teknoloji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8731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Bilgisayar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565190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61543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tabloda verilen eğitim alanlarına göre cevaplayınız.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Sağlık, Sosyal, Kültürel ve Sportif Alanlar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18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97560"/>
              </p:ext>
            </p:extLst>
          </p:nvPr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600" b="1" dirty="0" smtClean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19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886953"/>
              </p:ext>
            </p:extLst>
          </p:nvPr>
        </p:nvGraphicFramePr>
        <p:xfrm>
          <a:off x="346080" y="2068815"/>
          <a:ext cx="11572685" cy="309019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101381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 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 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t>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20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Araştırma ve Geliştirme Faaliyetleri: </a:t>
            </a:r>
            <a:r>
              <a:rPr lang="tr-TR" sz="3200" b="1" dirty="0" smtClean="0">
                <a:solidFill>
                  <a:srgbClr val="FF0000"/>
                </a:solidFill>
              </a:rPr>
              <a:t/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214897"/>
              </p:ext>
            </p:extLst>
          </p:nvPr>
        </p:nvGraphicFramePr>
        <p:xfrm>
          <a:off x="241378" y="1968423"/>
          <a:ext cx="11569622" cy="40640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975147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92506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701969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691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(Q1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(Q2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(Q3 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(Q4*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67618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ÜAK ve Trabzon Üniversitesi senatosu </a:t>
                      </a:r>
                      <a:r>
                        <a:rPr lang="tr-TR" sz="1400" dirty="0">
                          <a:effectLst/>
                        </a:rPr>
                        <a:t>tarafından belirlenen uluslararası alan endekslerinde taranan dergilerde yayımlanmış makale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20073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dirty="0">
                          <a:effectLst/>
                        </a:rPr>
                        <a:t>Diğer uluslararası hakemli dergilerde yayınlanmış araştırma makalesi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TR Dizin tarafından taranan </a:t>
                      </a:r>
                      <a:r>
                        <a:rPr lang="tr-TR" sz="1400" dirty="0">
                          <a:effectLst/>
                        </a:rPr>
                        <a:t>ulusal hakemli dergilerde yayınlanmış makale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4602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TR Dizin tarafından taranan ulusal hakemli dergiler dışındaki ulusal hakemli dergilerde yayımlanmış makale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  <a:tr h="427585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Diğer hakemli dergide yayımlanmış editöre mektup, araştırma notu, özet veya kitap kritiği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715490"/>
                  </a:ext>
                </a:extLst>
              </a:tr>
              <a:tr h="2354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3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413922" cy="62576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3200" b="1" dirty="0" smtClean="0">
                <a:solidFill>
                  <a:srgbClr val="FF0000"/>
                </a:solidFill>
              </a:rPr>
              <a:t/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026104"/>
              </p:ext>
            </p:extLst>
          </p:nvPr>
        </p:nvGraphicFramePr>
        <p:xfrm>
          <a:off x="361450" y="1894114"/>
          <a:ext cx="11514864" cy="40059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927935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8282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8647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307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</a:rPr>
                        <a:t>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533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3766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508896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418" y="653143"/>
            <a:ext cx="10474896" cy="768737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r>
              <a:rPr lang="tr-TR" sz="28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8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8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Kitap Bilgileri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031381"/>
              </p:ext>
            </p:extLst>
          </p:nvPr>
        </p:nvGraphicFramePr>
        <p:xfrm>
          <a:off x="457201" y="1992512"/>
          <a:ext cx="11440885" cy="39946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46337">
                  <a:extLst>
                    <a:ext uri="{9D8B030D-6E8A-4147-A177-3AD203B41FA5}">
                      <a16:colId xmlns:a16="http://schemas.microsoft.com/office/drawing/2014/main" val="2411480335"/>
                    </a:ext>
                  </a:extLst>
                </a:gridCol>
                <a:gridCol w="795591">
                  <a:extLst>
                    <a:ext uri="{9D8B030D-6E8A-4147-A177-3AD203B41FA5}">
                      <a16:colId xmlns:a16="http://schemas.microsoft.com/office/drawing/2014/main" val="2740012930"/>
                    </a:ext>
                  </a:extLst>
                </a:gridCol>
                <a:gridCol w="798957">
                  <a:extLst>
                    <a:ext uri="{9D8B030D-6E8A-4147-A177-3AD203B41FA5}">
                      <a16:colId xmlns:a16="http://schemas.microsoft.com/office/drawing/2014/main" val="2939442849"/>
                    </a:ext>
                  </a:extLst>
                </a:gridCol>
              </a:tblGrid>
              <a:tr h="352656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KİTAPLAR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334026"/>
                  </a:ext>
                </a:extLst>
              </a:tr>
              <a:tr h="29868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 </a:t>
                      </a:r>
                      <a:r>
                        <a:rPr lang="tr-TR" sz="1600" b="1" dirty="0">
                          <a:effectLst/>
                        </a:rPr>
                        <a:t>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4433216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2291175"/>
                  </a:ext>
                </a:extLst>
              </a:tr>
              <a:tr h="29868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0371004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0741957"/>
                  </a:ext>
                </a:extLst>
              </a:tr>
              <a:tr h="53137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Alanında çeviri kitap editörlüğü, kitap bölümü çevirisi, tam kitap çevirisi (Yabancı dil alanındaki adaylar kendi dil alanlarında çeviri yaparsa, puanın yarısı)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582813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Üniversite tarafından hakem incelemesi yaptırıldıktan sonra yayınlanan ders kitabı (Hakemsiz ders kitapları puanlandırmaya tabi tutulmaz)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508771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2742880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504245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2013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1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Göre Proje Bilgileri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25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805812"/>
              </p:ext>
            </p:extLst>
          </p:nvPr>
        </p:nvGraphicFramePr>
        <p:xfrm>
          <a:off x="274321" y="1907802"/>
          <a:ext cx="11656422" cy="39745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0258138">
                  <a:extLst>
                    <a:ext uri="{9D8B030D-6E8A-4147-A177-3AD203B41FA5}">
                      <a16:colId xmlns:a16="http://schemas.microsoft.com/office/drawing/2014/main" val="163935098"/>
                    </a:ext>
                  </a:extLst>
                </a:gridCol>
                <a:gridCol w="759936">
                  <a:extLst>
                    <a:ext uri="{9D8B030D-6E8A-4147-A177-3AD203B41FA5}">
                      <a16:colId xmlns:a16="http://schemas.microsoft.com/office/drawing/2014/main" val="1347630180"/>
                    </a:ext>
                  </a:extLst>
                </a:gridCol>
                <a:gridCol w="638348">
                  <a:extLst>
                    <a:ext uri="{9D8B030D-6E8A-4147-A177-3AD203B41FA5}">
                      <a16:colId xmlns:a16="http://schemas.microsoft.com/office/drawing/2014/main" val="3262295761"/>
                    </a:ext>
                  </a:extLst>
                </a:gridCol>
              </a:tblGrid>
              <a:tr h="323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ARAŞTIRMA PROJELERİ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65912954"/>
                  </a:ext>
                </a:extLst>
              </a:tr>
              <a:tr h="484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(1) Başarı </a:t>
                      </a:r>
                      <a:r>
                        <a:rPr lang="tr-TR" sz="1600" dirty="0">
                          <a:effectLst/>
                        </a:rPr>
                        <a:t>ile tamamlanmış AB çerçeve programı bilimsel araştırma proje sayısı (Koordinatör/ alt koordinatör/yürütücü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898984129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 ile tamamlanmış 1. Madde dışındaki uluslararası destekli bilimsel araştırma proje (Derleme ve rapor hazırlama çalışmaları hariç) sayısı 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850835826"/>
                  </a:ext>
                </a:extLst>
              </a:tr>
              <a:tr h="326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TÜBİTAK Ar-Ge proje (ARDEB, TEYDEB, KAMAG, vb.)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2310762055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Diğer TÜBİTAK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13348474"/>
                  </a:ext>
                </a:extLst>
              </a:tr>
              <a:tr h="415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Üniversite dışındaki kamu kurumlarıyla yapılan başarıyla tamamlanmış bilimsel araştırma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154197651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</a:t>
                      </a:r>
                      <a:r>
                        <a:rPr lang="tr-TR" sz="1600" dirty="0" smtClean="0">
                          <a:effectLst/>
                        </a:rPr>
                        <a:t>Üniversite Bilimsel Araştırma Projeleri (</a:t>
                      </a:r>
                      <a:r>
                        <a:rPr lang="tr-TR" sz="1600" dirty="0">
                          <a:effectLst/>
                        </a:rPr>
                        <a:t>BAP) </a:t>
                      </a:r>
                      <a:r>
                        <a:rPr lang="tr-TR" sz="1600" dirty="0" smtClean="0">
                          <a:effectLst/>
                        </a:rPr>
                        <a:t>Koordinatörlüğü destekli </a:t>
                      </a:r>
                      <a:r>
                        <a:rPr lang="tr-TR" sz="1600" dirty="0">
                          <a:effectLst/>
                        </a:rPr>
                        <a:t>araştırma projesi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484504468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diğer ulusal bilimsel araştırma projesi (TTO ve sanayi kuruluşları ile yapılan Ar-Ge projeleri, vb.)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697897285"/>
                  </a:ext>
                </a:extLst>
              </a:tr>
              <a:tr h="2993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428274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30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752656"/>
            <a:ext cx="10457873" cy="62356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br>
              <a:rPr lang="tr-TR" sz="2800" b="1" dirty="0" smtClean="0">
                <a:solidFill>
                  <a:srgbClr val="962E2E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Yıllara Göre Bilimsel Toplantı Faaliyetleri 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26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690587"/>
              </p:ext>
            </p:extLst>
          </p:nvPr>
        </p:nvGraphicFramePr>
        <p:xfrm>
          <a:off x="553164" y="1834962"/>
          <a:ext cx="11161645" cy="4134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08816">
                  <a:extLst>
                    <a:ext uri="{9D8B030D-6E8A-4147-A177-3AD203B41FA5}">
                      <a16:colId xmlns:a16="http://schemas.microsoft.com/office/drawing/2014/main" val="3709928752"/>
                    </a:ext>
                  </a:extLst>
                </a:gridCol>
                <a:gridCol w="778639">
                  <a:extLst>
                    <a:ext uri="{9D8B030D-6E8A-4147-A177-3AD203B41FA5}">
                      <a16:colId xmlns:a16="http://schemas.microsoft.com/office/drawing/2014/main" val="4108230107"/>
                    </a:ext>
                  </a:extLst>
                </a:gridCol>
                <a:gridCol w="674190">
                  <a:extLst>
                    <a:ext uri="{9D8B030D-6E8A-4147-A177-3AD203B41FA5}">
                      <a16:colId xmlns:a16="http://schemas.microsoft.com/office/drawing/2014/main" val="3530798822"/>
                    </a:ext>
                  </a:extLst>
                </a:gridCol>
              </a:tblGrid>
              <a:tr h="442019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BİLİMSEL TOPLANTI 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val="387267968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389561606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676625811"/>
                  </a:ext>
                </a:extLst>
              </a:tr>
              <a:tr h="496415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247188220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1726692197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1997404918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093221123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val="4008683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27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461819" y="705017"/>
            <a:ext cx="10279506" cy="74458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r>
              <a:rPr lang="tr-TR" sz="2800" b="1" dirty="0" smtClean="0">
                <a:solidFill>
                  <a:srgbClr val="962E2E"/>
                </a:solidFill>
              </a:rPr>
              <a:t/>
            </a:r>
            <a:br>
              <a:rPr lang="tr-TR" sz="2800" b="1" dirty="0" smtClean="0">
                <a:solidFill>
                  <a:srgbClr val="962E2E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Yıllara Göre Editörlük ve Hakemlik Faaliyetleri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27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525939"/>
              </p:ext>
            </p:extLst>
          </p:nvPr>
        </p:nvGraphicFramePr>
        <p:xfrm>
          <a:off x="365757" y="1870989"/>
          <a:ext cx="11342538" cy="39434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90679">
                  <a:extLst>
                    <a:ext uri="{9D8B030D-6E8A-4147-A177-3AD203B41FA5}">
                      <a16:colId xmlns:a16="http://schemas.microsoft.com/office/drawing/2014/main" val="1220560926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174520499"/>
                    </a:ext>
                  </a:extLst>
                </a:gridCol>
                <a:gridCol w="1169604">
                  <a:extLst>
                    <a:ext uri="{9D8B030D-6E8A-4147-A177-3AD203B41FA5}">
                      <a16:colId xmlns:a16="http://schemas.microsoft.com/office/drawing/2014/main" val="2030783754"/>
                    </a:ext>
                  </a:extLst>
                </a:gridCol>
              </a:tblGrid>
              <a:tr h="69208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EDİTÖRLÜK ve HAKEMLİK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8229748"/>
                  </a:ext>
                </a:extLst>
              </a:tr>
              <a:tr h="5279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0769623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</a:t>
                      </a:r>
                      <a:r>
                        <a:rPr lang="tr-TR" sz="1600" dirty="0" err="1">
                          <a:effectLst/>
                        </a:rPr>
                        <a:t>associate</a:t>
                      </a:r>
                      <a:r>
                        <a:rPr lang="tr-TR" sz="1600" dirty="0">
                          <a:effectLst/>
                        </a:rPr>
                        <a:t>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568925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asistan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417168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910054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653970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098917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2225721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11488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779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490" y="620487"/>
            <a:ext cx="10568709" cy="79227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3333FF"/>
                </a:solidFill>
              </a:rPr>
              <a:t>Atıflar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1200" b="1" i="1" dirty="0" smtClean="0">
                <a:solidFill>
                  <a:srgbClr val="0000CC"/>
                </a:solidFill>
              </a:rPr>
              <a:t>(</a:t>
            </a:r>
            <a:r>
              <a:rPr lang="tr-TR" sz="1200" b="1" i="1" dirty="0">
                <a:solidFill>
                  <a:srgbClr val="0000CC"/>
                </a:solidFill>
              </a:rPr>
              <a:t>Yazarın kendi yayınlarına yaptığı atıflar hariç</a:t>
            </a:r>
            <a:r>
              <a:rPr lang="tr-TR" sz="1200" b="1" i="1" dirty="0" smtClean="0">
                <a:solidFill>
                  <a:srgbClr val="0000CC"/>
                </a:solidFill>
              </a:rPr>
              <a:t>)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28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703422"/>
              </p:ext>
            </p:extLst>
          </p:nvPr>
        </p:nvGraphicFramePr>
        <p:xfrm>
          <a:off x="470263" y="1943069"/>
          <a:ext cx="11208215" cy="4163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67041">
                  <a:extLst>
                    <a:ext uri="{9D8B030D-6E8A-4147-A177-3AD203B41FA5}">
                      <a16:colId xmlns:a16="http://schemas.microsoft.com/office/drawing/2014/main" val="2526474675"/>
                    </a:ext>
                  </a:extLst>
                </a:gridCol>
                <a:gridCol w="805070">
                  <a:extLst>
                    <a:ext uri="{9D8B030D-6E8A-4147-A177-3AD203B41FA5}">
                      <a16:colId xmlns:a16="http://schemas.microsoft.com/office/drawing/2014/main" val="388429983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3121958545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ATIFLAR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400" b="1" i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1" i="1" dirty="0">
                          <a:solidFill>
                            <a:srgbClr val="0000CC"/>
                          </a:solidFill>
                          <a:effectLst/>
                        </a:rPr>
                        <a:t>Yazarın kendi yayınlarına yaptığı atıflar hariç)</a:t>
                      </a:r>
                      <a:endParaRPr lang="tr-TR" sz="14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394193471"/>
                  </a:ext>
                </a:extLst>
              </a:tr>
              <a:tr h="70218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95382362"/>
                  </a:ext>
                </a:extLst>
              </a:tr>
              <a:tr h="77842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dışındaki endeksler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bölüm yazarı olarak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331923312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Ulusal hakemli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Ulusal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547953736"/>
                  </a:ext>
                </a:extLst>
              </a:tr>
              <a:tr h="68843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uluslararası kaynak veya yayın organlarında yer alması (kitap, ansiklopedi, katalog, periyodik sanat dergileri, belgesel nitelikli TV yayınları,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film)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42334225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ulusal kaynak veya yayın organlarında yer alması (kitap, ansiklopedi, katalog, periyodik sanat dergileri, belgesel nitelikli TV yayınları, film) 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42840015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00227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t>5.01.2026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etkinliklerin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915915"/>
              </p:ext>
            </p:extLst>
          </p:nvPr>
        </p:nvGraphicFramePr>
        <p:xfrm>
          <a:off x="457201" y="1848680"/>
          <a:ext cx="11390242" cy="379378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091086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77288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776672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Sempozyum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8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254383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Kongre</a:t>
                      </a:r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Eğitim Seminerleri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28302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Konferans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Ulusal Toplantı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Panel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v.b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.)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Çalıştay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Açık Oturum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Film Gösterimi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Tiyatro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Konser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Anma Törenleri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Sergi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/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Spor Turnuvası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</a:t>
            </a:r>
            <a:r>
              <a:rPr lang="tr-TR" sz="3200" b="1" dirty="0" smtClean="0">
                <a:solidFill>
                  <a:srgbClr val="FF0000"/>
                </a:solidFill>
              </a:rPr>
              <a:t>Faaliyetler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2200" b="1" dirty="0" smtClean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807876"/>
              </p:ext>
            </p:extLst>
          </p:nvPr>
        </p:nvGraphicFramePr>
        <p:xfrm>
          <a:off x="261258" y="1959425"/>
          <a:ext cx="11636827" cy="366849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2771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2699657">
                  <a:extLst>
                    <a:ext uri="{9D8B030D-6E8A-4147-A177-3AD203B41FA5}">
                      <a16:colId xmlns:a16="http://schemas.microsoft.com/office/drawing/2014/main" val="3117410747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10421554"/>
                    </a:ext>
                  </a:extLst>
                </a:gridCol>
                <a:gridCol w="2023225">
                  <a:extLst>
                    <a:ext uri="{9D8B030D-6E8A-4147-A177-3AD203B41FA5}">
                      <a16:colId xmlns:a16="http://schemas.microsoft.com/office/drawing/2014/main" val="2802644275"/>
                    </a:ext>
                  </a:extLst>
                </a:gridCol>
                <a:gridCol w="951438">
                  <a:extLst>
                    <a:ext uri="{9D8B030D-6E8A-4147-A177-3AD203B41FA5}">
                      <a16:colId xmlns:a16="http://schemas.microsoft.com/office/drawing/2014/main" val="1419412460"/>
                    </a:ext>
                  </a:extLst>
                </a:gridCol>
                <a:gridCol w="702600">
                  <a:extLst>
                    <a:ext uri="{9D8B030D-6E8A-4147-A177-3AD203B41FA5}">
                      <a16:colId xmlns:a16="http://schemas.microsoft.com/office/drawing/2014/main" val="3004738591"/>
                    </a:ext>
                  </a:extLst>
                </a:gridCol>
                <a:gridCol w="1112451">
                  <a:extLst>
                    <a:ext uri="{9D8B030D-6E8A-4147-A177-3AD203B41FA5}">
                      <a16:colId xmlns:a16="http://schemas.microsoft.com/office/drawing/2014/main" val="4113809080"/>
                    </a:ext>
                  </a:extLst>
                </a:gridCol>
              </a:tblGrid>
              <a:tr h="8711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SIRA NO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ALANI 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(Eğitim/Bilimsel/Sosyal/ Kültürel/ Sportif)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TÜRÜ</a:t>
                      </a:r>
                    </a:p>
                    <a:p>
                      <a:pPr algn="ctr" fontAlgn="ctr"/>
                      <a:r>
                        <a:rPr lang="tr-TR" sz="1000" b="1" i="1" u="none" strike="noStrike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Söyleşi, Konferans, Panel, Seminer,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Webinar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Çalıştay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Kongre, Sempozyum, Sergi, Konser, Turnuva, Yarışma, Gösteri, Oyun, Drama, Tiyatro, Kermes,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ADI/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BAŞLIĞI/KONUSU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DAVETLİ/KONUŞMACI </a:t>
                      </a:r>
                      <a:r>
                        <a:rPr lang="tr-TR" sz="1000" b="1" u="none" strike="noStrike" dirty="0"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Akademisyen, Sanatçı, Oyuncu, Sporcu, Yönetici, Gazeteci, İş Adamı,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TARİH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SAAT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YER / İNTERNET ADRESİ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082948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3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0939734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73674110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068458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1387028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84964091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261258" y="585363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*Lütfen etkinlik sayısı kadar yeni satırı tabloya </a:t>
            </a:r>
            <a:r>
              <a:rPr lang="tr-TR" sz="1200" b="1" i="1" dirty="0" smtClean="0">
                <a:solidFill>
                  <a:srgbClr val="C00000"/>
                </a:solidFill>
              </a:rPr>
              <a:t>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49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772887"/>
            <a:ext cx="10512331" cy="67462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ve Sportif Ödüller ile Başarılar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31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430995"/>
              </p:ext>
            </p:extLst>
          </p:nvPr>
        </p:nvGraphicFramePr>
        <p:xfrm>
          <a:off x="402771" y="1932315"/>
          <a:ext cx="11226013" cy="37470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048842">
                  <a:extLst>
                    <a:ext uri="{9D8B030D-6E8A-4147-A177-3AD203B41FA5}">
                      <a16:colId xmlns:a16="http://schemas.microsoft.com/office/drawing/2014/main" val="2633809722"/>
                    </a:ext>
                  </a:extLst>
                </a:gridCol>
                <a:gridCol w="1033998">
                  <a:extLst>
                    <a:ext uri="{9D8B030D-6E8A-4147-A177-3AD203B41FA5}">
                      <a16:colId xmlns:a16="http://schemas.microsoft.com/office/drawing/2014/main" val="518810373"/>
                    </a:ext>
                  </a:extLst>
                </a:gridCol>
                <a:gridCol w="1143173">
                  <a:extLst>
                    <a:ext uri="{9D8B030D-6E8A-4147-A177-3AD203B41FA5}">
                      <a16:colId xmlns:a16="http://schemas.microsoft.com/office/drawing/2014/main" val="2738585799"/>
                    </a:ext>
                  </a:extLst>
                </a:gridCol>
              </a:tblGrid>
              <a:tr h="588464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9130183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0366268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86751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6105766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43962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886732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557649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768738"/>
            <a:ext cx="10312772" cy="57977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2400" b="1" dirty="0" smtClean="0">
                <a:solidFill>
                  <a:srgbClr val="3333FF"/>
                </a:solidFill>
                <a:latin typeface="+mn-lt"/>
              </a:rPr>
              <a:t>(Ortak Programlar ve Projeler)</a:t>
            </a:r>
            <a:endParaRPr lang="tr-TR" sz="24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t>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11245"/>
              </p:ext>
            </p:extLst>
          </p:nvPr>
        </p:nvGraphicFramePr>
        <p:xfrm>
          <a:off x="477080" y="1918249"/>
          <a:ext cx="11371192" cy="42011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42543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1995786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196548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977887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75011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880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 (Program veya Proje Adı)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4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(Erasmus+)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t>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34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45802"/>
              </p:ext>
            </p:extLst>
          </p:nvPr>
        </p:nvGraphicFramePr>
        <p:xfrm>
          <a:off x="357809" y="2067433"/>
          <a:ext cx="11510341" cy="390753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61419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2076302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868557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848678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86938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518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07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 smtClean="0">
                <a:solidFill>
                  <a:srgbClr val="0000CC"/>
                </a:solidFill>
              </a:rPr>
              <a:t>Hareketlilik 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7401"/>
              </p:ext>
            </p:extLst>
          </p:nvPr>
        </p:nvGraphicFramePr>
        <p:xfrm>
          <a:off x="838201" y="1958195"/>
          <a:ext cx="10840277" cy="321858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489813">
                  <a:extLst>
                    <a:ext uri="{9D8B030D-6E8A-4147-A177-3AD203B41FA5}">
                      <a16:colId xmlns:a16="http://schemas.microsoft.com/office/drawing/2014/main" val="3486356541"/>
                    </a:ext>
                  </a:extLst>
                </a:gridCol>
                <a:gridCol w="1175232">
                  <a:extLst>
                    <a:ext uri="{9D8B030D-6E8A-4147-A177-3AD203B41FA5}">
                      <a16:colId xmlns:a16="http://schemas.microsoft.com/office/drawing/2014/main" val="1443208702"/>
                    </a:ext>
                  </a:extLst>
                </a:gridCol>
                <a:gridCol w="1175232">
                  <a:extLst>
                    <a:ext uri="{9D8B030D-6E8A-4147-A177-3AD203B41FA5}">
                      <a16:colId xmlns:a16="http://schemas.microsoft.com/office/drawing/2014/main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3780812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24036789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37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319915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38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5527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898972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</a:rPr>
              <a:t>Müdürlük </a:t>
            </a:r>
            <a:r>
              <a:rPr lang="tr-TR" sz="2800" b="1" dirty="0">
                <a:solidFill>
                  <a:srgbClr val="3333FF"/>
                </a:solidFill>
              </a:rPr>
              <a:t>/ </a:t>
            </a:r>
            <a:r>
              <a:rPr lang="tr-TR" sz="2800" b="1" dirty="0" smtClean="0">
                <a:solidFill>
                  <a:srgbClr val="3333FF"/>
                </a:solidFill>
              </a:rPr>
              <a:t>Koordinatörlük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939063"/>
              </p:ext>
            </p:extLst>
          </p:nvPr>
        </p:nvGraphicFramePr>
        <p:xfrm>
          <a:off x="336299" y="2681207"/>
          <a:ext cx="11516263" cy="20351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/ Koordinatör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Yardımcısı/ Koordinatör</a:t>
                      </a:r>
                      <a:r>
                        <a:rPr lang="tr-TR" sz="20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Yardımcısı/ Koordinatör</a:t>
                      </a:r>
                      <a:r>
                        <a:rPr lang="tr-TR" sz="20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260801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544034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728055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2078966"/>
            <a:ext cx="11380304" cy="37993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44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083767" y="3244334"/>
            <a:ext cx="202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t>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800416"/>
              </p:ext>
            </p:extLst>
          </p:nvPr>
        </p:nvGraphicFramePr>
        <p:xfrm>
          <a:off x="352697" y="2027207"/>
          <a:ext cx="11403874" cy="350254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67617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472769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273083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Kurullar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/ Komisyonlar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t>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689496"/>
              </p:ext>
            </p:extLst>
          </p:nvPr>
        </p:nvGraphicFramePr>
        <p:xfrm>
          <a:off x="640079" y="1926768"/>
          <a:ext cx="11265593" cy="413517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48505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072362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6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/ Komisyon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85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4408756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5745120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277206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919615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51712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159107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4963089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8439887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Akademik Personel </a:t>
            </a:r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435048"/>
              </p:ext>
            </p:extLst>
          </p:nvPr>
        </p:nvGraphicFramePr>
        <p:xfrm>
          <a:off x="517232" y="2170544"/>
          <a:ext cx="11282885" cy="3250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834238"/>
              </p:ext>
            </p:extLst>
          </p:nvPr>
        </p:nvGraphicFramePr>
        <p:xfrm>
          <a:off x="517230" y="2170544"/>
          <a:ext cx="11337312" cy="3511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51510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57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594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82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7151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Akademik </a:t>
            </a:r>
            <a:r>
              <a:rPr lang="tr-TR" sz="2800" b="1" dirty="0" smtClean="0">
                <a:solidFill>
                  <a:srgbClr val="FF0000"/>
                </a:solidFill>
              </a:rPr>
              <a:t>Personel: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 </a:t>
            </a:r>
            <a:r>
              <a:rPr lang="tr-TR" sz="2800" b="1" dirty="0" smtClean="0">
                <a:solidFill>
                  <a:srgbClr val="0000CC"/>
                </a:solidFill>
              </a:rPr>
              <a:t>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235396"/>
              </p:ext>
            </p:extLst>
          </p:nvPr>
        </p:nvGraphicFramePr>
        <p:xfrm>
          <a:off x="387626" y="1930145"/>
          <a:ext cx="11205659" cy="32224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39145">
                  <a:extLst>
                    <a:ext uri="{9D8B030D-6E8A-4147-A177-3AD203B41FA5}">
                      <a16:colId xmlns:a16="http://schemas.microsoft.com/office/drawing/2014/main" val="220074996"/>
                    </a:ext>
                  </a:extLst>
                </a:gridCol>
                <a:gridCol w="3287486">
                  <a:extLst>
                    <a:ext uri="{9D8B030D-6E8A-4147-A177-3AD203B41FA5}">
                      <a16:colId xmlns:a16="http://schemas.microsoft.com/office/drawing/2014/main" val="1696771542"/>
                    </a:ext>
                  </a:extLst>
                </a:gridCol>
                <a:gridCol w="3223674">
                  <a:extLst>
                    <a:ext uri="{9D8B030D-6E8A-4147-A177-3AD203B41FA5}">
                      <a16:colId xmlns:a16="http://schemas.microsoft.com/office/drawing/2014/main" val="497567926"/>
                    </a:ext>
                  </a:extLst>
                </a:gridCol>
                <a:gridCol w="3155354">
                  <a:extLst>
                    <a:ext uri="{9D8B030D-6E8A-4147-A177-3AD203B41FA5}">
                      <a16:colId xmlns:a16="http://schemas.microsoft.com/office/drawing/2014/main" val="3709939401"/>
                    </a:ext>
                  </a:extLst>
                </a:gridCol>
              </a:tblGrid>
              <a:tr h="44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Sıra No 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357906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095879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744707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0015397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652034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8027019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286444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934482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7153327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527537" y="6021089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*Kişi  </a:t>
            </a:r>
            <a:r>
              <a:rPr lang="tr-TR" sz="12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8429</TotalTime>
  <Words>3629</Words>
  <Application>Microsoft Office PowerPoint</Application>
  <PresentationFormat>Geniş ekran</PresentationFormat>
  <Paragraphs>1269</Paragraphs>
  <Slides>47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51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Müdürlük / Koordinatörlük</vt:lpstr>
      <vt:lpstr>YÖNETİM: Kurullar / Komisyonlar</vt:lpstr>
      <vt:lpstr>PowerPoint Sunusu</vt:lpstr>
      <vt:lpstr>Akademik Personel Sayısı</vt:lpstr>
      <vt:lpstr>İdari Personel Sayısı</vt:lpstr>
      <vt:lpstr>Akademik Personel:  2025 Yılında Yapılan Atama ve Yükseltmeler</vt:lpstr>
      <vt:lpstr>Birim Ders Yükü Ortalaması (Saat)</vt:lpstr>
      <vt:lpstr>PowerPoint Sunusu</vt:lpstr>
      <vt:lpstr>ÖĞRENCİ SAYISI (Sadece TÖMER) </vt:lpstr>
      <vt:lpstr>ÖĞRENCİ SAYISI (Cinsiyete Göre Dağılımı) (Sadece TÖMER)   </vt:lpstr>
      <vt:lpstr>Öğretim Üyesi/Elemanı Başına Düşen Öğrenci Sayısı  (Programdaki ön lisans, lisans ve lisansüstü toplam öğrenci sayısı) (Sadece TÖMER) </vt:lpstr>
      <vt:lpstr>Yabancı Uyruklu Öğrenci Sayısı (Sadece TÖMER) 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PowerPoint Sunusu</vt:lpstr>
      <vt:lpstr>Araştırma ve Geliştirme Faaliyetleri:  Yıllara Göre Makale  Bilgileri</vt:lpstr>
      <vt:lpstr>Araştırma ve Geliştirme Faaliyetleri :  Yıllara Göre Makale  Bilgileri</vt:lpstr>
      <vt:lpstr>Araştırma ve Geliştirme Faaliyetleri: Yıllara Göre Kitap Bilgileri</vt:lpstr>
      <vt:lpstr>Araştırma ve Geliştirme Faaliyetleri:  Yıllara Göre Proje Bilgileri</vt:lpstr>
      <vt:lpstr>Araştırma ve Geliştirme Faaliyetleri :  Yıllara Göre Bilimsel Toplantı Faaliyetleri </vt:lpstr>
      <vt:lpstr>Araştırma ve Geliştirme Faaliyetleri:  Yıllara Göre Editörlük ve Hakemlik Faaliyetleri</vt:lpstr>
      <vt:lpstr>Araştırma ve Geliştirme Faaliyetleri:  Atıflar (Yazarın kendi yayınlarına yaptığı atıflar hariç)</vt:lpstr>
      <vt:lpstr>Bilimsel, Sosyal, Kültürel ve Sportif Faaliyetler</vt:lpstr>
      <vt:lpstr>Bilimsel, Sosyal, Kültürel ve Sportif Faaliyetler  (Düzenlemiş olduğunuz her bir etkinliğe ilişkin bilgileri tabloya yazınız)</vt:lpstr>
      <vt:lpstr>Bilimsel, Sosyal, Kültürel ve Sportif Ödüller ile Başarılar</vt:lpstr>
      <vt:lpstr>PowerPoint Sunusu</vt:lpstr>
      <vt:lpstr>Uluslararası İşbirlikleri (Ortak Programlar ve Projeler)</vt:lpstr>
      <vt:lpstr>Uluslararası İşbirlikleri (Erasmus+)</vt:lpstr>
      <vt:lpstr>ERASMUS+ Hareketlilik Durumu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TRÜ</cp:lastModifiedBy>
  <cp:revision>623</cp:revision>
  <cp:lastPrinted>2023-06-23T13:03:34Z</cp:lastPrinted>
  <dcterms:created xsi:type="dcterms:W3CDTF">2021-05-17T12:15:06Z</dcterms:created>
  <dcterms:modified xsi:type="dcterms:W3CDTF">2026-01-05T13:32:35Z</dcterms:modified>
</cp:coreProperties>
</file>