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7" r:id="rId2"/>
    <p:sldId id="330" r:id="rId3"/>
    <p:sldId id="493" r:id="rId4"/>
    <p:sldId id="286" r:id="rId5"/>
    <p:sldId id="464" r:id="rId6"/>
    <p:sldId id="494" r:id="rId7"/>
    <p:sldId id="354" r:id="rId8"/>
    <p:sldId id="502" r:id="rId9"/>
    <p:sldId id="432" r:id="rId10"/>
    <p:sldId id="442" r:id="rId11"/>
    <p:sldId id="495" r:id="rId12"/>
    <p:sldId id="290" r:id="rId13"/>
    <p:sldId id="466" r:id="rId14"/>
    <p:sldId id="483" r:id="rId15"/>
    <p:sldId id="292" r:id="rId16"/>
    <p:sldId id="496" r:id="rId17"/>
    <p:sldId id="298" r:id="rId18"/>
    <p:sldId id="462" r:id="rId19"/>
    <p:sldId id="340" r:id="rId20"/>
    <p:sldId id="299" r:id="rId21"/>
    <p:sldId id="497" r:id="rId22"/>
    <p:sldId id="450" r:id="rId23"/>
    <p:sldId id="481" r:id="rId24"/>
    <p:sldId id="451" r:id="rId25"/>
    <p:sldId id="351" r:id="rId26"/>
    <p:sldId id="437" r:id="rId27"/>
    <p:sldId id="452" r:id="rId28"/>
    <p:sldId id="438" r:id="rId29"/>
    <p:sldId id="498" r:id="rId30"/>
    <p:sldId id="501" r:id="rId31"/>
    <p:sldId id="500" r:id="rId32"/>
    <p:sldId id="499" r:id="rId33"/>
    <p:sldId id="440" r:id="rId34"/>
    <p:sldId id="318" r:id="rId35"/>
    <p:sldId id="439" r:id="rId36"/>
    <p:sldId id="491" r:id="rId37"/>
    <p:sldId id="453" r:id="rId38"/>
    <p:sldId id="472" r:id="rId39"/>
    <p:sldId id="454" r:id="rId40"/>
    <p:sldId id="473" r:id="rId41"/>
    <p:sldId id="455" r:id="rId42"/>
    <p:sldId id="456" r:id="rId43"/>
    <p:sldId id="342" r:id="rId44"/>
    <p:sldId id="347" r:id="rId45"/>
    <p:sldId id="411" r:id="rId46"/>
    <p:sldId id="350" r:id="rId47"/>
    <p:sldId id="427" r:id="rId48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0000CC"/>
    <a:srgbClr val="000099"/>
    <a:srgbClr val="485793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6404" autoAdjust="0"/>
  </p:normalViewPr>
  <p:slideViewPr>
    <p:cSldViewPr snapToGrid="0">
      <p:cViewPr>
        <p:scale>
          <a:sx n="70" d="100"/>
          <a:sy n="70" d="100"/>
        </p:scale>
        <p:origin x="730" y="3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t>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t>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t>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………………….. Uygulama ve Araştırma Merkezi / Koordinatörlüğü</a:t>
            </a: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235" y="840509"/>
            <a:ext cx="10495722" cy="632636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Birim Ders Yükü Ortalaması (Saat)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42643"/>
              </p:ext>
            </p:extLst>
          </p:nvPr>
        </p:nvGraphicFramePr>
        <p:xfrm>
          <a:off x="337931" y="1796140"/>
          <a:ext cx="11493851" cy="4380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7285554">
                  <a:extLst>
                    <a:ext uri="{9D8B030D-6E8A-4147-A177-3AD203B41FA5}">
                      <a16:colId xmlns:a16="http://schemas.microsoft.com/office/drawing/2014/main" val="94824080"/>
                    </a:ext>
                  </a:extLst>
                </a:gridCol>
                <a:gridCol w="1314457">
                  <a:extLst>
                    <a:ext uri="{9D8B030D-6E8A-4147-A177-3AD203B41FA5}">
                      <a16:colId xmlns:a16="http://schemas.microsoft.com/office/drawing/2014/main" val="3552602410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198193889"/>
                    </a:ext>
                  </a:extLst>
                </a:gridCol>
                <a:gridCol w="1304266">
                  <a:extLst>
                    <a:ext uri="{9D8B030D-6E8A-4147-A177-3AD203B41FA5}">
                      <a16:colId xmlns:a16="http://schemas.microsoft.com/office/drawing/2014/main" val="3226704762"/>
                    </a:ext>
                  </a:extLst>
                </a:gridCol>
                <a:gridCol w="794787">
                  <a:extLst>
                    <a:ext uri="{9D8B030D-6E8A-4147-A177-3AD203B41FA5}">
                      <a16:colId xmlns:a16="http://schemas.microsoft.com/office/drawing/2014/main" val="3420404879"/>
                    </a:ext>
                  </a:extLst>
                </a:gridCol>
              </a:tblGrid>
              <a:tr h="797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BİRİM DERS YÜKÜ </a:t>
                      </a:r>
                      <a:r>
                        <a:rPr lang="tr-TR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ORTALAMASI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i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(Lütfen birim program</a:t>
                      </a:r>
                      <a:r>
                        <a:rPr lang="tr-TR" sz="1400" i="1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yapınıza uygun olan satırları cevaplayınız) </a:t>
                      </a:r>
                      <a:endParaRPr lang="tr-TR" sz="1400" i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(Öğretim Üyesi/ Öğretim Görevlisi/ Öğretim Elemanı)*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(Bahar- Güz)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17771678"/>
                  </a:ext>
                </a:extLst>
              </a:tr>
              <a:tr h="234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919270204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006458568"/>
                  </a:ext>
                </a:extLst>
              </a:tr>
              <a:tr h="28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(Tez, tez izleme, seminer ve uzmanlık dersleri hariç)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70671006"/>
                  </a:ext>
                </a:extLst>
              </a:tr>
              <a:tr h="40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Lisansüstü Ders Yükü (saat) (Sadece tez, tez izleme, seminer ve uzmanlık dersleri)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870683367"/>
                  </a:ext>
                </a:extLst>
              </a:tr>
              <a:tr h="296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ÜYESİ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761748035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643427461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Ön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234417156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Lisans Ders Yükü (saat)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1896136858"/>
                  </a:ext>
                </a:extLst>
              </a:tr>
              <a:tr h="28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ÖĞRETİM GÖREVLİSİ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</a:t>
                      </a:r>
                      <a:r>
                        <a:rPr lang="tr-TR" sz="1200" dirty="0" smtClean="0">
                          <a:effectLst/>
                          <a:latin typeface="+mn-lt"/>
                        </a:rPr>
                        <a:t>(Ön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lisans ve Lisans) 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89198577"/>
                  </a:ext>
                </a:extLst>
              </a:tr>
              <a:tr h="20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 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2686940478"/>
                  </a:ext>
                </a:extLst>
              </a:tr>
              <a:tr h="42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Hariç)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</a:rPr>
                        <a:t> </a:t>
                      </a:r>
                      <a:endParaRPr lang="tr-T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280426310"/>
                  </a:ext>
                </a:extLst>
              </a:tr>
              <a:tr h="42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ÖĞRETİM ELEMANI </a:t>
                      </a:r>
                      <a:r>
                        <a:rPr lang="tr-TR" sz="1200" dirty="0">
                          <a:effectLst/>
                          <a:latin typeface="+mn-lt"/>
                        </a:rPr>
                        <a:t>Haftalık Ortalama Toplam Ders Yükü (Saat) (Tez, Tez İzleme, Seminer Ve Uzmanlık Dersleri Dahil) (Ön lisans, Lisans ve Lisansüstü)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+mn-lt"/>
                        </a:rPr>
                        <a:t> </a:t>
                      </a:r>
                      <a:endParaRPr lang="tr-T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extLst>
                  <a:ext uri="{0D108BD9-81ED-4DB2-BD59-A6C34878D82A}">
                    <a16:rowId xmlns:a16="http://schemas.microsoft.com/office/drawing/2014/main" val="3453871493"/>
                  </a:ext>
                </a:extLst>
              </a:tr>
              <a:tr h="20315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*: Her bir satırın karşısına o yıla ait toplam</a:t>
                      </a:r>
                      <a:r>
                        <a:rPr lang="tr-TR" sz="1100" dirty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sayıyı yazınız.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775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782" y="6320598"/>
            <a:ext cx="367608" cy="3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32500" lnSpcReduction="20000"/>
          </a:bodyPr>
          <a:lstStyle/>
          <a:p>
            <a:r>
              <a:rPr lang="tr-TR" sz="24000" b="1" dirty="0" smtClean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3333FF"/>
                </a:solidFill>
              </a:rPr>
              <a:t>PROGRAMLAR VE ÖĞRENCİ 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</a:t>
            </a:r>
            <a:r>
              <a:rPr lang="tr-TR" sz="2800" b="1" dirty="0" smtClean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29236"/>
              </p:ext>
            </p:extLst>
          </p:nvPr>
        </p:nvGraphicFramePr>
        <p:xfrm>
          <a:off x="419738" y="1908314"/>
          <a:ext cx="11274492" cy="31063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08382">
                  <a:extLst>
                    <a:ext uri="{9D8B030D-6E8A-4147-A177-3AD203B41FA5}">
                      <a16:colId xmlns:a16="http://schemas.microsoft.com/office/drawing/2014/main" val="4031943182"/>
                    </a:ext>
                  </a:extLst>
                </a:gridCol>
                <a:gridCol w="3367589">
                  <a:extLst>
                    <a:ext uri="{9D8B030D-6E8A-4147-A177-3AD203B41FA5}">
                      <a16:colId xmlns:a16="http://schemas.microsoft.com/office/drawing/2014/main" val="439096765"/>
                    </a:ext>
                  </a:extLst>
                </a:gridCol>
                <a:gridCol w="3198521">
                  <a:extLst>
                    <a:ext uri="{9D8B030D-6E8A-4147-A177-3AD203B41FA5}">
                      <a16:colId xmlns:a16="http://schemas.microsoft.com/office/drawing/2014/main" val="3479568610"/>
                    </a:ext>
                  </a:extLst>
                </a:gridCol>
              </a:tblGrid>
              <a:tr h="521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Program 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395528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6391733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38945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554122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332303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6407344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7648266"/>
                  </a:ext>
                </a:extLst>
              </a:tr>
              <a:tr h="36921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797029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19738" y="57302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*Program 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ÖĞRENCİ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SAYISI (Cinsiyete Göre Dağılımı) </a:t>
            </a:r>
            <a:r>
              <a:rPr lang="tr-TR" sz="2800" b="1" dirty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r>
              <a:rPr lang="tr-TR" sz="2800" b="1" dirty="0" smtClean="0">
                <a:solidFill>
                  <a:srgbClr val="FF0000"/>
                </a:solidFill>
                <a:cs typeface="Calibri" pitchFamily="34" charset="0"/>
              </a:rPr>
              <a:t> 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13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27384" y="5450236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*Program 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62712"/>
              </p:ext>
            </p:extLst>
          </p:nvPr>
        </p:nvGraphicFramePr>
        <p:xfrm>
          <a:off x="427383" y="2077284"/>
          <a:ext cx="11266847" cy="31932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82983">
                  <a:extLst>
                    <a:ext uri="{9D8B030D-6E8A-4147-A177-3AD203B41FA5}">
                      <a16:colId xmlns:a16="http://schemas.microsoft.com/office/drawing/2014/main" val="4174588668"/>
                    </a:ext>
                  </a:extLst>
                </a:gridCol>
                <a:gridCol w="901729">
                  <a:extLst>
                    <a:ext uri="{9D8B030D-6E8A-4147-A177-3AD203B41FA5}">
                      <a16:colId xmlns:a16="http://schemas.microsoft.com/office/drawing/2014/main" val="2583248819"/>
                    </a:ext>
                  </a:extLst>
                </a:gridCol>
                <a:gridCol w="987609">
                  <a:extLst>
                    <a:ext uri="{9D8B030D-6E8A-4147-A177-3AD203B41FA5}">
                      <a16:colId xmlns:a16="http://schemas.microsoft.com/office/drawing/2014/main" val="2002374087"/>
                    </a:ext>
                  </a:extLst>
                </a:gridCol>
                <a:gridCol w="1331124">
                  <a:extLst>
                    <a:ext uri="{9D8B030D-6E8A-4147-A177-3AD203B41FA5}">
                      <a16:colId xmlns:a16="http://schemas.microsoft.com/office/drawing/2014/main" val="2018321977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3809454168"/>
                    </a:ext>
                  </a:extLst>
                </a:gridCol>
                <a:gridCol w="1030549">
                  <a:extLst>
                    <a:ext uri="{9D8B030D-6E8A-4147-A177-3AD203B41FA5}">
                      <a16:colId xmlns:a16="http://schemas.microsoft.com/office/drawing/2014/main" val="572787810"/>
                    </a:ext>
                  </a:extLst>
                </a:gridCol>
                <a:gridCol w="1359750">
                  <a:extLst>
                    <a:ext uri="{9D8B030D-6E8A-4147-A177-3AD203B41FA5}">
                      <a16:colId xmlns:a16="http://schemas.microsoft.com/office/drawing/2014/main" val="2553092673"/>
                    </a:ext>
                  </a:extLst>
                </a:gridCol>
              </a:tblGrid>
              <a:tr h="3750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Adı*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20204"/>
                  </a:ext>
                </a:extLst>
              </a:tr>
              <a:tr h="41330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Kız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Erkek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7730427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520520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719453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3600021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7317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006957"/>
                  </a:ext>
                </a:extLst>
              </a:tr>
              <a:tr h="4008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1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3333FF"/>
                </a:solidFill>
              </a:rPr>
              <a:t>Öğretim </a:t>
            </a:r>
            <a:r>
              <a:rPr lang="tr-TR" sz="2800" b="1" dirty="0" smtClean="0">
                <a:solidFill>
                  <a:srgbClr val="3333FF"/>
                </a:solidFill>
              </a:rPr>
              <a:t>Üyesi/Elemanı </a:t>
            </a:r>
            <a:r>
              <a:rPr lang="tr-TR" sz="2800" b="1" dirty="0">
                <a:solidFill>
                  <a:srgbClr val="3333FF"/>
                </a:solidFill>
              </a:rPr>
              <a:t>Başına Düşen Öğrenci </a:t>
            </a:r>
            <a:r>
              <a:rPr lang="tr-TR" sz="2800" b="1" dirty="0" smtClean="0">
                <a:solidFill>
                  <a:srgbClr val="3333FF"/>
                </a:solidFill>
              </a:rPr>
              <a:t>Sayısı </a:t>
            </a:r>
            <a:br>
              <a:rPr lang="tr-TR" sz="2800" b="1" dirty="0" smtClean="0">
                <a:solidFill>
                  <a:srgbClr val="3333FF"/>
                </a:solidFill>
              </a:rPr>
            </a:br>
            <a:r>
              <a:rPr lang="tr-TR" sz="1800" b="1" i="1" dirty="0" smtClean="0">
                <a:solidFill>
                  <a:srgbClr val="FF0000"/>
                </a:solidFill>
              </a:rPr>
              <a:t>(Programdaki ön lisans, lisans ve lisansüstü toplam öğrenci </a:t>
            </a:r>
            <a:r>
              <a:rPr lang="tr-TR" sz="1800" b="1" i="1" dirty="0">
                <a:solidFill>
                  <a:srgbClr val="FF0000"/>
                </a:solidFill>
              </a:rPr>
              <a:t>s</a:t>
            </a:r>
            <a:r>
              <a:rPr lang="tr-TR" sz="1800" b="1" i="1" dirty="0" smtClean="0">
                <a:solidFill>
                  <a:srgbClr val="FF0000"/>
                </a:solidFill>
              </a:rPr>
              <a:t>ayısı) </a:t>
            </a:r>
            <a:r>
              <a:rPr lang="tr-TR" sz="1800" b="1" dirty="0">
                <a:solidFill>
                  <a:srgbClr val="3333FF"/>
                </a:solidFill>
                <a:cs typeface="Calibri" pitchFamily="34" charset="0"/>
              </a:rPr>
              <a:t>(Sadece TÖMER) 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14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439616" y="5946161"/>
            <a:ext cx="775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Program sayısı kadar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12085"/>
              </p:ext>
            </p:extLst>
          </p:nvPr>
        </p:nvGraphicFramePr>
        <p:xfrm>
          <a:off x="674256" y="1981200"/>
          <a:ext cx="11019975" cy="38625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00227">
                  <a:extLst>
                    <a:ext uri="{9D8B030D-6E8A-4147-A177-3AD203B41FA5}">
                      <a16:colId xmlns:a16="http://schemas.microsoft.com/office/drawing/2014/main" val="1268676462"/>
                    </a:ext>
                  </a:extLst>
                </a:gridCol>
                <a:gridCol w="1995711">
                  <a:extLst>
                    <a:ext uri="{9D8B030D-6E8A-4147-A177-3AD203B41FA5}">
                      <a16:colId xmlns:a16="http://schemas.microsoft.com/office/drawing/2014/main" val="611782414"/>
                    </a:ext>
                  </a:extLst>
                </a:gridCol>
                <a:gridCol w="2301402">
                  <a:extLst>
                    <a:ext uri="{9D8B030D-6E8A-4147-A177-3AD203B41FA5}">
                      <a16:colId xmlns:a16="http://schemas.microsoft.com/office/drawing/2014/main" val="4177927253"/>
                    </a:ext>
                  </a:extLst>
                </a:gridCol>
                <a:gridCol w="1815072">
                  <a:extLst>
                    <a:ext uri="{9D8B030D-6E8A-4147-A177-3AD203B41FA5}">
                      <a16:colId xmlns:a16="http://schemas.microsoft.com/office/drawing/2014/main" val="2528845296"/>
                    </a:ext>
                  </a:extLst>
                </a:gridCol>
                <a:gridCol w="2207563">
                  <a:extLst>
                    <a:ext uri="{9D8B030D-6E8A-4147-A177-3AD203B41FA5}">
                      <a16:colId xmlns:a16="http://schemas.microsoft.com/office/drawing/2014/main" val="1821111739"/>
                    </a:ext>
                  </a:extLst>
                </a:gridCol>
              </a:tblGrid>
              <a:tr h="45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Program 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Adı*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2024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2025 (Güz Dönemi)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702358"/>
                  </a:ext>
                </a:extLst>
              </a:tr>
              <a:tr h="5004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Üyesi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2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Öğretim Elemanı Başına Düşen Öğrenci Sayısı</a:t>
                      </a:r>
                      <a:endParaRPr lang="tr-TR" sz="12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4898360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0074725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1446727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3367481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929418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1239640"/>
                  </a:ext>
                </a:extLst>
              </a:tr>
              <a:tr h="4846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BİRİM ORTALAMASI  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117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DF2DDB-9147-1331-C942-A70A278F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85" y="847035"/>
            <a:ext cx="10306877" cy="51183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Yabancı Uyruklu Öğrenci Sayısı </a:t>
            </a:r>
            <a:r>
              <a:rPr lang="tr-TR" sz="3200" b="1" dirty="0">
                <a:solidFill>
                  <a:srgbClr val="3333FF"/>
                </a:solidFill>
                <a:latin typeface="+mn-lt"/>
                <a:cs typeface="Calibri" pitchFamily="34" charset="0"/>
              </a:rPr>
              <a:t>(Sadece TÖMER) 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53B-1A74-4BC2-8455-8613C38E416B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01114"/>
              </p:ext>
            </p:extLst>
          </p:nvPr>
        </p:nvGraphicFramePr>
        <p:xfrm>
          <a:off x="241540" y="1894113"/>
          <a:ext cx="11605903" cy="395963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48650">
                  <a:extLst>
                    <a:ext uri="{9D8B030D-6E8A-4147-A177-3AD203B41FA5}">
                      <a16:colId xmlns:a16="http://schemas.microsoft.com/office/drawing/2014/main" val="926914233"/>
                    </a:ext>
                  </a:extLst>
                </a:gridCol>
                <a:gridCol w="4147339">
                  <a:extLst>
                    <a:ext uri="{9D8B030D-6E8A-4147-A177-3AD203B41FA5}">
                      <a16:colId xmlns:a16="http://schemas.microsoft.com/office/drawing/2014/main" val="1865326995"/>
                    </a:ext>
                  </a:extLst>
                </a:gridCol>
                <a:gridCol w="3233706">
                  <a:extLst>
                    <a:ext uri="{9D8B030D-6E8A-4147-A177-3AD203B41FA5}">
                      <a16:colId xmlns:a16="http://schemas.microsoft.com/office/drawing/2014/main" val="4191785303"/>
                    </a:ext>
                  </a:extLst>
                </a:gridCol>
                <a:gridCol w="1476208">
                  <a:extLst>
                    <a:ext uri="{9D8B030D-6E8A-4147-A177-3AD203B41FA5}">
                      <a16:colId xmlns:a16="http://schemas.microsoft.com/office/drawing/2014/main" val="391498586"/>
                    </a:ext>
                  </a:extLst>
                </a:gridCol>
              </a:tblGrid>
              <a:tr h="293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Bölüm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</a:rPr>
                        <a:t>Ana Bilim - Sanat Dalı/ Program Adı*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Ülkesi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Sayı</a:t>
                      </a:r>
                      <a:endParaRPr lang="tr-T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945659125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444652296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321703615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267200893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802609208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1386964973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702369829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2794091487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76942912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096795995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4190270351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554194186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745233896"/>
                  </a:ext>
                </a:extLst>
              </a:tr>
              <a:tr h="261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extLst>
                  <a:ext uri="{0D108BD9-81ED-4DB2-BD59-A6C34878D82A}">
                    <a16:rowId xmlns:a16="http://schemas.microsoft.com/office/drawing/2014/main" val="3158744024"/>
                  </a:ext>
                </a:extLst>
              </a:tr>
              <a:tr h="258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520815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07504" y="5864088"/>
            <a:ext cx="582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>
                <a:solidFill>
                  <a:srgbClr val="C00000"/>
                </a:solidFill>
              </a:rPr>
              <a:t>*Her Ana </a:t>
            </a:r>
            <a:r>
              <a:rPr lang="tr-TR" sz="1400" b="1" i="1" dirty="0">
                <a:solidFill>
                  <a:srgbClr val="C00000"/>
                </a:solidFill>
              </a:rPr>
              <a:t>Bilim - Sanat Dalı/ Program </a:t>
            </a:r>
            <a:r>
              <a:rPr lang="tr-TR" sz="1400" b="1" i="1" dirty="0" smtClean="0">
                <a:solidFill>
                  <a:srgbClr val="C00000"/>
                </a:solidFill>
              </a:rPr>
              <a:t>için ayrı satır ekleyiniz. </a:t>
            </a:r>
            <a:endParaRPr lang="tr-TR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</a:t>
            </a:r>
            <a:r>
              <a:rPr lang="tr-TR" sz="9600" b="1" dirty="0" smtClean="0">
                <a:solidFill>
                  <a:srgbClr val="FF0000"/>
                </a:solidFill>
              </a:rPr>
              <a:t>Altyapı ve Tesisler</a:t>
            </a:r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 smtClean="0">
              <a:solidFill>
                <a:srgbClr val="FF0000"/>
              </a:solidFill>
            </a:endParaRPr>
          </a:p>
          <a:p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740229"/>
            <a:ext cx="10680402" cy="72922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16912"/>
              </p:ext>
            </p:extLst>
          </p:nvPr>
        </p:nvGraphicFramePr>
        <p:xfrm>
          <a:off x="221647" y="1783599"/>
          <a:ext cx="11637843" cy="40907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val="1220849960"/>
                    </a:ext>
                  </a:extLst>
                </a:gridCol>
                <a:gridCol w="596626">
                  <a:extLst>
                    <a:ext uri="{9D8B030D-6E8A-4147-A177-3AD203B41FA5}">
                      <a16:colId xmlns:a16="http://schemas.microsoft.com/office/drawing/2014/main" val="3833236595"/>
                    </a:ext>
                  </a:extLst>
                </a:gridCol>
                <a:gridCol w="556553">
                  <a:extLst>
                    <a:ext uri="{9D8B030D-6E8A-4147-A177-3AD203B41FA5}">
                      <a16:colId xmlns:a16="http://schemas.microsoft.com/office/drawing/2014/main" val="2496164022"/>
                    </a:ext>
                  </a:extLst>
                </a:gridCol>
                <a:gridCol w="1020347">
                  <a:extLst>
                    <a:ext uri="{9D8B030D-6E8A-4147-A177-3AD203B41FA5}">
                      <a16:colId xmlns:a16="http://schemas.microsoft.com/office/drawing/2014/main" val="4264679598"/>
                    </a:ext>
                  </a:extLst>
                </a:gridCol>
                <a:gridCol w="890485">
                  <a:extLst>
                    <a:ext uri="{9D8B030D-6E8A-4147-A177-3AD203B41FA5}">
                      <a16:colId xmlns:a16="http://schemas.microsoft.com/office/drawing/2014/main" val="2326609026"/>
                    </a:ext>
                  </a:extLst>
                </a:gridCol>
                <a:gridCol w="1011071">
                  <a:extLst>
                    <a:ext uri="{9D8B030D-6E8A-4147-A177-3AD203B41FA5}">
                      <a16:colId xmlns:a16="http://schemas.microsoft.com/office/drawing/2014/main" val="2640431626"/>
                    </a:ext>
                  </a:extLst>
                </a:gridCol>
                <a:gridCol w="1113106">
                  <a:extLst>
                    <a:ext uri="{9D8B030D-6E8A-4147-A177-3AD203B41FA5}">
                      <a16:colId xmlns:a16="http://schemas.microsoft.com/office/drawing/2014/main" val="1704569698"/>
                    </a:ext>
                  </a:extLst>
                </a:gridCol>
                <a:gridCol w="1210052">
                  <a:extLst>
                    <a:ext uri="{9D8B030D-6E8A-4147-A177-3AD203B41FA5}">
                      <a16:colId xmlns:a16="http://schemas.microsoft.com/office/drawing/2014/main" val="293221785"/>
                    </a:ext>
                  </a:extLst>
                </a:gridCol>
                <a:gridCol w="867745">
                  <a:extLst>
                    <a:ext uri="{9D8B030D-6E8A-4147-A177-3AD203B41FA5}">
                      <a16:colId xmlns:a16="http://schemas.microsoft.com/office/drawing/2014/main" val="1854097096"/>
                    </a:ext>
                  </a:extLst>
                </a:gridCol>
                <a:gridCol w="1030750">
                  <a:extLst>
                    <a:ext uri="{9D8B030D-6E8A-4147-A177-3AD203B41FA5}">
                      <a16:colId xmlns:a16="http://schemas.microsoft.com/office/drawing/2014/main" val="3090137349"/>
                    </a:ext>
                  </a:extLst>
                </a:gridCol>
                <a:gridCol w="895219">
                  <a:extLst>
                    <a:ext uri="{9D8B030D-6E8A-4147-A177-3AD203B41FA5}">
                      <a16:colId xmlns:a16="http://schemas.microsoft.com/office/drawing/2014/main" val="3414406660"/>
                    </a:ext>
                  </a:extLst>
                </a:gridCol>
              </a:tblGrid>
              <a:tr h="847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EĞİTİM ALANI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(Adet 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Alanı (m</a:t>
                      </a:r>
                      <a:r>
                        <a:rPr lang="tr-TR" sz="12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Kapasitesi </a:t>
                      </a:r>
                      <a:endParaRPr lang="tr-TR" sz="12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(Kişi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Haftalık Kullanım Süresi (Saat)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Bilgisayar ve Projeksiyon Cihazı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Akılla Tahta Bulunan Eğitim Alanı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Sayısı*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Kablolu İnternet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solidFill>
                            <a:srgbClr val="FF0000"/>
                          </a:solidFill>
                          <a:effectLst/>
                        </a:rPr>
                        <a:t>Wi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-Fi Bulunan Eğitim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</a:rPr>
                        <a:t>Alanı*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526242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Amfi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054121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Sınıf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1217419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Atölye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020696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Seminer Salonu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436090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effectLst/>
                          <a:latin typeface="+mn-lt"/>
                        </a:rPr>
                        <a:t>Toplantı Salonu</a:t>
                      </a:r>
                      <a:endParaRPr lang="tr-TR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7059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Orkestra Dersliği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175027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Drama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80153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Öğrenci Çalışma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4459144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Proje Odası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7263818"/>
                  </a:ext>
                </a:extLst>
              </a:tr>
              <a:tr h="457514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Laboratuvarı (Ders Uygulaması)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3966128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Teknoloji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8731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Bilgisayar Laboratuvarı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5651903"/>
                  </a:ext>
                </a:extLst>
              </a:tr>
              <a:tr h="232111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                               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615432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tabloda verilen eğitim alanlarına göre cevaplayınız.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5" y="856084"/>
            <a:ext cx="10140376" cy="64150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Fiziksel Altyapı ve Tesisler: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</a:rPr>
              <a:t>Sağlık, Sosyal, Kültürel ve Sportif Alanlar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18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197560"/>
              </p:ext>
            </p:extLst>
          </p:nvPr>
        </p:nvGraphicFramePr>
        <p:xfrm>
          <a:off x="416285" y="2039839"/>
          <a:ext cx="11406260" cy="3812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45606">
                  <a:extLst>
                    <a:ext uri="{9D8B030D-6E8A-4147-A177-3AD203B41FA5}">
                      <a16:colId xmlns:a16="http://schemas.microsoft.com/office/drawing/2014/main" val="2460247606"/>
                    </a:ext>
                  </a:extLst>
                </a:gridCol>
                <a:gridCol w="1847273">
                  <a:extLst>
                    <a:ext uri="{9D8B030D-6E8A-4147-A177-3AD203B41FA5}">
                      <a16:colId xmlns:a16="http://schemas.microsoft.com/office/drawing/2014/main" val="4105699901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040123906"/>
                    </a:ext>
                  </a:extLst>
                </a:gridCol>
                <a:gridCol w="2761672">
                  <a:extLst>
                    <a:ext uri="{9D8B030D-6E8A-4147-A177-3AD203B41FA5}">
                      <a16:colId xmlns:a16="http://schemas.microsoft.com/office/drawing/2014/main" val="2265738279"/>
                    </a:ext>
                  </a:extLst>
                </a:gridCol>
              </a:tblGrid>
              <a:tr h="652159"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Sağlık, Sosyal, Kültürel ve Sportif Alanlar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Adet 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Alanı (m</a:t>
                      </a:r>
                      <a:r>
                        <a:rPr lang="tr-TR" sz="2000" b="1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Kapasitesi (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Kişi Sayısı)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913081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Açık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656843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Kapalı Spor Sahası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1548376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Kantin/Kafeterya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803737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Yemekhane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2970105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Mescit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818349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marL="36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  <a:latin typeface="+mn-lt"/>
                        </a:rPr>
                        <a:t>Öğrenci Kulüp Odası</a:t>
                      </a:r>
                      <a:endParaRPr lang="tr-T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  <a:latin typeface="+mn-lt"/>
                        </a:rPr>
                        <a:t> </a:t>
                      </a:r>
                      <a:endParaRPr lang="tr-TR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029490"/>
                  </a:ext>
                </a:extLst>
              </a:tr>
              <a:tr h="4514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 TOPLAM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+mn-lt"/>
                        </a:rPr>
                        <a:t> </a:t>
                      </a:r>
                      <a:endParaRPr lang="tr-T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02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6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600" b="1" dirty="0" smtClean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19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86953"/>
              </p:ext>
            </p:extLst>
          </p:nvPr>
        </p:nvGraphicFramePr>
        <p:xfrm>
          <a:off x="346080" y="2068815"/>
          <a:ext cx="11572685" cy="309019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436116">
                  <a:extLst>
                    <a:ext uri="{9D8B030D-6E8A-4147-A177-3AD203B41FA5}">
                      <a16:colId xmlns:a16="http://schemas.microsoft.com/office/drawing/2014/main" val="3971967903"/>
                    </a:ext>
                  </a:extLst>
                </a:gridCol>
                <a:gridCol w="1023186">
                  <a:extLst>
                    <a:ext uri="{9D8B030D-6E8A-4147-A177-3AD203B41FA5}">
                      <a16:colId xmlns:a16="http://schemas.microsoft.com/office/drawing/2014/main" val="4094087159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416363929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1810272846"/>
                    </a:ext>
                  </a:extLst>
                </a:gridCol>
                <a:gridCol w="2493819">
                  <a:extLst>
                    <a:ext uri="{9D8B030D-6E8A-4147-A177-3AD203B41FA5}">
                      <a16:colId xmlns:a16="http://schemas.microsoft.com/office/drawing/2014/main" val="2143473600"/>
                    </a:ext>
                  </a:extLst>
                </a:gridCol>
                <a:gridCol w="2506910">
                  <a:extLst>
                    <a:ext uri="{9D8B030D-6E8A-4147-A177-3AD203B41FA5}">
                      <a16:colId xmlns:a16="http://schemas.microsoft.com/office/drawing/2014/main" val="690554438"/>
                    </a:ext>
                  </a:extLst>
                </a:gridCol>
              </a:tblGrid>
              <a:tr h="861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Sayısı (Adet)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Alanı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Çalışma Odası Başına Düşen Personel Sayısı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Başına Düşen Fiziksel Alan (m</a:t>
                      </a:r>
                      <a:r>
                        <a:rPr lang="tr-TR" sz="20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2411976"/>
                  </a:ext>
                </a:extLst>
              </a:tr>
              <a:tr h="90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Akademik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5282906"/>
                  </a:ext>
                </a:extLst>
              </a:tr>
              <a:tr h="604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İdari Personel Hizmet Alanları</a:t>
                      </a:r>
                      <a:endParaRPr lang="tr-TR" sz="2000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9105459"/>
                  </a:ext>
                </a:extLst>
              </a:tr>
              <a:tr h="600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  <a:r>
                        <a:rPr lang="tr-TR" sz="2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+mn-lt"/>
                        </a:rPr>
                        <a:t> </a:t>
                      </a:r>
                      <a:endParaRPr lang="tr-T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2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SUNUM PLANI</a:t>
            </a:r>
            <a:endParaRPr lang="tr-TR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 smtClean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01381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Faks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Akıllı Tahta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Fotoğraf Makinesi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</a:t>
                      </a:r>
                      <a:r>
                        <a:rPr lang="tr-TR" sz="1800" b="1" dirty="0" smtClean="0">
                          <a:effectLst/>
                        </a:rPr>
                        <a:t>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Kulaklık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Hoparlör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Tarayıcı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Mikroskop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 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</a:rPr>
                        <a:t>Barkod Yazıcı</a:t>
                      </a:r>
                      <a:endParaRPr lang="tr-TR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t>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20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cihazların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</a:t>
            </a:r>
            <a:r>
              <a:rPr lang="tr-TR" sz="18500" b="1" dirty="0" smtClean="0">
                <a:solidFill>
                  <a:srgbClr val="3333FF"/>
                </a:solidFill>
              </a:rPr>
              <a:t>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 smtClean="0">
                <a:solidFill>
                  <a:srgbClr val="FF0000"/>
                </a:solidFill>
              </a:rPr>
              <a:t>Bilimsel</a:t>
            </a:r>
            <a:r>
              <a:rPr lang="tr-TR" sz="9600" b="1" dirty="0">
                <a:solidFill>
                  <a:srgbClr val="FF0000"/>
                </a:solidFill>
              </a:rPr>
              <a:t>, Sosyal, Kültürel ve Sportif </a:t>
            </a:r>
            <a:r>
              <a:rPr lang="tr-TR" sz="9600" b="1" dirty="0" smtClean="0">
                <a:solidFill>
                  <a:srgbClr val="FF0000"/>
                </a:solidFill>
              </a:rPr>
              <a:t>Faaliyetler</a:t>
            </a:r>
            <a:endParaRPr lang="tr-TR" sz="6000" b="1" dirty="0" smtClean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631371"/>
            <a:ext cx="10557251" cy="777691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Araştırma ve Geliştirme Faaliyetleri: </a:t>
            </a:r>
            <a:r>
              <a:rPr lang="tr-TR" sz="3200" b="1" dirty="0" smtClean="0">
                <a:solidFill>
                  <a:srgbClr val="FF0000"/>
                </a:solidFill>
              </a:rPr>
              <a:t/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14897"/>
              </p:ext>
            </p:extLst>
          </p:nvPr>
        </p:nvGraphicFramePr>
        <p:xfrm>
          <a:off x="241378" y="1968423"/>
          <a:ext cx="11569622" cy="40640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75147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92506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701969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26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(Q1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(Q2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(Q3 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yayımlanmış makale (Q4* olarak taranan dergide)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46761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27050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ÜAK ve Trabzon Üniversitesi senatosu </a:t>
                      </a:r>
                      <a:r>
                        <a:rPr lang="tr-TR" sz="1400" dirty="0">
                          <a:effectLst/>
                        </a:rPr>
                        <a:t>tarafından belirlenen uluslararası alan endekslerinde taranan dergilerde yayımlanmış makale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22007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dirty="0">
                          <a:effectLst/>
                        </a:rPr>
                        <a:t>Diğer uluslararası hakemli dergilerde yayınlanmış araştırma makalesi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399635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TR Dizin tarafından taranan </a:t>
                      </a:r>
                      <a:r>
                        <a:rPr lang="tr-TR" sz="1400" dirty="0">
                          <a:effectLst/>
                        </a:rPr>
                        <a:t>ulusal hakemli dergilerde yayınlanmış makale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44602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TR Dizin tarafından taranan ulusal hakemli dergiler dışındaki ulusal hakemli dergilerde yayımlanmış makale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  <a:tr h="427585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Diğer hakemli dergide yayımlanmış editöre mektup, araştırma notu, özet veya kitap kritiği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0715490"/>
                  </a:ext>
                </a:extLst>
              </a:tr>
              <a:tr h="2354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431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1378" y="822035"/>
            <a:ext cx="10413922" cy="62576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Araştırma ve Geliştirme Faaliyetleri : </a:t>
            </a:r>
            <a:r>
              <a:rPr lang="tr-TR" sz="3200" b="1" dirty="0" smtClean="0">
                <a:solidFill>
                  <a:srgbClr val="FF0000"/>
                </a:solidFill>
              </a:rPr>
              <a:t/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Makale 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Bilgileri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26104"/>
              </p:ext>
            </p:extLst>
          </p:nvPr>
        </p:nvGraphicFramePr>
        <p:xfrm>
          <a:off x="361450" y="1894114"/>
          <a:ext cx="11514864" cy="40059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927935">
                  <a:extLst>
                    <a:ext uri="{9D8B030D-6E8A-4147-A177-3AD203B41FA5}">
                      <a16:colId xmlns:a16="http://schemas.microsoft.com/office/drawing/2014/main" val="907143591"/>
                    </a:ext>
                  </a:extLst>
                </a:gridCol>
                <a:gridCol w="888282">
                  <a:extLst>
                    <a:ext uri="{9D8B030D-6E8A-4147-A177-3AD203B41FA5}">
                      <a16:colId xmlns:a16="http://schemas.microsoft.com/office/drawing/2014/main" val="719348450"/>
                    </a:ext>
                  </a:extLst>
                </a:gridCol>
                <a:gridCol w="698647">
                  <a:extLst>
                    <a:ext uri="{9D8B030D-6E8A-4147-A177-3AD203B41FA5}">
                      <a16:colId xmlns:a16="http://schemas.microsoft.com/office/drawing/2014/main" val="883096862"/>
                    </a:ext>
                  </a:extLst>
                </a:gridCol>
              </a:tblGrid>
              <a:tr h="307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MAKALELER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1560882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400" dirty="0">
                          <a:solidFill>
                            <a:srgbClr val="3333FF"/>
                          </a:solidFill>
                          <a:effectLst/>
                        </a:rPr>
                        <a:t>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765200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(Q1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042241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306817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27050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Q2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9219863"/>
                  </a:ext>
                </a:extLst>
              </a:tr>
              <a:tr h="533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(Q3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60805"/>
                  </a:ext>
                </a:extLst>
              </a:tr>
              <a:tr h="376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Q3 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86879"/>
                  </a:ext>
                </a:extLst>
              </a:tr>
              <a:tr h="455963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50840" algn="l"/>
                        </a:tabLst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üyesi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91476"/>
                  </a:ext>
                </a:extLst>
              </a:tr>
              <a:tr h="508896">
                <a:tc>
                  <a:txBody>
                    <a:bodyPr/>
                    <a:lstStyle/>
                    <a:p>
                      <a:pPr marL="36195" marR="36195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ESCI, SCI-E, SSCI veya AHCI </a:t>
                      </a:r>
                      <a:r>
                        <a:rPr lang="tr-TR" sz="1400" dirty="0" smtClean="0">
                          <a:effectLst/>
                        </a:rPr>
                        <a:t>kapsamındaki dergilerde (</a:t>
                      </a:r>
                      <a:r>
                        <a:rPr lang="tr-TR" sz="1400" dirty="0" smtClean="0">
                          <a:solidFill>
                            <a:srgbClr val="3333FF"/>
                          </a:solidFill>
                          <a:effectLst/>
                        </a:rPr>
                        <a:t>Q4* olarak taranan dergide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öğretim elemanı </a:t>
                      </a:r>
                      <a:r>
                        <a:rPr lang="tr-TR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başına düşen yayın sayısı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82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418" y="653143"/>
            <a:ext cx="10474896" cy="76873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r>
              <a:rPr lang="tr-TR" sz="28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Yıllara </a:t>
            </a:r>
            <a:r>
              <a:rPr lang="tr-TR" sz="2800" b="1" dirty="0">
                <a:solidFill>
                  <a:srgbClr val="3333FF"/>
                </a:solidFill>
                <a:cs typeface="Calibri" panose="020F0502020204030204" pitchFamily="34" charset="0"/>
              </a:rPr>
              <a:t>Göre </a:t>
            </a:r>
            <a:r>
              <a:rPr lang="tr-TR" sz="28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Kitap Bilgileri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31381"/>
              </p:ext>
            </p:extLst>
          </p:nvPr>
        </p:nvGraphicFramePr>
        <p:xfrm>
          <a:off x="457201" y="1992512"/>
          <a:ext cx="11440885" cy="39946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846337">
                  <a:extLst>
                    <a:ext uri="{9D8B030D-6E8A-4147-A177-3AD203B41FA5}">
                      <a16:colId xmlns:a16="http://schemas.microsoft.com/office/drawing/2014/main" val="2411480335"/>
                    </a:ext>
                  </a:extLst>
                </a:gridCol>
                <a:gridCol w="795591">
                  <a:extLst>
                    <a:ext uri="{9D8B030D-6E8A-4147-A177-3AD203B41FA5}">
                      <a16:colId xmlns:a16="http://schemas.microsoft.com/office/drawing/2014/main" val="2740012930"/>
                    </a:ext>
                  </a:extLst>
                </a:gridCol>
                <a:gridCol w="798957">
                  <a:extLst>
                    <a:ext uri="{9D8B030D-6E8A-4147-A177-3AD203B41FA5}">
                      <a16:colId xmlns:a16="http://schemas.microsoft.com/office/drawing/2014/main" val="2939442849"/>
                    </a:ext>
                  </a:extLst>
                </a:gridCol>
              </a:tblGrid>
              <a:tr h="352656"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KİTAPLAR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334026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 </a:t>
                      </a:r>
                      <a:r>
                        <a:rPr lang="tr-TR" sz="1600" b="1" dirty="0">
                          <a:effectLst/>
                        </a:rPr>
                        <a:t>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433216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291175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0371004"/>
                  </a:ext>
                </a:extLst>
              </a:tr>
              <a:tr h="264275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Tanınmış </a:t>
                      </a: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yayınlanmış özgün bilimsel kitap editörlüğü, bölüm yazarlığı 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0741957"/>
                  </a:ext>
                </a:extLst>
              </a:tr>
              <a:tr h="53137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Alanında çeviri kitap editörlüğü, kitap bölümü çevirisi, tam kitap çevirisi (Yabancı dil alanındaki adaylar kendi dil alanlarında çeviri yaparsa, puanın yarısı)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582813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effectLst/>
                        </a:rPr>
                        <a:t>Üniversite tarafından hakem incelemesi yaptırıldıktan sonra yayınlanan ders kitabı (Hakemsiz ders kitapları puanlandırmaya tabi tutulmaz)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6508771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Uluslararası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742880"/>
                  </a:ext>
                </a:extLst>
              </a:tr>
              <a:tr h="530999">
                <a:tc>
                  <a:txBody>
                    <a:bodyPr/>
                    <a:lstStyle/>
                    <a:p>
                      <a:pPr marL="36000" marR="3619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Ulusal</a:t>
                      </a:r>
                      <a:r>
                        <a:rPr lang="tr-TR" sz="1600" b="1" dirty="0">
                          <a:effectLst/>
                        </a:rPr>
                        <a:t> yayınevleri tarafından yayınlanan ansiklopedilerde madde (en fazla dört madde hesaplamada dikkate alınır)</a:t>
                      </a:r>
                      <a:endParaRPr lang="tr-T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504245"/>
                  </a:ext>
                </a:extLst>
              </a:tr>
              <a:tr h="391675">
                <a:tc>
                  <a:txBody>
                    <a:bodyPr/>
                    <a:lstStyle/>
                    <a:p>
                      <a:pPr marL="36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201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28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</a:t>
            </a:r>
            <a:r>
              <a:rPr lang="tr-TR" sz="2800" b="1" dirty="0" smtClean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Göre Proje Bilgileri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05812"/>
              </p:ext>
            </p:extLst>
          </p:nvPr>
        </p:nvGraphicFramePr>
        <p:xfrm>
          <a:off x="274321" y="1907802"/>
          <a:ext cx="11656422" cy="397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58138">
                  <a:extLst>
                    <a:ext uri="{9D8B030D-6E8A-4147-A177-3AD203B41FA5}">
                      <a16:colId xmlns:a16="http://schemas.microsoft.com/office/drawing/2014/main" val="163935098"/>
                    </a:ext>
                  </a:extLst>
                </a:gridCol>
                <a:gridCol w="759936">
                  <a:extLst>
                    <a:ext uri="{9D8B030D-6E8A-4147-A177-3AD203B41FA5}">
                      <a16:colId xmlns:a16="http://schemas.microsoft.com/office/drawing/2014/main" val="1347630180"/>
                    </a:ext>
                  </a:extLst>
                </a:gridCol>
                <a:gridCol w="638348">
                  <a:extLst>
                    <a:ext uri="{9D8B030D-6E8A-4147-A177-3AD203B41FA5}">
                      <a16:colId xmlns:a16="http://schemas.microsoft.com/office/drawing/2014/main" val="3262295761"/>
                    </a:ext>
                  </a:extLst>
                </a:gridCol>
              </a:tblGrid>
              <a:tr h="323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ARAŞTIRMA PROJELERİ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65912954"/>
                  </a:ext>
                </a:extLst>
              </a:tr>
              <a:tr h="484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(1) Başarı </a:t>
                      </a:r>
                      <a:r>
                        <a:rPr lang="tr-TR" sz="1600" dirty="0">
                          <a:effectLst/>
                        </a:rPr>
                        <a:t>ile tamamlanmış AB çerçeve programı bilimsel araştırma proje sayısı (Koordinatör/ alt koordinatör/yürütücü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898984129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 ile tamamlanmış 1. Madde dışındaki uluslararası destekli bilimsel araştırma proje (Derleme ve rapor hazırlama çalışmaları hariç) sayısı 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850835826"/>
                  </a:ext>
                </a:extLst>
              </a:tr>
              <a:tr h="326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TÜBİTAK Ar-Ge proje (ARDEB, TEYDEB, KAMAG, vb.)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2310762055"/>
                  </a:ext>
                </a:extLst>
              </a:tr>
              <a:tr h="246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Diğer TÜBİTAK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13348474"/>
                  </a:ext>
                </a:extLst>
              </a:tr>
              <a:tr h="415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Üniversite dışındaki kamu kurumlarıyla yapılan başarıyla tamamlanmış bilimsel araştırma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154197651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</a:t>
                      </a:r>
                      <a:r>
                        <a:rPr lang="tr-TR" sz="1600" dirty="0" smtClean="0">
                          <a:effectLst/>
                        </a:rPr>
                        <a:t>Üniversite Bilimsel Araştırma Projeleri (</a:t>
                      </a:r>
                      <a:r>
                        <a:rPr lang="tr-TR" sz="1600" dirty="0">
                          <a:effectLst/>
                        </a:rPr>
                        <a:t>BAP) </a:t>
                      </a:r>
                      <a:r>
                        <a:rPr lang="tr-TR" sz="1600" dirty="0" smtClean="0">
                          <a:effectLst/>
                        </a:rPr>
                        <a:t>Koordinatörlüğü destekli </a:t>
                      </a:r>
                      <a:r>
                        <a:rPr lang="tr-TR" sz="1600" dirty="0">
                          <a:effectLst/>
                        </a:rPr>
                        <a:t>araştırma projesi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484504468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diğer ulusal bilimsel araştırma projesi (TTO ve sanayi kuruluşları ile yapılan Ar-Ge projeleri, vb.)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697897285"/>
                  </a:ext>
                </a:extLst>
              </a:tr>
              <a:tr h="2993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42827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600" y="752656"/>
            <a:ext cx="10457873" cy="62356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 </a:t>
            </a:r>
            <a:r>
              <a:rPr lang="tr-TR" sz="2800" b="1" dirty="0" smtClean="0">
                <a:solidFill>
                  <a:srgbClr val="962E2E"/>
                </a:solidFill>
              </a:rPr>
              <a:t>: </a:t>
            </a:r>
            <a:br>
              <a:rPr lang="tr-TR" sz="2800" b="1" dirty="0" smtClean="0">
                <a:solidFill>
                  <a:srgbClr val="962E2E"/>
                </a:solidFill>
              </a:rPr>
            </a:br>
            <a:r>
              <a:rPr lang="tr-TR" sz="2800" b="1" dirty="0" smtClean="0">
                <a:solidFill>
                  <a:srgbClr val="3333FF"/>
                </a:solidFill>
              </a:rPr>
              <a:t>Yıllara Göre Bilimsel Toplantı Faaliyetleri 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26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90587"/>
              </p:ext>
            </p:extLst>
          </p:nvPr>
        </p:nvGraphicFramePr>
        <p:xfrm>
          <a:off x="553164" y="1834962"/>
          <a:ext cx="11161645" cy="41346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08816">
                  <a:extLst>
                    <a:ext uri="{9D8B030D-6E8A-4147-A177-3AD203B41FA5}">
                      <a16:colId xmlns:a16="http://schemas.microsoft.com/office/drawing/2014/main" val="3709928752"/>
                    </a:ext>
                  </a:extLst>
                </a:gridCol>
                <a:gridCol w="778639">
                  <a:extLst>
                    <a:ext uri="{9D8B030D-6E8A-4147-A177-3AD203B41FA5}">
                      <a16:colId xmlns:a16="http://schemas.microsoft.com/office/drawing/2014/main" val="4108230107"/>
                    </a:ext>
                  </a:extLst>
                </a:gridCol>
                <a:gridCol w="674190">
                  <a:extLst>
                    <a:ext uri="{9D8B030D-6E8A-4147-A177-3AD203B41FA5}">
                      <a16:colId xmlns:a16="http://schemas.microsoft.com/office/drawing/2014/main" val="3530798822"/>
                    </a:ext>
                  </a:extLst>
                </a:gridCol>
              </a:tblGrid>
              <a:tr h="442019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BİLİMSEL TOPLANTI 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87267968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3895616067"/>
                  </a:ext>
                </a:extLst>
              </a:tr>
              <a:tr h="74146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676625811"/>
                  </a:ext>
                </a:extLst>
              </a:tr>
              <a:tr h="496415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247188220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 tam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1726692197"/>
                  </a:ext>
                </a:extLst>
              </a:tr>
              <a:tr h="56869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sunulan, özet metni matbu veya elektronik olarak bildiri kitapçığında yayımlanmış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1997404918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bilimsel toplantılarda poster olarak sunulan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</a:rPr>
                        <a:t>çalışma sayısı 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093221123"/>
                  </a:ext>
                </a:extLst>
              </a:tr>
              <a:tr h="287966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8" marR="7568" marT="7568" marB="0"/>
                </a:tc>
                <a:extLst>
                  <a:ext uri="{0D108BD9-81ED-4DB2-BD59-A6C34878D82A}">
                    <a16:rowId xmlns:a16="http://schemas.microsoft.com/office/drawing/2014/main" val="4008683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461819" y="705017"/>
            <a:ext cx="10279506" cy="744583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r>
              <a:rPr lang="tr-TR" sz="2800" b="1" dirty="0" smtClean="0">
                <a:solidFill>
                  <a:srgbClr val="962E2E"/>
                </a:solidFill>
              </a:rPr>
              <a:t/>
            </a:r>
            <a:br>
              <a:rPr lang="tr-TR" sz="2800" b="1" dirty="0" smtClean="0">
                <a:solidFill>
                  <a:srgbClr val="962E2E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Yıllara Göre Editörlük ve Hakemlik Faaliyetleri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25939"/>
              </p:ext>
            </p:extLst>
          </p:nvPr>
        </p:nvGraphicFramePr>
        <p:xfrm>
          <a:off x="365757" y="1870989"/>
          <a:ext cx="11342538" cy="39434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990679">
                  <a:extLst>
                    <a:ext uri="{9D8B030D-6E8A-4147-A177-3AD203B41FA5}">
                      <a16:colId xmlns:a16="http://schemas.microsoft.com/office/drawing/2014/main" val="1220560926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1174520499"/>
                    </a:ext>
                  </a:extLst>
                </a:gridCol>
                <a:gridCol w="1169604">
                  <a:extLst>
                    <a:ext uri="{9D8B030D-6E8A-4147-A177-3AD203B41FA5}">
                      <a16:colId xmlns:a16="http://schemas.microsoft.com/office/drawing/2014/main" val="2030783754"/>
                    </a:ext>
                  </a:extLst>
                </a:gridCol>
              </a:tblGrid>
              <a:tr h="69208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EDİTÖRLÜK ve HAKEMLİK 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FAALİYETLERİ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229748"/>
                  </a:ext>
                </a:extLst>
              </a:tr>
              <a:tr h="5279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769623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</a:t>
                      </a:r>
                      <a:r>
                        <a:rPr lang="tr-TR" sz="1600" dirty="0" err="1">
                          <a:effectLst/>
                        </a:rPr>
                        <a:t>associate</a:t>
                      </a:r>
                      <a:r>
                        <a:rPr lang="tr-TR" sz="1600" dirty="0">
                          <a:effectLst/>
                        </a:rPr>
                        <a:t>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6568925"/>
                  </a:ext>
                </a:extLst>
              </a:tr>
              <a:tr h="346336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asistan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417168"/>
                  </a:ext>
                </a:extLst>
              </a:tr>
              <a:tr h="30934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0054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baş editörlük görevi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4653970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yayın kurulu üyeliği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098917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SCI, SCI-E, SSCI veya AHCI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225721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TR Dizin kapsamındaki dergilerde hakemlik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114889"/>
                  </a:ext>
                </a:extLst>
              </a:tr>
              <a:tr h="35167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79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490" y="620487"/>
            <a:ext cx="10568709" cy="79227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</a:t>
            </a:r>
            <a:r>
              <a:rPr lang="tr-TR" sz="2800" b="1" dirty="0" smtClean="0">
                <a:solidFill>
                  <a:srgbClr val="FF0000"/>
                </a:solidFill>
              </a:rPr>
              <a:t>Faaliyetleri: 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3333FF"/>
                </a:solidFill>
              </a:rPr>
              <a:t>Atıflar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1200" b="1" i="1" dirty="0" smtClean="0">
                <a:solidFill>
                  <a:srgbClr val="0000CC"/>
                </a:solidFill>
              </a:rPr>
              <a:t>(</a:t>
            </a:r>
            <a:r>
              <a:rPr lang="tr-TR" sz="1200" b="1" i="1" dirty="0">
                <a:solidFill>
                  <a:srgbClr val="0000CC"/>
                </a:solidFill>
              </a:rPr>
              <a:t>Yazarın kendi yayınlarına yaptığı atıflar hariç</a:t>
            </a:r>
            <a:r>
              <a:rPr lang="tr-TR" sz="1200" b="1" i="1" dirty="0" smtClean="0">
                <a:solidFill>
                  <a:srgbClr val="0000CC"/>
                </a:solidFill>
              </a:rPr>
              <a:t>)</a:t>
            </a:r>
            <a:endParaRPr lang="tr-TR" sz="1200" b="1" i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28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03422"/>
              </p:ext>
            </p:extLst>
          </p:nvPr>
        </p:nvGraphicFramePr>
        <p:xfrm>
          <a:off x="470263" y="1943069"/>
          <a:ext cx="11208215" cy="41639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767041">
                  <a:extLst>
                    <a:ext uri="{9D8B030D-6E8A-4147-A177-3AD203B41FA5}">
                      <a16:colId xmlns:a16="http://schemas.microsoft.com/office/drawing/2014/main" val="2526474675"/>
                    </a:ext>
                  </a:extLst>
                </a:gridCol>
                <a:gridCol w="805070">
                  <a:extLst>
                    <a:ext uri="{9D8B030D-6E8A-4147-A177-3AD203B41FA5}">
                      <a16:colId xmlns:a16="http://schemas.microsoft.com/office/drawing/2014/main" val="388429983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3121958545"/>
                    </a:ext>
                  </a:extLst>
                </a:gridCol>
              </a:tblGrid>
              <a:tr h="553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ATIFLAR 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400" b="1" i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1" i="1" dirty="0">
                          <a:solidFill>
                            <a:srgbClr val="0000CC"/>
                          </a:solidFill>
                          <a:effectLst/>
                        </a:rPr>
                        <a:t>Yazarın kendi yayınlarına yaptığı atıflar hariç)</a:t>
                      </a:r>
                      <a:endParaRPr lang="tr-TR" sz="14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394193471"/>
                  </a:ext>
                </a:extLst>
              </a:tr>
              <a:tr h="70218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95382362"/>
                  </a:ext>
                </a:extLst>
              </a:tr>
              <a:tr h="778428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SCI, SCI-E, SSCI ve AHCI dışındaki endeksler tarafından taranan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Uluslararası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bölüm yazarı olarak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331923312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Ulusal hakemli dergilerde;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(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Ulusal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yayınevleri tarafından yayımlanmış kitaplarda yayımlanan ve adayın yazar olarak yer almadığı yayınlardan her birinde, metin içindeki atıf sayısına bakılmaksızın adayın atıf yapılan her eseri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için bir atıf sayısı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dikkate alınır)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547953736"/>
                  </a:ext>
                </a:extLst>
              </a:tr>
              <a:tr h="68843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uluslararası kaynak veya yayın organlarında yer alması (kitap, ansiklopedi, katalog, periyodik sanat dergileri, belgesel nitelikli TV yayınları,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film)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642334225"/>
                  </a:ext>
                </a:extLst>
              </a:tr>
              <a:tr h="5858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0000CC"/>
                          </a:solidFill>
                          <a:effectLst/>
                        </a:rPr>
                        <a:t>Güzel </a:t>
                      </a:r>
                      <a:r>
                        <a:rPr lang="tr-TR" sz="1400" b="1" dirty="0" smtClean="0">
                          <a:solidFill>
                            <a:srgbClr val="0000CC"/>
                          </a:solidFill>
                          <a:effectLst/>
                        </a:rPr>
                        <a:t>Sanatlardaki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eserlerin ulusal kaynak veya yayın organlarında yer alması (kitap, ansiklopedi, katalog, periyodik sanat dergileri, belgesel nitelikli TV yayınları, film) veya gösterime ya da dinletime girmesi.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(Ancak </a:t>
                      </a:r>
                      <a:r>
                        <a:rPr lang="tr-TR" sz="1400" b="0" dirty="0">
                          <a:solidFill>
                            <a:schemeClr val="tx1"/>
                          </a:solidFill>
                          <a:effectLst/>
                        </a:rPr>
                        <a:t>duyuru niteliğindeki yayınlar geçerli değildir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tr-T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4284001582"/>
                  </a:ext>
                </a:extLst>
              </a:tr>
              <a:tr h="2649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8441" marT="8441" marB="0" anchor="ctr"/>
                </a:tc>
                <a:extLst>
                  <a:ext uri="{0D108BD9-81ED-4DB2-BD59-A6C34878D82A}">
                    <a16:rowId xmlns:a16="http://schemas.microsoft.com/office/drawing/2014/main" val="200227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Bilimsel, Sosyal, Kültürel ve Sportif Faaliyetler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t>5.01.2026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29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*Bu etkinliklerin dışında varsa lütfen tabloya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15915"/>
              </p:ext>
            </p:extLst>
          </p:nvPr>
        </p:nvGraphicFramePr>
        <p:xfrm>
          <a:off x="457201" y="1848680"/>
          <a:ext cx="11390242" cy="379378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350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214863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1091086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931229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772885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776672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303513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Sempozyum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Teknik Gezi</a:t>
                      </a:r>
                      <a:endParaRPr lang="tr-TR" sz="18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25438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Kongre</a:t>
                      </a:r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Eğitim Seminerleri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Ulusal Toplantı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Panel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Diğer (Açıkhava Etkinlikleri, Ziyaretler, Geziler </a:t>
                      </a: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v.b</a:t>
                      </a: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Çalıştay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Açık Oturum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Film Gösterimi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Söyleşi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Bağış ve Yardım Kampanyası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  <a:tr h="33662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Tiyatro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23417"/>
                  </a:ext>
                </a:extLst>
              </a:tr>
              <a:tr h="35055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Konser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Anma Törenleri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443846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Sergi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Öğrenci Oryantasyon Semineri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/>
                      <a:endParaRPr lang="tr-T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0704476"/>
                  </a:ext>
                </a:extLst>
              </a:tr>
              <a:tr h="236997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Spor Turnuvası</a:t>
                      </a:r>
                      <a:endParaRPr lang="tr-TR" sz="18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endParaRPr lang="tr-TR" sz="1800" b="1" dirty="0">
                        <a:solidFill>
                          <a:srgbClr val="3333FF"/>
                        </a:solidFill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47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9230" y="696686"/>
            <a:ext cx="1040674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Bilimsel, Sosyal, Kültürel ve Sportif </a:t>
            </a:r>
            <a:r>
              <a:rPr lang="tr-TR" sz="3200" b="1" dirty="0" smtClean="0">
                <a:solidFill>
                  <a:srgbClr val="FF0000"/>
                </a:solidFill>
              </a:rPr>
              <a:t>Faaliyetler </a:t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2200" b="1" dirty="0" smtClean="0">
                <a:solidFill>
                  <a:srgbClr val="3333FF"/>
                </a:solidFill>
              </a:rPr>
              <a:t>(Düzenlemiş olduğunuz her bir etkinliğe ilişkin bilgileri tabloya yazınız)</a:t>
            </a:r>
            <a:endParaRPr lang="tr-TR" sz="22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30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07876"/>
              </p:ext>
            </p:extLst>
          </p:nvPr>
        </p:nvGraphicFramePr>
        <p:xfrm>
          <a:off x="261258" y="1959425"/>
          <a:ext cx="11636827" cy="366849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2771">
                  <a:extLst>
                    <a:ext uri="{9D8B030D-6E8A-4147-A177-3AD203B41FA5}">
                      <a16:colId xmlns:a16="http://schemas.microsoft.com/office/drawing/2014/main" val="3980326864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val="3129810704"/>
                    </a:ext>
                  </a:extLst>
                </a:gridCol>
                <a:gridCol w="2699657">
                  <a:extLst>
                    <a:ext uri="{9D8B030D-6E8A-4147-A177-3AD203B41FA5}">
                      <a16:colId xmlns:a16="http://schemas.microsoft.com/office/drawing/2014/main" val="3117410747"/>
                    </a:ext>
                  </a:extLst>
                </a:gridCol>
                <a:gridCol w="1894114">
                  <a:extLst>
                    <a:ext uri="{9D8B030D-6E8A-4147-A177-3AD203B41FA5}">
                      <a16:colId xmlns:a16="http://schemas.microsoft.com/office/drawing/2014/main" val="10421554"/>
                    </a:ext>
                  </a:extLst>
                </a:gridCol>
                <a:gridCol w="2023225">
                  <a:extLst>
                    <a:ext uri="{9D8B030D-6E8A-4147-A177-3AD203B41FA5}">
                      <a16:colId xmlns:a16="http://schemas.microsoft.com/office/drawing/2014/main" val="2802644275"/>
                    </a:ext>
                  </a:extLst>
                </a:gridCol>
                <a:gridCol w="951438">
                  <a:extLst>
                    <a:ext uri="{9D8B030D-6E8A-4147-A177-3AD203B41FA5}">
                      <a16:colId xmlns:a16="http://schemas.microsoft.com/office/drawing/2014/main" val="1419412460"/>
                    </a:ext>
                  </a:extLst>
                </a:gridCol>
                <a:gridCol w="702600">
                  <a:extLst>
                    <a:ext uri="{9D8B030D-6E8A-4147-A177-3AD203B41FA5}">
                      <a16:colId xmlns:a16="http://schemas.microsoft.com/office/drawing/2014/main" val="3004738591"/>
                    </a:ext>
                  </a:extLst>
                </a:gridCol>
                <a:gridCol w="1112451">
                  <a:extLst>
                    <a:ext uri="{9D8B030D-6E8A-4147-A177-3AD203B41FA5}">
                      <a16:colId xmlns:a16="http://schemas.microsoft.com/office/drawing/2014/main" val="4113809080"/>
                    </a:ext>
                  </a:extLst>
                </a:gridCol>
              </a:tblGrid>
              <a:tr h="87119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SIRA NO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ALANI 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(Eğitim/Bilimsel/Sosyal/ Kültürel/ Sportif)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TÜRÜ</a:t>
                      </a:r>
                    </a:p>
                    <a:p>
                      <a:pPr algn="ctr" fontAlgn="ctr"/>
                      <a:r>
                        <a:rPr lang="tr-TR" sz="1000" b="1" i="1" u="none" strike="noStrike" dirty="0" smtClean="0">
                          <a:solidFill>
                            <a:srgbClr val="3333FF"/>
                          </a:solidFill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Söyleşi, Konferans, Panel, Seminer,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Webinar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</a:t>
                      </a:r>
                      <a:r>
                        <a:rPr lang="tr-TR" sz="1000" b="1" i="1" u="none" strike="noStrike" dirty="0" err="1">
                          <a:solidFill>
                            <a:srgbClr val="3333FF"/>
                          </a:solidFill>
                          <a:effectLst/>
                        </a:rPr>
                        <a:t>Çalıştay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, Kongre, Sempozyum, Sergi, Konser, Turnuva, Yarışma, Gösteri, Oyun, Drama, Tiyatro, Kermes,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ETKİNLİK ADI/ </a:t>
                      </a:r>
                      <a:r>
                        <a:rPr lang="tr-TR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BAŞLIĞI/KONUSU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DAVETLİ/KONUŞMACI </a:t>
                      </a:r>
                      <a:r>
                        <a:rPr lang="tr-TR" sz="1000" b="1" u="none" strike="noStrike" dirty="0">
                          <a:effectLst/>
                        </a:rPr>
                        <a:t>(</a:t>
                      </a:r>
                      <a:r>
                        <a:rPr lang="tr-TR" sz="1000" b="1" i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Akademisyen, Sanatçı, Oyuncu, Sporcu, Yönetici, Gazeteci, İş Adamı, vb.)</a:t>
                      </a:r>
                      <a:endParaRPr lang="tr-TR" sz="1000" b="1" i="1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TARİH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SAAT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YER / İNTERNET ADRESİ</a:t>
                      </a:r>
                      <a:endParaRPr lang="tr-TR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082948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355472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81645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0939734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017327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935191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3674110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0684589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3870283"/>
                  </a:ext>
                </a:extLst>
              </a:tr>
              <a:tr h="31081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4964091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61258" y="585363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*Lütfen etkinlik sayısı kadar yeni satırı tabloya </a:t>
            </a:r>
            <a:r>
              <a:rPr lang="tr-TR" sz="1200" b="1" i="1" dirty="0" smtClean="0">
                <a:solidFill>
                  <a:srgbClr val="C00000"/>
                </a:solidFill>
              </a:rPr>
              <a:t>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88320B-9400-8752-5852-B43078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772887"/>
            <a:ext cx="10512331" cy="67462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Bilimsel, Sosyal, Kültürel ve Sportif Ödüller ile Başarılar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BE-1799-43F5-B7C9-D9654B7B934C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31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30995"/>
              </p:ext>
            </p:extLst>
          </p:nvPr>
        </p:nvGraphicFramePr>
        <p:xfrm>
          <a:off x="402771" y="1932315"/>
          <a:ext cx="11226013" cy="37470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048842">
                  <a:extLst>
                    <a:ext uri="{9D8B030D-6E8A-4147-A177-3AD203B41FA5}">
                      <a16:colId xmlns:a16="http://schemas.microsoft.com/office/drawing/2014/main" val="2633809722"/>
                    </a:ext>
                  </a:extLst>
                </a:gridCol>
                <a:gridCol w="1033998">
                  <a:extLst>
                    <a:ext uri="{9D8B030D-6E8A-4147-A177-3AD203B41FA5}">
                      <a16:colId xmlns:a16="http://schemas.microsoft.com/office/drawing/2014/main" val="518810373"/>
                    </a:ext>
                  </a:extLst>
                </a:gridCol>
                <a:gridCol w="1143173">
                  <a:extLst>
                    <a:ext uri="{9D8B030D-6E8A-4147-A177-3AD203B41FA5}">
                      <a16:colId xmlns:a16="http://schemas.microsoft.com/office/drawing/2014/main" val="2738585799"/>
                    </a:ext>
                  </a:extLst>
                </a:gridCol>
              </a:tblGrid>
              <a:tr h="588464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Bilimsel, Sosyal, Kültürel ve Sportif Ödül ve/veya Başarı </a:t>
                      </a: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5450840" algn="l"/>
                        </a:tabLst>
                      </a:pPr>
                      <a:r>
                        <a:rPr lang="tr-TR" sz="1800" b="1" dirty="0">
                          <a:solidFill>
                            <a:srgbClr val="0066FF"/>
                          </a:solidFill>
                          <a:effectLst/>
                        </a:rPr>
                        <a:t>(Ödülün Adı ve Derecesi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130183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66268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86751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6105766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2439625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8886732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557649"/>
                  </a:ext>
                </a:extLst>
              </a:tr>
              <a:tr h="451223"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0861125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32061" y="587934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784" y="6330031"/>
            <a:ext cx="386082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3333FF"/>
                </a:solidFill>
              </a:rPr>
              <a:t>ULUSLARARASILAŞMA</a:t>
            </a:r>
            <a:endParaRPr lang="tr-TR" sz="72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768738"/>
            <a:ext cx="10312772" cy="579771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2400" b="1" dirty="0" smtClean="0">
                <a:solidFill>
                  <a:srgbClr val="3333FF"/>
                </a:solidFill>
                <a:latin typeface="+mn-lt"/>
              </a:rPr>
              <a:t>(Ortak Programlar ve Projeler)</a:t>
            </a:r>
            <a:endParaRPr lang="tr-TR" sz="24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t>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33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511245"/>
              </p:ext>
            </p:extLst>
          </p:nvPr>
        </p:nvGraphicFramePr>
        <p:xfrm>
          <a:off x="477080" y="1918249"/>
          <a:ext cx="11371192" cy="420113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42543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1995786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196548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75011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880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 (Program veya Proje Adı)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998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303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(Erasmus+)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t>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34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45802"/>
              </p:ext>
            </p:extLst>
          </p:nvPr>
        </p:nvGraphicFramePr>
        <p:xfrm>
          <a:off x="357809" y="2067433"/>
          <a:ext cx="11510341" cy="390753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val="4241462627"/>
                    </a:ext>
                  </a:extLst>
                </a:gridCol>
                <a:gridCol w="2076302">
                  <a:extLst>
                    <a:ext uri="{9D8B030D-6E8A-4147-A177-3AD203B41FA5}">
                      <a16:colId xmlns:a16="http://schemas.microsoft.com/office/drawing/2014/main" val="256615951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248701038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17254350"/>
                    </a:ext>
                  </a:extLst>
                </a:gridCol>
                <a:gridCol w="1848678">
                  <a:extLst>
                    <a:ext uri="{9D8B030D-6E8A-4147-A177-3AD203B41FA5}">
                      <a16:colId xmlns:a16="http://schemas.microsoft.com/office/drawing/2014/main" val="2952350889"/>
                    </a:ext>
                  </a:extLst>
                </a:gridCol>
                <a:gridCol w="1869385">
                  <a:extLst>
                    <a:ext uri="{9D8B030D-6E8A-4147-A177-3AD203B41FA5}">
                      <a16:colId xmlns:a16="http://schemas.microsoft.com/office/drawing/2014/main" val="785312343"/>
                    </a:ext>
                  </a:extLst>
                </a:gridCol>
              </a:tblGrid>
              <a:tr h="518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Ülke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Üniversite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Fakülte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Bölüm/Program Adı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Kapsamı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Süresi (Başlangıç ve Bitiş Tarihi)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5902556"/>
                  </a:ext>
                </a:extLst>
              </a:tr>
              <a:tr h="290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6240501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1128265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135820"/>
                  </a:ext>
                </a:extLst>
              </a:tr>
              <a:tr h="27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123595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1731265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7472582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62342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1879050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0394245"/>
                  </a:ext>
                </a:extLst>
              </a:tr>
              <a:tr h="283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955534"/>
                  </a:ext>
                </a:extLst>
              </a:tr>
              <a:tr h="295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14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838200" y="790673"/>
            <a:ext cx="10254343" cy="71845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ERASMUS+ </a:t>
            </a:r>
            <a:r>
              <a:rPr lang="tr-TR" sz="3200" b="1" dirty="0" smtClean="0">
                <a:solidFill>
                  <a:srgbClr val="0000CC"/>
                </a:solidFill>
              </a:rPr>
              <a:t>Hareketlilik Durumu</a:t>
            </a:r>
            <a:endParaRPr lang="tr-TR" sz="3200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35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547401"/>
              </p:ext>
            </p:extLst>
          </p:nvPr>
        </p:nvGraphicFramePr>
        <p:xfrm>
          <a:off x="838201" y="1958195"/>
          <a:ext cx="10840277" cy="32185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8489813">
                  <a:extLst>
                    <a:ext uri="{9D8B030D-6E8A-4147-A177-3AD203B41FA5}">
                      <a16:colId xmlns:a16="http://schemas.microsoft.com/office/drawing/2014/main" val="3486356541"/>
                    </a:ext>
                  </a:extLst>
                </a:gridCol>
                <a:gridCol w="1175232">
                  <a:extLst>
                    <a:ext uri="{9D8B030D-6E8A-4147-A177-3AD203B41FA5}">
                      <a16:colId xmlns:a16="http://schemas.microsoft.com/office/drawing/2014/main" val="1443208702"/>
                    </a:ext>
                  </a:extLst>
                </a:gridCol>
                <a:gridCol w="1175232">
                  <a:extLst>
                    <a:ext uri="{9D8B030D-6E8A-4147-A177-3AD203B41FA5}">
                      <a16:colId xmlns:a16="http://schemas.microsoft.com/office/drawing/2014/main" val="509227458"/>
                    </a:ext>
                  </a:extLst>
                </a:gridCol>
              </a:tblGrid>
              <a:tr h="560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ERASMUS+ HAREKETLİLİLK DURUMU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830" marR="3683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tr-TR" sz="2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3780812"/>
                  </a:ext>
                </a:extLst>
              </a:tr>
              <a:tr h="564333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6308354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Yurtdışına Giden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161976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tr-TR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4036789"/>
                  </a:ext>
                </a:extLst>
              </a:tr>
              <a:tr h="61998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Öğretim Elemanı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825508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</a:rPr>
                        <a:t>ERASMUS + Yurtdışından Gelen İdari Personel Sayısı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299731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645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 smtClean="0">
                <a:solidFill>
                  <a:srgbClr val="FF0000"/>
                </a:solidFill>
              </a:rPr>
              <a:t>2026 YILI İYİLEŞTİRME PLANI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37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319915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LİDERLİK, YÖNETİŞİM VE KALİTE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38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5527"/>
              </p:ext>
            </p:extLst>
          </p:nvPr>
        </p:nvGraphicFramePr>
        <p:xfrm>
          <a:off x="785192" y="1908314"/>
          <a:ext cx="10634869" cy="4034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39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98972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 smtClean="0">
                <a:solidFill>
                  <a:srgbClr val="3333FF"/>
                </a:solidFill>
              </a:rPr>
              <a:t>Müdürlük </a:t>
            </a:r>
            <a:r>
              <a:rPr lang="tr-TR" sz="2800" b="1" dirty="0">
                <a:solidFill>
                  <a:srgbClr val="3333FF"/>
                </a:solidFill>
              </a:rPr>
              <a:t>/ </a:t>
            </a:r>
            <a:r>
              <a:rPr lang="tr-TR" sz="2800" b="1" dirty="0" smtClean="0">
                <a:solidFill>
                  <a:srgbClr val="3333FF"/>
                </a:solidFill>
              </a:rPr>
              <a:t>Koordinatörlük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39063"/>
              </p:ext>
            </p:extLst>
          </p:nvPr>
        </p:nvGraphicFramePr>
        <p:xfrm>
          <a:off x="336299" y="2681207"/>
          <a:ext cx="11516263" cy="20351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73079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34318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504716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err="1" smtClean="0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2000" b="1" dirty="0" smtClean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  <a:endParaRPr lang="tr-TR" sz="20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/ Koordinatör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504716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Yardımcısı/ Koordinatör</a:t>
                      </a:r>
                      <a:r>
                        <a:rPr lang="tr-TR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</a:rPr>
                        <a:t>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52096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</a:rPr>
                        <a:t>Müdür Yardımcısı/ Koordinatör</a:t>
                      </a:r>
                      <a:r>
                        <a:rPr lang="tr-TR" sz="20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000" dirty="0" smtClean="0">
                          <a:effectLst/>
                        </a:rPr>
                        <a:t>Yardımcısı</a:t>
                      </a:r>
                      <a:endParaRPr lang="tr-TR" sz="2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2000" b="1" kern="1200" dirty="0">
                        <a:solidFill>
                          <a:srgbClr val="48579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87686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60801"/>
              </p:ext>
            </p:extLst>
          </p:nvPr>
        </p:nvGraphicFramePr>
        <p:xfrm>
          <a:off x="397563" y="1967947"/>
          <a:ext cx="11390246" cy="37717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44034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Birim </a:t>
            </a:r>
            <a:r>
              <a:rPr lang="tr-TR" sz="2800" b="1" dirty="0">
                <a:solidFill>
                  <a:srgbClr val="FF0000"/>
                </a:solidFill>
              </a:rPr>
              <a:t>İç Değerlendirme Raporu (BİDR) Kalite Güvence Sistem Ölçütleri Olgunluk Düzeyleri: </a:t>
            </a:r>
            <a:r>
              <a:rPr lang="tr-TR" sz="2800" b="1" dirty="0" smtClean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t>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28055"/>
              </p:ext>
            </p:extLst>
          </p:nvPr>
        </p:nvGraphicFramePr>
        <p:xfrm>
          <a:off x="326570" y="2011681"/>
          <a:ext cx="11600387" cy="35128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  <a:endParaRPr lang="tr-TR" sz="36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078966"/>
            <a:ext cx="11380304" cy="3799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t>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43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 smtClean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  <a:endParaRPr lang="tr-TR" sz="32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t>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44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083767" y="3244334"/>
            <a:ext cx="20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Birim 2026 </a:t>
            </a:r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Yılı </a:t>
            </a:r>
            <a: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İyileştirme Planı</a:t>
            </a:r>
            <a:br>
              <a:rPr lang="tr-TR" sz="3600" b="1" dirty="0" smtClean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 smtClean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  <a:endParaRPr lang="tr-TR" sz="2400" b="1" i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t>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00416"/>
              </p:ext>
            </p:extLst>
          </p:nvPr>
        </p:nvGraphicFramePr>
        <p:xfrm>
          <a:off x="352697" y="2027207"/>
          <a:ext cx="11403874" cy="350254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67617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472769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</a:rPr>
                        <a:t>Planlanan Faaliyet,</a:t>
                      </a:r>
                      <a:r>
                        <a:rPr lang="tr-TR" sz="3200" baseline="0" dirty="0" smtClean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730830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466747" y="587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*Gerektiğinde ayrı </a:t>
            </a:r>
            <a:r>
              <a:rPr lang="tr-TR" sz="1200" b="1" i="1" dirty="0" err="1" smtClean="0">
                <a:solidFill>
                  <a:srgbClr val="C00000"/>
                </a:solidFill>
              </a:rPr>
              <a:t>slyat</a:t>
            </a:r>
            <a:r>
              <a:rPr lang="tr-TR" sz="1200" b="1" i="1" dirty="0" smtClean="0">
                <a:solidFill>
                  <a:srgbClr val="C00000"/>
                </a:solidFill>
              </a:rPr>
              <a:t>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 smtClean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t>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Kurullar </a:t>
            </a:r>
            <a:r>
              <a:rPr lang="tr-TR" sz="3200" b="1" dirty="0" smtClean="0">
                <a:solidFill>
                  <a:srgbClr val="3333FF"/>
                </a:solidFill>
                <a:latin typeface="+mn-lt"/>
              </a:rPr>
              <a:t>/ Komisyonlar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t>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89496"/>
              </p:ext>
            </p:extLst>
          </p:nvPr>
        </p:nvGraphicFramePr>
        <p:xfrm>
          <a:off x="640079" y="1926768"/>
          <a:ext cx="11265593" cy="413517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48505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072362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60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</a:t>
                      </a: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/ Komisyon 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800" i="1" dirty="0" smtClean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 smtClean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85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730926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3062460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0925431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4408756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745120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772066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196153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451712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591073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4963089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843988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 smtClean="0">
                <a:solidFill>
                  <a:srgbClr val="FF0000"/>
                </a:solidFill>
              </a:rPr>
              <a:t>PERSONEL</a:t>
            </a:r>
          </a:p>
          <a:p>
            <a:endParaRPr lang="tr-TR" sz="6000" b="1" dirty="0" smtClean="0">
              <a:solidFill>
                <a:srgbClr val="FF0000"/>
              </a:solidFill>
            </a:endParaRPr>
          </a:p>
          <a:p>
            <a:r>
              <a:rPr lang="tr-TR" sz="4400" b="1" dirty="0" smtClean="0">
                <a:solidFill>
                  <a:srgbClr val="3333FF"/>
                </a:solidFill>
              </a:rPr>
              <a:t>AKADEMİK PERSONEL VE İDARİ PERSONEL</a:t>
            </a:r>
            <a:endParaRPr lang="tr-TR" sz="4400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Akademik Personel </a:t>
            </a: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435048"/>
              </p:ext>
            </p:extLst>
          </p:nvPr>
        </p:nvGraphicFramePr>
        <p:xfrm>
          <a:off x="517232" y="2170544"/>
          <a:ext cx="11282885" cy="32505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992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5497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93313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1600" b="1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34238"/>
              </p:ext>
            </p:extLst>
          </p:nvPr>
        </p:nvGraphicFramePr>
        <p:xfrm>
          <a:off x="517230" y="2170544"/>
          <a:ext cx="11337312" cy="351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940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1891650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133399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027834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213717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786281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515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İDARİ </a:t>
                      </a: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Memur (Kadrolu tüm sınıflar)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Sözleşmeli İdari Personel (4/b)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</a:rPr>
                        <a:t>696 KHK Göre 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594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3333FF"/>
                          </a:solidFill>
                        </a:rPr>
                        <a:t>Kadrolu</a:t>
                      </a:r>
                      <a:endParaRPr lang="tr-TR" b="1" dirty="0">
                        <a:solidFill>
                          <a:srgbClr val="3333FF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82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+mn-lt"/>
                        </a:rPr>
                        <a:t> 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7151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Akademik </a:t>
            </a:r>
            <a:r>
              <a:rPr lang="tr-TR" sz="2800" b="1" dirty="0" smtClean="0">
                <a:solidFill>
                  <a:srgbClr val="FF0000"/>
                </a:solidFill>
              </a:rPr>
              <a:t>Personel:</a:t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0000CC"/>
                </a:solidFill>
              </a:rPr>
              <a:t> </a:t>
            </a:r>
            <a:r>
              <a:rPr lang="tr-TR" sz="2800" b="1" dirty="0" smtClean="0">
                <a:solidFill>
                  <a:srgbClr val="0000CC"/>
                </a:solidFill>
              </a:rPr>
              <a:t>2025 Yılında Yapılan Atama ve Yükseltmeler</a:t>
            </a:r>
            <a:endParaRPr lang="tr-TR" sz="2800" b="1" dirty="0">
              <a:solidFill>
                <a:srgbClr val="0000CC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t>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35396"/>
              </p:ext>
            </p:extLst>
          </p:nvPr>
        </p:nvGraphicFramePr>
        <p:xfrm>
          <a:off x="387626" y="1930145"/>
          <a:ext cx="11205659" cy="32224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9145">
                  <a:extLst>
                    <a:ext uri="{9D8B030D-6E8A-4147-A177-3AD203B41FA5}">
                      <a16:colId xmlns:a16="http://schemas.microsoft.com/office/drawing/2014/main" val="220074996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val="1696771542"/>
                    </a:ext>
                  </a:extLst>
                </a:gridCol>
                <a:gridCol w="3223674">
                  <a:extLst>
                    <a:ext uri="{9D8B030D-6E8A-4147-A177-3AD203B41FA5}">
                      <a16:colId xmlns:a16="http://schemas.microsoft.com/office/drawing/2014/main" val="497567926"/>
                    </a:ext>
                  </a:extLst>
                </a:gridCol>
                <a:gridCol w="3155354">
                  <a:extLst>
                    <a:ext uri="{9D8B030D-6E8A-4147-A177-3AD203B41FA5}">
                      <a16:colId xmlns:a16="http://schemas.microsoft.com/office/drawing/2014/main" val="3709939401"/>
                    </a:ext>
                  </a:extLst>
                </a:gridCol>
              </a:tblGrid>
              <a:tr h="44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Sıra No 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57906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95879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44707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0015397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652034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8027019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286444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934482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153327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527537" y="6021089"/>
            <a:ext cx="775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 smtClean="0">
                <a:solidFill>
                  <a:srgbClr val="C00000"/>
                </a:solidFill>
              </a:rPr>
              <a:t>*Kişi  </a:t>
            </a:r>
            <a:r>
              <a:rPr lang="tr-TR" sz="1200" b="1" i="1" dirty="0" smtClean="0">
                <a:solidFill>
                  <a:srgbClr val="C00000"/>
                </a:solidFill>
              </a:rPr>
              <a:t>sayısı kadar satır ekleyiniz. </a:t>
            </a:r>
            <a:endParaRPr lang="tr-TR" sz="1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3629</Words>
  <Application>Microsoft Office PowerPoint</Application>
  <PresentationFormat>Geniş ekran</PresentationFormat>
  <Paragraphs>1269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Müdürlük / Koordinatörlük</vt:lpstr>
      <vt:lpstr>YÖNETİM: Kurullar / Komisyonlar</vt:lpstr>
      <vt:lpstr>PowerPoint Sunusu</vt:lpstr>
      <vt:lpstr>Akademik Personel Sayısı</vt:lpstr>
      <vt:lpstr>İdari Personel Sayısı</vt:lpstr>
      <vt:lpstr>Akademik Personel:  2025 Yılında Yapılan Atama ve Yükseltmeler</vt:lpstr>
      <vt:lpstr>Birim Ders Yükü Ortalaması (Saat)</vt:lpstr>
      <vt:lpstr>PowerPoint Sunusu</vt:lpstr>
      <vt:lpstr>ÖĞRENCİ SAYISI (Sadece TÖMER) </vt:lpstr>
      <vt:lpstr>ÖĞRENCİ SAYISI (Cinsiyete Göre Dağılımı) (Sadece TÖMER)   </vt:lpstr>
      <vt:lpstr>Öğretim Üyesi/Elemanı Başına Düşen Öğrenci Sayısı  (Programdaki ön lisans, lisans ve lisansüstü toplam öğrenci sayısı) (Sadece TÖMER) </vt:lpstr>
      <vt:lpstr>Yabancı Uyruklu Öğrenci Sayısı (Sadece TÖMER) </vt:lpstr>
      <vt:lpstr>PowerPoint Sunusu</vt:lpstr>
      <vt:lpstr>Fiziksel Yapı: Eğitim Alanları (Derslikler)</vt:lpstr>
      <vt:lpstr>Fiziksel Altyapı ve Tesisler: Sağlık, Sosyal, Kültürel ve Sportif Alanlar</vt:lpstr>
      <vt:lpstr>Fiziksel Yapı: Hizmet Alanları</vt:lpstr>
      <vt:lpstr>Bilgi ve Teknoloji Kaynakları</vt:lpstr>
      <vt:lpstr>PowerPoint Sunusu</vt:lpstr>
      <vt:lpstr>Araştırma ve Geliştirme Faaliyetleri:  Yıllara Göre Makale  Bilgileri</vt:lpstr>
      <vt:lpstr>Araştırma ve Geliştirme Faaliyetleri :  Yıllara Göre Makale  Bilgileri</vt:lpstr>
      <vt:lpstr>Araştırma ve Geliştirme Faaliyetleri: Yıllara Göre Kitap Bilgileri</vt:lpstr>
      <vt:lpstr>Araştırma ve Geliştirme Faaliyetleri:  Yıllara Göre Proje Bilgileri</vt:lpstr>
      <vt:lpstr>Araştırma ve Geliştirme Faaliyetleri :  Yıllara Göre Bilimsel Toplantı Faaliyetleri </vt:lpstr>
      <vt:lpstr>Araştırma ve Geliştirme Faaliyetleri:  Yıllara Göre Editörlük ve Hakemlik Faaliyetleri</vt:lpstr>
      <vt:lpstr>Araştırma ve Geliştirme Faaliyetleri:  Atıflar (Yazarın kendi yayınlarına yaptığı atıflar hariç)</vt:lpstr>
      <vt:lpstr>Bilimsel, Sosyal, Kültürel ve Sportif Faaliyetler</vt:lpstr>
      <vt:lpstr>Bilimsel, Sosyal, Kültürel ve Sportif Faaliyetler  (Düzenlemiş olduğunuz her bir etkinliğe ilişkin bilgileri tabloya yazınız)</vt:lpstr>
      <vt:lpstr>Bilimsel, Sosyal, Kültürel ve Sportif Ödüller ile Başarılar</vt:lpstr>
      <vt:lpstr>PowerPoint Sunusu</vt:lpstr>
      <vt:lpstr>Uluslararası İşbirlikleri (Ortak Programlar ve Projeler)</vt:lpstr>
      <vt:lpstr>Uluslararası İşbirlikleri (Erasmus+)</vt:lpstr>
      <vt:lpstr>ERASMUS+ Hareketlilik Durumu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TRÜ</cp:lastModifiedBy>
  <cp:revision>623</cp:revision>
  <cp:lastPrinted>2023-06-23T13:03:34Z</cp:lastPrinted>
  <dcterms:created xsi:type="dcterms:W3CDTF">2021-05-17T12:15:06Z</dcterms:created>
  <dcterms:modified xsi:type="dcterms:W3CDTF">2026-01-05T13:32:35Z</dcterms:modified>
</cp:coreProperties>
</file>