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37" r:id="rId2"/>
    <p:sldId id="330" r:id="rId3"/>
    <p:sldId id="493" r:id="rId4"/>
    <p:sldId id="286" r:id="rId5"/>
    <p:sldId id="464" r:id="rId6"/>
    <p:sldId id="494" r:id="rId7"/>
    <p:sldId id="354" r:id="rId8"/>
    <p:sldId id="502" r:id="rId9"/>
    <p:sldId id="432" r:id="rId10"/>
    <p:sldId id="495" r:id="rId11"/>
    <p:sldId id="290" r:id="rId12"/>
    <p:sldId id="509" r:id="rId13"/>
    <p:sldId id="466" r:id="rId14"/>
    <p:sldId id="510" r:id="rId15"/>
    <p:sldId id="483" r:id="rId16"/>
    <p:sldId id="496" r:id="rId17"/>
    <p:sldId id="508" r:id="rId18"/>
    <p:sldId id="299" r:id="rId19"/>
    <p:sldId id="507" r:id="rId20"/>
    <p:sldId id="504" r:id="rId21"/>
    <p:sldId id="505" r:id="rId22"/>
    <p:sldId id="506" r:id="rId23"/>
    <p:sldId id="511" r:id="rId24"/>
    <p:sldId id="499" r:id="rId25"/>
    <p:sldId id="318" r:id="rId26"/>
    <p:sldId id="512" r:id="rId27"/>
    <p:sldId id="503" r:id="rId28"/>
    <p:sldId id="491" r:id="rId29"/>
    <p:sldId id="453" r:id="rId30"/>
    <p:sldId id="472" r:id="rId31"/>
    <p:sldId id="454" r:id="rId32"/>
    <p:sldId id="473" r:id="rId33"/>
    <p:sldId id="455" r:id="rId34"/>
    <p:sldId id="456" r:id="rId35"/>
    <p:sldId id="342" r:id="rId36"/>
    <p:sldId id="347" r:id="rId37"/>
    <p:sldId id="411" r:id="rId38"/>
    <p:sldId id="350" r:id="rId39"/>
    <p:sldId id="427" r:id="rId40"/>
  </p:sldIdLst>
  <p:sldSz cx="12192000" cy="6858000"/>
  <p:notesSz cx="9875838" cy="67421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ksel ÇELENK" initials="GÇ" lastIdx="2" clrIdx="0">
    <p:extLst>
      <p:ext uri="{19B8F6BF-5375-455C-9EA6-DF929625EA0E}">
        <p15:presenceInfo xmlns:p15="http://schemas.microsoft.com/office/powerpoint/2012/main" userId="Goksel ÇELEN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8E8"/>
    <a:srgbClr val="962E2E"/>
    <a:srgbClr val="EAEFF7"/>
    <a:srgbClr val="485793"/>
    <a:srgbClr val="FEECEC"/>
    <a:srgbClr val="FDCBCC"/>
    <a:srgbClr val="3333FF"/>
    <a:srgbClr val="0066FF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138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73E168EF-4E9B-41F4-B881-6944BD393365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DC18D3CF-5597-44A7-8F4A-E1D64F873D8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207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94025" y="1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/>
          <a:lstStyle>
            <a:lvl1pPr algn="r">
              <a:defRPr sz="1300"/>
            </a:lvl1pPr>
          </a:lstStyle>
          <a:p>
            <a:fld id="{45C60E83-197E-47D0-B69C-C515D1DB79D6}" type="datetimeFigureOut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41375"/>
            <a:ext cx="4046538" cy="2276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1" tIns="47460" rIns="94921" bIns="4746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7585" y="3244644"/>
            <a:ext cx="7900670" cy="2654707"/>
          </a:xfrm>
          <a:prstGeom prst="rect">
            <a:avLst/>
          </a:prstGeom>
        </p:spPr>
        <p:txBody>
          <a:bodyPr vert="horz" lIns="94921" tIns="47460" rIns="94921" bIns="4746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94025" y="6403839"/>
            <a:ext cx="4279530" cy="338276"/>
          </a:xfrm>
          <a:prstGeom prst="rect">
            <a:avLst/>
          </a:prstGeom>
        </p:spPr>
        <p:txBody>
          <a:bodyPr vert="horz" lIns="94921" tIns="47460" rIns="94921" bIns="47460" rtlCol="0" anchor="b"/>
          <a:lstStyle>
            <a:lvl1pPr algn="r">
              <a:defRPr sz="1300"/>
            </a:lvl1pPr>
          </a:lstStyle>
          <a:p>
            <a:fld id="{5C39F915-5EA6-47CA-B06E-B63F2FE4A49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18388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B8C4-AFFE-4E2A-946E-C02EFEEA460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766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01564-908C-47C5-BFDC-983814D062E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3484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73DF-CBB0-4992-A3B3-8E22E36DE5C9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75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038600" y="6433350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962E2E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5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D22B-66A8-46BB-B3C3-19A3EC8E29D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077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8800-7D6B-4689-971F-8A0F907ABF6F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672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9FED1-CB3C-4812-8E54-E89C0D4544DE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12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3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49559-7127-46B2-B508-C09D5AF1D53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34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244FA-EF27-4A31-8EC0-0303387C13D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7194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E819-0255-4657-A4D1-7466D7B706E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4"/>
          <p:cNvSpPr txBox="1">
            <a:spLocks/>
          </p:cNvSpPr>
          <p:nvPr userDrawn="1"/>
        </p:nvSpPr>
        <p:spPr>
          <a:xfrm>
            <a:off x="4038600" y="643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ctr" defTabSz="914400" rtl="0" eaLnBrk="1" latinLnBrk="0" hangingPunct="1">
              <a:defRPr sz="1400" b="1" kern="1200">
                <a:solidFill>
                  <a:srgbClr val="962E2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FATİH EĞİTİM FAKÜLTESİ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44298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215C4-701C-45D7-A05C-41D62B810ADC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2E69-0B45-4D6A-BDA9-8F9042B0111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4753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10"/>
          <p:cNvSpPr txBox="1">
            <a:spLocks/>
          </p:cNvSpPr>
          <p:nvPr/>
        </p:nvSpPr>
        <p:spPr>
          <a:xfrm>
            <a:off x="0" y="1596450"/>
            <a:ext cx="12192000" cy="4536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Trabzon Üniversitesi </a:t>
            </a:r>
          </a:p>
          <a:p>
            <a:pPr>
              <a:lnSpc>
                <a:spcPct val="114000"/>
              </a:lnSpc>
            </a:pPr>
            <a:endParaRPr lang="tr-TR" sz="4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tr-TR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Dış İlişkiler Kurum Koordinatörlüğü</a:t>
            </a: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8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13115" y="2129499"/>
            <a:ext cx="9254836" cy="2457016"/>
          </a:xfrm>
        </p:spPr>
        <p:txBody>
          <a:bodyPr>
            <a:normAutofit fontScale="25000" lnSpcReduction="20000"/>
          </a:bodyPr>
          <a:lstStyle/>
          <a:p>
            <a:r>
              <a:rPr lang="tr-TR" sz="24000" b="1" dirty="0">
                <a:solidFill>
                  <a:srgbClr val="FF0000"/>
                </a:solidFill>
              </a:rPr>
              <a:t>EĞİTİM ÖĞRETİM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TANITIM FAALİYETLERİ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   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FUAR VE TOPLANTILARA KATILIM</a:t>
            </a:r>
          </a:p>
          <a:p>
            <a:endParaRPr lang="tr-TR" sz="9600" b="1" dirty="0">
              <a:solidFill>
                <a:srgbClr val="3333FF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KOORDİNATÖRLÜK ZİYARETLERİ </a:t>
            </a: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9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TANITIM FAALİYETLERİ 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" y="1947227"/>
            <a:ext cx="191960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Dikdörtgen 5"/>
          <p:cNvSpPr/>
          <p:nvPr/>
        </p:nvSpPr>
        <p:spPr>
          <a:xfrm>
            <a:off x="200932" y="3452086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Öğrenci Hareketlilik </a:t>
            </a:r>
          </a:p>
          <a:p>
            <a:pPr algn="ctr"/>
            <a:r>
              <a:rPr lang="tr-TR" sz="1600" b="1" dirty="0"/>
              <a:t>Toplantısı </a:t>
            </a:r>
          </a:p>
        </p:txBody>
      </p:sp>
      <p:pic>
        <p:nvPicPr>
          <p:cNvPr id="9" name="Resim 8" descr="iç mekan, mobilya, giyim, duvar içeren bir resim&#10;&#10;Yapay zeka tarafından oluşturulmuş içerik yanlış olabilir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8" t="39053" r="6452" b="12968"/>
          <a:stretch>
            <a:fillRect/>
          </a:stretch>
        </p:blipFill>
        <p:spPr bwMode="auto">
          <a:xfrm>
            <a:off x="2643187" y="1963782"/>
            <a:ext cx="187642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2514917" y="3456018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Personel Hareketlilik </a:t>
            </a:r>
          </a:p>
          <a:p>
            <a:pPr algn="ctr"/>
            <a:r>
              <a:rPr lang="tr-TR" sz="1600" b="1" dirty="0"/>
              <a:t>Toplantısı </a:t>
            </a:r>
          </a:p>
        </p:txBody>
      </p:sp>
      <p:pic>
        <p:nvPicPr>
          <p:cNvPr id="11" name="Resim 10" descr="iç mekan, mobilya, giyim, kişi, şahıs içeren bir resim&#10;&#10;Yapay zeka tarafından oluşturulmuş içerik yanlış olabilir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963782"/>
            <a:ext cx="191960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Dikdörtgen 11"/>
          <p:cNvSpPr/>
          <p:nvPr/>
        </p:nvSpPr>
        <p:spPr>
          <a:xfrm>
            <a:off x="4831078" y="3452086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Bölüm Koordinatörleri</a:t>
            </a:r>
          </a:p>
          <a:p>
            <a:pPr algn="ctr"/>
            <a:r>
              <a:rPr lang="tr-TR" sz="1600" b="1" dirty="0"/>
              <a:t>Toplantısı </a:t>
            </a:r>
          </a:p>
        </p:txBody>
      </p:sp>
      <p:pic>
        <p:nvPicPr>
          <p:cNvPr id="13" name="Resim 12" descr="mobilya, giyim, iç mekan, masa içeren bir resim&#10;&#10;Yapay zeka tarafından oluşturulmuş içerik yanlış olabilir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991" y="1976845"/>
            <a:ext cx="191960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Dikdörtgen 13"/>
          <p:cNvSpPr/>
          <p:nvPr/>
        </p:nvSpPr>
        <p:spPr>
          <a:xfrm>
            <a:off x="7145063" y="3452085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Turizm ve Otelcilik MYO Tanıtım Toplantısı </a:t>
            </a:r>
          </a:p>
        </p:txBody>
      </p:sp>
      <p:pic>
        <p:nvPicPr>
          <p:cNvPr id="15" name="Resim 14" descr="giyim, iç mekan, mobilya, kişi, şahıs içeren bir resim&#10;&#10;Yapay zeka tarafından oluşturulmuş içerik yanlış olabilir.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83" y="1947226"/>
            <a:ext cx="191960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Dikdörtgen 16"/>
          <p:cNvSpPr/>
          <p:nvPr/>
        </p:nvSpPr>
        <p:spPr>
          <a:xfrm>
            <a:off x="9463401" y="3452084"/>
            <a:ext cx="2230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Yabancı Diller Yüksek Okulu Tanıtım Toplantısı </a:t>
            </a:r>
          </a:p>
        </p:txBody>
      </p:sp>
      <p:pic>
        <p:nvPicPr>
          <p:cNvPr id="18" name="Resim 17" descr="https://ofinaf.trabzon.edu.tr/storage/2025/1/22/7d369ec1-ada5-457b-a1d8-14d4f241b19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" y="4233499"/>
            <a:ext cx="191897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Dikdörtgen 18"/>
          <p:cNvSpPr/>
          <p:nvPr/>
        </p:nvSpPr>
        <p:spPr>
          <a:xfrm>
            <a:off x="168274" y="5695845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İnsan ve Toplum Bilimleri F. Toplantısı </a:t>
            </a:r>
          </a:p>
        </p:txBody>
      </p:sp>
      <p:pic>
        <p:nvPicPr>
          <p:cNvPr id="20" name="Resim 19" descr="https://ofinaf.trabzon.edu.tr/storage/2025/1/22/eccb6d20-fd4c-44ee-a858-8248695316fc.jpe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26" y="4233499"/>
            <a:ext cx="1876425" cy="13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Dikdörtgen 21"/>
          <p:cNvSpPr/>
          <p:nvPr/>
        </p:nvSpPr>
        <p:spPr>
          <a:xfrm>
            <a:off x="2514917" y="5695844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İlahiyat Fakültesi Tanıtım Toplantısı </a:t>
            </a:r>
          </a:p>
        </p:txBody>
      </p:sp>
      <p:pic>
        <p:nvPicPr>
          <p:cNvPr id="23" name="Resim 22" descr="https://ofinaf.trabzon.edu.tr/storage/2025/1/30/5879d4e7-185e-4fe3-b59c-8b8d2c515a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233499"/>
            <a:ext cx="1951946" cy="13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Dikdörtgen 23"/>
          <p:cNvSpPr/>
          <p:nvPr/>
        </p:nvSpPr>
        <p:spPr>
          <a:xfrm>
            <a:off x="4847249" y="5695844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Şalpazarı MYO</a:t>
            </a:r>
          </a:p>
          <a:p>
            <a:pPr algn="ctr"/>
            <a:r>
              <a:rPr lang="tr-TR" sz="1600" b="1" dirty="0"/>
              <a:t>Tanıtım Toplantısı </a:t>
            </a:r>
          </a:p>
        </p:txBody>
      </p:sp>
      <p:pic>
        <p:nvPicPr>
          <p:cNvPr id="25" name="Resim 24" descr="https://ofinaf.trabzon.edu.tr/storage/2025/1/30/8e4215c1-e98c-4bb3-b4ef-6e798b33034e.jpe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3" r="26694"/>
          <a:stretch/>
        </p:blipFill>
        <p:spPr bwMode="auto">
          <a:xfrm>
            <a:off x="7323093" y="4233499"/>
            <a:ext cx="1985415" cy="1368000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Dikdörtgen 25"/>
          <p:cNvSpPr/>
          <p:nvPr/>
        </p:nvSpPr>
        <p:spPr>
          <a:xfrm>
            <a:off x="7230923" y="5695844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Beşikdüzü MYO</a:t>
            </a:r>
          </a:p>
          <a:p>
            <a:pPr algn="ctr"/>
            <a:r>
              <a:rPr lang="tr-TR" sz="1600" b="1" dirty="0"/>
              <a:t>Tanıtım Toplantısı </a:t>
            </a:r>
          </a:p>
        </p:txBody>
      </p:sp>
      <p:pic>
        <p:nvPicPr>
          <p:cNvPr id="27" name="Resim 26" descr="https://ofinaf.trabzon.edu.tr/storage/2025/3/19/7af1e3fb-ece7-481d-ac70-009c2ca48c0c.jpe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18" b="16331"/>
          <a:stretch/>
        </p:blipFill>
        <p:spPr bwMode="auto">
          <a:xfrm>
            <a:off x="9658983" y="4233499"/>
            <a:ext cx="2035248" cy="1363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Dikdörtgen 27"/>
          <p:cNvSpPr/>
          <p:nvPr/>
        </p:nvSpPr>
        <p:spPr>
          <a:xfrm>
            <a:off x="9564823" y="5665362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Spor Yönetimi Bölümü</a:t>
            </a:r>
          </a:p>
          <a:p>
            <a:pPr algn="ctr"/>
            <a:r>
              <a:rPr lang="tr-TR" sz="1600" b="1" dirty="0"/>
              <a:t>Tanıtım Toplantısı </a:t>
            </a:r>
          </a:p>
        </p:txBody>
      </p:sp>
    </p:spTree>
    <p:extLst>
      <p:ext uri="{BB962C8B-B14F-4D97-AF65-F5344CB8AC3E}">
        <p14:creationId xmlns:p14="http://schemas.microsoft.com/office/powerpoint/2010/main" val="152618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51235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TANITIM FAALİYETLERİ </a:t>
            </a:r>
            <a:endParaRPr lang="tr-TR" sz="2800" dirty="0">
              <a:solidFill>
                <a:srgbClr val="3333FF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439182" y="3648361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KTÜ Değişim Programları Toplantısı 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824922" y="3648799"/>
            <a:ext cx="27494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Lisansüstü Öğrencilerine Çevrimiçi Tanıtım Toplantısı </a:t>
            </a:r>
          </a:p>
        </p:txBody>
      </p:sp>
      <p:pic>
        <p:nvPicPr>
          <p:cNvPr id="29" name="Resim 28" descr="https://ofinaf.trabzon.edu.tr/storage/2025/3/27/77222d3f-be60-4eef-bf01-5bf5d17ab744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44" y="2143501"/>
            <a:ext cx="1876425" cy="13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" name="Resim 29" descr="https://ofinaf.trabzon.edu.tr/storage/2025/3/9/1f40767e-704c-4d75-afb5-578cb044d3e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676" y="2143501"/>
            <a:ext cx="1025300" cy="13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" name="Resim 30" descr="https://lisansustu.trabzon.edu.tr/storage/2025/9/25/d5acca1f-290a-4a3c-b92c-e7bdb393f1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44" y="2143501"/>
            <a:ext cx="1108075" cy="13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" name="Resim 31" descr="https://ofinaf.trabzon.edu.tr/storage/2025/5/29/ea277d7f-d549-4383-aaa4-6c8887e3f55d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87" y="2143501"/>
            <a:ext cx="1813560" cy="13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Dikdörtgen 32"/>
          <p:cNvSpPr/>
          <p:nvPr/>
        </p:nvSpPr>
        <p:spPr>
          <a:xfrm>
            <a:off x="6819444" y="3648361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Beşikdüzü MYO</a:t>
            </a:r>
          </a:p>
          <a:p>
            <a:pPr algn="ctr"/>
            <a:r>
              <a:rPr lang="tr-TR" sz="1600" b="1" dirty="0"/>
              <a:t>Tanıtım Toplantısı </a:t>
            </a:r>
          </a:p>
        </p:txBody>
      </p:sp>
      <p:pic>
        <p:nvPicPr>
          <p:cNvPr id="34" name="Resim 33" descr="https://ofinaf.trabzon.edu.tr/storage/2025/9/29/c492aaf5-57f9-41ac-a032-037bf48f65cb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t="25691" r="32539" b="34733"/>
          <a:stretch/>
        </p:blipFill>
        <p:spPr bwMode="auto">
          <a:xfrm>
            <a:off x="9333180" y="2149904"/>
            <a:ext cx="1257300" cy="136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Dikdörtgen 34"/>
          <p:cNvSpPr/>
          <p:nvPr/>
        </p:nvSpPr>
        <p:spPr>
          <a:xfrm>
            <a:off x="8880107" y="3654764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Hukuk Fakültesi</a:t>
            </a:r>
          </a:p>
          <a:p>
            <a:pPr algn="ctr"/>
            <a:r>
              <a:rPr lang="tr-TR" sz="1600" b="1" dirty="0"/>
              <a:t>Tanıtım Toplantısı </a:t>
            </a:r>
          </a:p>
        </p:txBody>
      </p:sp>
      <p:sp>
        <p:nvSpPr>
          <p:cNvPr id="36" name="Dikdörtgen 35"/>
          <p:cNvSpPr/>
          <p:nvPr/>
        </p:nvSpPr>
        <p:spPr>
          <a:xfrm>
            <a:off x="203996" y="4439149"/>
            <a:ext cx="1180936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2025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 yılı içerisinde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toplam 15 tanıtım faaliyeti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gerçekleştirilmiştir. </a:t>
            </a:r>
          </a:p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2026</a:t>
            </a:r>
            <a:r>
              <a:rPr lang="tr-TR" dirty="0">
                <a:solidFill>
                  <a:srgbClr val="485793"/>
                </a:solidFill>
              </a:rPr>
              <a:t> yılı içerisinde ise tanıtım faaliyetlerine devam edilecektir. </a:t>
            </a:r>
            <a:r>
              <a:rPr lang="tr-TR" b="1" dirty="0">
                <a:solidFill>
                  <a:srgbClr val="485793"/>
                </a:solidFill>
              </a:rPr>
              <a:t>UBYS</a:t>
            </a:r>
            <a:r>
              <a:rPr lang="tr-TR" dirty="0">
                <a:solidFill>
                  <a:srgbClr val="485793"/>
                </a:solidFill>
              </a:rPr>
              <a:t> üzerinden birimlere yazı gönderilerek tanıtım faaliyetleri </a:t>
            </a:r>
            <a:r>
              <a:rPr lang="tr-TR" b="1" dirty="0">
                <a:solidFill>
                  <a:srgbClr val="485793"/>
                </a:solidFill>
              </a:rPr>
              <a:t>talep etme</a:t>
            </a:r>
            <a:r>
              <a:rPr lang="tr-TR" dirty="0">
                <a:solidFill>
                  <a:srgbClr val="485793"/>
                </a:solidFill>
              </a:rPr>
              <a:t> durumları ve </a:t>
            </a:r>
            <a:r>
              <a:rPr lang="tr-TR" b="1" dirty="0">
                <a:solidFill>
                  <a:srgbClr val="485793"/>
                </a:solidFill>
              </a:rPr>
              <a:t>gün - saat bilgileri </a:t>
            </a:r>
            <a:r>
              <a:rPr lang="tr-TR" dirty="0">
                <a:solidFill>
                  <a:srgbClr val="485793"/>
                </a:solidFill>
              </a:rPr>
              <a:t>hususunda istişare yapılacaktır. </a:t>
            </a:r>
          </a:p>
        </p:txBody>
      </p:sp>
    </p:spTree>
    <p:extLst>
      <p:ext uri="{BB962C8B-B14F-4D97-AF65-F5344CB8AC3E}">
        <p14:creationId xmlns:p14="http://schemas.microsoft.com/office/powerpoint/2010/main" val="41416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FUAR ve TOPLANTILARA KATILIM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48" name="Dikdörtgen 47"/>
          <p:cNvSpPr/>
          <p:nvPr/>
        </p:nvSpPr>
        <p:spPr>
          <a:xfrm>
            <a:off x="353332" y="3527816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EURIE </a:t>
            </a:r>
            <a:r>
              <a:rPr lang="tr-TR" sz="1600" b="1" dirty="0" err="1"/>
              <a:t>Eurasia</a:t>
            </a:r>
            <a:r>
              <a:rPr lang="tr-TR" sz="1600" b="1" dirty="0"/>
              <a:t> </a:t>
            </a:r>
            <a:r>
              <a:rPr lang="tr-TR" sz="1600" b="1" dirty="0" err="1"/>
              <a:t>Higher</a:t>
            </a:r>
            <a:r>
              <a:rPr lang="tr-TR" sz="1600" b="1" dirty="0"/>
              <a:t> </a:t>
            </a:r>
            <a:r>
              <a:rPr lang="tr-TR" sz="1600" b="1" dirty="0" err="1"/>
              <a:t>Education</a:t>
            </a:r>
            <a:r>
              <a:rPr lang="tr-TR" sz="1600" b="1" dirty="0"/>
              <a:t> </a:t>
            </a:r>
            <a:r>
              <a:rPr lang="tr-TR" sz="1600" b="1" dirty="0" err="1"/>
              <a:t>Summit</a:t>
            </a:r>
            <a:endParaRPr lang="tr-TR" sz="1600" b="1" dirty="0"/>
          </a:p>
        </p:txBody>
      </p:sp>
      <p:sp>
        <p:nvSpPr>
          <p:cNvPr id="50" name="Dikdörtgen 49"/>
          <p:cNvSpPr/>
          <p:nvPr/>
        </p:nvSpPr>
        <p:spPr>
          <a:xfrm>
            <a:off x="2667317" y="3531748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EAIE 2025 Avrupa Uluslararası Fuarı 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4929691" y="3527816"/>
            <a:ext cx="2242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KA131 Hareketlilik Proje Yönetim Toplantısı</a:t>
            </a:r>
          </a:p>
        </p:txBody>
      </p:sp>
      <p:sp>
        <p:nvSpPr>
          <p:cNvPr id="54" name="Dikdörtgen 53"/>
          <p:cNvSpPr/>
          <p:nvPr/>
        </p:nvSpPr>
        <p:spPr>
          <a:xfrm>
            <a:off x="7297463" y="3527815"/>
            <a:ext cx="22493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KA171 Hareketlilik Proje</a:t>
            </a:r>
          </a:p>
          <a:p>
            <a:pPr algn="ctr"/>
            <a:r>
              <a:rPr lang="tr-TR" sz="1600" b="1" dirty="0"/>
              <a:t>Yönetim Toplantısı</a:t>
            </a:r>
          </a:p>
        </p:txBody>
      </p:sp>
      <p:sp>
        <p:nvSpPr>
          <p:cNvPr id="56" name="Dikdörtgen 55"/>
          <p:cNvSpPr/>
          <p:nvPr/>
        </p:nvSpPr>
        <p:spPr>
          <a:xfrm>
            <a:off x="9615801" y="3527814"/>
            <a:ext cx="22308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ACQUIST Konsorsiyumu Yönetim Toplantısı</a:t>
            </a:r>
          </a:p>
        </p:txBody>
      </p:sp>
      <p:sp>
        <p:nvSpPr>
          <p:cNvPr id="58" name="Dikdörtgen 57"/>
          <p:cNvSpPr/>
          <p:nvPr/>
        </p:nvSpPr>
        <p:spPr>
          <a:xfrm>
            <a:off x="320674" y="5771575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Uşak Üniversitesi Uluslararası Hafta</a:t>
            </a:r>
          </a:p>
        </p:txBody>
      </p:sp>
      <p:sp>
        <p:nvSpPr>
          <p:cNvPr id="60" name="Dikdörtgen 59"/>
          <p:cNvSpPr/>
          <p:nvPr/>
        </p:nvSpPr>
        <p:spPr>
          <a:xfrm>
            <a:off x="2667317" y="5771574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Karadeniz Teknik </a:t>
            </a:r>
            <a:r>
              <a:rPr lang="tr-TR" sz="1600" b="1" dirty="0" err="1"/>
              <a:t>Üni</a:t>
            </a:r>
            <a:r>
              <a:rPr lang="tr-TR" sz="1600" b="1" dirty="0"/>
              <a:t>.</a:t>
            </a:r>
          </a:p>
          <a:p>
            <a:pPr algn="ctr"/>
            <a:r>
              <a:rPr lang="tr-TR" sz="1600" b="1" dirty="0"/>
              <a:t>Uluslararası Hafta</a:t>
            </a:r>
          </a:p>
        </p:txBody>
      </p:sp>
      <p:sp>
        <p:nvSpPr>
          <p:cNvPr id="62" name="Dikdörtgen 61"/>
          <p:cNvSpPr/>
          <p:nvPr/>
        </p:nvSpPr>
        <p:spPr>
          <a:xfrm>
            <a:off x="4999649" y="5771574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Start-</a:t>
            </a:r>
            <a:r>
              <a:rPr lang="tr-TR" sz="1600" b="1" dirty="0" err="1"/>
              <a:t>Up</a:t>
            </a:r>
            <a:r>
              <a:rPr lang="tr-TR" sz="1600" b="1" dirty="0"/>
              <a:t> Konsorsiyumu Yönetim Toplantısı</a:t>
            </a:r>
          </a:p>
        </p:txBody>
      </p:sp>
      <p:sp>
        <p:nvSpPr>
          <p:cNvPr id="64" name="Dikdörtgen 63"/>
          <p:cNvSpPr/>
          <p:nvPr/>
        </p:nvSpPr>
        <p:spPr>
          <a:xfrm>
            <a:off x="7383323" y="5771574"/>
            <a:ext cx="2232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ACQUIST Konsorsiyumu Yönetim Toplantısı</a:t>
            </a:r>
          </a:p>
        </p:txBody>
      </p:sp>
      <p:sp>
        <p:nvSpPr>
          <p:cNvPr id="66" name="Dikdörtgen 65"/>
          <p:cNvSpPr/>
          <p:nvPr/>
        </p:nvSpPr>
        <p:spPr>
          <a:xfrm>
            <a:off x="9717223" y="5741092"/>
            <a:ext cx="216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/>
              <a:t>Start-</a:t>
            </a:r>
            <a:r>
              <a:rPr lang="tr-TR" sz="1600" b="1" dirty="0" err="1"/>
              <a:t>Up</a:t>
            </a:r>
            <a:r>
              <a:rPr lang="tr-TR" sz="1600" b="1" dirty="0"/>
              <a:t> Konsorsiyumu Yönetim Toplantısı</a:t>
            </a:r>
          </a:p>
        </p:txBody>
      </p:sp>
      <p:pic>
        <p:nvPicPr>
          <p:cNvPr id="67" name="Resim 66" descr="https://ofinaf.trabzon.edu.tr/storage/2025/4/14/d38fc98c-d39b-4215-876f-cfc59d761930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9" y="2022956"/>
            <a:ext cx="2215040" cy="14323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8" name="Resim 67" descr="https://ofinaf.trabzon.edu.tr/storage/2025/9/17/9ebd6064-aed7-409d-a908-cb7e77b1ce46.jpe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3" t="38647"/>
          <a:stretch/>
        </p:blipFill>
        <p:spPr bwMode="auto">
          <a:xfrm>
            <a:off x="2883457" y="2052120"/>
            <a:ext cx="1852781" cy="14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Resim 68" descr="https://ofinaf.trabzon.edu.tr/storage/2025/9/26/84c27a8a-c164-461e-a85c-80cfc9335408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t="26478" b="10344"/>
          <a:stretch/>
        </p:blipFill>
        <p:spPr bwMode="auto">
          <a:xfrm>
            <a:off x="5171117" y="2034191"/>
            <a:ext cx="1836000" cy="1440000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Resim 69" descr="https://ofinaf.trabzon.edu.tr/storage/2025/10/21/7792e460-676a-4053-8a6d-f02cb9098a6d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6"/>
          <a:stretch/>
        </p:blipFill>
        <p:spPr bwMode="auto">
          <a:xfrm rot="16200000">
            <a:off x="7731453" y="1747259"/>
            <a:ext cx="1440000" cy="20189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" name="Resim 70" descr="https://ofinaf.trabzon.edu.tr/storage/2025/3/6/1decc581-af00-4a51-b75d-572d814cc3e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383" y="2029071"/>
            <a:ext cx="2164080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2" name="Resim 71" descr="https://ofinaf.trabzon.edu.tr/storage/2025/5/25/80fa1600-4c0e-4621-a07c-cc20d22b0e5b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4" y="4283536"/>
            <a:ext cx="217035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3" name="Resim 72" descr="https://ofinaf.trabzon.edu.tr/storage/2025/5/25/a64da310-6a1b-4dae-ba09-d44d4ebb844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3"/>
          <a:stretch/>
        </p:blipFill>
        <p:spPr bwMode="auto">
          <a:xfrm rot="5400000">
            <a:off x="3138760" y="4032750"/>
            <a:ext cx="1440000" cy="19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Resim 73" descr="https://ofinaf.trabzon.edu.tr/storage/2025/5/25/5d568767-f77d-4685-b76f-0ef80b781958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9" r="11064"/>
          <a:stretch/>
        </p:blipFill>
        <p:spPr bwMode="auto">
          <a:xfrm>
            <a:off x="5233401" y="4304949"/>
            <a:ext cx="1805940" cy="1439545"/>
          </a:xfrm>
          <a:prstGeom prst="rect">
            <a:avLst/>
          </a:prstGeom>
          <a:ln w="88900" cap="sq" cmpd="thickThin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Resim 74" descr="https://ofinaf.trabzon.edu.tr/storage/2025/10/21/fd99639b-7137-4949-9b82-8a477b944ad6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82" y="4304949"/>
            <a:ext cx="2104786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6" name="Resim 75" descr="https://ofinaf.trabzon.edu.tr/storage/2025/10/21/f5381759-fe3c-4f66-ba9b-cd268be9ddf0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25919" r="18781" b="19589"/>
          <a:stretch/>
        </p:blipFill>
        <p:spPr bwMode="auto">
          <a:xfrm>
            <a:off x="9899650" y="4304949"/>
            <a:ext cx="2075813" cy="1402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64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035" y="882333"/>
            <a:ext cx="11031196" cy="606768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FUAR ve TOPLANTILARA KATILIM</a:t>
            </a:r>
            <a:endParaRPr lang="tr-TR" sz="2800" dirty="0">
              <a:solidFill>
                <a:srgbClr val="FF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481099" y="1953417"/>
            <a:ext cx="5395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962E2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Yıldızlar Ligi Erasmus+ Merkezi Projeler Toplantısı </a:t>
            </a:r>
            <a:endParaRPr lang="tr-TR" dirty="0">
              <a:solidFill>
                <a:srgbClr val="962E2E"/>
              </a:solidFill>
            </a:endParaRPr>
          </a:p>
        </p:txBody>
      </p:sp>
      <p:pic>
        <p:nvPicPr>
          <p:cNvPr id="26" name="Resim 25" descr="https://ofinaf.trabzon.edu.tr/storage/2025/11/26/dcfe032a-06b6-4d30-8dc7-677748b162f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46224" r="26067" b="6757"/>
          <a:stretch/>
        </p:blipFill>
        <p:spPr bwMode="auto">
          <a:xfrm>
            <a:off x="1918662" y="2533610"/>
            <a:ext cx="3764961" cy="218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Resim 26" descr="https://ofinaf.trabzon.edu.tr/storage/2025/11/26/700cdd68-cd88-4700-95bc-9b8b0d60ef3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7" b="8701"/>
          <a:stretch/>
        </p:blipFill>
        <p:spPr bwMode="auto">
          <a:xfrm>
            <a:off x="6716515" y="2533610"/>
            <a:ext cx="3485321" cy="2181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Dikdörtgen 27"/>
          <p:cNvSpPr/>
          <p:nvPr/>
        </p:nvSpPr>
        <p:spPr>
          <a:xfrm>
            <a:off x="0" y="4898989"/>
            <a:ext cx="12192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2025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 yılı içerisinde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toplam 11 Ulusal / Uluslararası Fuar ve Toplantılara Katılım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gerçekleştirilmiştir. Türkiye Ulusal Ajansı tarafından organize edilen ve Üniversitemizin ev sahipliği yaptığı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Yıldızlar Ligi Toplantısı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görünürlük açısından değerlidir.</a:t>
            </a:r>
          </a:p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2026</a:t>
            </a:r>
            <a:r>
              <a:rPr lang="tr-TR" dirty="0">
                <a:solidFill>
                  <a:srgbClr val="485793"/>
                </a:solidFill>
              </a:rPr>
              <a:t> yılı içerisinde Ulusal ve Uluslararası Fuarlara (EAIE, NAFSA, UA Yönetim Toplantıları) katılım planlamaları yapılmaktadır.  </a:t>
            </a:r>
          </a:p>
        </p:txBody>
      </p:sp>
    </p:spTree>
    <p:extLst>
      <p:ext uri="{BB962C8B-B14F-4D97-AF65-F5344CB8AC3E}">
        <p14:creationId xmlns:p14="http://schemas.microsoft.com/office/powerpoint/2010/main" val="408897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</a:rPr>
              <a:t>KOORDİNATÖRLÜK ZİYARETLERİ 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D511AB27-EB26-C033-8043-0C0B69F2064C}"/>
              </a:ext>
            </a:extLst>
          </p:cNvPr>
          <p:cNvSpPr/>
          <p:nvPr/>
        </p:nvSpPr>
        <p:spPr>
          <a:xfrm>
            <a:off x="200932" y="3452086"/>
            <a:ext cx="231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Hiroşima Üniversitesinden</a:t>
            </a:r>
          </a:p>
          <a:p>
            <a:pPr algn="ctr"/>
            <a:r>
              <a:rPr lang="tr-TR" sz="1400" b="1" dirty="0"/>
              <a:t>İş Birliği Ziyareti</a:t>
            </a:r>
          </a:p>
        </p:txBody>
      </p:sp>
      <p:pic>
        <p:nvPicPr>
          <p:cNvPr id="25" name="Resim 24">
            <a:extLst>
              <a:ext uri="{FF2B5EF4-FFF2-40B4-BE49-F238E27FC236}">
                <a16:creationId xmlns:a16="http://schemas.microsoft.com/office/drawing/2014/main" id="{B3016BF7-76F3-2A4B-0858-64909B75F4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52" y="1933684"/>
            <a:ext cx="1974367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E6A67B5D-1EAE-347B-C58A-7F7CD15BB1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35" y="1933683"/>
            <a:ext cx="1790360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7" name="Dikdörtgen 26">
            <a:extLst>
              <a:ext uri="{FF2B5EF4-FFF2-40B4-BE49-F238E27FC236}">
                <a16:creationId xmlns:a16="http://schemas.microsoft.com/office/drawing/2014/main" id="{7F9721B3-CE05-5D8C-6C75-6D0CA71162EA}"/>
              </a:ext>
            </a:extLst>
          </p:cNvPr>
          <p:cNvSpPr/>
          <p:nvPr/>
        </p:nvSpPr>
        <p:spPr>
          <a:xfrm>
            <a:off x="2539091" y="3484773"/>
            <a:ext cx="240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Köln Üniversitesinden</a:t>
            </a:r>
          </a:p>
          <a:p>
            <a:pPr algn="ctr"/>
            <a:r>
              <a:rPr lang="tr-TR" sz="1400" b="1" dirty="0"/>
              <a:t>Personel Hareketliliği Ziyareti</a:t>
            </a: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CAF30618-393F-8D9B-5633-F0F0F367F5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511" y="1933683"/>
            <a:ext cx="191960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" name="Dikdörtgen 28">
            <a:extLst>
              <a:ext uri="{FF2B5EF4-FFF2-40B4-BE49-F238E27FC236}">
                <a16:creationId xmlns:a16="http://schemas.microsoft.com/office/drawing/2014/main" id="{1107C6BC-B826-33C1-CBF3-EB284FFDA7D7}"/>
              </a:ext>
            </a:extLst>
          </p:cNvPr>
          <p:cNvSpPr/>
          <p:nvPr/>
        </p:nvSpPr>
        <p:spPr>
          <a:xfrm>
            <a:off x="4966313" y="3484773"/>
            <a:ext cx="240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KA154 Projesi Kapsamında</a:t>
            </a:r>
          </a:p>
          <a:p>
            <a:pPr algn="ctr"/>
            <a:r>
              <a:rPr lang="tr-TR" sz="1400" b="1" dirty="0"/>
              <a:t>Öğrenci Hareketliliği Ziyareti</a:t>
            </a:r>
          </a:p>
        </p:txBody>
      </p:sp>
      <p:pic>
        <p:nvPicPr>
          <p:cNvPr id="30" name="Resim 29">
            <a:extLst>
              <a:ext uri="{FF2B5EF4-FFF2-40B4-BE49-F238E27FC236}">
                <a16:creationId xmlns:a16="http://schemas.microsoft.com/office/drawing/2014/main" id="{15214A49-170C-2FB4-6F2E-D4905C7B5E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32" y="1956225"/>
            <a:ext cx="1918970" cy="13944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Dikdörtgen 30">
            <a:extLst>
              <a:ext uri="{FF2B5EF4-FFF2-40B4-BE49-F238E27FC236}">
                <a16:creationId xmlns:a16="http://schemas.microsoft.com/office/drawing/2014/main" id="{BFE4F5D8-56ED-BE30-1095-C770E2376EA1}"/>
              </a:ext>
            </a:extLst>
          </p:cNvPr>
          <p:cNvSpPr/>
          <p:nvPr/>
        </p:nvSpPr>
        <p:spPr>
          <a:xfrm>
            <a:off x="7361636" y="3452086"/>
            <a:ext cx="240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Endonezya Üniversitelerinden</a:t>
            </a:r>
          </a:p>
          <a:p>
            <a:pPr algn="ctr"/>
            <a:r>
              <a:rPr lang="tr-TR" sz="1400" b="1" dirty="0"/>
              <a:t>İş Birliği Ziyareti</a:t>
            </a: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id="{6CEA9708-5C0D-53E5-4008-BF5E86C18F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518" y="1956225"/>
            <a:ext cx="1624965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Dikdörtgen 32">
            <a:extLst>
              <a:ext uri="{FF2B5EF4-FFF2-40B4-BE49-F238E27FC236}">
                <a16:creationId xmlns:a16="http://schemas.microsoft.com/office/drawing/2014/main" id="{B9AE4BF1-2505-6B1A-ED53-F3C46D1C4242}"/>
              </a:ext>
            </a:extLst>
          </p:cNvPr>
          <p:cNvSpPr/>
          <p:nvPr/>
        </p:nvSpPr>
        <p:spPr>
          <a:xfrm>
            <a:off x="9788952" y="3462231"/>
            <a:ext cx="2403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/>
              <a:t>Karabük Üniversitesi </a:t>
            </a:r>
          </a:p>
          <a:p>
            <a:pPr algn="ctr"/>
            <a:r>
              <a:rPr lang="tr-TR" sz="1400" b="1" dirty="0"/>
              <a:t>Proje Ortaklığı Ziyareti</a:t>
            </a:r>
          </a:p>
        </p:txBody>
      </p:sp>
      <p:pic>
        <p:nvPicPr>
          <p:cNvPr id="34" name="Resim 33" descr="giyim, kişi, şahıs, adam, insan, ayakkabı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2B79D087-6593-BF42-CC33-02B171653E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30" b="18806"/>
          <a:stretch>
            <a:fillRect/>
          </a:stretch>
        </p:blipFill>
        <p:spPr bwMode="auto">
          <a:xfrm>
            <a:off x="9840816" y="4209846"/>
            <a:ext cx="1974367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Dikdörtgen 34">
            <a:extLst>
              <a:ext uri="{FF2B5EF4-FFF2-40B4-BE49-F238E27FC236}">
                <a16:creationId xmlns:a16="http://schemas.microsoft.com/office/drawing/2014/main" id="{9DD77F48-95B0-3935-8129-EC1FDB4C52E1}"/>
              </a:ext>
            </a:extLst>
          </p:cNvPr>
          <p:cNvSpPr/>
          <p:nvPr/>
        </p:nvSpPr>
        <p:spPr>
          <a:xfrm>
            <a:off x="9671006" y="5731101"/>
            <a:ext cx="2313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/>
              <a:t>Universitas</a:t>
            </a:r>
            <a:r>
              <a:rPr lang="tr-TR" sz="1400" b="1" dirty="0"/>
              <a:t> </a:t>
            </a:r>
            <a:r>
              <a:rPr lang="tr-TR" sz="1400" b="1" dirty="0" err="1"/>
              <a:t>Negeri</a:t>
            </a:r>
            <a:r>
              <a:rPr lang="tr-TR" sz="1400" b="1" dirty="0"/>
              <a:t> </a:t>
            </a:r>
            <a:r>
              <a:rPr lang="tr-TR" sz="1400" b="1" dirty="0" err="1"/>
              <a:t>Malang</a:t>
            </a:r>
            <a:endParaRPr lang="tr-TR" sz="1400" b="1" dirty="0"/>
          </a:p>
          <a:p>
            <a:pPr algn="ctr"/>
            <a:r>
              <a:rPr lang="tr-TR" sz="1400" b="1" dirty="0"/>
              <a:t>İş Birliği Ziyareti</a:t>
            </a:r>
          </a:p>
        </p:txBody>
      </p:sp>
      <p:pic>
        <p:nvPicPr>
          <p:cNvPr id="36" name="Resim 35" descr="giyim, kişi, şahıs, gülümsemek, gülüş, duvar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2AEE8F0-5D84-D014-5CF0-51AFA27779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74" y="4209846"/>
            <a:ext cx="1917700" cy="14395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7" name="Dikdörtgen 36">
            <a:extLst>
              <a:ext uri="{FF2B5EF4-FFF2-40B4-BE49-F238E27FC236}">
                <a16:creationId xmlns:a16="http://schemas.microsoft.com/office/drawing/2014/main" id="{C202230A-77C9-E034-2BE5-4ABB47508602}"/>
              </a:ext>
            </a:extLst>
          </p:cNvPr>
          <p:cNvSpPr/>
          <p:nvPr/>
        </p:nvSpPr>
        <p:spPr>
          <a:xfrm>
            <a:off x="74428" y="574205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err="1"/>
              <a:t>University</a:t>
            </a:r>
            <a:r>
              <a:rPr lang="tr-TR" sz="1400" b="1" dirty="0"/>
              <a:t> of Western </a:t>
            </a:r>
            <a:r>
              <a:rPr lang="tr-TR" sz="1400" b="1" dirty="0" err="1"/>
              <a:t>Macedonia</a:t>
            </a:r>
            <a:endParaRPr lang="tr-TR" sz="1400" b="1" dirty="0"/>
          </a:p>
          <a:p>
            <a:pPr algn="ctr"/>
            <a:r>
              <a:rPr lang="tr-TR" sz="1400" b="1" dirty="0"/>
              <a:t>Personel Hareketliliği Ziyareti</a:t>
            </a:r>
          </a:p>
        </p:txBody>
      </p:sp>
      <p:sp>
        <p:nvSpPr>
          <p:cNvPr id="38" name="Dikdörtgen 37">
            <a:extLst>
              <a:ext uri="{FF2B5EF4-FFF2-40B4-BE49-F238E27FC236}">
                <a16:creationId xmlns:a16="http://schemas.microsoft.com/office/drawing/2014/main" id="{53F3C3EA-F5BC-EEDA-5CF1-03FA1581C96C}"/>
              </a:ext>
            </a:extLst>
          </p:cNvPr>
          <p:cNvSpPr/>
          <p:nvPr/>
        </p:nvSpPr>
        <p:spPr>
          <a:xfrm>
            <a:off x="2732566" y="4205610"/>
            <a:ext cx="6613453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2025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 yılı içerisinde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İş Birliği, Personel Hareketliliği, Öğrenci Hareketliliği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ve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 Proje Ortaklığı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konularında koordinatörlüğümüze ziyaretler gerçekleştirilmiştir.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2026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 yılı içerisinde de benzer alanlarda ziyaretlerin gerçekleşeceği düşünülmektedir.</a:t>
            </a:r>
            <a:endParaRPr lang="tr-TR" dirty="0">
              <a:solidFill>
                <a:srgbClr val="485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2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9" name="Alt Başlık 6"/>
          <p:cNvSpPr>
            <a:spLocks noGrp="1"/>
          </p:cNvSpPr>
          <p:nvPr>
            <p:ph type="subTitle" idx="1"/>
          </p:nvPr>
        </p:nvSpPr>
        <p:spPr>
          <a:xfrm>
            <a:off x="1513115" y="2129499"/>
            <a:ext cx="9254836" cy="2457016"/>
          </a:xfrm>
        </p:spPr>
        <p:txBody>
          <a:bodyPr>
            <a:normAutofit fontScale="25000" lnSpcReduction="20000"/>
          </a:bodyPr>
          <a:lstStyle/>
          <a:p>
            <a:r>
              <a:rPr lang="tr-TR" sz="24000" b="1" dirty="0">
                <a:solidFill>
                  <a:srgbClr val="FF0000"/>
                </a:solidFill>
              </a:rPr>
              <a:t>FİZİKSEL YAPI ve KAYNAKLAR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FİZİKSEL YAPI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   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BİLGİ VE TEKNOLOJİ KAYNAKLARI</a:t>
            </a: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</a:rPr>
              <a:t>FİZİKSEL YAPI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17</a:t>
            </a:fld>
            <a:endParaRPr lang="tr-TR"/>
          </a:p>
        </p:txBody>
      </p:sp>
      <p:grpSp>
        <p:nvGrpSpPr>
          <p:cNvPr id="5" name="Grup 4"/>
          <p:cNvGrpSpPr/>
          <p:nvPr/>
        </p:nvGrpSpPr>
        <p:grpSpPr>
          <a:xfrm>
            <a:off x="5257800" y="1923370"/>
            <a:ext cx="6738801" cy="4085544"/>
            <a:chOff x="0" y="0"/>
            <a:chExt cx="5761990" cy="2920365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761990" cy="2920365"/>
            </a:xfrm>
            <a:prstGeom prst="rect">
              <a:avLst/>
            </a:prstGeom>
          </p:spPr>
        </p:pic>
        <p:sp>
          <p:nvSpPr>
            <p:cNvPr id="9" name="Dikdörtgen 8"/>
            <p:cNvSpPr/>
            <p:nvPr/>
          </p:nvSpPr>
          <p:spPr>
            <a:xfrm>
              <a:off x="4343624" y="115869"/>
              <a:ext cx="1312779" cy="9063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217714" y="2903447"/>
            <a:ext cx="476794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FFPZ09 (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27,88 m</a:t>
            </a:r>
            <a:r>
              <a:rPr lang="tr-TR" b="1" baseline="30000" dirty="0">
                <a:solidFill>
                  <a:srgbClr val="485793"/>
                </a:solidFill>
                <a:ea typeface="Times New Roman" panose="02020603050405020304" pitchFamily="18" charset="0"/>
              </a:rPr>
              <a:t>2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) ve FFPZ10 (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56,97 m</a:t>
            </a:r>
            <a:r>
              <a:rPr lang="tr-TR" b="1" baseline="30000" dirty="0">
                <a:solidFill>
                  <a:srgbClr val="485793"/>
                </a:solidFill>
                <a:ea typeface="Times New Roman" panose="02020603050405020304" pitchFamily="18" charset="0"/>
              </a:rPr>
              <a:t>2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)  olmak üzere iki odadan meydana gelen dış ilişkiler kurum koordinatörlüğü toplamda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84,85m</a:t>
            </a:r>
            <a:r>
              <a:rPr lang="tr-TR" b="1" baseline="30000" dirty="0">
                <a:solidFill>
                  <a:srgbClr val="485793"/>
                </a:solidFill>
                <a:ea typeface="Times New Roman" panose="02020603050405020304" pitchFamily="18" charset="0"/>
              </a:rPr>
              <a:t>2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 çalışma alanına sahiptir ve F Blok zemin katta yer almaktadır. </a:t>
            </a:r>
            <a:endParaRPr lang="tr-TR" dirty="0">
              <a:solidFill>
                <a:srgbClr val="485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6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58D7B72-2AA8-2447-5858-71A5B898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7" y="772887"/>
            <a:ext cx="10488543" cy="761384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Bilgi ve Teknoloji Kaynakları</a:t>
            </a:r>
            <a:endParaRPr lang="tr-TR" sz="3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587271"/>
              </p:ext>
            </p:extLst>
          </p:nvPr>
        </p:nvGraphicFramePr>
        <p:xfrm>
          <a:off x="566530" y="1902691"/>
          <a:ext cx="11372921" cy="401452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400610">
                  <a:extLst>
                    <a:ext uri="{9D8B030D-6E8A-4147-A177-3AD203B41FA5}">
                      <a16:colId xmlns:a16="http://schemas.microsoft.com/office/drawing/2014/main" val="2078438818"/>
                    </a:ext>
                  </a:extLst>
                </a:gridCol>
                <a:gridCol w="2192436">
                  <a:extLst>
                    <a:ext uri="{9D8B030D-6E8A-4147-A177-3AD203B41FA5}">
                      <a16:colId xmlns:a16="http://schemas.microsoft.com/office/drawing/2014/main" val="1100204914"/>
                    </a:ext>
                  </a:extLst>
                </a:gridCol>
                <a:gridCol w="3491276">
                  <a:extLst>
                    <a:ext uri="{9D8B030D-6E8A-4147-A177-3AD203B41FA5}">
                      <a16:colId xmlns:a16="http://schemas.microsoft.com/office/drawing/2014/main" val="4114048839"/>
                    </a:ext>
                  </a:extLst>
                </a:gridCol>
                <a:gridCol w="2288599">
                  <a:extLst>
                    <a:ext uri="{9D8B030D-6E8A-4147-A177-3AD203B41FA5}">
                      <a16:colId xmlns:a16="http://schemas.microsoft.com/office/drawing/2014/main" val="3467147724"/>
                    </a:ext>
                  </a:extLst>
                </a:gridCol>
              </a:tblGrid>
              <a:tr h="4869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Cinsi*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FF0000"/>
                          </a:solidFill>
                          <a:effectLst/>
                        </a:rPr>
                        <a:t>Sayısı (Adet)</a:t>
                      </a:r>
                      <a:endParaRPr lang="tr-TR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383614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Masaüstü Bilgisayar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Mini Buzdolabı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92113149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Taşınabilir Bilgisayar 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r>
                        <a:rPr lang="tr-TR" sz="18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Telefon</a:t>
                      </a:r>
                      <a:endParaRPr lang="tr-TR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24797730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Projeksiyon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Kamera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5447580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Akıllı Tahta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Televizyon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55548246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Baskı 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Kahve 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7982183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effectLst/>
                        </a:rPr>
                        <a:t>Fotokopi Makinesi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Klima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83895155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Yazıcı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Hoparlör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49293383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Tarayıcı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Harici Hard Disk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60991647"/>
                  </a:ext>
                </a:extLst>
              </a:tr>
              <a:tr h="391953"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Optik Okuyucu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</a:rPr>
                        <a:t> 0</a:t>
                      </a: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245" marR="55245" marT="9525" marB="0"/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>
                          <a:effectLst/>
                        </a:rPr>
                        <a:t>Barkod Yazıcı</a:t>
                      </a:r>
                      <a:endParaRPr lang="tr-TR" sz="18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0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51612311"/>
                  </a:ext>
                </a:extLst>
              </a:tr>
            </a:tbl>
          </a:graphicData>
        </a:graphic>
      </p:graphicFrame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78A17-3A24-4146-BBF5-1E747E175326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73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099457" y="2129499"/>
            <a:ext cx="10058400" cy="2457016"/>
          </a:xfrm>
        </p:spPr>
        <p:txBody>
          <a:bodyPr>
            <a:normAutofit fontScale="25000" lnSpcReduction="20000"/>
          </a:bodyPr>
          <a:lstStyle/>
          <a:p>
            <a:r>
              <a:rPr lang="tr-TR" sz="24000" b="1" dirty="0">
                <a:solidFill>
                  <a:srgbClr val="FF0000"/>
                </a:solidFill>
              </a:rPr>
              <a:t>PERFORMANS GÖSTERGELERİ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PROJE BAZLI DEĞERLENDİRME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   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BÜTÇE BAZLI DEĞERLENDİRME</a:t>
            </a:r>
          </a:p>
          <a:p>
            <a:endParaRPr lang="tr-TR" sz="9600" b="1" dirty="0">
              <a:solidFill>
                <a:srgbClr val="3333FF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HAREKETLİLİK BAZLI DEĞERLENDİRME</a:t>
            </a: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39D512-1640-10B9-0F7A-413D7936E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24" y="793597"/>
            <a:ext cx="9104811" cy="509452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SUNUM PLANI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FEEEBC-9D10-9D61-A2F2-142355F8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972" y="1927960"/>
            <a:ext cx="6009574" cy="4313657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GİRİŞ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YÖNETİM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PERSONEL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EĞİTİM ÖĞRETİM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FİZİKSEL YAPI ve KAYNAKLAR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PERFORMANS GÖSTERGELERİ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ULUSLARARASILAŞMA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SORULAR VE ÖNERİLER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+mj-lt"/>
              <a:buAutoNum type="arabicParenR"/>
            </a:pPr>
            <a:r>
              <a:rPr lang="tr-TR" sz="3200" b="1" dirty="0">
                <a:solidFill>
                  <a:srgbClr val="3333FF"/>
                </a:solidFill>
              </a:rPr>
              <a:t>KAPANIŞ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3D64-E275-4CC8-83F7-48840783B60B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</a:rPr>
              <a:t>PROJE BAZLI DEĞERLENDİRME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D711F1F4-D592-BBC6-11A8-0B66017750FA}"/>
              </a:ext>
            </a:extLst>
          </p:cNvPr>
          <p:cNvSpPr/>
          <p:nvPr/>
        </p:nvSpPr>
        <p:spPr>
          <a:xfrm>
            <a:off x="702365" y="5837027"/>
            <a:ext cx="11489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KA131, </a:t>
            </a:r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KA171, </a:t>
            </a:r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KA131 Konsorsiyum Yürütücülüğü, </a:t>
            </a:r>
            <a:r>
              <a:rPr lang="tr-TR" b="1" dirty="0">
                <a:solidFill>
                  <a:srgbClr val="485793"/>
                </a:solidFill>
              </a:rPr>
              <a:t>2</a:t>
            </a:r>
            <a:r>
              <a:rPr lang="tr-TR" dirty="0">
                <a:solidFill>
                  <a:srgbClr val="485793"/>
                </a:solidFill>
              </a:rPr>
              <a:t> KA131 Konsorsiyum Ortaklığı, </a:t>
            </a:r>
            <a:r>
              <a:rPr lang="tr-TR" b="1" dirty="0">
                <a:solidFill>
                  <a:srgbClr val="485793"/>
                </a:solidFill>
              </a:rPr>
              <a:t>2</a:t>
            </a:r>
            <a:r>
              <a:rPr lang="tr-TR" dirty="0">
                <a:solidFill>
                  <a:srgbClr val="485793"/>
                </a:solidFill>
              </a:rPr>
              <a:t> KA220 Proje Ortaklığı </a:t>
            </a:r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425593F8-752B-5737-D78D-0BCABDFB8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022772"/>
              </p:ext>
            </p:extLst>
          </p:nvPr>
        </p:nvGraphicFramePr>
        <p:xfrm>
          <a:off x="357351" y="1950720"/>
          <a:ext cx="11669185" cy="74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37">
                  <a:extLst>
                    <a:ext uri="{9D8B030D-6E8A-4147-A177-3AD203B41FA5}">
                      <a16:colId xmlns:a16="http://schemas.microsoft.com/office/drawing/2014/main" val="2079342639"/>
                    </a:ext>
                  </a:extLst>
                </a:gridCol>
                <a:gridCol w="2333837">
                  <a:extLst>
                    <a:ext uri="{9D8B030D-6E8A-4147-A177-3AD203B41FA5}">
                      <a16:colId xmlns:a16="http://schemas.microsoft.com/office/drawing/2014/main" val="3619998625"/>
                    </a:ext>
                  </a:extLst>
                </a:gridCol>
                <a:gridCol w="2333837">
                  <a:extLst>
                    <a:ext uri="{9D8B030D-6E8A-4147-A177-3AD203B41FA5}">
                      <a16:colId xmlns:a16="http://schemas.microsoft.com/office/drawing/2014/main" val="2111134942"/>
                    </a:ext>
                  </a:extLst>
                </a:gridCol>
                <a:gridCol w="2464407">
                  <a:extLst>
                    <a:ext uri="{9D8B030D-6E8A-4147-A177-3AD203B41FA5}">
                      <a16:colId xmlns:a16="http://schemas.microsoft.com/office/drawing/2014/main" val="2969391426"/>
                    </a:ext>
                  </a:extLst>
                </a:gridCol>
                <a:gridCol w="2203267">
                  <a:extLst>
                    <a:ext uri="{9D8B030D-6E8A-4147-A177-3AD203B41FA5}">
                      <a16:colId xmlns:a16="http://schemas.microsoft.com/office/drawing/2014/main" val="2828680308"/>
                    </a:ext>
                  </a:extLst>
                </a:gridCol>
              </a:tblGrid>
              <a:tr h="74699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KA131 PROJESİ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KA171 PROJESİ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KA131 KONSORSİYUM</a:t>
                      </a:r>
                    </a:p>
                    <a:p>
                      <a:pPr algn="ctr"/>
                      <a:r>
                        <a:rPr lang="tr-TR" dirty="0"/>
                        <a:t>(TRU - CODEC)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KA131 KONSORSİYUM</a:t>
                      </a:r>
                    </a:p>
                    <a:p>
                      <a:pPr algn="ctr"/>
                      <a:r>
                        <a:rPr lang="tr-TR" dirty="0"/>
                        <a:t>(START-UP ve ACQUIST)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KA220 PROJELERİ (ORTAKLIK)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11619"/>
                  </a:ext>
                </a:extLst>
              </a:tr>
            </a:tbl>
          </a:graphicData>
        </a:graphic>
      </p:graphicFrame>
      <p:sp>
        <p:nvSpPr>
          <p:cNvPr id="6" name="Dikdörtgen 5">
            <a:extLst>
              <a:ext uri="{FF2B5EF4-FFF2-40B4-BE49-F238E27FC236}">
                <a16:creationId xmlns:a16="http://schemas.microsoft.com/office/drawing/2014/main" id="{6580B70F-7D3D-942F-1238-57CD9A808329}"/>
              </a:ext>
            </a:extLst>
          </p:cNvPr>
          <p:cNvSpPr/>
          <p:nvPr/>
        </p:nvSpPr>
        <p:spPr>
          <a:xfrm>
            <a:off x="357351" y="2694437"/>
            <a:ext cx="2307472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Prof. Dr. Faik Özgür KARATAŞ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KA131-HED-000306318 </a:t>
            </a:r>
            <a:endParaRPr lang="tr-TR" sz="1100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182.000 €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  <a:p>
            <a:pPr algn="just">
              <a:lnSpc>
                <a:spcPct val="150000"/>
              </a:lnSpc>
            </a:pPr>
            <a:endParaRPr lang="tr-TR" dirty="0">
              <a:solidFill>
                <a:srgbClr val="485793"/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7A658FAC-E0BC-157D-C992-381F6D4A1437}"/>
              </a:ext>
            </a:extLst>
          </p:cNvPr>
          <p:cNvSpPr/>
          <p:nvPr/>
        </p:nvSpPr>
        <p:spPr>
          <a:xfrm>
            <a:off x="2734491" y="2685726"/>
            <a:ext cx="2312724" cy="1448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Prof. Dr. Faik Özgür KARATAŞ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KA131-HED-000312407</a:t>
            </a:r>
            <a:endParaRPr lang="tr-TR" sz="1100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11.975 €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2028</a:t>
            </a:r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7EAA911-344B-F306-31EE-B9E96E06AB62}"/>
              </a:ext>
            </a:extLst>
          </p:cNvPr>
          <p:cNvSpPr/>
          <p:nvPr/>
        </p:nvSpPr>
        <p:spPr>
          <a:xfrm>
            <a:off x="5047215" y="2685725"/>
            <a:ext cx="2307472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Ali Kürşat ERÜMİT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KA131-HED-000312407</a:t>
            </a:r>
            <a:endParaRPr lang="tr-TR" sz="1100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55.950 €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  <a:p>
            <a:pPr algn="just">
              <a:lnSpc>
                <a:spcPct val="150000"/>
              </a:lnSpc>
            </a:pPr>
            <a:endParaRPr lang="tr-TR" dirty="0">
              <a:solidFill>
                <a:srgbClr val="485793"/>
              </a:solidFill>
            </a:endParaRP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941711F8-C668-6BE9-C0EB-8F4339052D23}"/>
              </a:ext>
            </a:extLst>
          </p:cNvPr>
          <p:cNvSpPr/>
          <p:nvPr/>
        </p:nvSpPr>
        <p:spPr>
          <a:xfrm>
            <a:off x="7354687" y="2677022"/>
            <a:ext cx="2439297" cy="299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Gürhan BEBEK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KA131-HED-000306882</a:t>
            </a:r>
            <a:endParaRPr lang="tr-TR" sz="1100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49.950 €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  <a:p>
            <a:pPr algn="just">
              <a:lnSpc>
                <a:spcPct val="150000"/>
              </a:lnSpc>
            </a:pPr>
            <a:endParaRPr lang="tr-TR" sz="700" dirty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Gürhan BEBEK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KA131-HED-000327397</a:t>
            </a:r>
            <a:endParaRPr lang="tr-TR" sz="1100" b="1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25.700 €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8A5B48F4-A8F1-EC8C-C925-A4D5AF0816CA}"/>
              </a:ext>
            </a:extLst>
          </p:cNvPr>
          <p:cNvSpPr/>
          <p:nvPr/>
        </p:nvSpPr>
        <p:spPr>
          <a:xfrm>
            <a:off x="9793985" y="2677022"/>
            <a:ext cx="2307472" cy="301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Mustafa GÜLER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200" dirty="0"/>
              <a:t>1-DE01-KA220-HED</a:t>
            </a:r>
            <a:endParaRPr lang="tr-TR" sz="1200" b="1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400.000</a:t>
            </a:r>
            <a:r>
              <a:rPr lang="tr-TR" sz="1200" b="1" dirty="0">
                <a:solidFill>
                  <a:srgbClr val="485793"/>
                </a:solidFill>
              </a:rPr>
              <a:t> </a:t>
            </a:r>
            <a:r>
              <a:rPr lang="tr-TR" sz="1200" dirty="0"/>
              <a:t>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2024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  <a:p>
            <a:pPr algn="just">
              <a:lnSpc>
                <a:spcPct val="150000"/>
              </a:lnSpc>
            </a:pPr>
            <a:endParaRPr lang="tr-TR" sz="800" b="1" dirty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Dr. Öğr. Üyesi Bilal KARACA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1-TR01-KA220-SCH</a:t>
            </a:r>
            <a:endParaRPr lang="tr-TR" sz="1100" b="1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120.000 €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2028</a:t>
            </a:r>
          </a:p>
        </p:txBody>
      </p:sp>
      <p:pic>
        <p:nvPicPr>
          <p:cNvPr id="14" name="Resim 13" descr="metin, yazı tipi, logo, simge, sembo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D7D1E15-1C2A-FD4D-F11B-BEC8A89FB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89474" l="6500" r="90750">
                        <a14:foregroundMark x1="6500" y1="34211" x2="6500" y2="34211"/>
                        <a14:foregroundMark x1="36875" y1="63158" x2="36875" y2="63158"/>
                        <a14:foregroundMark x1="36375" y1="56140" x2="36375" y2="56140"/>
                        <a14:foregroundMark x1="43750" y1="67105" x2="43750" y2="67105"/>
                        <a14:foregroundMark x1="49125" y1="69737" x2="49125" y2="69737"/>
                        <a14:foregroundMark x1="56875" y1="67544" x2="56875" y2="67544"/>
                        <a14:foregroundMark x1="62125" y1="69298" x2="62125" y2="69298"/>
                        <a14:foregroundMark x1="73250" y1="68860" x2="73250" y2="68860"/>
                        <a14:foregroundMark x1="81500" y1="68860" x2="81500" y2="68860"/>
                        <a14:foregroundMark x1="90750" y1="68421" x2="90750" y2="684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33" y="4171618"/>
            <a:ext cx="5812972" cy="165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</a:rPr>
              <a:t>BÜTÇE BAZLI DEĞERLENDİRME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21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CA00D3A4-B0FF-48EF-F695-993C48CE4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77716"/>
              </p:ext>
            </p:extLst>
          </p:nvPr>
        </p:nvGraphicFramePr>
        <p:xfrm>
          <a:off x="486439" y="1903873"/>
          <a:ext cx="11219122" cy="34495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1738">
                  <a:extLst>
                    <a:ext uri="{9D8B030D-6E8A-4147-A177-3AD203B41FA5}">
                      <a16:colId xmlns:a16="http://schemas.microsoft.com/office/drawing/2014/main" val="970512314"/>
                    </a:ext>
                  </a:extLst>
                </a:gridCol>
                <a:gridCol w="1860130">
                  <a:extLst>
                    <a:ext uri="{9D8B030D-6E8A-4147-A177-3AD203B41FA5}">
                      <a16:colId xmlns:a16="http://schemas.microsoft.com/office/drawing/2014/main" val="2578808468"/>
                    </a:ext>
                  </a:extLst>
                </a:gridCol>
                <a:gridCol w="1862375">
                  <a:extLst>
                    <a:ext uri="{9D8B030D-6E8A-4147-A177-3AD203B41FA5}">
                      <a16:colId xmlns:a16="http://schemas.microsoft.com/office/drawing/2014/main" val="873909018"/>
                    </a:ext>
                  </a:extLst>
                </a:gridCol>
                <a:gridCol w="2019442">
                  <a:extLst>
                    <a:ext uri="{9D8B030D-6E8A-4147-A177-3AD203B41FA5}">
                      <a16:colId xmlns:a16="http://schemas.microsoft.com/office/drawing/2014/main" val="702681354"/>
                    </a:ext>
                  </a:extLst>
                </a:gridCol>
                <a:gridCol w="2019442">
                  <a:extLst>
                    <a:ext uri="{9D8B030D-6E8A-4147-A177-3AD203B41FA5}">
                      <a16:colId xmlns:a16="http://schemas.microsoft.com/office/drawing/2014/main" val="2748400002"/>
                    </a:ext>
                  </a:extLst>
                </a:gridCol>
                <a:gridCol w="1545995">
                  <a:extLst>
                    <a:ext uri="{9D8B030D-6E8A-4147-A177-3AD203B41FA5}">
                      <a16:colId xmlns:a16="http://schemas.microsoft.com/office/drawing/2014/main" val="3844134879"/>
                    </a:ext>
                  </a:extLst>
                </a:gridCol>
              </a:tblGrid>
              <a:tr h="283719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PROJE BÜTÇE YILI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62E2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ÖĞRENCİ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62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PERSONEL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62E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TOPLAM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6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38107"/>
                  </a:ext>
                </a:extLst>
              </a:tr>
              <a:tr h="2837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solidFill>
                            <a:schemeClr val="bg1"/>
                          </a:solidFill>
                          <a:effectLst/>
                        </a:rPr>
                        <a:t>ÖĞRENİM</a:t>
                      </a:r>
                      <a:endParaRPr lang="tr-TR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solidFill>
                            <a:schemeClr val="bg1"/>
                          </a:solidFill>
                          <a:effectLst/>
                        </a:rPr>
                        <a:t>STAJ</a:t>
                      </a:r>
                      <a:endParaRPr lang="tr-TR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solidFill>
                            <a:schemeClr val="bg1"/>
                          </a:solidFill>
                          <a:effectLst/>
                        </a:rPr>
                        <a:t>DERS VERME</a:t>
                      </a:r>
                      <a:endParaRPr lang="tr-TR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solidFill>
                            <a:schemeClr val="bg1"/>
                          </a:solidFill>
                          <a:effectLst/>
                        </a:rPr>
                        <a:t>EĞİTİM ALMA</a:t>
                      </a:r>
                      <a:endParaRPr lang="tr-TR" sz="1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7427861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2019 – KA103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24.734,7 €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24.074 €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2.678 €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5.509 €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56.995,7 €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179492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2019 – KA108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4.800 €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2.746 €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1.944 €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9.490 €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376941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2020 – KA103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16.290 €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30.740 €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7.955 €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8.363 €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63.348 €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95677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2021 – KA131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20.765 €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37.150 €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3.829 €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3.284 €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65.028 €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30759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2022 – KA131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48.385 €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4.875 €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1.615 €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5.714 €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60.589 €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935469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2023 - KA131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43.965 €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5.590 €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4.362 €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3.199 €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57.116 €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917175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2023 – KA171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0 €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0 €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10.590 €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10.590 €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211875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2024 – KA131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40.018 €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34.413 €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4.871 €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6.504 €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85.806 €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07995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2025 - KA131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Belirlendi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Belirlendi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Belirlendi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Belirlendi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182.000 €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691320"/>
                  </a:ext>
                </a:extLst>
              </a:tr>
              <a:tr h="28371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2025 – KA171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0 €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0 €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>
                          <a:effectLst/>
                        </a:rPr>
                        <a:t>11.975 €</a:t>
                      </a:r>
                      <a:endParaRPr lang="tr-TR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dirty="0">
                          <a:effectLst/>
                        </a:rPr>
                        <a:t>0 €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tr-TR" sz="1100" b="1" dirty="0">
                          <a:effectLst/>
                        </a:rPr>
                        <a:t>11.975 €</a:t>
                      </a:r>
                      <a:endParaRPr lang="tr-T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736809"/>
                  </a:ext>
                </a:extLst>
              </a:tr>
            </a:tbl>
          </a:graphicData>
        </a:graphic>
      </p:graphicFrame>
      <p:cxnSp>
        <p:nvCxnSpPr>
          <p:cNvPr id="4" name="Düz Ok Bağlayıcısı 3">
            <a:extLst>
              <a:ext uri="{FF2B5EF4-FFF2-40B4-BE49-F238E27FC236}">
                <a16:creationId xmlns:a16="http://schemas.microsoft.com/office/drawing/2014/main" id="{1CB71B8F-F44E-D598-DA5B-A3DBBB5585A1}"/>
              </a:ext>
            </a:extLst>
          </p:cNvPr>
          <p:cNvCxnSpPr/>
          <p:nvPr/>
        </p:nvCxnSpPr>
        <p:spPr>
          <a:xfrm flipH="1">
            <a:off x="9508721" y="5763670"/>
            <a:ext cx="2476707" cy="18406"/>
          </a:xfrm>
          <a:prstGeom prst="straightConnector1">
            <a:avLst/>
          </a:prstGeom>
          <a:ln w="57150">
            <a:solidFill>
              <a:srgbClr val="962E2E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0F1EC191-C692-D082-8DE5-0FEE87F91537}"/>
              </a:ext>
            </a:extLst>
          </p:cNvPr>
          <p:cNvCxnSpPr>
            <a:cxnSpLocks/>
          </p:cNvCxnSpPr>
          <p:nvPr/>
        </p:nvCxnSpPr>
        <p:spPr>
          <a:xfrm flipH="1" flipV="1">
            <a:off x="11940701" y="4667370"/>
            <a:ext cx="16137" cy="1096300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1CE76984-445E-B1EC-7988-13BE4EB5BD65}"/>
              </a:ext>
            </a:extLst>
          </p:cNvPr>
          <p:cNvCxnSpPr/>
          <p:nvPr/>
        </p:nvCxnSpPr>
        <p:spPr>
          <a:xfrm>
            <a:off x="11422633" y="4667370"/>
            <a:ext cx="547254" cy="0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1089652C-855E-0B78-5BE4-CB1977561E3C}"/>
              </a:ext>
            </a:extLst>
          </p:cNvPr>
          <p:cNvCxnSpPr/>
          <p:nvPr/>
        </p:nvCxnSpPr>
        <p:spPr>
          <a:xfrm>
            <a:off x="11420604" y="4979259"/>
            <a:ext cx="547254" cy="0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ikdörtgen 10">
            <a:extLst>
              <a:ext uri="{FF2B5EF4-FFF2-40B4-BE49-F238E27FC236}">
                <a16:creationId xmlns:a16="http://schemas.microsoft.com/office/drawing/2014/main" id="{5265A3C9-6C0C-3437-4CC3-C08D40B9CA8E}"/>
              </a:ext>
            </a:extLst>
          </p:cNvPr>
          <p:cNvSpPr/>
          <p:nvPr/>
        </p:nvSpPr>
        <p:spPr>
          <a:xfrm>
            <a:off x="235162" y="5353453"/>
            <a:ext cx="913060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2025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 yılında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Dış İlişkiler Kurum Koordinatörlüğü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tarafından yürütülen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sayısının artış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göstermesinin yanı sıra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bütçesi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kısmında (KA131)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%114’lük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bir artış söz konusudur. </a:t>
            </a:r>
            <a:endParaRPr lang="tr-TR" dirty="0">
              <a:solidFill>
                <a:srgbClr val="485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53C36-2E1B-F579-2770-A02BE245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</a:rPr>
              <a:t>HAREKETLİLİK BAZLI DEĞERLENDİRME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22</a:t>
            </a:fld>
            <a:endParaRPr lang="tr-TR"/>
          </a:p>
        </p:txBody>
      </p:sp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E9D8F674-BC87-5FA4-FDC4-011AF8EC5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746675"/>
              </p:ext>
            </p:extLst>
          </p:nvPr>
        </p:nvGraphicFramePr>
        <p:xfrm>
          <a:off x="357352" y="2441730"/>
          <a:ext cx="5341698" cy="29619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8675">
                  <a:extLst>
                    <a:ext uri="{9D8B030D-6E8A-4147-A177-3AD203B41FA5}">
                      <a16:colId xmlns:a16="http://schemas.microsoft.com/office/drawing/2014/main" val="4052771748"/>
                    </a:ext>
                  </a:extLst>
                </a:gridCol>
                <a:gridCol w="2073349">
                  <a:extLst>
                    <a:ext uri="{9D8B030D-6E8A-4147-A177-3AD203B41FA5}">
                      <a16:colId xmlns:a16="http://schemas.microsoft.com/office/drawing/2014/main" val="2441214458"/>
                    </a:ext>
                  </a:extLst>
                </a:gridCol>
                <a:gridCol w="839972">
                  <a:extLst>
                    <a:ext uri="{9D8B030D-6E8A-4147-A177-3AD203B41FA5}">
                      <a16:colId xmlns:a16="http://schemas.microsoft.com/office/drawing/2014/main" val="2351599387"/>
                    </a:ext>
                  </a:extLst>
                </a:gridCol>
                <a:gridCol w="1339702">
                  <a:extLst>
                    <a:ext uri="{9D8B030D-6E8A-4147-A177-3AD203B41FA5}">
                      <a16:colId xmlns:a16="http://schemas.microsoft.com/office/drawing/2014/main" val="3941256901"/>
                    </a:ext>
                  </a:extLst>
                </a:gridCol>
              </a:tblGrid>
              <a:tr h="715991">
                <a:tc>
                  <a:txBody>
                    <a:bodyPr/>
                    <a:lstStyle/>
                    <a:p>
                      <a:pPr marR="1270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Türü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Birim / Bölüm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Gidilen Ülkeler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85090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Sayısı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188106"/>
                  </a:ext>
                </a:extLst>
              </a:tr>
              <a:tr h="217319">
                <a:tc rowSpan="10">
                  <a:txBody>
                    <a:bodyPr/>
                    <a:lstStyle/>
                    <a:p>
                      <a:pPr marR="88900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Öğrenci Öğrenim Hareketliliği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Polonya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265788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Çekya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129412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İspanya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208866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Letonya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43543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Sınıf Öğretmenliği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Polonya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851186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İletişim / Halkla İlişkiler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Portekiz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7507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Uluslararası Ticaret ve Lojistik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Polonya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19246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Lisansüstü / Beden Eğitimi ve Spor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Portekiz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19106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Lisansüstü / Müzikoloji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Slovenya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424306"/>
                  </a:ext>
                </a:extLst>
              </a:tr>
              <a:tr h="21731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Lisansüstü / Temel İslam Bilimleri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Letonya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E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40487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D393923F-22A6-9265-8B37-6EDE46794CF3}"/>
              </a:ext>
            </a:extLst>
          </p:cNvPr>
          <p:cNvSpPr txBox="1"/>
          <p:nvPr/>
        </p:nvSpPr>
        <p:spPr>
          <a:xfrm>
            <a:off x="0" y="1897341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solidFill>
                  <a:srgbClr val="96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ÖĞRENCİ HAREKETLİLİĞİ: 32 HAREKETLİLİK   </a:t>
            </a:r>
            <a:endParaRPr lang="tr-TR" dirty="0">
              <a:solidFill>
                <a:srgbClr val="962E2E"/>
              </a:solidFill>
            </a:endParaRP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05425F20-4C85-8D3C-F45D-A966F431814F}"/>
              </a:ext>
            </a:extLst>
          </p:cNvPr>
          <p:cNvSpPr/>
          <p:nvPr/>
        </p:nvSpPr>
        <p:spPr>
          <a:xfrm>
            <a:off x="357352" y="5342758"/>
            <a:ext cx="534169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Erasmus+ Öğrenci Öğrenim Hareketliliği kapsamında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toplam 14 hareketlilik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gerçekleştirilmiştir.</a:t>
            </a:r>
            <a:endParaRPr lang="tr-TR" dirty="0">
              <a:solidFill>
                <a:srgbClr val="485793"/>
              </a:solidFill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7C052C7E-638E-D601-7DD5-67E46B958E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635243"/>
              </p:ext>
            </p:extLst>
          </p:nvPr>
        </p:nvGraphicFramePr>
        <p:xfrm>
          <a:off x="5940769" y="2439134"/>
          <a:ext cx="6104408" cy="29462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05985">
                  <a:extLst>
                    <a:ext uri="{9D8B030D-6E8A-4147-A177-3AD203B41FA5}">
                      <a16:colId xmlns:a16="http://schemas.microsoft.com/office/drawing/2014/main" val="714339020"/>
                    </a:ext>
                  </a:extLst>
                </a:gridCol>
                <a:gridCol w="2118328">
                  <a:extLst>
                    <a:ext uri="{9D8B030D-6E8A-4147-A177-3AD203B41FA5}">
                      <a16:colId xmlns:a16="http://schemas.microsoft.com/office/drawing/2014/main" val="2802061059"/>
                    </a:ext>
                  </a:extLst>
                </a:gridCol>
                <a:gridCol w="1284222">
                  <a:extLst>
                    <a:ext uri="{9D8B030D-6E8A-4147-A177-3AD203B41FA5}">
                      <a16:colId xmlns:a16="http://schemas.microsoft.com/office/drawing/2014/main" val="1013869188"/>
                    </a:ext>
                  </a:extLst>
                </a:gridCol>
                <a:gridCol w="1395873">
                  <a:extLst>
                    <a:ext uri="{9D8B030D-6E8A-4147-A177-3AD203B41FA5}">
                      <a16:colId xmlns:a16="http://schemas.microsoft.com/office/drawing/2014/main" val="2553775708"/>
                    </a:ext>
                  </a:extLst>
                </a:gridCol>
              </a:tblGrid>
              <a:tr h="475641">
                <a:tc>
                  <a:txBody>
                    <a:bodyPr/>
                    <a:lstStyle/>
                    <a:p>
                      <a:pPr marR="1270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Türü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Birim / Bölüm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Gidilen Ülkeler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16535" marR="85090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Sayısı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5572728"/>
                  </a:ext>
                </a:extLst>
              </a:tr>
              <a:tr h="210263">
                <a:tc rowSpan="11">
                  <a:txBody>
                    <a:bodyPr/>
                    <a:lstStyle/>
                    <a:p>
                      <a:pPr marL="251460" marR="30035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Öğrenci Staj Hareketliliği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Litvanya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62765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Hollanda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05398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Polonya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867058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Almanya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125742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İngilizce Öğretmenliği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Portekiz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42271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Matematik Öğretmenliği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Portekiz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41624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Rehberlik ve Psikolojik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Norveç 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635044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Mütercim ve Tercümanlık 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Almanya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498063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Lisansüstü / Matematik Eğitimi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Hollanda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13759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Lisansüstü / Matematik Eğitimi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Portekiz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152656"/>
                  </a:ext>
                </a:extLst>
              </a:tr>
              <a:tr h="2102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Lisansüstü / Matematik Eğitimi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İspanya 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339440"/>
                  </a:ext>
                </a:extLst>
              </a:tr>
            </a:tbl>
          </a:graphicData>
        </a:graphic>
      </p:graphicFrame>
      <p:sp>
        <p:nvSpPr>
          <p:cNvPr id="10" name="Dikdörtgen 9">
            <a:extLst>
              <a:ext uri="{FF2B5EF4-FFF2-40B4-BE49-F238E27FC236}">
                <a16:creationId xmlns:a16="http://schemas.microsoft.com/office/drawing/2014/main" id="{A7FA38B0-1818-8EF2-1DCC-5377C0ECE9DB}"/>
              </a:ext>
            </a:extLst>
          </p:cNvPr>
          <p:cNvSpPr/>
          <p:nvPr/>
        </p:nvSpPr>
        <p:spPr>
          <a:xfrm>
            <a:off x="6322124" y="5350539"/>
            <a:ext cx="534169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Erasmus+ Öğrenci Staj Hareketliliği kapsamında </a:t>
            </a:r>
          </a:p>
          <a:p>
            <a:pPr algn="ctr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toplam 18 hareketlilik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gerçekleştirilmiştir.</a:t>
            </a:r>
            <a:endParaRPr lang="tr-TR" dirty="0">
              <a:solidFill>
                <a:srgbClr val="485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ED1ED-662F-4261-9BEE-624D47524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CF5BC32-567E-18C0-15B9-A3E44E6B4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352" y="651641"/>
            <a:ext cx="11336879" cy="83746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FF0000"/>
                </a:solidFill>
              </a:rPr>
              <a:t>HAREKETLİLİK BAZLI DEĞERLENDİRME</a:t>
            </a:r>
            <a:endParaRPr lang="tr-TR" sz="1800" b="1" i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A077C7-8825-955F-8150-F51001867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BDB40-2604-4DE2-BEE6-BBE360735621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00BC7E02-CFC3-046D-9B39-833E6461A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B9BE3A3-9846-A96A-A335-BC4D212C31AD}"/>
              </a:ext>
            </a:extLst>
          </p:cNvPr>
          <p:cNvSpPr txBox="1"/>
          <p:nvPr/>
        </p:nvSpPr>
        <p:spPr>
          <a:xfrm>
            <a:off x="0" y="1897341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96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PERSONEL HAREKETLİLİĞİ</a:t>
            </a:r>
            <a:r>
              <a:rPr lang="tr-TR" sz="1800" b="1" dirty="0">
                <a:solidFill>
                  <a:srgbClr val="96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19 HAREKETLİLİK </a:t>
            </a:r>
            <a:endParaRPr lang="tr-TR" dirty="0">
              <a:solidFill>
                <a:srgbClr val="962E2E"/>
              </a:solidFill>
            </a:endParaRPr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E6350E90-3A5A-698C-2770-129BCC022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09882"/>
              </p:ext>
            </p:extLst>
          </p:nvPr>
        </p:nvGraphicFramePr>
        <p:xfrm>
          <a:off x="144268" y="2423226"/>
          <a:ext cx="5881523" cy="30603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56901">
                  <a:extLst>
                    <a:ext uri="{9D8B030D-6E8A-4147-A177-3AD203B41FA5}">
                      <a16:colId xmlns:a16="http://schemas.microsoft.com/office/drawing/2014/main" val="2322060202"/>
                    </a:ext>
                  </a:extLst>
                </a:gridCol>
                <a:gridCol w="1968138">
                  <a:extLst>
                    <a:ext uri="{9D8B030D-6E8A-4147-A177-3AD203B41FA5}">
                      <a16:colId xmlns:a16="http://schemas.microsoft.com/office/drawing/2014/main" val="1198120602"/>
                    </a:ext>
                  </a:extLst>
                </a:gridCol>
                <a:gridCol w="1146784">
                  <a:extLst>
                    <a:ext uri="{9D8B030D-6E8A-4147-A177-3AD203B41FA5}">
                      <a16:colId xmlns:a16="http://schemas.microsoft.com/office/drawing/2014/main" val="3837566724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657941"/>
                    </a:ext>
                  </a:extLst>
                </a:gridCol>
              </a:tblGrid>
              <a:tr h="365102">
                <a:tc>
                  <a:txBody>
                    <a:bodyPr/>
                    <a:lstStyle/>
                    <a:p>
                      <a:pPr marR="1270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Türü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Birim / Bölüm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Gidilen Ülkeler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L="216535" marR="85090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Sayısı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591898"/>
                  </a:ext>
                </a:extLst>
              </a:tr>
              <a:tr h="221361">
                <a:tc rowSpan="12">
                  <a:txBody>
                    <a:bodyPr/>
                    <a:lstStyle/>
                    <a:p>
                      <a:pPr marL="251460" marR="30035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Personel Ders Verme Hareketliliği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Sınıf Eğitimi 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Çekya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874424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Eğitim / Matematik Eğitimi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Portekiz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095382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İlahiyat / İlahiyat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Letonya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309152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İletişim / Halka İlişkiler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Litvanya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248547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Siyasal / Siyaset Bilimi 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Polonya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345209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Siyasal / Uluslararası Ticaret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Polonya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16835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Fizik Eğitimi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Kosova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110884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Biyoloji Eğitimi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Kosova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924997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Bilgisayar ve Öğretim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 dirty="0">
                          <a:solidFill>
                            <a:schemeClr val="tx1"/>
                          </a:solidFill>
                          <a:effectLst/>
                        </a:rPr>
                        <a:t>Gürcistan</a:t>
                      </a:r>
                      <a:endParaRPr lang="tr-TR" sz="1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128669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Kimya Eğitimi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Gürcistan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47228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Eğitim / Yabancı Diller Eğitimi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Gürcistan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962669"/>
                  </a:ext>
                </a:extLst>
              </a:tr>
              <a:tr h="22136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Mütercim ve Tercümanlık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0">
                          <a:solidFill>
                            <a:schemeClr val="tx1"/>
                          </a:solidFill>
                          <a:effectLst/>
                        </a:rPr>
                        <a:t>Gürcistan</a:t>
                      </a:r>
                      <a:endParaRPr lang="tr-TR" sz="11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tr-TR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55815"/>
                  </a:ext>
                </a:extLst>
              </a:tr>
            </a:tbl>
          </a:graphicData>
        </a:graphic>
      </p:graphicFrame>
      <p:sp>
        <p:nvSpPr>
          <p:cNvPr id="11" name="Dikdörtgen 10">
            <a:extLst>
              <a:ext uri="{FF2B5EF4-FFF2-40B4-BE49-F238E27FC236}">
                <a16:creationId xmlns:a16="http://schemas.microsoft.com/office/drawing/2014/main" id="{8A935C8D-FC2C-9E9D-3FC6-A1FB4B1BD43B}"/>
              </a:ext>
            </a:extLst>
          </p:cNvPr>
          <p:cNvSpPr/>
          <p:nvPr/>
        </p:nvSpPr>
        <p:spPr>
          <a:xfrm>
            <a:off x="357352" y="5399908"/>
            <a:ext cx="534169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Erasmus+ Personel Ders Verme Hareketliliği kapsamında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toplam 12 hareketlilik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gerçekleştirilmiştir.</a:t>
            </a:r>
            <a:endParaRPr lang="tr-TR" dirty="0">
              <a:solidFill>
                <a:srgbClr val="485793"/>
              </a:solidFill>
            </a:endParaRP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BB4EE273-F0B6-1120-4AD2-34AB2015A330}"/>
              </a:ext>
            </a:extLst>
          </p:cNvPr>
          <p:cNvSpPr/>
          <p:nvPr/>
        </p:nvSpPr>
        <p:spPr>
          <a:xfrm>
            <a:off x="6605752" y="5399908"/>
            <a:ext cx="5341698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Erasmus+ Personel Eğitim Alma Hareketliliği kapsamında </a:t>
            </a:r>
            <a:r>
              <a:rPr lang="tr-TR" b="1" dirty="0">
                <a:solidFill>
                  <a:srgbClr val="485793"/>
                </a:solidFill>
                <a:ea typeface="Times New Roman" panose="02020603050405020304" pitchFamily="18" charset="0"/>
              </a:rPr>
              <a:t>toplam 7 hareketlilik </a:t>
            </a:r>
            <a:r>
              <a:rPr lang="tr-TR" dirty="0">
                <a:solidFill>
                  <a:srgbClr val="485793"/>
                </a:solidFill>
                <a:ea typeface="Times New Roman" panose="02020603050405020304" pitchFamily="18" charset="0"/>
              </a:rPr>
              <a:t>gerçekleştirilmiştir.</a:t>
            </a:r>
            <a:endParaRPr lang="tr-TR" dirty="0">
              <a:solidFill>
                <a:srgbClr val="485793"/>
              </a:solidFill>
            </a:endParaRPr>
          </a:p>
        </p:txBody>
      </p:sp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1CCE587A-78E3-D49E-69FD-D8205A3AF4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00740"/>
              </p:ext>
            </p:extLst>
          </p:nvPr>
        </p:nvGraphicFramePr>
        <p:xfrm>
          <a:off x="6334125" y="2437180"/>
          <a:ext cx="5529426" cy="30463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1125">
                  <a:extLst>
                    <a:ext uri="{9D8B030D-6E8A-4147-A177-3AD203B41FA5}">
                      <a16:colId xmlns:a16="http://schemas.microsoft.com/office/drawing/2014/main" val="782765345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3607023624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927259228"/>
                    </a:ext>
                  </a:extLst>
                </a:gridCol>
                <a:gridCol w="785976">
                  <a:extLst>
                    <a:ext uri="{9D8B030D-6E8A-4147-A177-3AD203B41FA5}">
                      <a16:colId xmlns:a16="http://schemas.microsoft.com/office/drawing/2014/main" val="2625754811"/>
                    </a:ext>
                  </a:extLst>
                </a:gridCol>
              </a:tblGrid>
              <a:tr h="806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Türü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Birim / Bölüm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Gidilen Ülkeler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5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Hareketlilik Sayısı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1402708"/>
                  </a:ext>
                </a:extLst>
              </a:tr>
              <a:tr h="320010">
                <a:tc rowSpan="7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Personel Eğitim Alma Hareketliliği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Beşikdüzü / Pazarlama ve Reklam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Almanya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b="1" dirty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77499921"/>
                  </a:ext>
                </a:extLst>
              </a:tr>
              <a:tr h="3200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Eğitim / Matematik Eğitimi 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Portekiz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b="1" dirty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52528937"/>
                  </a:ext>
                </a:extLst>
              </a:tr>
              <a:tr h="3200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Eğitim / Yabancı Diller Eğitimi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Norveç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b="1" dirty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34870094"/>
                  </a:ext>
                </a:extLst>
              </a:tr>
              <a:tr h="3200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Hukuk / Ceza ve Ceza Muhakemesi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Almanya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b="1" dirty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54570593"/>
                  </a:ext>
                </a:extLst>
              </a:tr>
              <a:tr h="3200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Siyasal / Siyaset Bilimi 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Estonya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b="1" dirty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0530112"/>
                  </a:ext>
                </a:extLst>
              </a:tr>
              <a:tr h="3200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Lisansüstü Eğitim Enstitüsü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dirty="0">
                          <a:effectLst/>
                        </a:rPr>
                        <a:t>Danimarka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b="1" dirty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827671283"/>
                  </a:ext>
                </a:extLst>
              </a:tr>
              <a:tr h="32001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Lisansüstü Eğitim Enstitüsü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>
                          <a:effectLst/>
                        </a:rPr>
                        <a:t>Polonya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200000"/>
                        </a:lnSpc>
                        <a:buNone/>
                      </a:pPr>
                      <a:r>
                        <a:rPr lang="tr-TR" sz="1100" b="1" dirty="0">
                          <a:effectLst/>
                        </a:rPr>
                        <a:t>1</a:t>
                      </a:r>
                      <a:endParaRPr lang="tr-T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74127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8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conveyor dir="l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6" name="Alt Başlık 6"/>
          <p:cNvSpPr>
            <a:spLocks noGrp="1"/>
          </p:cNvSpPr>
          <p:nvPr>
            <p:ph type="subTitle" idx="1"/>
          </p:nvPr>
        </p:nvSpPr>
        <p:spPr>
          <a:xfrm>
            <a:off x="1099457" y="2129499"/>
            <a:ext cx="10058400" cy="2457016"/>
          </a:xfrm>
        </p:spPr>
        <p:txBody>
          <a:bodyPr>
            <a:normAutofit fontScale="25000" lnSpcReduction="20000"/>
          </a:bodyPr>
          <a:lstStyle/>
          <a:p>
            <a:r>
              <a:rPr lang="tr-TR" sz="24000" b="1" dirty="0">
                <a:solidFill>
                  <a:srgbClr val="FF0000"/>
                </a:solidFill>
              </a:rPr>
              <a:t>ULUSLARARASILAŞMA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ULUSLARARASI İŞBİRLİKLERİ (ORTAK PROGRAM VE PROJELER)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   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ULUSLARARASI İŞBİRLİKLERİ (ERASMUS+ KA131)</a:t>
            </a:r>
          </a:p>
          <a:p>
            <a:endParaRPr lang="tr-TR" sz="9600" b="1" dirty="0">
              <a:solidFill>
                <a:srgbClr val="3333FF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ULUSLARARASI İŞBİRLİKLERİ (ERASMUS+ KA171)</a:t>
            </a: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02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>
                <a:solidFill>
                  <a:srgbClr val="3333FF"/>
                </a:solidFill>
                <a:latin typeface="+mn-lt"/>
              </a:rPr>
              <a:t>(Ortak Program ve Projeler)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05D152A0-6C76-CACC-2BAC-4C5356A7B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18509"/>
              </p:ext>
            </p:extLst>
          </p:nvPr>
        </p:nvGraphicFramePr>
        <p:xfrm>
          <a:off x="357351" y="1950720"/>
          <a:ext cx="7001511" cy="746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37">
                  <a:extLst>
                    <a:ext uri="{9D8B030D-6E8A-4147-A177-3AD203B41FA5}">
                      <a16:colId xmlns:a16="http://schemas.microsoft.com/office/drawing/2014/main" val="2111134942"/>
                    </a:ext>
                  </a:extLst>
                </a:gridCol>
                <a:gridCol w="2464407">
                  <a:extLst>
                    <a:ext uri="{9D8B030D-6E8A-4147-A177-3AD203B41FA5}">
                      <a16:colId xmlns:a16="http://schemas.microsoft.com/office/drawing/2014/main" val="2969391426"/>
                    </a:ext>
                  </a:extLst>
                </a:gridCol>
                <a:gridCol w="2203267">
                  <a:extLst>
                    <a:ext uri="{9D8B030D-6E8A-4147-A177-3AD203B41FA5}">
                      <a16:colId xmlns:a16="http://schemas.microsoft.com/office/drawing/2014/main" val="2828680308"/>
                    </a:ext>
                  </a:extLst>
                </a:gridCol>
              </a:tblGrid>
              <a:tr h="746990"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KA131 KONSORSİYUM</a:t>
                      </a:r>
                    </a:p>
                    <a:p>
                      <a:pPr algn="ctr"/>
                      <a:r>
                        <a:rPr lang="tr-TR" dirty="0"/>
                        <a:t>(TRU - CODEC)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KA131 KONSORSİYUM</a:t>
                      </a:r>
                    </a:p>
                    <a:p>
                      <a:pPr algn="ctr"/>
                      <a:r>
                        <a:rPr lang="tr-TR" dirty="0"/>
                        <a:t>(START-UP ve ACQUIST)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KA220 PROJELERİ (ORTAKLIK)</a:t>
                      </a:r>
                    </a:p>
                  </a:txBody>
                  <a:tcPr anchor="ctr">
                    <a:solidFill>
                      <a:srgbClr val="962E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311619"/>
                  </a:ext>
                </a:extLst>
              </a:tr>
            </a:tbl>
          </a:graphicData>
        </a:graphic>
      </p:graphicFrame>
      <p:sp>
        <p:nvSpPr>
          <p:cNvPr id="12" name="Dikdörtgen 11">
            <a:extLst>
              <a:ext uri="{FF2B5EF4-FFF2-40B4-BE49-F238E27FC236}">
                <a16:creationId xmlns:a16="http://schemas.microsoft.com/office/drawing/2014/main" id="{164A6BF8-E505-8EB9-2818-CE55E6455A66}"/>
              </a:ext>
            </a:extLst>
          </p:cNvPr>
          <p:cNvSpPr/>
          <p:nvPr/>
        </p:nvSpPr>
        <p:spPr>
          <a:xfrm>
            <a:off x="357351" y="2671340"/>
            <a:ext cx="2307472" cy="1849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Ali Kürşat ERÜMİT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KA131-HED-000312407</a:t>
            </a:r>
            <a:endParaRPr lang="tr-TR" sz="1100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55.950 €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  <a:p>
            <a:pPr algn="just">
              <a:lnSpc>
                <a:spcPct val="150000"/>
              </a:lnSpc>
            </a:pPr>
            <a:endParaRPr lang="tr-TR" dirty="0">
              <a:solidFill>
                <a:srgbClr val="485793"/>
              </a:solidFill>
            </a:endParaRP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5720B425-4018-B254-A222-1A9650AF9DFA}"/>
              </a:ext>
            </a:extLst>
          </p:cNvPr>
          <p:cNvSpPr/>
          <p:nvPr/>
        </p:nvSpPr>
        <p:spPr>
          <a:xfrm>
            <a:off x="2664823" y="2662637"/>
            <a:ext cx="2439297" cy="2995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Gürhan BEBEK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KA131-HED-000306882</a:t>
            </a:r>
            <a:endParaRPr lang="tr-TR" sz="1100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49.950 €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  <a:p>
            <a:pPr algn="just">
              <a:lnSpc>
                <a:spcPct val="150000"/>
              </a:lnSpc>
            </a:pPr>
            <a:endParaRPr lang="tr-TR" sz="700" dirty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Gürhan BEBEK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KA131-HED-000327397</a:t>
            </a:r>
            <a:endParaRPr lang="tr-TR" sz="1100" b="1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25.700 €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C758515C-3FF0-09F2-65AC-C2217A02AECC}"/>
              </a:ext>
            </a:extLst>
          </p:cNvPr>
          <p:cNvSpPr/>
          <p:nvPr/>
        </p:nvSpPr>
        <p:spPr>
          <a:xfrm>
            <a:off x="5104121" y="2662637"/>
            <a:ext cx="2307472" cy="301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Doç. Dr. Mustafa GÜLER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200" dirty="0"/>
              <a:t>1-DE01-KA220-HED</a:t>
            </a:r>
            <a:endParaRPr lang="tr-TR" sz="1200" b="1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400.000</a:t>
            </a:r>
            <a:r>
              <a:rPr lang="tr-TR" sz="1200" b="1" dirty="0">
                <a:solidFill>
                  <a:srgbClr val="485793"/>
                </a:solidFill>
              </a:rPr>
              <a:t> </a:t>
            </a:r>
            <a:r>
              <a:rPr lang="tr-TR" sz="1200" dirty="0"/>
              <a:t>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2024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2027</a:t>
            </a:r>
          </a:p>
          <a:p>
            <a:pPr algn="just">
              <a:lnSpc>
                <a:spcPct val="150000"/>
              </a:lnSpc>
            </a:pPr>
            <a:endParaRPr lang="tr-TR" sz="800" b="1" dirty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Dr. Öğr. Üyesi Bilal KARACA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  <a:ea typeface="Times New Roman" panose="02020603050405020304" pitchFamily="18" charset="0"/>
              </a:rPr>
              <a:t>Proje Kodu: </a:t>
            </a:r>
            <a:r>
              <a:rPr lang="tr-TR" sz="1100" dirty="0"/>
              <a:t>1-TR01-KA220-SCH</a:t>
            </a:r>
            <a:endParaRPr lang="tr-TR" sz="1100" b="1" dirty="0">
              <a:solidFill>
                <a:srgbClr val="485793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Bütçesi: </a:t>
            </a:r>
            <a:r>
              <a:rPr lang="tr-TR" sz="1200" dirty="0"/>
              <a:t>120.000 €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Başlangıç: </a:t>
            </a:r>
            <a:r>
              <a:rPr lang="tr-TR" sz="1200" dirty="0"/>
              <a:t>2025</a:t>
            </a:r>
          </a:p>
          <a:p>
            <a:pPr algn="just">
              <a:lnSpc>
                <a:spcPct val="150000"/>
              </a:lnSpc>
            </a:pPr>
            <a:r>
              <a:rPr lang="tr-TR" sz="1200" b="1" dirty="0">
                <a:solidFill>
                  <a:srgbClr val="485793"/>
                </a:solidFill>
              </a:rPr>
              <a:t>Proje Bitiş: </a:t>
            </a:r>
            <a:r>
              <a:rPr lang="tr-TR" sz="1200" dirty="0"/>
              <a:t>2028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BFFCF1FF-16E6-4453-3A7F-96335244343C}"/>
              </a:ext>
            </a:extLst>
          </p:cNvPr>
          <p:cNvSpPr/>
          <p:nvPr/>
        </p:nvSpPr>
        <p:spPr>
          <a:xfrm>
            <a:off x="7411592" y="1950720"/>
            <a:ext cx="4780408" cy="3862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300" dirty="0">
                <a:ea typeface="Times New Roman" panose="02020603050405020304" pitchFamily="18" charset="0"/>
              </a:rPr>
              <a:t>Dış İlişkiler Kurum Koordinatörlüğü bünyesinde yer alan değişim programlarından Erasmus+ değişim programı kapsamında </a:t>
            </a:r>
          </a:p>
          <a:p>
            <a:pPr algn="ctr">
              <a:lnSpc>
                <a:spcPct val="150000"/>
              </a:lnSpc>
            </a:pPr>
            <a:r>
              <a:rPr lang="tr-TR" sz="1300" b="1" dirty="0">
                <a:ea typeface="Times New Roman" panose="02020603050405020304" pitchFamily="18" charset="0"/>
              </a:rPr>
              <a:t>2025</a:t>
            </a:r>
            <a:r>
              <a:rPr lang="tr-TR" sz="1300" dirty="0">
                <a:ea typeface="Times New Roman" panose="02020603050405020304" pitchFamily="18" charset="0"/>
              </a:rPr>
              <a:t> yılında;</a:t>
            </a:r>
          </a:p>
          <a:p>
            <a:pPr>
              <a:lnSpc>
                <a:spcPct val="150000"/>
              </a:lnSpc>
            </a:pPr>
            <a:r>
              <a:rPr lang="tr-TR" sz="1300" dirty="0"/>
              <a:t>*Yürütücülüğünü </a:t>
            </a:r>
            <a:r>
              <a:rPr lang="tr-TR" sz="1300" b="1" dirty="0"/>
              <a:t>TRU</a:t>
            </a:r>
            <a:r>
              <a:rPr lang="tr-TR" sz="1300" dirty="0"/>
              <a:t> üstlenen </a:t>
            </a:r>
            <a:r>
              <a:rPr lang="tr-TR" sz="1300" b="1" dirty="0"/>
              <a:t>CODEC Konsorsiyumu</a:t>
            </a:r>
          </a:p>
          <a:p>
            <a:pPr>
              <a:lnSpc>
                <a:spcPct val="150000"/>
              </a:lnSpc>
            </a:pPr>
            <a:r>
              <a:rPr lang="tr-TR" sz="1300" dirty="0"/>
              <a:t>*Yürütücülüğünü </a:t>
            </a:r>
            <a:r>
              <a:rPr lang="tr-TR" sz="1300" b="1" dirty="0"/>
              <a:t>UU</a:t>
            </a:r>
            <a:r>
              <a:rPr lang="tr-TR" sz="1300" dirty="0"/>
              <a:t> üstlenen </a:t>
            </a:r>
            <a:r>
              <a:rPr lang="tr-TR" sz="1300" b="1" dirty="0"/>
              <a:t>START-UP Konsorsiyumu</a:t>
            </a:r>
          </a:p>
          <a:p>
            <a:pPr>
              <a:lnSpc>
                <a:spcPct val="150000"/>
              </a:lnSpc>
            </a:pPr>
            <a:r>
              <a:rPr lang="tr-TR" sz="1300" dirty="0"/>
              <a:t>*Yürütücülüğünü </a:t>
            </a:r>
            <a:r>
              <a:rPr lang="tr-TR" sz="1300" b="1" dirty="0"/>
              <a:t>HBVU</a:t>
            </a:r>
            <a:r>
              <a:rPr lang="tr-TR" sz="1300" dirty="0"/>
              <a:t> üstlenen </a:t>
            </a:r>
            <a:r>
              <a:rPr lang="tr-TR" sz="1300" b="1" dirty="0"/>
              <a:t>ACQUIST Konsorsiyumu</a:t>
            </a:r>
          </a:p>
          <a:p>
            <a:endParaRPr lang="tr-TR" sz="1300" b="1" dirty="0"/>
          </a:p>
          <a:p>
            <a:pPr>
              <a:lnSpc>
                <a:spcPct val="150000"/>
              </a:lnSpc>
            </a:pPr>
            <a:r>
              <a:rPr lang="tr-TR" sz="1300" dirty="0"/>
              <a:t>*Yürütücülüğünü </a:t>
            </a:r>
            <a:r>
              <a:rPr lang="tr-TR" sz="1300" b="1" dirty="0"/>
              <a:t>TRU</a:t>
            </a:r>
            <a:r>
              <a:rPr lang="tr-TR" sz="1300" dirty="0"/>
              <a:t> üstlenen </a:t>
            </a:r>
            <a:r>
              <a:rPr lang="tr-TR" sz="1300" b="1" dirty="0"/>
              <a:t>KA220-SCH Projesi </a:t>
            </a:r>
          </a:p>
          <a:p>
            <a:pPr>
              <a:lnSpc>
                <a:spcPct val="150000"/>
              </a:lnSpc>
            </a:pPr>
            <a:r>
              <a:rPr lang="tr-TR" sz="1300" dirty="0"/>
              <a:t>*Yürütücülüğünü </a:t>
            </a:r>
            <a:r>
              <a:rPr lang="tr-TR" sz="1300" b="1" dirty="0"/>
              <a:t>DE</a:t>
            </a:r>
            <a:r>
              <a:rPr lang="tr-TR" sz="1300" dirty="0"/>
              <a:t> üstlenen </a:t>
            </a:r>
            <a:r>
              <a:rPr lang="tr-TR" sz="1300" b="1" dirty="0"/>
              <a:t>KA220-HED Projesi</a:t>
            </a:r>
          </a:p>
          <a:p>
            <a:pPr>
              <a:lnSpc>
                <a:spcPct val="150000"/>
              </a:lnSpc>
            </a:pPr>
            <a:endParaRPr lang="tr-TR" sz="1300" b="1" dirty="0"/>
          </a:p>
          <a:p>
            <a:pPr algn="ctr">
              <a:lnSpc>
                <a:spcPct val="150000"/>
              </a:lnSpc>
            </a:pPr>
            <a:r>
              <a:rPr lang="tr-TR" sz="1300" b="1" dirty="0"/>
              <a:t>2026 yılında</a:t>
            </a:r>
            <a:r>
              <a:rPr lang="tr-TR" sz="1300" dirty="0"/>
              <a:t> yürütülmekte olan projelere ek olarak</a:t>
            </a:r>
            <a:r>
              <a:rPr lang="tr-TR" sz="1300" b="1" dirty="0"/>
              <a:t>;</a:t>
            </a:r>
          </a:p>
          <a:p>
            <a:pPr>
              <a:lnSpc>
                <a:spcPct val="150000"/>
              </a:lnSpc>
            </a:pPr>
            <a:r>
              <a:rPr lang="tr-TR" sz="1300" dirty="0"/>
              <a:t>*Yürütücülüğünü </a:t>
            </a:r>
            <a:r>
              <a:rPr lang="tr-TR" sz="1300" b="1" dirty="0"/>
              <a:t>BTU</a:t>
            </a:r>
            <a:r>
              <a:rPr lang="tr-TR" sz="1300" dirty="0"/>
              <a:t> üstleneceği </a:t>
            </a:r>
            <a:r>
              <a:rPr lang="tr-TR" sz="1300" b="1" dirty="0"/>
              <a:t>ATLAS Konsorsiyumu</a:t>
            </a:r>
            <a:endParaRPr lang="tr-TR" sz="1300" dirty="0"/>
          </a:p>
          <a:p>
            <a:pPr>
              <a:lnSpc>
                <a:spcPct val="150000"/>
              </a:lnSpc>
            </a:pPr>
            <a:r>
              <a:rPr lang="tr-TR" sz="1300" dirty="0"/>
              <a:t>* Yürütücülüğünü </a:t>
            </a:r>
            <a:r>
              <a:rPr lang="tr-TR" sz="1300" b="1" dirty="0"/>
              <a:t>TRU</a:t>
            </a:r>
            <a:r>
              <a:rPr lang="tr-TR" sz="1300" dirty="0"/>
              <a:t> üstleneceği </a:t>
            </a:r>
            <a:r>
              <a:rPr lang="tr-TR" sz="1300" b="1" dirty="0"/>
              <a:t>Jean </a:t>
            </a:r>
            <a:r>
              <a:rPr lang="tr-TR" sz="1300" b="1" dirty="0" err="1"/>
              <a:t>Monnet</a:t>
            </a:r>
            <a:r>
              <a:rPr lang="tr-TR" sz="1300" b="1" dirty="0"/>
              <a:t> Faaliyeti</a:t>
            </a:r>
            <a:endParaRPr lang="tr-TR" sz="1300" dirty="0"/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5ABAB3DC-5059-65BB-21CD-07A6F83B5E11}"/>
              </a:ext>
            </a:extLst>
          </p:cNvPr>
          <p:cNvSpPr txBox="1"/>
          <p:nvPr/>
        </p:nvSpPr>
        <p:spPr>
          <a:xfrm>
            <a:off x="7591425" y="590003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800" b="1" dirty="0">
                <a:solidFill>
                  <a:srgbClr val="3333FF"/>
                </a:solidFill>
                <a:latin typeface="+mn-lt"/>
              </a:rPr>
              <a:t>2 BİRİMDE ORTAK PROGRAM GİRİŞİMİ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5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C62F89B-1239-D074-646C-54B9DEBC3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7DFDC566-2F05-A722-86D2-9B8709210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>
                <a:solidFill>
                  <a:srgbClr val="3333FF"/>
                </a:solidFill>
                <a:latin typeface="+mn-lt"/>
              </a:rPr>
              <a:t>(Erasmus+ KA131)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E59E386-DA20-5EEA-6973-E06FA4CC0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9BA25B85-DB1B-574C-4B89-6452EE37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6" name="Resim 5" descr="metin, ekran görüntüsü, grafik tasarım, harit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DB759ABE-B39C-F51D-9A7C-F37FA21980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5" y="1801883"/>
            <a:ext cx="6224452" cy="4399909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E4794219-2319-3DD7-3860-3D0E5E4545AB}"/>
              </a:ext>
            </a:extLst>
          </p:cNvPr>
          <p:cNvSpPr/>
          <p:nvPr/>
        </p:nvSpPr>
        <p:spPr>
          <a:xfrm>
            <a:off x="6409975" y="2532294"/>
            <a:ext cx="2932612" cy="337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Almanya </a:t>
            </a:r>
            <a:r>
              <a:rPr lang="tr-TR" dirty="0">
                <a:solidFill>
                  <a:srgbClr val="485793"/>
                </a:solidFill>
              </a:rPr>
              <a:t>(2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Bulgaristan </a:t>
            </a:r>
            <a:r>
              <a:rPr lang="tr-TR" dirty="0">
                <a:solidFill>
                  <a:srgbClr val="485793"/>
                </a:solidFill>
              </a:rPr>
              <a:t>(3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Çekya </a:t>
            </a:r>
            <a:r>
              <a:rPr lang="tr-TR" dirty="0">
                <a:solidFill>
                  <a:srgbClr val="485793"/>
                </a:solidFill>
              </a:rPr>
              <a:t>(5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Fransa </a:t>
            </a:r>
            <a:r>
              <a:rPr lang="tr-TR" dirty="0">
                <a:solidFill>
                  <a:srgbClr val="485793"/>
                </a:solidFill>
              </a:rPr>
              <a:t>(1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İspanya</a:t>
            </a:r>
            <a:r>
              <a:rPr lang="tr-TR" dirty="0">
                <a:solidFill>
                  <a:srgbClr val="485793"/>
                </a:solidFill>
              </a:rPr>
              <a:t> (2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İtalya </a:t>
            </a:r>
            <a:r>
              <a:rPr lang="tr-TR" dirty="0">
                <a:solidFill>
                  <a:srgbClr val="485793"/>
                </a:solidFill>
              </a:rPr>
              <a:t>(2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Letonya </a:t>
            </a:r>
            <a:r>
              <a:rPr lang="tr-TR" dirty="0">
                <a:solidFill>
                  <a:srgbClr val="485793"/>
                </a:solidFill>
              </a:rPr>
              <a:t>(3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Litvanya </a:t>
            </a:r>
            <a:r>
              <a:rPr lang="tr-TR" dirty="0">
                <a:solidFill>
                  <a:srgbClr val="485793"/>
                </a:solidFill>
              </a:rPr>
              <a:t>(4 Üniversite)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97DF008F-9BC8-D2D7-64BE-DCD3B945AF1C}"/>
              </a:ext>
            </a:extLst>
          </p:cNvPr>
          <p:cNvSpPr txBox="1"/>
          <p:nvPr/>
        </p:nvSpPr>
        <p:spPr>
          <a:xfrm>
            <a:off x="9111335" y="2514867"/>
            <a:ext cx="2932612" cy="337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K. Makedonya </a:t>
            </a:r>
            <a:r>
              <a:rPr lang="tr-TR" dirty="0">
                <a:solidFill>
                  <a:srgbClr val="485793"/>
                </a:solidFill>
              </a:rPr>
              <a:t>(3 Üniversite)</a:t>
            </a:r>
            <a:endParaRPr lang="tr-TR" b="1" dirty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Macaristan </a:t>
            </a:r>
            <a:r>
              <a:rPr lang="tr-TR" dirty="0">
                <a:solidFill>
                  <a:srgbClr val="485793"/>
                </a:solidFill>
              </a:rPr>
              <a:t>(1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Polonya</a:t>
            </a:r>
            <a:r>
              <a:rPr lang="tr-TR" dirty="0">
                <a:solidFill>
                  <a:srgbClr val="485793"/>
                </a:solidFill>
              </a:rPr>
              <a:t> (8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Portekiz</a:t>
            </a:r>
            <a:r>
              <a:rPr lang="tr-TR" dirty="0">
                <a:solidFill>
                  <a:srgbClr val="485793"/>
                </a:solidFill>
              </a:rPr>
              <a:t> (4 Üniversite)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Romanya</a:t>
            </a:r>
            <a:r>
              <a:rPr lang="tr-TR" dirty="0">
                <a:solidFill>
                  <a:srgbClr val="485793"/>
                </a:solidFill>
              </a:rPr>
              <a:t> (4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Slovakya</a:t>
            </a:r>
            <a:r>
              <a:rPr lang="tr-TR" dirty="0">
                <a:solidFill>
                  <a:srgbClr val="485793"/>
                </a:solidFill>
              </a:rPr>
              <a:t> (1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Slovenya</a:t>
            </a:r>
            <a:r>
              <a:rPr lang="tr-TR" dirty="0">
                <a:solidFill>
                  <a:srgbClr val="485793"/>
                </a:solidFill>
              </a:rPr>
              <a:t> (1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Yunanistan</a:t>
            </a:r>
            <a:r>
              <a:rPr lang="tr-TR" dirty="0">
                <a:solidFill>
                  <a:srgbClr val="485793"/>
                </a:solidFill>
              </a:rPr>
              <a:t> (4 Üniversite)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386AC24-7705-40A9-3B7B-28A1DCAF27A4}"/>
              </a:ext>
            </a:extLst>
          </p:cNvPr>
          <p:cNvSpPr txBox="1"/>
          <p:nvPr/>
        </p:nvSpPr>
        <p:spPr>
          <a:xfrm>
            <a:off x="6409975" y="2096139"/>
            <a:ext cx="5859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solidFill>
                  <a:srgbClr val="96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ÜLKE &amp; 48 ÜNİVERSİTE</a:t>
            </a:r>
            <a:endParaRPr lang="tr-TR" dirty="0">
              <a:solidFill>
                <a:srgbClr val="96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>
            <a:extLst>
              <a:ext uri="{FF2B5EF4-FFF2-40B4-BE49-F238E27FC236}">
                <a16:creationId xmlns:a16="http://schemas.microsoft.com/office/drawing/2014/main" id="{87438A34-B7CB-7461-6867-899108B1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855002"/>
            <a:ext cx="10556186" cy="456562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latin typeface="+mn-lt"/>
              </a:rPr>
              <a:t>Uluslararası İşbirlikleri </a:t>
            </a:r>
            <a:r>
              <a:rPr lang="tr-TR" sz="3200" b="1" dirty="0">
                <a:solidFill>
                  <a:srgbClr val="3333FF"/>
                </a:solidFill>
                <a:latin typeface="+mn-lt"/>
              </a:rPr>
              <a:t>(Erasmus+ KA171)</a:t>
            </a:r>
            <a:endParaRPr lang="tr-TR" sz="32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0AE-9F01-4565-8359-DEF5439FBB37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6" name="Resim 5" descr="metin, ekran görüntüsü, grafik tasarım, harita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C8B09452-10CF-2BF1-3DEE-F4DEF20AA4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9" y="1833533"/>
            <a:ext cx="6189745" cy="4375376"/>
          </a:xfrm>
          <a:prstGeom prst="rect">
            <a:avLst/>
          </a:prstGeom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2500FB5C-56FA-0225-D2CE-87CB2ACAB97C}"/>
              </a:ext>
            </a:extLst>
          </p:cNvPr>
          <p:cNvSpPr/>
          <p:nvPr/>
        </p:nvSpPr>
        <p:spPr>
          <a:xfrm>
            <a:off x="6409975" y="2750039"/>
            <a:ext cx="2932612" cy="2542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Azerbaycan </a:t>
            </a:r>
            <a:r>
              <a:rPr lang="tr-TR" dirty="0">
                <a:solidFill>
                  <a:srgbClr val="485793"/>
                </a:solidFill>
              </a:rPr>
              <a:t>(2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Bosna Hersek </a:t>
            </a:r>
            <a:r>
              <a:rPr lang="tr-TR" dirty="0">
                <a:solidFill>
                  <a:srgbClr val="485793"/>
                </a:solidFill>
              </a:rPr>
              <a:t>(2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Gürcistan </a:t>
            </a:r>
            <a:r>
              <a:rPr lang="tr-TR" dirty="0">
                <a:solidFill>
                  <a:srgbClr val="485793"/>
                </a:solidFill>
              </a:rPr>
              <a:t>(5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Endonezya </a:t>
            </a:r>
            <a:r>
              <a:rPr lang="tr-TR" dirty="0">
                <a:solidFill>
                  <a:srgbClr val="485793"/>
                </a:solidFill>
              </a:rPr>
              <a:t>(1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Hindistan</a:t>
            </a:r>
            <a:r>
              <a:rPr lang="tr-TR" dirty="0">
                <a:solidFill>
                  <a:srgbClr val="485793"/>
                </a:solidFill>
              </a:rPr>
              <a:t> (1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Karadağ </a:t>
            </a:r>
            <a:r>
              <a:rPr lang="tr-TR" dirty="0">
                <a:solidFill>
                  <a:srgbClr val="485793"/>
                </a:solidFill>
              </a:rPr>
              <a:t>(1 Üniversite)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10AD02F-3E88-FAB6-E8C3-E961593F7A9E}"/>
              </a:ext>
            </a:extLst>
          </p:cNvPr>
          <p:cNvSpPr txBox="1"/>
          <p:nvPr/>
        </p:nvSpPr>
        <p:spPr>
          <a:xfrm>
            <a:off x="9135419" y="2750039"/>
            <a:ext cx="2932612" cy="2542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Kazakistan </a:t>
            </a:r>
            <a:r>
              <a:rPr lang="tr-TR" dirty="0">
                <a:solidFill>
                  <a:srgbClr val="485793"/>
                </a:solidFill>
              </a:rPr>
              <a:t>(2 Üniversite)</a:t>
            </a:r>
            <a:endParaRPr lang="tr-TR" b="1" dirty="0">
              <a:solidFill>
                <a:srgbClr val="485793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Kırgızistan </a:t>
            </a:r>
            <a:r>
              <a:rPr lang="tr-TR" dirty="0">
                <a:solidFill>
                  <a:srgbClr val="485793"/>
                </a:solidFill>
              </a:rPr>
              <a:t>(1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Kosova</a:t>
            </a:r>
            <a:r>
              <a:rPr lang="tr-TR" dirty="0">
                <a:solidFill>
                  <a:srgbClr val="485793"/>
                </a:solidFill>
              </a:rPr>
              <a:t> (2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Malezya</a:t>
            </a:r>
            <a:r>
              <a:rPr lang="tr-TR" dirty="0">
                <a:solidFill>
                  <a:srgbClr val="485793"/>
                </a:solidFill>
              </a:rPr>
              <a:t> (1 Üniversite) 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Özbekistan</a:t>
            </a:r>
            <a:r>
              <a:rPr lang="tr-TR" dirty="0">
                <a:solidFill>
                  <a:srgbClr val="485793"/>
                </a:solidFill>
              </a:rPr>
              <a:t> (6 Üniversite)</a:t>
            </a:r>
          </a:p>
          <a:p>
            <a:pPr algn="just">
              <a:lnSpc>
                <a:spcPct val="150000"/>
              </a:lnSpc>
            </a:pPr>
            <a:r>
              <a:rPr lang="tr-TR" b="1" dirty="0">
                <a:solidFill>
                  <a:srgbClr val="485793"/>
                </a:solidFill>
              </a:rPr>
              <a:t>Tunus</a:t>
            </a:r>
            <a:r>
              <a:rPr lang="tr-TR" dirty="0">
                <a:solidFill>
                  <a:srgbClr val="485793"/>
                </a:solidFill>
              </a:rPr>
              <a:t> (1 Üniversite)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24C891E-A482-79D3-3381-73DCA2635A26}"/>
              </a:ext>
            </a:extLst>
          </p:cNvPr>
          <p:cNvSpPr txBox="1"/>
          <p:nvPr/>
        </p:nvSpPr>
        <p:spPr>
          <a:xfrm>
            <a:off x="6409975" y="2096139"/>
            <a:ext cx="58599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>
                <a:solidFill>
                  <a:srgbClr val="962E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 ÜLKE &amp; 25 ÜNİVERSİTE</a:t>
            </a:r>
            <a:endParaRPr lang="tr-TR" dirty="0">
              <a:solidFill>
                <a:srgbClr val="96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 isInverted="1"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378691" y="2170545"/>
            <a:ext cx="11628582" cy="3131128"/>
          </a:xfrm>
        </p:spPr>
        <p:txBody>
          <a:bodyPr>
            <a:normAutofit fontScale="55000" lnSpcReduction="20000"/>
          </a:bodyPr>
          <a:lstStyle/>
          <a:p>
            <a:r>
              <a:rPr lang="tr-TR" sz="9600" b="1" dirty="0">
                <a:solidFill>
                  <a:srgbClr val="3333FF"/>
                </a:solidFill>
              </a:rPr>
              <a:t>KALİTE VE AKREDİTASYON ÇALIŞMALARI</a:t>
            </a:r>
          </a:p>
          <a:p>
            <a:endParaRPr lang="tr-TR" sz="4000" b="1" dirty="0">
              <a:solidFill>
                <a:srgbClr val="3333FF"/>
              </a:solidFill>
            </a:endParaRPr>
          </a:p>
          <a:p>
            <a:r>
              <a:rPr lang="tr-TR" sz="4000" b="1" dirty="0">
                <a:solidFill>
                  <a:srgbClr val="FF0000"/>
                </a:solidFill>
              </a:rPr>
              <a:t>YÖKAK BİRİM İÇ DEĞERLENDİRME RAPORU (BİDR)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PROGRAM AKREDİTASYONU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ÖZ DEĞERLENDİRME </a:t>
            </a:r>
          </a:p>
          <a:p>
            <a:r>
              <a:rPr lang="tr-TR" sz="4000" b="1" dirty="0">
                <a:solidFill>
                  <a:srgbClr val="FF0000"/>
                </a:solidFill>
              </a:rPr>
              <a:t>2026 YILI İYİLEŞTİRME PLANI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65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2024 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29</a:t>
            </a:fld>
            <a:endParaRPr lang="tr-TR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789793"/>
              </p:ext>
            </p:extLst>
          </p:nvPr>
        </p:nvGraphicFramePr>
        <p:xfrm>
          <a:off x="208723" y="1995545"/>
          <a:ext cx="11489635" cy="36800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01007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855197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360612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2819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4503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450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52784">
                <a:tc row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A.1. Liderlik ve Kalite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A.1.1. Yönetim modeli ve idari yapı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6937291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A.1.2. Liderlik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776373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A.1.3. Kurumsal dönüşüm kapasitesi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90035010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A.1.4. İç kalite güvencesi mekanizmaları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945693"/>
                  </a:ext>
                </a:extLst>
              </a:tr>
              <a:tr h="3957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A.1.5. Kamuoyunu bilgilendirme ve hesap verebilirlik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36132192"/>
                  </a:ext>
                </a:extLst>
              </a:tr>
              <a:tr h="352784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A.2. Misyon ve Stratejik Amaçlar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A.2.1. Misyon, vizyon ve politikalar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0402517"/>
                  </a:ext>
                </a:extLst>
              </a:tr>
              <a:tr h="3527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A.2.2. Stratejik amaç ve hedefler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04760620"/>
                  </a:ext>
                </a:extLst>
              </a:tr>
              <a:tr h="47752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A.2.3. Performans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92506191"/>
                  </a:ext>
                </a:extLst>
              </a:tr>
            </a:tbl>
          </a:graphicData>
        </a:graphic>
      </p:graphicFrame>
      <p:sp>
        <p:nvSpPr>
          <p:cNvPr id="2" name="Dikdörtgen 1"/>
          <p:cNvSpPr/>
          <p:nvPr/>
        </p:nvSpPr>
        <p:spPr>
          <a:xfrm>
            <a:off x="208723" y="5831296"/>
            <a:ext cx="11489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KA131, </a:t>
            </a:r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KA171, </a:t>
            </a:r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KA131 Konsorsiyum Yürütücülüğü, </a:t>
            </a:r>
            <a:r>
              <a:rPr lang="tr-TR" b="1" dirty="0">
                <a:solidFill>
                  <a:srgbClr val="485793"/>
                </a:solidFill>
              </a:rPr>
              <a:t>2</a:t>
            </a:r>
            <a:r>
              <a:rPr lang="tr-TR" dirty="0">
                <a:solidFill>
                  <a:srgbClr val="485793"/>
                </a:solidFill>
              </a:rPr>
              <a:t> KA131 Konsorsiyum Ortaklığı, </a:t>
            </a:r>
            <a:r>
              <a:rPr lang="tr-TR" b="1" dirty="0">
                <a:solidFill>
                  <a:srgbClr val="485793"/>
                </a:solidFill>
              </a:rPr>
              <a:t>2</a:t>
            </a:r>
            <a:r>
              <a:rPr lang="tr-TR" dirty="0">
                <a:solidFill>
                  <a:srgbClr val="485793"/>
                </a:solidFill>
              </a:rPr>
              <a:t> KA220 Proje Ortaklığı </a:t>
            </a:r>
          </a:p>
        </p:txBody>
      </p:sp>
      <p:cxnSp>
        <p:nvCxnSpPr>
          <p:cNvPr id="9" name="Düz Ok Bağlayıcısı 8"/>
          <p:cNvCxnSpPr/>
          <p:nvPr/>
        </p:nvCxnSpPr>
        <p:spPr>
          <a:xfrm flipH="1">
            <a:off x="10569897" y="6015962"/>
            <a:ext cx="576085" cy="14272"/>
          </a:xfrm>
          <a:prstGeom prst="straightConnector1">
            <a:avLst/>
          </a:prstGeom>
          <a:ln w="57150">
            <a:solidFill>
              <a:srgbClr val="962E2E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 flipV="1">
            <a:off x="11117331" y="5581324"/>
            <a:ext cx="943" cy="425520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85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t Başlık 6"/>
          <p:cNvSpPr>
            <a:spLocks noGrp="1"/>
          </p:cNvSpPr>
          <p:nvPr>
            <p:ph type="subTitle" idx="1"/>
          </p:nvPr>
        </p:nvSpPr>
        <p:spPr>
          <a:xfrm>
            <a:off x="1524000" y="2521384"/>
            <a:ext cx="9144000" cy="1655762"/>
          </a:xfrm>
        </p:spPr>
        <p:txBody>
          <a:bodyPr>
            <a:normAutofit/>
          </a:bodyPr>
          <a:lstStyle/>
          <a:p>
            <a:r>
              <a:rPr lang="tr-TR" sz="6000" b="1" dirty="0">
                <a:solidFill>
                  <a:srgbClr val="FF0000"/>
                </a:solidFill>
              </a:rPr>
              <a:t>YÖNETİM</a:t>
            </a:r>
            <a:endParaRPr lang="tr-TR" sz="6000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29774" y="777856"/>
            <a:ext cx="10345781" cy="705395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LİDERLİK, YÖNETİŞİM VE KALİTE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30</a:t>
            </a:fld>
            <a:endParaRPr lang="tr-TR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15247"/>
              </p:ext>
            </p:extLst>
          </p:nvPr>
        </p:nvGraphicFramePr>
        <p:xfrm>
          <a:off x="785192" y="1908314"/>
          <a:ext cx="10634869" cy="401540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682669">
                  <a:extLst>
                    <a:ext uri="{9D8B030D-6E8A-4147-A177-3AD203B41FA5}">
                      <a16:colId xmlns:a16="http://schemas.microsoft.com/office/drawing/2014/main" val="246640834"/>
                    </a:ext>
                  </a:extLst>
                </a:gridCol>
                <a:gridCol w="5607243">
                  <a:extLst>
                    <a:ext uri="{9D8B030D-6E8A-4147-A177-3AD203B41FA5}">
                      <a16:colId xmlns:a16="http://schemas.microsoft.com/office/drawing/2014/main" val="1877722691"/>
                    </a:ext>
                  </a:extLst>
                </a:gridCol>
                <a:gridCol w="1173950">
                  <a:extLst>
                    <a:ext uri="{9D8B030D-6E8A-4147-A177-3AD203B41FA5}">
                      <a16:colId xmlns:a16="http://schemas.microsoft.com/office/drawing/2014/main" val="424251854"/>
                    </a:ext>
                  </a:extLst>
                </a:gridCol>
                <a:gridCol w="1171007">
                  <a:extLst>
                    <a:ext uri="{9D8B030D-6E8A-4147-A177-3AD203B41FA5}">
                      <a16:colId xmlns:a16="http://schemas.microsoft.com/office/drawing/2014/main" val="1945863112"/>
                    </a:ext>
                  </a:extLst>
                </a:gridCol>
              </a:tblGrid>
              <a:tr h="31641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0066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Olgunluk Düzeyi </a:t>
                      </a: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435060"/>
                  </a:ext>
                </a:extLst>
              </a:tr>
              <a:tr h="31641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66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1854559"/>
                  </a:ext>
                </a:extLst>
              </a:tr>
              <a:tr h="33111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A.3. Yönetim Sistemleri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A.3.1. Bilgi yönetim sistemi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7788883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A.3.2. İnsan kaynakları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7303980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A.3.3. Finansal yönetim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6439766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A.3.4. Süreç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33214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A.4. Paydaş Katılımı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A.4.1. İç ve dış paydaş katılımı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4577651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A.4.2. Öğrenci geri bildirimleri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9472989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A.4.3. Mezun ilişkileri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61784372"/>
                  </a:ext>
                </a:extLst>
              </a:tr>
              <a:tr h="331115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A.5. </a:t>
                      </a:r>
                      <a:r>
                        <a:rPr lang="tr-TR" sz="2000" b="1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Uluslararasılaşma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A.5.1.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süreçlerinin yönetimi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3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32229610"/>
                  </a:ext>
                </a:extLst>
              </a:tr>
              <a:tr h="33111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A.5.2.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kaynakları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96551595"/>
                  </a:ext>
                </a:extLst>
              </a:tr>
              <a:tr h="4025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A.5.3. </a:t>
                      </a:r>
                      <a:r>
                        <a:rPr lang="tr-TR" sz="2000" dirty="0" err="1">
                          <a:effectLst/>
                          <a:latin typeface="+mn-lt"/>
                        </a:rPr>
                        <a:t>Uluslararasılaşma</a:t>
                      </a:r>
                      <a:r>
                        <a:rPr lang="tr-TR" sz="2000" dirty="0">
                          <a:effectLst/>
                          <a:latin typeface="+mn-lt"/>
                        </a:rPr>
                        <a:t> performansı</a:t>
                      </a:r>
                      <a:endParaRPr lang="tr-TR" sz="2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 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04298740"/>
                  </a:ext>
                </a:extLst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785193" y="5919221"/>
            <a:ext cx="109131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485793"/>
                </a:solidFill>
              </a:rPr>
              <a:t>85.506</a:t>
            </a:r>
            <a:r>
              <a:rPr lang="tr-TR" dirty="0">
                <a:solidFill>
                  <a:srgbClr val="485793"/>
                </a:solidFill>
              </a:rPr>
              <a:t> Euro’dan </a:t>
            </a:r>
            <a:r>
              <a:rPr lang="tr-TR" b="1" dirty="0">
                <a:solidFill>
                  <a:srgbClr val="485793"/>
                </a:solidFill>
              </a:rPr>
              <a:t>182.000</a:t>
            </a:r>
            <a:r>
              <a:rPr lang="tr-TR" dirty="0">
                <a:solidFill>
                  <a:srgbClr val="485793"/>
                </a:solidFill>
              </a:rPr>
              <a:t> Euro’ya geçiş / </a:t>
            </a:r>
            <a:r>
              <a:rPr lang="tr-TR" b="1" dirty="0">
                <a:solidFill>
                  <a:srgbClr val="485793"/>
                </a:solidFill>
              </a:rPr>
              <a:t>Yıllık</a:t>
            </a:r>
            <a:r>
              <a:rPr lang="tr-TR" dirty="0">
                <a:solidFill>
                  <a:srgbClr val="485793"/>
                </a:solidFill>
              </a:rPr>
              <a:t> Organize Edilen Proje sayısının </a:t>
            </a:r>
            <a:r>
              <a:rPr lang="tr-TR" b="1" dirty="0">
                <a:solidFill>
                  <a:srgbClr val="485793"/>
                </a:solidFill>
              </a:rPr>
              <a:t>4</a:t>
            </a:r>
            <a:r>
              <a:rPr lang="tr-TR" dirty="0">
                <a:solidFill>
                  <a:srgbClr val="485793"/>
                </a:solidFill>
              </a:rPr>
              <a:t>’ten </a:t>
            </a:r>
            <a:r>
              <a:rPr lang="tr-TR" b="1" dirty="0">
                <a:solidFill>
                  <a:srgbClr val="485793"/>
                </a:solidFill>
              </a:rPr>
              <a:t>7</a:t>
            </a:r>
            <a:r>
              <a:rPr lang="tr-TR" dirty="0">
                <a:solidFill>
                  <a:srgbClr val="485793"/>
                </a:solidFill>
              </a:rPr>
              <a:t>’ye çıkarılması  </a:t>
            </a:r>
          </a:p>
        </p:txBody>
      </p:sp>
      <p:cxnSp>
        <p:nvCxnSpPr>
          <p:cNvPr id="12" name="Düz Ok Bağlayıcısı 11"/>
          <p:cNvCxnSpPr/>
          <p:nvPr/>
        </p:nvCxnSpPr>
        <p:spPr>
          <a:xfrm flipH="1">
            <a:off x="10144002" y="6103887"/>
            <a:ext cx="721425" cy="10369"/>
          </a:xfrm>
          <a:prstGeom prst="straightConnector1">
            <a:avLst/>
          </a:prstGeom>
          <a:ln w="57150">
            <a:solidFill>
              <a:srgbClr val="962E2E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10838861" y="5868833"/>
            <a:ext cx="0" cy="245423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84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31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737370"/>
              </p:ext>
            </p:extLst>
          </p:nvPr>
        </p:nvGraphicFramePr>
        <p:xfrm>
          <a:off x="397563" y="1948069"/>
          <a:ext cx="11320673" cy="39714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35698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7017745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3615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36985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3656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23593">
                <a:tc rowSpan="6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B.1. Program Tasarımı, Değerlendirmesi ve Güncellenmesi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B.1.1. Programların tasarımı ve onayı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6440397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B.1.2. Programın ders dağılım dengesi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339067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B.1.3. Ders kazanımlarının program çıktılarıyla uyumu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9715348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B.1.4. Öğrenci iş yüküne dayalı ders tasarımı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44495381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B.1.5. Programların izlenmesi ve güncellenmesi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4180111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B.1.6. Eğitim ve öğretim süreçlerinin yönetimi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 2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8389602"/>
                  </a:ext>
                </a:extLst>
              </a:tr>
              <a:tr h="323593"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B.2. Programların Yürütülmesi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B.2.1. Öğretim yöntem ve teknikleri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96101504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B.2.2. Ölçme ve değerlendirme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193271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B.2.3. Öğrenci kabulü, önceki öğrenmenin tanınması ve kredilendirilmesi*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4325633"/>
                  </a:ext>
                </a:extLst>
              </a:tr>
              <a:tr h="32359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</a:rPr>
                        <a:t>B.2.4. Yeterliliklerin sertifikalandırılması ve diploma</a:t>
                      </a:r>
                      <a:endParaRPr lang="tr-TR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941980"/>
                  </a:ext>
                </a:extLst>
              </a:tr>
            </a:tbl>
          </a:graphicData>
        </a:graphic>
      </p:graphicFrame>
      <p:cxnSp>
        <p:nvCxnSpPr>
          <p:cNvPr id="6" name="Düz Ok Bağlayıcısı 5"/>
          <p:cNvCxnSpPr/>
          <p:nvPr/>
        </p:nvCxnSpPr>
        <p:spPr>
          <a:xfrm flipH="1">
            <a:off x="10445205" y="6141679"/>
            <a:ext cx="756195" cy="9782"/>
          </a:xfrm>
          <a:prstGeom prst="straightConnector1">
            <a:avLst/>
          </a:prstGeom>
          <a:ln w="57150">
            <a:solidFill>
              <a:srgbClr val="962E2E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414815" y="5957013"/>
            <a:ext cx="10266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485793"/>
                </a:solidFill>
              </a:rPr>
              <a:t>Öğrencilere</a:t>
            </a:r>
            <a:r>
              <a:rPr lang="tr-TR" b="1" dirty="0">
                <a:solidFill>
                  <a:srgbClr val="485793"/>
                </a:solidFill>
              </a:rPr>
              <a:t> Diploma Eki’nin </a:t>
            </a:r>
            <a:r>
              <a:rPr lang="tr-TR" dirty="0">
                <a:solidFill>
                  <a:srgbClr val="485793"/>
                </a:solidFill>
              </a:rPr>
              <a:t>Sunulması </a:t>
            </a:r>
            <a:r>
              <a:rPr lang="tr-TR" b="1" dirty="0">
                <a:solidFill>
                  <a:srgbClr val="485793"/>
                </a:solidFill>
              </a:rPr>
              <a:t>(</a:t>
            </a:r>
            <a:r>
              <a:rPr lang="tr-TR" b="1" dirty="0" err="1">
                <a:solidFill>
                  <a:srgbClr val="485793"/>
                </a:solidFill>
              </a:rPr>
              <a:t>Europass</a:t>
            </a:r>
            <a:r>
              <a:rPr lang="tr-TR" b="1" dirty="0">
                <a:solidFill>
                  <a:srgbClr val="485793"/>
                </a:solidFill>
              </a:rPr>
              <a:t>) / Personellere Katılım Sertifikalarının </a:t>
            </a:r>
            <a:r>
              <a:rPr lang="tr-TR" dirty="0">
                <a:solidFill>
                  <a:srgbClr val="485793"/>
                </a:solidFill>
              </a:rPr>
              <a:t>Organize Edilmesi</a:t>
            </a:r>
          </a:p>
        </p:txBody>
      </p:sp>
      <p:cxnSp>
        <p:nvCxnSpPr>
          <p:cNvPr id="10" name="Düz Bağlayıcı 9"/>
          <p:cNvCxnSpPr/>
          <p:nvPr/>
        </p:nvCxnSpPr>
        <p:spPr>
          <a:xfrm flipH="1" flipV="1">
            <a:off x="11201400" y="5870176"/>
            <a:ext cx="2520" cy="296905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55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7565" y="820670"/>
            <a:ext cx="10266122" cy="64335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EĞİTİM VE ÖĞRETİM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644874"/>
              </p:ext>
            </p:extLst>
          </p:nvPr>
        </p:nvGraphicFramePr>
        <p:xfrm>
          <a:off x="397563" y="1967947"/>
          <a:ext cx="11390246" cy="375729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62529">
                  <a:extLst>
                    <a:ext uri="{9D8B030D-6E8A-4147-A177-3AD203B41FA5}">
                      <a16:colId xmlns:a16="http://schemas.microsoft.com/office/drawing/2014/main" val="1700850444"/>
                    </a:ext>
                  </a:extLst>
                </a:gridCol>
                <a:gridCol w="6348397">
                  <a:extLst>
                    <a:ext uri="{9D8B030D-6E8A-4147-A177-3AD203B41FA5}">
                      <a16:colId xmlns:a16="http://schemas.microsoft.com/office/drawing/2014/main" val="228077740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849643670"/>
                    </a:ext>
                  </a:extLst>
                </a:gridCol>
                <a:gridCol w="989660">
                  <a:extLst>
                    <a:ext uri="{9D8B030D-6E8A-4147-A177-3AD203B41FA5}">
                      <a16:colId xmlns:a16="http://schemas.microsoft.com/office/drawing/2014/main" val="3338100498"/>
                    </a:ext>
                  </a:extLst>
                </a:gridCol>
              </a:tblGrid>
              <a:tr h="43062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975507"/>
                  </a:ext>
                </a:extLst>
              </a:tr>
              <a:tr h="19554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7730375"/>
                  </a:ext>
                </a:extLst>
              </a:tr>
              <a:tr h="376877">
                <a:tc row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B.3. Öğrenme Kaynakları ve Akademik Destek Hizmetleri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B.3.1. Öğrenme ortam ve kaynakları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5679890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B.3.2. Akademik destek hizmetleri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2932963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B.3.3. Tesis ve altyapılar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6655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B.3.4. Dezavantajlı gruplar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6460732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B.3.5. Sosyal, kültürel, sportif faaliyetler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2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37565821"/>
                  </a:ext>
                </a:extLst>
              </a:tr>
              <a:tr h="376877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B.4. Öğretim Kadrosu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B.4.1. Atama, yükseltme ve görevlendirme kriterleri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7298514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B.4.2. Öğretim yetkinlikleri ve gelişimi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39092146"/>
                  </a:ext>
                </a:extLst>
              </a:tr>
              <a:tr h="37687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B.4.3. Eğitim faaliyetlerine yönelik teşvik ve ödüllendirme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96414806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492454" y="5832749"/>
            <a:ext cx="10266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485793"/>
                </a:solidFill>
              </a:rPr>
              <a:t>Yıldızlar Ligi Erasmus+ Merkezi Projeler Toplantısı</a:t>
            </a:r>
            <a:r>
              <a:rPr lang="tr-TR" dirty="0">
                <a:solidFill>
                  <a:srgbClr val="485793"/>
                </a:solidFill>
              </a:rPr>
              <a:t>nın Üniversitemizde Gerçekleştirilmiş Olması </a:t>
            </a:r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9503318" y="6017415"/>
            <a:ext cx="2476707" cy="18406"/>
          </a:xfrm>
          <a:prstGeom prst="straightConnector1">
            <a:avLst/>
          </a:prstGeom>
          <a:ln w="57150">
            <a:solidFill>
              <a:srgbClr val="962E2E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cxnSpLocks/>
          </p:cNvCxnSpPr>
          <p:nvPr/>
        </p:nvCxnSpPr>
        <p:spPr>
          <a:xfrm flipV="1">
            <a:off x="11955592" y="4444692"/>
            <a:ext cx="0" cy="1591129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11431386" y="4433453"/>
            <a:ext cx="547254" cy="0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7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8722" y="727167"/>
            <a:ext cx="10688165" cy="731521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ARAŞTIRMA VE GELİŞTİRME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33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49460"/>
              </p:ext>
            </p:extLst>
          </p:nvPr>
        </p:nvGraphicFramePr>
        <p:xfrm>
          <a:off x="461638" y="1897810"/>
          <a:ext cx="11296353" cy="38072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85772">
                  <a:extLst>
                    <a:ext uri="{9D8B030D-6E8A-4147-A177-3AD203B41FA5}">
                      <a16:colId xmlns:a16="http://schemas.microsoft.com/office/drawing/2014/main" val="645855470"/>
                    </a:ext>
                  </a:extLst>
                </a:gridCol>
                <a:gridCol w="6225223">
                  <a:extLst>
                    <a:ext uri="{9D8B030D-6E8A-4147-A177-3AD203B41FA5}">
                      <a16:colId xmlns:a16="http://schemas.microsoft.com/office/drawing/2014/main" val="1792247549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3941718591"/>
                    </a:ext>
                  </a:extLst>
                </a:gridCol>
                <a:gridCol w="892679">
                  <a:extLst>
                    <a:ext uri="{9D8B030D-6E8A-4147-A177-3AD203B41FA5}">
                      <a16:colId xmlns:a16="http://schemas.microsoft.com/office/drawing/2014/main" val="2393758815"/>
                    </a:ext>
                  </a:extLst>
                </a:gridCol>
              </a:tblGrid>
              <a:tr h="354598"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ANA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ALT ÖLÇÜT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OLGUNLUK DÜZEYİ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761587"/>
                  </a:ext>
                </a:extLst>
              </a:tr>
              <a:tr h="3545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0336978"/>
                  </a:ext>
                </a:extLst>
              </a:tr>
              <a:tr h="398921">
                <a:tc rowSpan="3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C.1. Araştırma Süreçlerinin Yönetimi ve Araştırma Kaynakları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C.1.1. Araştırma süreçlerinin yönetimi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39489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C.1.2. İç ve dış kaynaklar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8024448"/>
                  </a:ext>
                </a:extLst>
              </a:tr>
              <a:tr h="39892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C.1.3. Doktora programları ve doktora sonrası imkanlar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66837723"/>
                  </a:ext>
                </a:extLst>
              </a:tr>
              <a:tr h="39892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C.2. Araştırma Yetkinliği, İş birlikleri ve Destekler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C.2.1. Araştırma yetkinlikleri ve gelişimi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5560358"/>
                  </a:ext>
                </a:extLst>
              </a:tr>
              <a:tr h="41677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C.2.2. Ulusal ve uluslararası ortak programlar ve ortak araştırma birimleri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2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36882168"/>
                  </a:ext>
                </a:extLst>
              </a:tr>
              <a:tr h="402651">
                <a:tc rowSpan="2"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</a:rPr>
                        <a:t>C.3. Araştırma Performansı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C.3.1. Araştırma performansının izlenmesi ve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0733833"/>
                  </a:ext>
                </a:extLst>
              </a:tr>
              <a:tr h="68295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C.3.2. Öğretim elemanı/araştırmacı performansının değerlendirilmesi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 1</a:t>
                      </a:r>
                      <a:endParaRPr lang="tr-T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72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02972362"/>
                  </a:ext>
                </a:extLst>
              </a:tr>
            </a:tbl>
          </a:graphicData>
        </a:graphic>
      </p:graphicFrame>
      <p:sp>
        <p:nvSpPr>
          <p:cNvPr id="6" name="Dikdörtgen 5"/>
          <p:cNvSpPr/>
          <p:nvPr/>
        </p:nvSpPr>
        <p:spPr>
          <a:xfrm>
            <a:off x="461638" y="5846039"/>
            <a:ext cx="11489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KA131, </a:t>
            </a:r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KA171, </a:t>
            </a:r>
            <a:r>
              <a:rPr lang="tr-TR" b="1" dirty="0">
                <a:solidFill>
                  <a:srgbClr val="485793"/>
                </a:solidFill>
              </a:rPr>
              <a:t>1</a:t>
            </a:r>
            <a:r>
              <a:rPr lang="tr-TR" dirty="0">
                <a:solidFill>
                  <a:srgbClr val="485793"/>
                </a:solidFill>
              </a:rPr>
              <a:t> KA131 Konsorsiyum Yürütücülüğü, </a:t>
            </a:r>
            <a:r>
              <a:rPr lang="tr-TR" b="1" dirty="0">
                <a:solidFill>
                  <a:srgbClr val="485793"/>
                </a:solidFill>
              </a:rPr>
              <a:t>2</a:t>
            </a:r>
            <a:r>
              <a:rPr lang="tr-TR" dirty="0">
                <a:solidFill>
                  <a:srgbClr val="485793"/>
                </a:solidFill>
              </a:rPr>
              <a:t> KA131 Konsorsiyum Ortaklığı, </a:t>
            </a:r>
            <a:r>
              <a:rPr lang="tr-TR" b="1" dirty="0">
                <a:solidFill>
                  <a:srgbClr val="485793"/>
                </a:solidFill>
              </a:rPr>
              <a:t>2</a:t>
            </a:r>
            <a:r>
              <a:rPr lang="tr-TR" dirty="0">
                <a:solidFill>
                  <a:srgbClr val="485793"/>
                </a:solidFill>
              </a:rPr>
              <a:t> KA220 Proje Ortaklığı </a:t>
            </a:r>
          </a:p>
        </p:txBody>
      </p:sp>
      <p:cxnSp>
        <p:nvCxnSpPr>
          <p:cNvPr id="7" name="Düz Ok Bağlayıcısı 6"/>
          <p:cNvCxnSpPr>
            <a:cxnSpLocks/>
          </p:cNvCxnSpPr>
          <p:nvPr/>
        </p:nvCxnSpPr>
        <p:spPr>
          <a:xfrm flipH="1">
            <a:off x="10917989" y="6016637"/>
            <a:ext cx="1054386" cy="1"/>
          </a:xfrm>
          <a:prstGeom prst="straightConnector1">
            <a:avLst/>
          </a:prstGeom>
          <a:ln w="57150">
            <a:solidFill>
              <a:srgbClr val="962E2E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>
            <a:cxnSpLocks/>
            <a:stCxn id="6" idx="3"/>
          </p:cNvCxnSpPr>
          <p:nvPr/>
        </p:nvCxnSpPr>
        <p:spPr>
          <a:xfrm flipV="1">
            <a:off x="11951273" y="3207544"/>
            <a:ext cx="0" cy="2823161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Bağlayıcı 11"/>
          <p:cNvCxnSpPr/>
          <p:nvPr/>
        </p:nvCxnSpPr>
        <p:spPr>
          <a:xfrm>
            <a:off x="11432736" y="3207544"/>
            <a:ext cx="547254" cy="0"/>
          </a:xfrm>
          <a:prstGeom prst="line">
            <a:avLst/>
          </a:prstGeom>
          <a:ln w="57150">
            <a:solidFill>
              <a:srgbClr val="962E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3712" y="698739"/>
            <a:ext cx="10267407" cy="88827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Birim İç Değerlendirme Raporu (BİDR) Kalite Güvence Sistem Ölçütleri Olgunluk Düzeyleri: </a:t>
            </a:r>
            <a:r>
              <a:rPr lang="tr-TR" sz="2800" b="1" dirty="0">
                <a:solidFill>
                  <a:srgbClr val="0000CC"/>
                </a:solidFill>
              </a:rPr>
              <a:t>TOPLUMSAL KATKI</a:t>
            </a:r>
            <a:endParaRPr lang="tr-TR" sz="28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8889-DDDD-45DC-9553-67B10B6C00B2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34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058690"/>
              </p:ext>
            </p:extLst>
          </p:nvPr>
        </p:nvGraphicFramePr>
        <p:xfrm>
          <a:off x="326570" y="2011681"/>
          <a:ext cx="11600387" cy="348390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67391">
                  <a:extLst>
                    <a:ext uri="{9D8B030D-6E8A-4147-A177-3AD203B41FA5}">
                      <a16:colId xmlns:a16="http://schemas.microsoft.com/office/drawing/2014/main" val="4076627954"/>
                    </a:ext>
                  </a:extLst>
                </a:gridCol>
                <a:gridCol w="4728335">
                  <a:extLst>
                    <a:ext uri="{9D8B030D-6E8A-4147-A177-3AD203B41FA5}">
                      <a16:colId xmlns:a16="http://schemas.microsoft.com/office/drawing/2014/main" val="890953265"/>
                    </a:ext>
                  </a:extLst>
                </a:gridCol>
                <a:gridCol w="1252330">
                  <a:extLst>
                    <a:ext uri="{9D8B030D-6E8A-4147-A177-3AD203B41FA5}">
                      <a16:colId xmlns:a16="http://schemas.microsoft.com/office/drawing/2014/main" val="4218147087"/>
                    </a:ext>
                  </a:extLst>
                </a:gridCol>
                <a:gridCol w="1252331">
                  <a:extLst>
                    <a:ext uri="{9D8B030D-6E8A-4147-A177-3AD203B41FA5}">
                      <a16:colId xmlns:a16="http://schemas.microsoft.com/office/drawing/2014/main" val="3426732535"/>
                    </a:ext>
                  </a:extLst>
                </a:gridCol>
              </a:tblGrid>
              <a:tr h="29712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ANA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ALT ÖLÇÜT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OLGUNLUK DÜZEYİ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72110269"/>
                  </a:ext>
                </a:extLst>
              </a:tr>
              <a:tr h="29712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81329109"/>
                  </a:ext>
                </a:extLst>
              </a:tr>
              <a:tr h="793413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D.1. Toplumsal Katkı Süreçlerinin Yönetimi ve Toplumsal Katkı Kaynakları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D.1.1. Toplumsal katkı süreçlerinin yönetimi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5416012"/>
                  </a:ext>
                </a:extLst>
              </a:tr>
              <a:tr h="70885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D.1.2. Kaynaklar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7382470"/>
                  </a:ext>
                </a:extLst>
              </a:tr>
              <a:tr h="135832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D.2. Toplumsal Katkı Performansı</a:t>
                      </a:r>
                      <a:endParaRPr lang="tr-TR" sz="20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D.2.1.Toplumsal katkı performansının izlenmesi ve değerlendirilmesi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</a:rPr>
                        <a:t>1 </a:t>
                      </a:r>
                      <a:endParaRPr lang="tr-T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81867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1" y="822035"/>
            <a:ext cx="10230075" cy="670745"/>
          </a:xfrm>
        </p:spPr>
        <p:txBody>
          <a:bodyPr>
            <a:norm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Öz Değerlendirme: </a:t>
            </a:r>
            <a:r>
              <a:rPr lang="tr-TR" sz="3600" b="1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Birimin Güçlü Yönleri</a:t>
            </a: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1" y="2078966"/>
            <a:ext cx="11380304" cy="3799320"/>
          </a:xfrm>
        </p:spPr>
        <p:txBody>
          <a:bodyPr>
            <a:noAutofit/>
          </a:bodyPr>
          <a:lstStyle/>
          <a:p>
            <a:pPr lvl="0"/>
            <a:r>
              <a:rPr lang="tr-TR" dirty="0"/>
              <a:t>Öğretim elemanı ve öğrencilere teknik destek sağlanması,</a:t>
            </a:r>
          </a:p>
          <a:p>
            <a:pPr lvl="0"/>
            <a:r>
              <a:rPr lang="tr-TR" dirty="0"/>
              <a:t>Öğretim elemanlarına kolaylıkla ulaşabilme imkânı,</a:t>
            </a:r>
          </a:p>
          <a:p>
            <a:pPr lvl="0"/>
            <a:r>
              <a:rPr lang="tr-TR" dirty="0"/>
              <a:t>Üniversiteler arası iş birliğine imkân sağlaması,</a:t>
            </a:r>
          </a:p>
          <a:p>
            <a:pPr lvl="0"/>
            <a:r>
              <a:rPr lang="tr-TR" dirty="0"/>
              <a:t>Üniversitenin diğer birimleriyle iş birliği halinde çalışmaya açık olunması,</a:t>
            </a:r>
          </a:p>
          <a:p>
            <a:pPr lvl="0"/>
            <a:r>
              <a:rPr lang="tr-TR" dirty="0"/>
              <a:t>Öğretim elemanlarının mevcut altyapı ve proje desteklerinden yararlandırılmasının sağlanması,</a:t>
            </a:r>
          </a:p>
          <a:p>
            <a:pPr lvl="0"/>
            <a:r>
              <a:rPr lang="tr-TR" dirty="0"/>
              <a:t>Öğretim elemanlarına yapılan bilgilendirme ve duyuruların kurumsal e-posta ve merkez web sayfası üzerinden hızlı ve etkin bir şekilde yapılması.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A862-E39F-4620-A0F0-63790156FBD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02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36" y="769476"/>
            <a:ext cx="10049164" cy="706052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  <a:cs typeface="Calibri" panose="020F0502020204030204" pitchFamily="34" charset="0"/>
              </a:rPr>
              <a:t>Öz Değerlendirme: </a:t>
            </a:r>
            <a:r>
              <a:rPr lang="tr-TR" sz="3200" b="1" dirty="0">
                <a:solidFill>
                  <a:srgbClr val="3333FF"/>
                </a:solidFill>
                <a:cs typeface="Calibri" panose="020F0502020204030204" pitchFamily="34" charset="0"/>
              </a:rPr>
              <a:t>Birimin Geliştirmeye Açık Yönleri</a:t>
            </a:r>
          </a:p>
        </p:txBody>
      </p:sp>
      <p:sp>
        <p:nvSpPr>
          <p:cNvPr id="5" name="İçerik Yer Tutucusu 10">
            <a:extLst>
              <a:ext uri="{FF2B5EF4-FFF2-40B4-BE49-F238E27FC236}">
                <a16:creationId xmlns:a16="http://schemas.microsoft.com/office/drawing/2014/main" id="{BAE19279-3B89-46C7-053F-76416D14D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07704"/>
            <a:ext cx="11231217" cy="3796748"/>
          </a:xfrm>
        </p:spPr>
        <p:txBody>
          <a:bodyPr>
            <a:noAutofit/>
          </a:bodyPr>
          <a:lstStyle/>
          <a:p>
            <a:pPr lvl="0"/>
            <a:r>
              <a:rPr lang="tr-TR" dirty="0"/>
              <a:t>Alanına hâkim nitelikli idari personelin olmaması,</a:t>
            </a:r>
          </a:p>
          <a:p>
            <a:pPr lvl="0"/>
            <a:r>
              <a:rPr lang="tr-TR" dirty="0"/>
              <a:t>Merkez içerisindeki faaliyetler (</a:t>
            </a:r>
            <a:r>
              <a:rPr lang="tr-TR" dirty="0" err="1"/>
              <a:t>çalıştay</a:t>
            </a:r>
            <a:r>
              <a:rPr lang="tr-TR" dirty="0"/>
              <a:t>, toplantı, odak grup görüşmeleri vb.) için uygun fiziki mekânların olmaması,</a:t>
            </a:r>
          </a:p>
          <a:p>
            <a:pPr lvl="0"/>
            <a:r>
              <a:rPr lang="tr-TR" dirty="0"/>
              <a:t>Bölgedeki diğer paydaşlarla iş birliği halinde çalışmalar yürütülmemesi</a:t>
            </a:r>
          </a:p>
          <a:p>
            <a:pPr lvl="0"/>
            <a:r>
              <a:rPr lang="tr-TR" dirty="0"/>
              <a:t>Koordinatörlük kurumsal yapısının ve organizasyonunun </a:t>
            </a:r>
            <a:r>
              <a:rPr lang="tr-TR" dirty="0" err="1"/>
              <a:t>uluslarasılaşma</a:t>
            </a:r>
            <a:r>
              <a:rPr lang="tr-TR" dirty="0"/>
              <a:t> ve yabancı uyruklu öğrencilere erişim bağlamında uygun olmayışı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tr-TR" sz="3200" dirty="0">
              <a:solidFill>
                <a:srgbClr val="485793"/>
              </a:solidFill>
            </a:endParaRP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D577-0848-44C6-9025-A8B26EA8EC55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289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9">
            <a:extLst>
              <a:ext uri="{FF2B5EF4-FFF2-40B4-BE49-F238E27FC236}">
                <a16:creationId xmlns:a16="http://schemas.microsoft.com/office/drawing/2014/main" id="{6F686FB9-5A7B-40DE-0CA3-B07E969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713124"/>
            <a:ext cx="10283079" cy="770707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  <a:t>Birim 2026 Yılı İyileştirme Planı</a:t>
            </a:r>
            <a:br>
              <a:rPr lang="tr-TR" sz="3600" b="1" dirty="0">
                <a:solidFill>
                  <a:srgbClr val="FF0000"/>
                </a:solidFill>
                <a:cs typeface="Calibri" panose="020F0502020204030204" pitchFamily="34" charset="0"/>
              </a:rPr>
            </a:br>
            <a:r>
              <a:rPr lang="tr-TR" sz="2400" b="1" i="1" dirty="0">
                <a:solidFill>
                  <a:srgbClr val="3333FF"/>
                </a:solidFill>
                <a:cs typeface="Calibri" panose="020F0502020204030204" pitchFamily="34" charset="0"/>
              </a:rPr>
              <a:t>(Birimin Geliştirmeye Açık Yönlerine dayalı olarak) </a:t>
            </a:r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0B4D-F556-4DE3-89D7-5A5627156614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37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863520"/>
              </p:ext>
            </p:extLst>
          </p:nvPr>
        </p:nvGraphicFramePr>
        <p:xfrm>
          <a:off x="352697" y="2027207"/>
          <a:ext cx="11403874" cy="376010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401786">
                  <a:extLst>
                    <a:ext uri="{9D8B030D-6E8A-4147-A177-3AD203B41FA5}">
                      <a16:colId xmlns:a16="http://schemas.microsoft.com/office/drawing/2014/main" val="3455104190"/>
                    </a:ext>
                  </a:extLst>
                </a:gridCol>
                <a:gridCol w="5002088">
                  <a:extLst>
                    <a:ext uri="{9D8B030D-6E8A-4147-A177-3AD203B41FA5}">
                      <a16:colId xmlns:a16="http://schemas.microsoft.com/office/drawing/2014/main" val="708491503"/>
                    </a:ext>
                  </a:extLst>
                </a:gridCol>
              </a:tblGrid>
              <a:tr h="596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Planlanan Faaliyet,</a:t>
                      </a:r>
                      <a:r>
                        <a:rPr lang="tr-TR" sz="3200" baseline="0" dirty="0">
                          <a:effectLst/>
                        </a:rPr>
                        <a:t> İş veya Süreçler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>
                          <a:effectLst/>
                        </a:rPr>
                        <a:t>Açıklama</a:t>
                      </a:r>
                      <a:endParaRPr lang="tr-TR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873437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effectLst/>
                        </a:rPr>
                        <a:t>Koordinatörlük Kurumsal Yapısı ve Organizasyonu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Koordinatörlük kurumsal yapısının ve organizasyonunun </a:t>
                      </a:r>
                      <a:r>
                        <a:rPr lang="tr-TR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uluslararasılaşma</a:t>
                      </a:r>
                      <a:r>
                        <a:rPr lang="tr-TR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bağlamında yapılandırılması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570582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Fiziki koşulların merkez personelinin ve öğretim elemanları ve öğrencilerle yapılacak iş birliği çalışmalarına uygun hale getirilmesi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</a:rPr>
                        <a:t>Çalışma</a:t>
                      </a:r>
                      <a:r>
                        <a:rPr lang="tr-TR" sz="1800" baseline="0" dirty="0">
                          <a:effectLst/>
                        </a:rPr>
                        <a:t> ortamının organize edilmesi</a:t>
                      </a:r>
                      <a:endParaRPr lang="tr-T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78131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Merkezin altyapı ve teknolojik desteğinin arttırılması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effectLst/>
                        </a:rPr>
                        <a:t>Erasmus+ değişim programı kapsamında</a:t>
                      </a:r>
                      <a:r>
                        <a:rPr lang="tr-TR" sz="1800" baseline="0" dirty="0">
                          <a:effectLst/>
                        </a:rPr>
                        <a:t> hareketlilik sağlayacak öğrenci ve personeller için yazılım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624369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Üniversite bazında ve yerelde yapılacak tanıtım çalışmaları için görüşmelerin sağlanması</a:t>
                      </a:r>
                      <a:endParaRPr lang="tr-TR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dirty="0">
                          <a:effectLst/>
                        </a:rPr>
                        <a:t>Kurumsal</a:t>
                      </a:r>
                      <a:r>
                        <a:rPr lang="tr-TR" sz="1800" baseline="0" dirty="0">
                          <a:effectLst/>
                        </a:rPr>
                        <a:t> bilinçlendirme faaliyetlerinin yürütülmesi ve </a:t>
                      </a: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dirty="0">
                          <a:effectLst/>
                        </a:rPr>
                        <a:t>toplumsal katkı boyutuna önem verilmesi 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234534"/>
                  </a:ext>
                </a:extLst>
              </a:tr>
              <a:tr h="484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Uzman personel istihdamının sağlanması</a:t>
                      </a:r>
                      <a:endParaRPr lang="tr-TR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1800" dirty="0">
                          <a:effectLst/>
                        </a:rPr>
                        <a:t>Görevlendirme yolu ile ya da istihdam yolu ile akademik ve idari personel</a:t>
                      </a:r>
                      <a:r>
                        <a:rPr lang="tr-TR" sz="1800" baseline="0" dirty="0">
                          <a:effectLst/>
                        </a:rPr>
                        <a:t> desteği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0449304"/>
                  </a:ext>
                </a:extLst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1" y="6286946"/>
            <a:ext cx="441500" cy="44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ythrough/>
      </p:transition>
    </mc:Choice>
    <mc:Fallback xmlns="">
      <p:transition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0" y="2832099"/>
            <a:ext cx="12192000" cy="287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Sorularınız ve Önerileriniz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66"/>
          <a:stretch/>
        </p:blipFill>
        <p:spPr>
          <a:xfrm>
            <a:off x="0" y="-25399"/>
            <a:ext cx="12192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464300"/>
            <a:ext cx="12192000" cy="393700"/>
          </a:xfrm>
          <a:prstGeom prst="rect">
            <a:avLst/>
          </a:prstGeom>
          <a:solidFill>
            <a:srgbClr val="962E2E"/>
          </a:solidFill>
          <a:ln>
            <a:solidFill>
              <a:srgbClr val="96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10"/>
          <p:cNvSpPr txBox="1">
            <a:spLocks/>
          </p:cNvSpPr>
          <p:nvPr/>
        </p:nvSpPr>
        <p:spPr>
          <a:xfrm>
            <a:off x="318052" y="2524539"/>
            <a:ext cx="11529391" cy="3177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</a:pPr>
            <a:r>
              <a:rPr lang="tr-TR" sz="5400" b="1" dirty="0">
                <a:solidFill>
                  <a:srgbClr val="962E2E"/>
                </a:solidFill>
              </a:rPr>
              <a:t>Katılımınız ve katkılarınız için teşekkür ederiz. 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02377"/>
            <a:ext cx="12280900" cy="57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8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rism isContent="1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A0342-B3A5-7EA1-D1BA-B00206D3C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750" y="771672"/>
            <a:ext cx="9792375" cy="6927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  <a:latin typeface="+mn-lt"/>
              </a:rPr>
              <a:t>YÖNETİM: </a:t>
            </a:r>
            <a:r>
              <a:rPr lang="tr-TR" sz="2800" b="1" dirty="0">
                <a:solidFill>
                  <a:srgbClr val="3333FF"/>
                </a:solidFill>
              </a:rPr>
              <a:t>Koordinatörlük</a:t>
            </a:r>
            <a:endParaRPr lang="tr-TR" sz="28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D5C2-DC3A-45D9-A443-C8578C816423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767A62-7916-D946-CA83-B79973ED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082" y="2375469"/>
            <a:ext cx="1997070" cy="2376000"/>
          </a:xfrm>
          <a:prstGeom prst="rect">
            <a:avLst/>
          </a:prstGeom>
          <a:ln w="127000" cap="rnd">
            <a:solidFill>
              <a:srgbClr val="962E2E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83BDE9A2-B89F-2ADC-8168-8DC98F84B2F7}"/>
              </a:ext>
            </a:extLst>
          </p:cNvPr>
          <p:cNvSpPr txBox="1"/>
          <p:nvPr/>
        </p:nvSpPr>
        <p:spPr>
          <a:xfrm>
            <a:off x="838200" y="5083130"/>
            <a:ext cx="3149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ea typeface="Times New Roman" panose="02020603050405020304" pitchFamily="18" charset="0"/>
              </a:rPr>
              <a:t>Prof. Dr. Faik Özgür KARATAŞ</a:t>
            </a:r>
          </a:p>
          <a:p>
            <a:r>
              <a:rPr lang="tr-TR" dirty="0"/>
              <a:t>Dış İlişkiler Kurum Koordinatörü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608A22A9-FB89-9428-C428-5C7599B23761}"/>
              </a:ext>
            </a:extLst>
          </p:cNvPr>
          <p:cNvSpPr txBox="1"/>
          <p:nvPr/>
        </p:nvSpPr>
        <p:spPr>
          <a:xfrm>
            <a:off x="4626935" y="5078198"/>
            <a:ext cx="3149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ea typeface="Times New Roman" panose="02020603050405020304" pitchFamily="18" charset="0"/>
              </a:rPr>
              <a:t>Doç. Dr. Gürhan BEBEK</a:t>
            </a:r>
          </a:p>
          <a:p>
            <a:r>
              <a:rPr lang="tr-TR" dirty="0"/>
              <a:t>Dış İlişkiler Kurum Koordinatör</a:t>
            </a:r>
          </a:p>
          <a:p>
            <a:pPr algn="ctr"/>
            <a:r>
              <a:rPr lang="tr-TR" dirty="0"/>
              <a:t>Yardımcısı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99CE948-10FB-5106-769C-9421210E58FB}"/>
              </a:ext>
            </a:extLst>
          </p:cNvPr>
          <p:cNvSpPr txBox="1"/>
          <p:nvPr/>
        </p:nvSpPr>
        <p:spPr>
          <a:xfrm>
            <a:off x="8415670" y="5078198"/>
            <a:ext cx="31498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ea typeface="Times New Roman" panose="02020603050405020304" pitchFamily="18" charset="0"/>
              </a:rPr>
              <a:t>Öğr. Gör. Dr. Esin SAYLAN</a:t>
            </a:r>
          </a:p>
          <a:p>
            <a:r>
              <a:rPr lang="tr-TR" dirty="0"/>
              <a:t>Dış İlişkiler Kurum Koordinatör</a:t>
            </a:r>
          </a:p>
          <a:p>
            <a:pPr algn="ctr"/>
            <a:r>
              <a:rPr lang="tr-TR" dirty="0"/>
              <a:t>Yardımcısı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85569C0-8993-5BF9-A500-26EC0579D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552" y="2409636"/>
            <a:ext cx="2376000" cy="2376000"/>
          </a:xfrm>
          <a:prstGeom prst="rect">
            <a:avLst/>
          </a:prstGeom>
          <a:ln w="127000" cap="rnd">
            <a:solidFill>
              <a:srgbClr val="962E2E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2" descr="giyim, insan yüzü, kişi, şahıs, adam, insan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39260EFB-542D-B0BC-43CC-0B34F0A251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3" y="2375469"/>
            <a:ext cx="1799919" cy="2376000"/>
          </a:xfrm>
          <a:prstGeom prst="rect">
            <a:avLst/>
          </a:prstGeom>
          <a:ln w="127000" cap="rnd">
            <a:solidFill>
              <a:srgbClr val="962E2E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663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621024E-FF4A-CCE4-5453-E107FF3A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717768"/>
            <a:ext cx="10212647" cy="730938"/>
          </a:xfrm>
        </p:spPr>
        <p:txBody>
          <a:bodyPr>
            <a:normAutofit/>
          </a:bodyPr>
          <a:lstStyle/>
          <a:p>
            <a:pPr algn="ctr"/>
            <a:r>
              <a:rPr lang="tr-TR" sz="3200" b="1" dirty="0">
                <a:solidFill>
                  <a:srgbClr val="FF0000"/>
                </a:solidFill>
              </a:rPr>
              <a:t>YÖNETİM: </a:t>
            </a:r>
            <a:r>
              <a:rPr lang="tr-TR" sz="3200" b="1" dirty="0">
                <a:solidFill>
                  <a:srgbClr val="3333FF"/>
                </a:solidFill>
                <a:latin typeface="+mn-lt"/>
              </a:rPr>
              <a:t>Kurullar / Komisyonlar</a:t>
            </a:r>
            <a:endParaRPr lang="tr-TR" sz="3200" dirty="0">
              <a:solidFill>
                <a:srgbClr val="3333FF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5871-5E83-4270-BE5D-5E99A6218E3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5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83010"/>
              </p:ext>
            </p:extLst>
          </p:nvPr>
        </p:nvGraphicFramePr>
        <p:xfrm>
          <a:off x="566284" y="2110262"/>
          <a:ext cx="11265593" cy="380257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5048505">
                  <a:extLst>
                    <a:ext uri="{9D8B030D-6E8A-4147-A177-3AD203B41FA5}">
                      <a16:colId xmlns:a16="http://schemas.microsoft.com/office/drawing/2014/main" val="1380241728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3658092677"/>
                    </a:ext>
                  </a:extLst>
                </a:gridCol>
                <a:gridCol w="2072362">
                  <a:extLst>
                    <a:ext uri="{9D8B030D-6E8A-4147-A177-3AD203B41FA5}">
                      <a16:colId xmlns:a16="http://schemas.microsoft.com/office/drawing/2014/main" val="1165777575"/>
                    </a:ext>
                  </a:extLst>
                </a:gridCol>
                <a:gridCol w="2072363">
                  <a:extLst>
                    <a:ext uri="{9D8B030D-6E8A-4147-A177-3AD203B41FA5}">
                      <a16:colId xmlns:a16="http://schemas.microsoft.com/office/drawing/2014/main" val="1261531179"/>
                    </a:ext>
                  </a:extLst>
                </a:gridCol>
              </a:tblGrid>
              <a:tr h="5524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Kurul / Komisyon Adı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Akademik Personel Sayısı 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İdari Personel Sayısı </a:t>
                      </a:r>
                      <a:r>
                        <a:rPr lang="tr-TR" sz="1800" i="1" dirty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>
                          <a:solidFill>
                            <a:srgbClr val="FF0000"/>
                          </a:solidFill>
                          <a:effectLst/>
                        </a:rPr>
                        <a:t>Üye Öğrenci Sayısı </a:t>
                      </a:r>
                      <a:r>
                        <a:rPr lang="tr-TR" sz="1800" i="1" dirty="0">
                          <a:solidFill>
                            <a:srgbClr val="0000CC"/>
                          </a:solidFill>
                          <a:effectLst/>
                        </a:rPr>
                        <a:t>(Varsa) </a:t>
                      </a:r>
                      <a:endParaRPr lang="tr-TR" sz="1800" b="1" i="1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9920248"/>
                  </a:ext>
                </a:extLst>
              </a:tr>
              <a:tr h="285220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Dış İlişkiler Kurum Koordinatörlüğü Yönetim Kurulu 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9710692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Dış İlişkiler Kurum Koordinatörlüğü Kalite Komisyonu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85745120"/>
                  </a:ext>
                </a:extLst>
              </a:tr>
              <a:tr h="277907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Erasmus+ Değişim Programı Sınav Komisyonu </a:t>
                      </a: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772066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Erasmus+ Değişim Programı Sınav İtiraz Komisyonu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3 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39196153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Erasmus+ Değişim Programı  Seçim Komisyonu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6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1451712"/>
                  </a:ext>
                </a:extLst>
              </a:tr>
              <a:tr h="301893"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Değişim Programları Eğitsel Tanıtım Komisyonu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3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1591073"/>
                  </a:ext>
                </a:extLst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1877" y="6356350"/>
            <a:ext cx="36012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4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pan dir="u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6" name="Alt Başlık 6"/>
          <p:cNvSpPr>
            <a:spLocks noGrp="1"/>
          </p:cNvSpPr>
          <p:nvPr>
            <p:ph type="subTitle" idx="1"/>
          </p:nvPr>
        </p:nvSpPr>
        <p:spPr>
          <a:xfrm>
            <a:off x="1513115" y="2129499"/>
            <a:ext cx="9254836" cy="2457016"/>
          </a:xfrm>
        </p:spPr>
        <p:txBody>
          <a:bodyPr>
            <a:normAutofit fontScale="25000" lnSpcReduction="20000"/>
          </a:bodyPr>
          <a:lstStyle/>
          <a:p>
            <a:r>
              <a:rPr lang="tr-TR" sz="24000" b="1" dirty="0">
                <a:solidFill>
                  <a:srgbClr val="FF0000"/>
                </a:solidFill>
              </a:rPr>
              <a:t>PERSONEL</a:t>
            </a:r>
          </a:p>
          <a:p>
            <a:endParaRPr lang="tr-TR" sz="9600" b="1" dirty="0">
              <a:solidFill>
                <a:srgbClr val="FF0000"/>
              </a:solidFill>
            </a:endParaRPr>
          </a:p>
          <a:p>
            <a:endParaRPr lang="tr-TR" sz="9600" b="1" dirty="0">
              <a:solidFill>
                <a:srgbClr val="FF0000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AKADEMİK PERSONEL SAYISI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   </a:t>
            </a:r>
          </a:p>
          <a:p>
            <a:r>
              <a:rPr lang="tr-TR" sz="9600" b="1" dirty="0">
                <a:solidFill>
                  <a:srgbClr val="3333FF"/>
                </a:solidFill>
              </a:rPr>
              <a:t>İDARİ PERSONEL SAYISI</a:t>
            </a:r>
          </a:p>
          <a:p>
            <a:endParaRPr lang="tr-TR" sz="9600" b="1" dirty="0">
              <a:solidFill>
                <a:srgbClr val="3333FF"/>
              </a:solidFill>
            </a:endParaRPr>
          </a:p>
          <a:p>
            <a:r>
              <a:rPr lang="tr-TR" sz="9600" b="1" dirty="0">
                <a:solidFill>
                  <a:srgbClr val="3333FF"/>
                </a:solidFill>
              </a:rPr>
              <a:t>ATAMA VE YÜKSELTMELER</a:t>
            </a:r>
          </a:p>
          <a:p>
            <a:endParaRPr lang="tr-T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  <a:latin typeface="+mn-lt"/>
              </a:rPr>
              <a:t>Akademik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7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36976"/>
              </p:ext>
            </p:extLst>
          </p:nvPr>
        </p:nvGraphicFramePr>
        <p:xfrm>
          <a:off x="517232" y="2170544"/>
          <a:ext cx="11282885" cy="375612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29921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549733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489857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208314">
                  <a:extLst>
                    <a:ext uri="{9D8B030D-6E8A-4147-A177-3AD203B41FA5}">
                      <a16:colId xmlns:a16="http://schemas.microsoft.com/office/drawing/2014/main" val="832792308"/>
                    </a:ext>
                  </a:extLst>
                </a:gridCol>
                <a:gridCol w="1785257">
                  <a:extLst>
                    <a:ext uri="{9D8B030D-6E8A-4147-A177-3AD203B41FA5}">
                      <a16:colId xmlns:a16="http://schemas.microsoft.com/office/drawing/2014/main" val="8933131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763486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556660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4787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AKADEMİK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658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Prof.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Doç. Dr.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Dr. </a:t>
                      </a: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Üyesi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Arş. Gör.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err="1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Öğr</a:t>
                      </a: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(Ders Vermeyen)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0308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3333FF"/>
                          </a:solidFill>
                        </a:rPr>
                        <a:t>Kadrolu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7654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0 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Doç. Dr.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Öğr. Gör.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Profesör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Dr. Öğr. Üyesi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Öğr.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Kurumlar Arası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Doç. Dr.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Öğr. Gör.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Profesör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Dr. Öğr. Üyesi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Öğr.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Kurumlar</a:t>
                      </a:r>
                      <a:r>
                        <a:rPr lang="tr-TR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Arası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333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2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1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1 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8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Doç. Dr.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Öğr. Gör.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 Profesör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Dr. Öğr. Üyesi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Öğr. Gör.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1: Kurumlar</a:t>
                      </a:r>
                      <a:r>
                        <a:rPr lang="tr-TR" sz="140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Arası</a:t>
                      </a:r>
                      <a:endParaRPr lang="tr-TR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74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4B846-B88E-5B06-F513-76D60F324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B19D96-0BAB-B26B-E74F-90A70475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7" y="762001"/>
            <a:ext cx="10315368" cy="691424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>
                <a:solidFill>
                  <a:srgbClr val="FF0000"/>
                </a:solidFill>
              </a:rPr>
              <a:t>İdari Personel Sayısı</a:t>
            </a:r>
            <a:endParaRPr lang="tr-TR" sz="3600" dirty="0">
              <a:solidFill>
                <a:srgbClr val="FF0000"/>
              </a:solidFill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DA8C-93E6-4C6D-BD38-60FE6FF68D18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8</a:t>
            </a:fld>
            <a:endParaRPr lang="tr-TR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907671"/>
              </p:ext>
            </p:extLst>
          </p:nvPr>
        </p:nvGraphicFramePr>
        <p:xfrm>
          <a:off x="517230" y="2170544"/>
          <a:ext cx="11337312" cy="35118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989402">
                  <a:extLst>
                    <a:ext uri="{9D8B030D-6E8A-4147-A177-3AD203B41FA5}">
                      <a16:colId xmlns:a16="http://schemas.microsoft.com/office/drawing/2014/main" val="2374852142"/>
                    </a:ext>
                  </a:extLst>
                </a:gridCol>
                <a:gridCol w="1498011">
                  <a:extLst>
                    <a:ext uri="{9D8B030D-6E8A-4147-A177-3AD203B41FA5}">
                      <a16:colId xmlns:a16="http://schemas.microsoft.com/office/drawing/2014/main" val="3943329580"/>
                    </a:ext>
                  </a:extLst>
                </a:gridCol>
                <a:gridCol w="1891650">
                  <a:extLst>
                    <a:ext uri="{9D8B030D-6E8A-4147-A177-3AD203B41FA5}">
                      <a16:colId xmlns:a16="http://schemas.microsoft.com/office/drawing/2014/main" val="4042487974"/>
                    </a:ext>
                  </a:extLst>
                </a:gridCol>
                <a:gridCol w="1333996">
                  <a:extLst>
                    <a:ext uri="{9D8B030D-6E8A-4147-A177-3AD203B41FA5}">
                      <a16:colId xmlns:a16="http://schemas.microsoft.com/office/drawing/2014/main" val="2314597785"/>
                    </a:ext>
                  </a:extLst>
                </a:gridCol>
                <a:gridCol w="1596421">
                  <a:extLst>
                    <a:ext uri="{9D8B030D-6E8A-4147-A177-3AD203B41FA5}">
                      <a16:colId xmlns:a16="http://schemas.microsoft.com/office/drawing/2014/main" val="3001289435"/>
                    </a:ext>
                  </a:extLst>
                </a:gridCol>
                <a:gridCol w="1027834">
                  <a:extLst>
                    <a:ext uri="{9D8B030D-6E8A-4147-A177-3AD203B41FA5}">
                      <a16:colId xmlns:a16="http://schemas.microsoft.com/office/drawing/2014/main" val="360630672"/>
                    </a:ext>
                  </a:extLst>
                </a:gridCol>
                <a:gridCol w="1213717">
                  <a:extLst>
                    <a:ext uri="{9D8B030D-6E8A-4147-A177-3AD203B41FA5}">
                      <a16:colId xmlns:a16="http://schemas.microsoft.com/office/drawing/2014/main" val="4056823348"/>
                    </a:ext>
                  </a:extLst>
                </a:gridCol>
                <a:gridCol w="1786281">
                  <a:extLst>
                    <a:ext uri="{9D8B030D-6E8A-4147-A177-3AD203B41FA5}">
                      <a16:colId xmlns:a16="http://schemas.microsoft.com/office/drawing/2014/main" val="1437704887"/>
                    </a:ext>
                  </a:extLst>
                </a:gridCol>
              </a:tblGrid>
              <a:tr h="515108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YIL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İDARİ PERSONEL SAYISI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KADRO DURUMU</a:t>
                      </a:r>
                    </a:p>
                  </a:txBody>
                  <a:tcPr marL="6350" marR="6350" marT="6350" marB="0" anchor="ctr"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0166921"/>
                  </a:ext>
                </a:extLst>
              </a:tr>
              <a:tr h="357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Memur (Kadrolu tüm sınıflar)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Sözleşmeli İdari Personel (4/b)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</a:rPr>
                        <a:t>696 KHK Göre Sürekli İşçi</a:t>
                      </a:r>
                      <a:endParaRPr lang="tr-TR" sz="1600" b="1" dirty="0">
                        <a:solidFill>
                          <a:srgbClr val="3333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4405073"/>
                  </a:ext>
                </a:extLst>
              </a:tr>
              <a:tr h="5594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>
                          <a:solidFill>
                            <a:srgbClr val="3333FF"/>
                          </a:solidFill>
                        </a:rPr>
                        <a:t>Kadrolu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rgbClr val="3333FF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Görevlendirme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14534560"/>
                  </a:ext>
                </a:extLst>
              </a:tr>
              <a:tr h="823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2024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tr-TR" sz="14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7389024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0000CC"/>
                          </a:solidFill>
                          <a:effectLst/>
                          <a:latin typeface="+mn-lt"/>
                        </a:rPr>
                        <a:t>2025</a:t>
                      </a:r>
                      <a:endParaRPr lang="tr-TR" sz="18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1189526"/>
                  </a:ext>
                </a:extLst>
              </a:tr>
              <a:tr h="7889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TOPLAM</a:t>
                      </a:r>
                      <a:endParaRPr lang="tr-TR" sz="18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</a:rPr>
                        <a:t> 0</a:t>
                      </a:r>
                      <a:endParaRPr lang="tr-TR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857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title"/>
          </p:nvPr>
        </p:nvSpPr>
        <p:spPr>
          <a:xfrm>
            <a:off x="332980" y="797724"/>
            <a:ext cx="10500672" cy="71515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Akademik Personel:</a:t>
            </a:r>
            <a:br>
              <a:rPr lang="tr-TR" sz="2800" b="1" dirty="0">
                <a:solidFill>
                  <a:srgbClr val="FF0000"/>
                </a:solidFill>
              </a:rPr>
            </a:br>
            <a:r>
              <a:rPr lang="tr-TR" sz="2800" b="1" dirty="0">
                <a:solidFill>
                  <a:srgbClr val="0000CC"/>
                </a:solidFill>
              </a:rPr>
              <a:t> 2025 Yılında Yapılan Atama ve Yükseltmeler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2B051-1742-442B-BD19-D71164AFA81D}" type="datetime1">
              <a:rPr lang="tr-TR" smtClean="0"/>
              <a:pPr/>
              <a:t>15.01.2026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42E69-0B45-4D6A-BDA9-8F9042B0111B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411778"/>
              </p:ext>
            </p:extLst>
          </p:nvPr>
        </p:nvGraphicFramePr>
        <p:xfrm>
          <a:off x="387626" y="1930145"/>
          <a:ext cx="11205659" cy="322245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539145">
                  <a:extLst>
                    <a:ext uri="{9D8B030D-6E8A-4147-A177-3AD203B41FA5}">
                      <a16:colId xmlns:a16="http://schemas.microsoft.com/office/drawing/2014/main" val="220074996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val="1696771542"/>
                    </a:ext>
                  </a:extLst>
                </a:gridCol>
                <a:gridCol w="3223674">
                  <a:extLst>
                    <a:ext uri="{9D8B030D-6E8A-4147-A177-3AD203B41FA5}">
                      <a16:colId xmlns:a16="http://schemas.microsoft.com/office/drawing/2014/main" val="497567926"/>
                    </a:ext>
                  </a:extLst>
                </a:gridCol>
                <a:gridCol w="3155354">
                  <a:extLst>
                    <a:ext uri="{9D8B030D-6E8A-4147-A177-3AD203B41FA5}">
                      <a16:colId xmlns:a16="http://schemas.microsoft.com/office/drawing/2014/main" val="3709939401"/>
                    </a:ext>
                  </a:extLst>
                </a:gridCol>
              </a:tblGrid>
              <a:tr h="4429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Sıra No *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Adı Soyadı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>
                          <a:solidFill>
                            <a:srgbClr val="FF0000"/>
                          </a:solidFill>
                          <a:effectLst/>
                        </a:rPr>
                        <a:t>Önceki Ünvanı</a:t>
                      </a:r>
                      <a:endParaRPr lang="tr-TR" sz="1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b="1" dirty="0">
                          <a:solidFill>
                            <a:srgbClr val="FF0000"/>
                          </a:solidFill>
                          <a:effectLst/>
                        </a:rPr>
                        <a:t>Son Aldığı </a:t>
                      </a:r>
                      <a:r>
                        <a:rPr lang="tr-TR" sz="1600" b="1" dirty="0" err="1">
                          <a:solidFill>
                            <a:srgbClr val="FF0000"/>
                          </a:solidFill>
                          <a:effectLst/>
                        </a:rPr>
                        <a:t>Ünvanı</a:t>
                      </a:r>
                      <a:endParaRPr lang="tr-TR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5357906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095879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7447075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0015397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6520346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8027019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9286444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</a:rPr>
                        <a:t> </a:t>
                      </a:r>
                      <a:endParaRPr lang="tr-TR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49934482"/>
                  </a:ext>
                </a:extLst>
              </a:tr>
              <a:tr h="3474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85" marR="6985" marT="698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715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9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8844</TotalTime>
  <Words>3176</Words>
  <Application>Microsoft Office PowerPoint</Application>
  <PresentationFormat>Geniş ekran</PresentationFormat>
  <Paragraphs>950</Paragraphs>
  <Slides>39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Teması</vt:lpstr>
      <vt:lpstr>PowerPoint Sunusu</vt:lpstr>
      <vt:lpstr>SUNUM PLANI</vt:lpstr>
      <vt:lpstr>PowerPoint Sunusu</vt:lpstr>
      <vt:lpstr>YÖNETİM: Koordinatörlük</vt:lpstr>
      <vt:lpstr>YÖNETİM: Kurullar / Komisyonlar</vt:lpstr>
      <vt:lpstr>PowerPoint Sunusu</vt:lpstr>
      <vt:lpstr>Akademik Personel Sayısı</vt:lpstr>
      <vt:lpstr>İdari Personel Sayısı</vt:lpstr>
      <vt:lpstr>Akademik Personel:  2025 Yılında Yapılan Atama ve Yükseltmeler</vt:lpstr>
      <vt:lpstr>PowerPoint Sunusu</vt:lpstr>
      <vt:lpstr>TANITIM FAALİYETLERİ </vt:lpstr>
      <vt:lpstr>TANITIM FAALİYETLERİ </vt:lpstr>
      <vt:lpstr>FUAR ve TOPLANTILARA KATILIM</vt:lpstr>
      <vt:lpstr>FUAR ve TOPLANTILARA KATILIM</vt:lpstr>
      <vt:lpstr>KOORDİNATÖRLÜK ZİYARETLERİ </vt:lpstr>
      <vt:lpstr>PowerPoint Sunusu</vt:lpstr>
      <vt:lpstr>FİZİKSEL YAPI</vt:lpstr>
      <vt:lpstr>Bilgi ve Teknoloji Kaynakları</vt:lpstr>
      <vt:lpstr>PowerPoint Sunusu</vt:lpstr>
      <vt:lpstr>PROJE BAZLI DEĞERLENDİRME</vt:lpstr>
      <vt:lpstr>BÜTÇE BAZLI DEĞERLENDİRME</vt:lpstr>
      <vt:lpstr>HAREKETLİLİK BAZLI DEĞERLENDİRME</vt:lpstr>
      <vt:lpstr>HAREKETLİLİK BAZLI DEĞERLENDİRME</vt:lpstr>
      <vt:lpstr>PowerPoint Sunusu</vt:lpstr>
      <vt:lpstr>Uluslararası İşbirlikleri (Ortak Program ve Projeler)</vt:lpstr>
      <vt:lpstr>Uluslararası İşbirlikleri (Erasmus+ KA131)</vt:lpstr>
      <vt:lpstr>Uluslararası İşbirlikleri (Erasmus+ KA171)</vt:lpstr>
      <vt:lpstr>PowerPoint Sunusu</vt:lpstr>
      <vt:lpstr>2024 Birim İç Değerlendirme Raporu (BİDR) Kalite Güvence Sistem Ölçütleri Olgunluk Düzeyleri: LİDERLİK, YÖNETİŞİM VE KALİTE</vt:lpstr>
      <vt:lpstr>Birim İç Değerlendirme Raporu (BİDR) Kalite Güvence Sistem Ölçütleri Olgunluk Düzeyleri: LİDERLİK, YÖNETİŞİM VE KALİTE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EĞİTİM VE ÖĞRETİM</vt:lpstr>
      <vt:lpstr>Birim İç Değerlendirme Raporu (BİDR) Kalite Güvence Sistem Ölçütleri Olgunluk Düzeyleri: ARAŞTIRMA VE GELİŞTİRME</vt:lpstr>
      <vt:lpstr>Birim İç Değerlendirme Raporu (BİDR) Kalite Güvence Sistem Ölçütleri Olgunluk Düzeyleri: TOPLUMSAL KATKI</vt:lpstr>
      <vt:lpstr>Öz Değerlendirme: Birimin Güçlü Yönleri</vt:lpstr>
      <vt:lpstr>Öz Değerlendirme: Birimin Geliştirmeye Açık Yönleri</vt:lpstr>
      <vt:lpstr>Birim 2026 Yılı İyileştirme Planı (Birimin Geliştirmeye Açık Yönlerine dayalı olarak)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KiK</dc:creator>
  <cp:lastModifiedBy>GÜRHAN BEBEK</cp:lastModifiedBy>
  <cp:revision>647</cp:revision>
  <cp:lastPrinted>2023-06-23T13:03:34Z</cp:lastPrinted>
  <dcterms:created xsi:type="dcterms:W3CDTF">2021-05-17T12:15:06Z</dcterms:created>
  <dcterms:modified xsi:type="dcterms:W3CDTF">2026-01-15T10:56:10Z</dcterms:modified>
</cp:coreProperties>
</file>