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37" r:id="rId2"/>
    <p:sldId id="330" r:id="rId3"/>
    <p:sldId id="493" r:id="rId4"/>
    <p:sldId id="286" r:id="rId5"/>
    <p:sldId id="463" r:id="rId6"/>
    <p:sldId id="288" r:id="rId7"/>
    <p:sldId id="464" r:id="rId8"/>
    <p:sldId id="494" r:id="rId9"/>
    <p:sldId id="354" r:id="rId10"/>
    <p:sldId id="435" r:id="rId11"/>
    <p:sldId id="465" r:id="rId12"/>
    <p:sldId id="432" r:id="rId13"/>
    <p:sldId id="460" r:id="rId14"/>
    <p:sldId id="445" r:id="rId15"/>
    <p:sldId id="476" r:id="rId16"/>
    <p:sldId id="448" r:id="rId17"/>
    <p:sldId id="442" r:id="rId18"/>
    <p:sldId id="487" r:id="rId19"/>
    <p:sldId id="495" r:id="rId20"/>
    <p:sldId id="486" r:id="rId21"/>
    <p:sldId id="485" r:id="rId22"/>
    <p:sldId id="488" r:id="rId23"/>
    <p:sldId id="290" r:id="rId24"/>
    <p:sldId id="466" r:id="rId25"/>
    <p:sldId id="483" r:id="rId26"/>
    <p:sldId id="467" r:id="rId27"/>
    <p:sldId id="338" r:id="rId28"/>
    <p:sldId id="490" r:id="rId29"/>
    <p:sldId id="292" r:id="rId30"/>
    <p:sldId id="293" r:id="rId31"/>
    <p:sldId id="441" r:id="rId32"/>
    <p:sldId id="468" r:id="rId33"/>
    <p:sldId id="469" r:id="rId34"/>
    <p:sldId id="470" r:id="rId35"/>
    <p:sldId id="471" r:id="rId36"/>
    <p:sldId id="478" r:id="rId37"/>
    <p:sldId id="477" r:id="rId38"/>
    <p:sldId id="482" r:id="rId39"/>
    <p:sldId id="496" r:id="rId40"/>
    <p:sldId id="298" r:id="rId41"/>
    <p:sldId id="462" r:id="rId42"/>
    <p:sldId id="340" r:id="rId43"/>
    <p:sldId id="299" r:id="rId44"/>
    <p:sldId id="497" r:id="rId45"/>
    <p:sldId id="450" r:id="rId46"/>
    <p:sldId id="481" r:id="rId47"/>
    <p:sldId id="451" r:id="rId48"/>
    <p:sldId id="351" r:id="rId49"/>
    <p:sldId id="437" r:id="rId50"/>
    <p:sldId id="452" r:id="rId51"/>
    <p:sldId id="438" r:id="rId52"/>
    <p:sldId id="498" r:id="rId53"/>
    <p:sldId id="500" r:id="rId54"/>
    <p:sldId id="499" r:id="rId55"/>
    <p:sldId id="439" r:id="rId56"/>
    <p:sldId id="341" r:id="rId57"/>
    <p:sldId id="491" r:id="rId58"/>
    <p:sldId id="453" r:id="rId59"/>
    <p:sldId id="472" r:id="rId60"/>
    <p:sldId id="454" r:id="rId61"/>
    <p:sldId id="473" r:id="rId62"/>
    <p:sldId id="455" r:id="rId63"/>
    <p:sldId id="456" r:id="rId64"/>
    <p:sldId id="492" r:id="rId65"/>
    <p:sldId id="501" r:id="rId66"/>
    <p:sldId id="502" r:id="rId67"/>
    <p:sldId id="503" r:id="rId68"/>
    <p:sldId id="504" r:id="rId69"/>
    <p:sldId id="505" r:id="rId70"/>
    <p:sldId id="506" r:id="rId71"/>
    <p:sldId id="507" r:id="rId72"/>
    <p:sldId id="508" r:id="rId73"/>
    <p:sldId id="509" r:id="rId74"/>
    <p:sldId id="510" r:id="rId75"/>
    <p:sldId id="511" r:id="rId76"/>
    <p:sldId id="512" r:id="rId77"/>
    <p:sldId id="350" r:id="rId78"/>
    <p:sldId id="427" r:id="rId79"/>
  </p:sldIdLst>
  <p:sldSz cx="12192000" cy="6858000"/>
  <p:notesSz cx="9942513" cy="68103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3333FF"/>
    <a:srgbClr val="000099"/>
    <a:srgbClr val="485793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23" cy="341701"/>
          </a:xfrm>
          <a:prstGeom prst="rect">
            <a:avLst/>
          </a:prstGeom>
        </p:spPr>
        <p:txBody>
          <a:bodyPr vert="horz" lIns="95690" tIns="47844" rIns="95690" bIns="47844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31792" y="1"/>
            <a:ext cx="4308423" cy="341701"/>
          </a:xfrm>
          <a:prstGeom prst="rect">
            <a:avLst/>
          </a:prstGeom>
        </p:spPr>
        <p:txBody>
          <a:bodyPr vert="horz" lIns="95690" tIns="47844" rIns="95690" bIns="47844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68676"/>
            <a:ext cx="4308423" cy="341701"/>
          </a:xfrm>
          <a:prstGeom prst="rect">
            <a:avLst/>
          </a:prstGeom>
        </p:spPr>
        <p:txBody>
          <a:bodyPr vert="horz" lIns="95690" tIns="47844" rIns="95690" bIns="47844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31792" y="6468676"/>
            <a:ext cx="4308423" cy="341701"/>
          </a:xfrm>
          <a:prstGeom prst="rect">
            <a:avLst/>
          </a:prstGeom>
        </p:spPr>
        <p:txBody>
          <a:bodyPr vert="horz" lIns="95690" tIns="47844" rIns="95690" bIns="47844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23" cy="341701"/>
          </a:xfrm>
          <a:prstGeom prst="rect">
            <a:avLst/>
          </a:prstGeom>
        </p:spPr>
        <p:txBody>
          <a:bodyPr vert="horz" lIns="95690" tIns="47844" rIns="95690" bIns="47844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31792" y="1"/>
            <a:ext cx="4308423" cy="341701"/>
          </a:xfrm>
          <a:prstGeom prst="rect">
            <a:avLst/>
          </a:prstGeom>
        </p:spPr>
        <p:txBody>
          <a:bodyPr vert="horz" lIns="95690" tIns="47844" rIns="95690" bIns="47844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87813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4" rIns="95690" bIns="47844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4253" y="3277496"/>
            <a:ext cx="7954010" cy="2681585"/>
          </a:xfrm>
          <a:prstGeom prst="rect">
            <a:avLst/>
          </a:prstGeom>
        </p:spPr>
        <p:txBody>
          <a:bodyPr vert="horz" lIns="95690" tIns="47844" rIns="95690" bIns="47844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68676"/>
            <a:ext cx="4308423" cy="341701"/>
          </a:xfrm>
          <a:prstGeom prst="rect">
            <a:avLst/>
          </a:prstGeom>
        </p:spPr>
        <p:txBody>
          <a:bodyPr vert="horz" lIns="95690" tIns="47844" rIns="95690" bIns="47844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31792" y="6468676"/>
            <a:ext cx="4308423" cy="341701"/>
          </a:xfrm>
          <a:prstGeom prst="rect">
            <a:avLst/>
          </a:prstGeom>
        </p:spPr>
        <p:txBody>
          <a:bodyPr vert="horz" lIns="95690" tIns="47844" rIns="95690" bIns="47844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Hukuk Fakültesi</a:t>
            </a: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6" y="638354"/>
            <a:ext cx="10342944" cy="903435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AKADEMİK PERSONEL SAYISI (BÖLÜMLERE GÖRE DAĞILIMI)</a:t>
            </a:r>
            <a:br>
              <a:rPr lang="tr-TR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000" b="1" i="1" dirty="0" smtClean="0">
                <a:solidFill>
                  <a:srgbClr val="0000CC"/>
                </a:solidFill>
                <a:latin typeface="+mn-lt"/>
              </a:rPr>
              <a:t>(Her bir bölüm için ayrı ayrı tablo hazırlayınız lütfen.)</a:t>
            </a:r>
            <a:endParaRPr lang="tr-TR" sz="2000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12557"/>
              </p:ext>
            </p:extLst>
          </p:nvPr>
        </p:nvGraphicFramePr>
        <p:xfrm>
          <a:off x="535705" y="2145452"/>
          <a:ext cx="11253525" cy="18795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6720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32892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2044533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2044534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636772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636772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231302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3673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ADI*: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KAMU HUKUKU BÖLÜMÜ</a:t>
                      </a:r>
                      <a:endParaRPr lang="tr-TR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739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8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39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373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1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12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17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0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33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373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1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12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17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33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26554" y="6004548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 Her Bölüm için ayrı tablo yapabilirsiniz.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68317"/>
              </p:ext>
            </p:extLst>
          </p:nvPr>
        </p:nvGraphicFramePr>
        <p:xfrm>
          <a:off x="538843" y="4376056"/>
          <a:ext cx="11250802" cy="154163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6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3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ADI*: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rgbClr val="0066FF"/>
                          </a:solidFill>
                        </a:rPr>
                        <a:t>ÖZEL HUKUK BÖLÜMÜ</a:t>
                      </a:r>
                      <a:endParaRPr lang="tr-TR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8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1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3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7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12+2 (35.md.grv)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24+2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tr-TR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tr-TR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12+2</a:t>
                      </a:r>
                      <a:endParaRPr lang="tr-TR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tr-TR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24+2</a:t>
                      </a:r>
                      <a:endParaRPr lang="tr-TR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8" name="Unvan 5"/>
          <p:cNvSpPr>
            <a:spLocks noGrp="1"/>
          </p:cNvSpPr>
          <p:nvPr>
            <p:ph type="title"/>
          </p:nvPr>
        </p:nvSpPr>
        <p:spPr>
          <a:xfrm>
            <a:off x="1273311" y="771671"/>
            <a:ext cx="10238510" cy="62345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İdari Personel Sayısı </a:t>
            </a:r>
            <a:r>
              <a:rPr lang="tr-TR" sz="3200" b="1" dirty="0" smtClean="0">
                <a:solidFill>
                  <a:srgbClr val="3333FF"/>
                </a:solidFill>
              </a:rPr>
              <a:t>(Birim Düzeyi)</a:t>
            </a:r>
            <a:endParaRPr lang="tr-TR" sz="3200" dirty="0">
              <a:solidFill>
                <a:srgbClr val="3333FF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66992"/>
              </p:ext>
            </p:extLst>
          </p:nvPr>
        </p:nvGraphicFramePr>
        <p:xfrm>
          <a:off x="461819" y="2096655"/>
          <a:ext cx="11455198" cy="36680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73782">
                  <a:extLst>
                    <a:ext uri="{9D8B030D-6E8A-4147-A177-3AD203B41FA5}">
                      <a16:colId xmlns:a16="http://schemas.microsoft.com/office/drawing/2014/main" val="3022103432"/>
                    </a:ext>
                  </a:extLst>
                </a:gridCol>
                <a:gridCol w="2107939">
                  <a:extLst>
                    <a:ext uri="{9D8B030D-6E8A-4147-A177-3AD203B41FA5}">
                      <a16:colId xmlns:a16="http://schemas.microsoft.com/office/drawing/2014/main" val="4066517555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609608599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1980834120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3412841534"/>
                    </a:ext>
                  </a:extLst>
                </a:gridCol>
                <a:gridCol w="1246225">
                  <a:extLst>
                    <a:ext uri="{9D8B030D-6E8A-4147-A177-3AD203B41FA5}">
                      <a16:colId xmlns:a16="http://schemas.microsoft.com/office/drawing/2014/main" val="1590478056"/>
                    </a:ext>
                  </a:extLst>
                </a:gridCol>
              </a:tblGrid>
              <a:tr h="884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Yıl / Personel Sınıfı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Memur (Kadrolu tüm sınıflar)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Sözleşmeli İdari Personel (4/b)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Sürekli İşçi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696 KHK Göre Sürekli İşçi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932484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b="1" dirty="0" smtClean="0">
                          <a:effectLst/>
                        </a:rPr>
                        <a:t>8</a:t>
                      </a:r>
                      <a:r>
                        <a:rPr lang="tr-TR" sz="20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(5</a:t>
                      </a:r>
                      <a:r>
                        <a:rPr lang="tr-TR" sz="1400" baseline="0" dirty="0" smtClean="0">
                          <a:effectLst/>
                        </a:rPr>
                        <a:t> kişi Kurum Dışı Geçici </a:t>
                      </a:r>
                      <a:r>
                        <a:rPr lang="tr-TR" sz="1400" baseline="0" dirty="0" err="1" smtClean="0">
                          <a:effectLst/>
                        </a:rPr>
                        <a:t>Grv</a:t>
                      </a:r>
                      <a:r>
                        <a:rPr lang="tr-TR" sz="1400" baseline="0" dirty="0" smtClean="0">
                          <a:effectLst/>
                        </a:rPr>
                        <a:t>.</a:t>
                      </a:r>
                      <a:r>
                        <a:rPr lang="tr-TR" sz="1600" baseline="0" dirty="0" smtClean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2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3</a:t>
                      </a: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13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529132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8</a:t>
                      </a: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effectLst/>
                        </a:rPr>
                        <a:t>(5</a:t>
                      </a:r>
                      <a:r>
                        <a:rPr lang="tr-TR" sz="1400" baseline="0" dirty="0" smtClean="0">
                          <a:effectLst/>
                        </a:rPr>
                        <a:t> kişi Kurum Dışı Geçici </a:t>
                      </a:r>
                      <a:r>
                        <a:rPr lang="tr-TR" sz="1400" baseline="0" dirty="0" err="1" smtClean="0">
                          <a:effectLst/>
                        </a:rPr>
                        <a:t>Grv</a:t>
                      </a:r>
                      <a:r>
                        <a:rPr lang="tr-TR" sz="1400" baseline="0" dirty="0" smtClean="0">
                          <a:effectLst/>
                        </a:rPr>
                        <a:t>.)</a:t>
                      </a:r>
                      <a:endParaRPr lang="tr-T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2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3</a:t>
                      </a: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13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658704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8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2</a:t>
                      </a: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0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3</a:t>
                      </a: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13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7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2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32980" y="797724"/>
            <a:ext cx="10500672" cy="6280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00CC"/>
                </a:solidFill>
              </a:rPr>
              <a:t>Akademik Personel 2025 Yılında Yapılan Atama ve Yükseltmeler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87942"/>
              </p:ext>
            </p:extLst>
          </p:nvPr>
        </p:nvGraphicFramePr>
        <p:xfrm>
          <a:off x="387626" y="1930148"/>
          <a:ext cx="11581217" cy="296771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89497">
                  <a:extLst>
                    <a:ext uri="{9D8B030D-6E8A-4147-A177-3AD203B41FA5}">
                      <a16:colId xmlns:a16="http://schemas.microsoft.com/office/drawing/2014/main" val="220074996"/>
                    </a:ext>
                  </a:extLst>
                </a:gridCol>
                <a:gridCol w="2457795">
                  <a:extLst>
                    <a:ext uri="{9D8B030D-6E8A-4147-A177-3AD203B41FA5}">
                      <a16:colId xmlns:a16="http://schemas.microsoft.com/office/drawing/2014/main" val="2759330771"/>
                    </a:ext>
                  </a:extLst>
                </a:gridCol>
                <a:gridCol w="2362220">
                  <a:extLst>
                    <a:ext uri="{9D8B030D-6E8A-4147-A177-3AD203B41FA5}">
                      <a16:colId xmlns:a16="http://schemas.microsoft.com/office/drawing/2014/main" val="1696771542"/>
                    </a:ext>
                  </a:extLst>
                </a:gridCol>
                <a:gridCol w="2102679">
                  <a:extLst>
                    <a:ext uri="{9D8B030D-6E8A-4147-A177-3AD203B41FA5}">
                      <a16:colId xmlns:a16="http://schemas.microsoft.com/office/drawing/2014/main" val="497567926"/>
                    </a:ext>
                  </a:extLst>
                </a:gridCol>
                <a:gridCol w="2569026">
                  <a:extLst>
                    <a:ext uri="{9D8B030D-6E8A-4147-A177-3AD203B41FA5}">
                      <a16:colId xmlns:a16="http://schemas.microsoft.com/office/drawing/2014/main" val="3709939401"/>
                    </a:ext>
                  </a:extLst>
                </a:gridCol>
              </a:tblGrid>
              <a:tr h="791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Bölümü*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Bilim / Sanat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Dalı / Program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Adı Soyadı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Önceki Ünvanı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Son Aldığı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579066"/>
                  </a:ext>
                </a:extLst>
              </a:tr>
              <a:tr h="310949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Hukuk Fakültesi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Kamu Hukuku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Büşra AKDOĞAN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Dr. 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Öğretim Üyesi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74826"/>
                  </a:ext>
                </a:extLst>
              </a:tr>
              <a:tr h="31094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Kamu Hukuku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Salih ÖZKAN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Dr. 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Öğretim Üyesi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773717"/>
                  </a:ext>
                </a:extLst>
              </a:tr>
              <a:tr h="31094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Kamu Hukuku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Miraç ÇELİK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Dr. 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Öğretim Üyesi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5021279"/>
                  </a:ext>
                </a:extLst>
              </a:tr>
              <a:tr h="31094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Kamu Hukuku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Enes KETHÜDA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Dr. 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Öğretim Üyesi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527115"/>
                  </a:ext>
                </a:extLst>
              </a:tr>
              <a:tr h="3109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Hukuk 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Nagihan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MAZLUM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Dr. 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Öğretim Üyesi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4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Hukuk 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 Said YAZICI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Dr. 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Öğretim Üyesi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3066487"/>
                  </a:ext>
                </a:extLst>
              </a:tr>
              <a:tr h="31094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Kamu Hukuku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Özge TÜRK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1416 Sayılı Kanun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Öğretim Üyesi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5226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9036" y="711201"/>
            <a:ext cx="10422091" cy="72612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FF0000"/>
                </a:solidFill>
              </a:rPr>
              <a:t>Hizmetiçi</a:t>
            </a:r>
            <a:r>
              <a:rPr lang="tr-TR" sz="2800" b="1" dirty="0" smtClean="0">
                <a:solidFill>
                  <a:srgbClr val="FF0000"/>
                </a:solidFill>
              </a:rPr>
              <a:t> Eğitim /Eğiticilerin Eğitimi Etkinlikleri Sayısı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37827"/>
              </p:ext>
            </p:extLst>
          </p:nvPr>
        </p:nvGraphicFramePr>
        <p:xfrm>
          <a:off x="329036" y="1942551"/>
          <a:ext cx="11604346" cy="40333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8549895">
                  <a:extLst>
                    <a:ext uri="{9D8B030D-6E8A-4147-A177-3AD203B41FA5}">
                      <a16:colId xmlns:a16="http://schemas.microsoft.com/office/drawing/2014/main" val="851983472"/>
                    </a:ext>
                  </a:extLst>
                </a:gridCol>
                <a:gridCol w="1005502">
                  <a:extLst>
                    <a:ext uri="{9D8B030D-6E8A-4147-A177-3AD203B41FA5}">
                      <a16:colId xmlns:a16="http://schemas.microsoft.com/office/drawing/2014/main" val="695896689"/>
                    </a:ext>
                  </a:extLst>
                </a:gridCol>
                <a:gridCol w="920131">
                  <a:extLst>
                    <a:ext uri="{9D8B030D-6E8A-4147-A177-3AD203B41FA5}">
                      <a16:colId xmlns:a16="http://schemas.microsoft.com/office/drawing/2014/main" val="4166395879"/>
                    </a:ext>
                  </a:extLst>
                </a:gridCol>
                <a:gridCol w="1128818">
                  <a:extLst>
                    <a:ext uri="{9D8B030D-6E8A-4147-A177-3AD203B41FA5}">
                      <a16:colId xmlns:a16="http://schemas.microsoft.com/office/drawing/2014/main" val="4207356817"/>
                    </a:ext>
                  </a:extLst>
                </a:gridCol>
              </a:tblGrid>
              <a:tr h="46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 smtClean="0">
                          <a:solidFill>
                            <a:srgbClr val="C00000"/>
                          </a:solidFill>
                          <a:effectLst/>
                        </a:rPr>
                        <a:t>Hizmetiçi</a:t>
                      </a: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 Eğitim /Eğiticilerin Eğitimi Etkinliği Türü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9360851"/>
                  </a:ext>
                </a:extLst>
              </a:tr>
              <a:tr h="55266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Öğretim elemanlarının öğretim yetkinliklerini geliştirmeye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176540"/>
                  </a:ext>
                </a:extLst>
              </a:tr>
              <a:tr h="800132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Öğretim elemanlarının araştırma, geliştirme ve proje yetkinliklerini geliştirmeye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3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187564"/>
                  </a:ext>
                </a:extLst>
              </a:tr>
              <a:tr h="548985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Öğretim elemanlarının dijital yetkinliklerinin geliştirmeye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4941326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İdari Personelin kişisel gelişimine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8245156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İdari Personelin mesleki gelişimine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 15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3956139"/>
                  </a:ext>
                </a:extLst>
              </a:tr>
              <a:tr h="415958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Diğer (lütfen yazınız) 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161492"/>
                  </a:ext>
                </a:extLst>
              </a:tr>
              <a:tr h="41595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TOPLAM</a:t>
                      </a:r>
                      <a:endParaRPr lang="tr-TR" sz="20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35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2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Program Ders Görevlendirme Analizi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1300" b="1" i="1" dirty="0" smtClean="0">
                <a:solidFill>
                  <a:srgbClr val="0000CC"/>
                </a:solidFill>
              </a:rPr>
              <a:t>(</a:t>
            </a:r>
            <a:r>
              <a:rPr lang="tr-TR" sz="1300" b="1" i="1" dirty="0">
                <a:solidFill>
                  <a:srgbClr val="0000CC"/>
                </a:solidFill>
              </a:rPr>
              <a:t>Her Ana Bilim - Sanat Dalı/ Program için ayrı ayrı hazırlayınız.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30988"/>
              </p:ext>
            </p:extLst>
          </p:nvPr>
        </p:nvGraphicFramePr>
        <p:xfrm>
          <a:off x="288234" y="1938132"/>
          <a:ext cx="11479696" cy="37172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2974">
                  <a:extLst>
                    <a:ext uri="{9D8B030D-6E8A-4147-A177-3AD203B41FA5}">
                      <a16:colId xmlns:a16="http://schemas.microsoft.com/office/drawing/2014/main" val="2012776817"/>
                    </a:ext>
                  </a:extLst>
                </a:gridCol>
                <a:gridCol w="1110314">
                  <a:extLst>
                    <a:ext uri="{9D8B030D-6E8A-4147-A177-3AD203B41FA5}">
                      <a16:colId xmlns:a16="http://schemas.microsoft.com/office/drawing/2014/main" val="3284813999"/>
                    </a:ext>
                  </a:extLst>
                </a:gridCol>
                <a:gridCol w="723828">
                  <a:extLst>
                    <a:ext uri="{9D8B030D-6E8A-4147-A177-3AD203B41FA5}">
                      <a16:colId xmlns:a16="http://schemas.microsoft.com/office/drawing/2014/main" val="3170990308"/>
                    </a:ext>
                  </a:extLst>
                </a:gridCol>
                <a:gridCol w="1315073">
                  <a:extLst>
                    <a:ext uri="{9D8B030D-6E8A-4147-A177-3AD203B41FA5}">
                      <a16:colId xmlns:a16="http://schemas.microsoft.com/office/drawing/2014/main" val="4272104170"/>
                    </a:ext>
                  </a:extLst>
                </a:gridCol>
                <a:gridCol w="1542492">
                  <a:extLst>
                    <a:ext uri="{9D8B030D-6E8A-4147-A177-3AD203B41FA5}">
                      <a16:colId xmlns:a16="http://schemas.microsoft.com/office/drawing/2014/main" val="1034388612"/>
                    </a:ext>
                  </a:extLst>
                </a:gridCol>
                <a:gridCol w="1483164">
                  <a:extLst>
                    <a:ext uri="{9D8B030D-6E8A-4147-A177-3AD203B41FA5}">
                      <a16:colId xmlns:a16="http://schemas.microsoft.com/office/drawing/2014/main" val="2997318310"/>
                    </a:ext>
                  </a:extLst>
                </a:gridCol>
                <a:gridCol w="1493053">
                  <a:extLst>
                    <a:ext uri="{9D8B030D-6E8A-4147-A177-3AD203B41FA5}">
                      <a16:colId xmlns:a16="http://schemas.microsoft.com/office/drawing/2014/main" val="1408843029"/>
                    </a:ext>
                  </a:extLst>
                </a:gridCol>
                <a:gridCol w="1529462">
                  <a:extLst>
                    <a:ext uri="{9D8B030D-6E8A-4147-A177-3AD203B41FA5}">
                      <a16:colId xmlns:a16="http://schemas.microsoft.com/office/drawing/2014/main" val="3706538803"/>
                    </a:ext>
                  </a:extLst>
                </a:gridCol>
                <a:gridCol w="1219336">
                  <a:extLst>
                    <a:ext uri="{9D8B030D-6E8A-4147-A177-3AD203B41FA5}">
                      <a16:colId xmlns:a16="http://schemas.microsoft.com/office/drawing/2014/main" val="3094943957"/>
                    </a:ext>
                  </a:extLst>
                </a:gridCol>
              </a:tblGrid>
              <a:tr h="541762">
                <a:tc gridSpan="2"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rgbClr val="0000CC"/>
                          </a:solidFill>
                        </a:rPr>
                        <a:t>Program</a:t>
                      </a:r>
                      <a:r>
                        <a:rPr lang="tr-TR" b="1" baseline="0" dirty="0" smtClean="0">
                          <a:solidFill>
                            <a:srgbClr val="0000CC"/>
                          </a:solidFill>
                        </a:rPr>
                        <a:t> Adı: </a:t>
                      </a:r>
                      <a:endParaRPr lang="tr-TR" b="1" dirty="0">
                        <a:solidFill>
                          <a:srgbClr val="0000CC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1706904"/>
                  </a:ext>
                </a:extLst>
              </a:tr>
              <a:tr h="112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3333FF"/>
                          </a:solidFill>
                          <a:effectLst/>
                        </a:rPr>
                        <a:t>Program Öğretim Elemanı Sayısı</a:t>
                      </a:r>
                      <a:endParaRPr lang="tr-TR" sz="1400" b="1" dirty="0" smtClean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İçinden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İçinden (Diğer programlar)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Birim İçinden (Diğer Bölümler)  Karşılanan Ders Yükü Saati Toplamı</a:t>
                      </a:r>
                      <a:endParaRPr lang="tr-TR" sz="1400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İçinden (Diğer Birimler)  Karşılanan Ders Yükü Saati Toplamı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Dışından (Diğer Kurumlar)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0066FF"/>
                          </a:solidFill>
                          <a:effectLst/>
                        </a:rPr>
                        <a:t>Program Dönemlik Toplamı Ders Saati (T+U)</a:t>
                      </a:r>
                      <a:endParaRPr lang="tr-TR" sz="1400" b="1" dirty="0" smtClean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9189873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25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</a:rPr>
                        <a:t>118 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</a:rPr>
                        <a:t> 12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134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0758356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20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</a:rPr>
                        <a:t>115 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</a:rPr>
                        <a:t> 10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</a:rPr>
                        <a:t> 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127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3067440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200" b="1" dirty="0" smtClean="0">
                          <a:solidFill>
                            <a:srgbClr val="3333FF"/>
                          </a:solidFill>
                          <a:effectLst/>
                        </a:rPr>
                        <a:t>29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-</a:t>
                      </a: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200" dirty="0" smtClean="0">
                          <a:solidFill>
                            <a:srgbClr val="0066FF"/>
                          </a:solidFill>
                          <a:effectLst/>
                        </a:rPr>
                        <a:t>118</a:t>
                      </a:r>
                      <a:endParaRPr lang="tr-TR" sz="12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2683417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r>
                        <a:rPr lang="tr-TR" sz="1200" b="1" dirty="0" smtClean="0">
                          <a:solidFill>
                            <a:srgbClr val="3333FF"/>
                          </a:solidFill>
                          <a:effectLst/>
                        </a:rPr>
                        <a:t>29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99</a:t>
                      </a: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r>
                        <a:rPr lang="tr-TR" sz="1200" dirty="0" smtClean="0">
                          <a:solidFill>
                            <a:srgbClr val="0066FF"/>
                          </a:solidFill>
                          <a:effectLst/>
                        </a:rPr>
                        <a:t>113</a:t>
                      </a:r>
                      <a:endParaRPr lang="tr-TR" sz="12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106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0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8662" y="844826"/>
            <a:ext cx="10605052" cy="46148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Görevlendirme Analizi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15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2191"/>
              </p:ext>
            </p:extLst>
          </p:nvPr>
        </p:nvGraphicFramePr>
        <p:xfrm>
          <a:off x="457199" y="1868150"/>
          <a:ext cx="11430001" cy="4154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0310">
                  <a:extLst>
                    <a:ext uri="{9D8B030D-6E8A-4147-A177-3AD203B41FA5}">
                      <a16:colId xmlns:a16="http://schemas.microsoft.com/office/drawing/2014/main" val="4221936862"/>
                    </a:ext>
                  </a:extLst>
                </a:gridCol>
                <a:gridCol w="1330310">
                  <a:extLst>
                    <a:ext uri="{9D8B030D-6E8A-4147-A177-3AD203B41FA5}">
                      <a16:colId xmlns:a16="http://schemas.microsoft.com/office/drawing/2014/main" val="4209153941"/>
                    </a:ext>
                  </a:extLst>
                </a:gridCol>
                <a:gridCol w="1648094">
                  <a:extLst>
                    <a:ext uri="{9D8B030D-6E8A-4147-A177-3AD203B41FA5}">
                      <a16:colId xmlns:a16="http://schemas.microsoft.com/office/drawing/2014/main" val="2659259651"/>
                    </a:ext>
                  </a:extLst>
                </a:gridCol>
                <a:gridCol w="1572611">
                  <a:extLst>
                    <a:ext uri="{9D8B030D-6E8A-4147-A177-3AD203B41FA5}">
                      <a16:colId xmlns:a16="http://schemas.microsoft.com/office/drawing/2014/main" val="2520698394"/>
                    </a:ext>
                  </a:extLst>
                </a:gridCol>
                <a:gridCol w="2207194">
                  <a:extLst>
                    <a:ext uri="{9D8B030D-6E8A-4147-A177-3AD203B41FA5}">
                      <a16:colId xmlns:a16="http://schemas.microsoft.com/office/drawing/2014/main" val="3337031571"/>
                    </a:ext>
                  </a:extLst>
                </a:gridCol>
                <a:gridCol w="1889902">
                  <a:extLst>
                    <a:ext uri="{9D8B030D-6E8A-4147-A177-3AD203B41FA5}">
                      <a16:colId xmlns:a16="http://schemas.microsoft.com/office/drawing/2014/main" val="219016466"/>
                    </a:ext>
                  </a:extLst>
                </a:gridCol>
                <a:gridCol w="1451580">
                  <a:extLst>
                    <a:ext uri="{9D8B030D-6E8A-4147-A177-3AD203B41FA5}">
                      <a16:colId xmlns:a16="http://schemas.microsoft.com/office/drawing/2014/main" val="2974283363"/>
                    </a:ext>
                  </a:extLst>
                </a:gridCol>
              </a:tblGrid>
              <a:tr h="1250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Eğitim Öğretim Yılı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Eğitim Öğretim Dönemi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Toplam Öğretim Elemanı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Birim İçinden Karşılanan Ders Yükü Saati Toplamı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Birim </a:t>
                      </a:r>
                      <a:r>
                        <a:rPr lang="tr-TR" sz="1600" b="1" dirty="0" smtClean="0">
                          <a:solidFill>
                            <a:srgbClr val="0000CC"/>
                          </a:solidFill>
                          <a:effectLst/>
                        </a:rPr>
                        <a:t>Dışından (Üniversitenin Diğer Birimleri) Karşılanan </a:t>
                      </a: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Ders Yükü Saati Toplamı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Üniversite Dışından Karşılanan Ders Yükü Saati Toplamı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Dönemlik Toplamı Ders Saati (T+U)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2183608574"/>
                  </a:ext>
                </a:extLst>
              </a:tr>
              <a:tr h="6689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25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100 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 12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 6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118 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1176501373"/>
                  </a:ext>
                </a:extLst>
              </a:tr>
              <a:tr h="6689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20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 103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 10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 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115 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2518968798"/>
                  </a:ext>
                </a:extLst>
              </a:tr>
              <a:tr h="6689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102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</a:rPr>
                        <a:t>12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4 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118</a:t>
                      </a:r>
                      <a:endParaRPr lang="tr-TR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1604038642"/>
                  </a:ext>
                </a:extLst>
              </a:tr>
              <a:tr h="6689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99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12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</a:rPr>
                        <a:t>113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21577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3455" y="824931"/>
            <a:ext cx="10280469" cy="67926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Öğretim Elemanlarının Ders Görevlendirme Analizi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76424"/>
              </p:ext>
            </p:extLst>
          </p:nvPr>
        </p:nvGraphicFramePr>
        <p:xfrm>
          <a:off x="417442" y="2087217"/>
          <a:ext cx="11400185" cy="3258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7163">
                  <a:extLst>
                    <a:ext uri="{9D8B030D-6E8A-4147-A177-3AD203B41FA5}">
                      <a16:colId xmlns:a16="http://schemas.microsoft.com/office/drawing/2014/main" val="3830610582"/>
                    </a:ext>
                  </a:extLst>
                </a:gridCol>
                <a:gridCol w="974812">
                  <a:extLst>
                    <a:ext uri="{9D8B030D-6E8A-4147-A177-3AD203B41FA5}">
                      <a16:colId xmlns:a16="http://schemas.microsoft.com/office/drawing/2014/main" val="171705328"/>
                    </a:ext>
                  </a:extLst>
                </a:gridCol>
                <a:gridCol w="1377797">
                  <a:extLst>
                    <a:ext uri="{9D8B030D-6E8A-4147-A177-3AD203B41FA5}">
                      <a16:colId xmlns:a16="http://schemas.microsoft.com/office/drawing/2014/main" val="3359366175"/>
                    </a:ext>
                  </a:extLst>
                </a:gridCol>
                <a:gridCol w="1331158">
                  <a:extLst>
                    <a:ext uri="{9D8B030D-6E8A-4147-A177-3AD203B41FA5}">
                      <a16:colId xmlns:a16="http://schemas.microsoft.com/office/drawing/2014/main" val="1798759746"/>
                    </a:ext>
                  </a:extLst>
                </a:gridCol>
                <a:gridCol w="1498134">
                  <a:extLst>
                    <a:ext uri="{9D8B030D-6E8A-4147-A177-3AD203B41FA5}">
                      <a16:colId xmlns:a16="http://schemas.microsoft.com/office/drawing/2014/main" val="3228992268"/>
                    </a:ext>
                  </a:extLst>
                </a:gridCol>
                <a:gridCol w="2134328">
                  <a:extLst>
                    <a:ext uri="{9D8B030D-6E8A-4147-A177-3AD203B41FA5}">
                      <a16:colId xmlns:a16="http://schemas.microsoft.com/office/drawing/2014/main" val="3665070801"/>
                    </a:ext>
                  </a:extLst>
                </a:gridCol>
                <a:gridCol w="1891634">
                  <a:extLst>
                    <a:ext uri="{9D8B030D-6E8A-4147-A177-3AD203B41FA5}">
                      <a16:colId xmlns:a16="http://schemas.microsoft.com/office/drawing/2014/main" val="2262740905"/>
                    </a:ext>
                  </a:extLst>
                </a:gridCol>
                <a:gridCol w="1125159">
                  <a:extLst>
                    <a:ext uri="{9D8B030D-6E8A-4147-A177-3AD203B41FA5}">
                      <a16:colId xmlns:a16="http://schemas.microsoft.com/office/drawing/2014/main" val="2475098073"/>
                    </a:ext>
                  </a:extLst>
                </a:gridCol>
              </a:tblGrid>
              <a:tr h="89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Öğretim Elemanı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Toplam Ders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Saati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İçinde Yürütülen Ders Saati Toplamı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Dışında / Üniversite İçinde Yürütülen Ders Saati Toplamı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Üniversite Dışında Yürütülen Ders Saati Toplamı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Toplamı Yürütülen Ders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Saati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25211901"/>
                  </a:ext>
                </a:extLst>
              </a:tr>
              <a:tr h="5537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25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118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94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108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49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251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0639991"/>
                  </a:ext>
                </a:extLst>
              </a:tr>
              <a:tr h="5537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20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115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61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85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157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0687994"/>
                  </a:ext>
                </a:extLst>
              </a:tr>
              <a:tr h="5537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29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118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102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157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54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329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44563791"/>
                  </a:ext>
                </a:extLst>
              </a:tr>
              <a:tr h="5537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29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113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99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114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33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</a:rPr>
                        <a:t>360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43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235" y="840509"/>
            <a:ext cx="10495722" cy="63263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Yükü Ortalaması (Saat)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53548"/>
              </p:ext>
            </p:extLst>
          </p:nvPr>
        </p:nvGraphicFramePr>
        <p:xfrm>
          <a:off x="337931" y="1811971"/>
          <a:ext cx="11493851" cy="3984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7285554">
                  <a:extLst>
                    <a:ext uri="{9D8B030D-6E8A-4147-A177-3AD203B41FA5}">
                      <a16:colId xmlns:a16="http://schemas.microsoft.com/office/drawing/2014/main" val="94824080"/>
                    </a:ext>
                  </a:extLst>
                </a:gridCol>
                <a:gridCol w="1314457">
                  <a:extLst>
                    <a:ext uri="{9D8B030D-6E8A-4147-A177-3AD203B41FA5}">
                      <a16:colId xmlns:a16="http://schemas.microsoft.com/office/drawing/2014/main" val="3552602410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198193889"/>
                    </a:ext>
                  </a:extLst>
                </a:gridCol>
                <a:gridCol w="1304266">
                  <a:extLst>
                    <a:ext uri="{9D8B030D-6E8A-4147-A177-3AD203B41FA5}">
                      <a16:colId xmlns:a16="http://schemas.microsoft.com/office/drawing/2014/main" val="3226704762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420404879"/>
                    </a:ext>
                  </a:extLst>
                </a:gridCol>
              </a:tblGrid>
              <a:tr h="736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BİRİM DERS YÜKÜ 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ORTALAMASI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(Lütfen birim program</a:t>
                      </a:r>
                      <a:r>
                        <a:rPr lang="tr-TR" sz="1400" i="1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yapınıza uygun olan satırları cevaplayınız) </a:t>
                      </a:r>
                      <a:endParaRPr lang="tr-TR" sz="1400" i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17771678"/>
                  </a:ext>
                </a:extLst>
              </a:tr>
              <a:tr h="18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21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26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006458568"/>
                  </a:ext>
                </a:extLst>
              </a:tr>
              <a:tr h="25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(Tez, tez izleme, seminer ve uzmanlık dersleri hariç)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21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26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2,02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70671006"/>
                  </a:ext>
                </a:extLst>
              </a:tr>
              <a:tr h="370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(Sadece tez, tez izleme, seminer ve uzmanlık dersleri)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</a:rPr>
                        <a:t> 21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26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2,50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870683367"/>
                  </a:ext>
                </a:extLst>
              </a:tr>
              <a:tr h="26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</a:rPr>
                        <a:t> 21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26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8,02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761748035"/>
                  </a:ext>
                </a:extLst>
              </a:tr>
              <a:tr h="26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1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1896136858"/>
                  </a:ext>
                </a:extLst>
              </a:tr>
              <a:tr h="25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(Ön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lisans ve Lisans) 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</a:rPr>
                        <a:t>1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1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9198577"/>
                  </a:ext>
                </a:extLst>
              </a:tr>
              <a:tr h="26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940478"/>
                  </a:ext>
                </a:extLst>
              </a:tr>
              <a:tr h="375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Hariç)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</a:rPr>
                        <a:t>22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29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5,89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280426310"/>
                  </a:ext>
                </a:extLst>
              </a:tr>
              <a:tr h="375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Dahil)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22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29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453871493"/>
                  </a:ext>
                </a:extLst>
              </a:tr>
              <a:tr h="29270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*: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Birim Öğretim Elemanlarının </a:t>
                      </a:r>
                      <a:r>
                        <a:rPr lang="tr-TR" sz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Kurumiçi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/Kurum</a:t>
                      </a:r>
                      <a:r>
                        <a:rPr lang="tr-TR" sz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dışı ders görevlendirmeleri hesaba katılmamıştır. Sadece lisans ve Lisansüstü verileri işlenmiştir.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277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782" y="6320598"/>
            <a:ext cx="367608" cy="3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10" y="766618"/>
            <a:ext cx="10603345" cy="72977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Lisans Bölüm ve Program Sayısı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endParaRPr lang="tr-TR" sz="1600" i="1" dirty="0">
              <a:solidFill>
                <a:srgbClr val="0066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18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21969"/>
              </p:ext>
            </p:extLst>
          </p:nvPr>
        </p:nvGraphicFramePr>
        <p:xfrm>
          <a:off x="535711" y="2041235"/>
          <a:ext cx="11102107" cy="19760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144653">
                  <a:extLst>
                    <a:ext uri="{9D8B030D-6E8A-4147-A177-3AD203B41FA5}">
                      <a16:colId xmlns:a16="http://schemas.microsoft.com/office/drawing/2014/main" val="1537241276"/>
                    </a:ext>
                  </a:extLst>
                </a:gridCol>
                <a:gridCol w="3371178">
                  <a:extLst>
                    <a:ext uri="{9D8B030D-6E8A-4147-A177-3AD203B41FA5}">
                      <a16:colId xmlns:a16="http://schemas.microsoft.com/office/drawing/2014/main" val="1294911607"/>
                    </a:ext>
                  </a:extLst>
                </a:gridCol>
                <a:gridCol w="2586276">
                  <a:extLst>
                    <a:ext uri="{9D8B030D-6E8A-4147-A177-3AD203B41FA5}">
                      <a16:colId xmlns:a16="http://schemas.microsoft.com/office/drawing/2014/main" val="2690988503"/>
                    </a:ext>
                  </a:extLst>
                </a:gridCol>
              </a:tblGrid>
              <a:tr h="443347"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Program Sayısı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22457692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b="0" u="none" strike="noStrike" dirty="0">
                          <a:solidFill>
                            <a:srgbClr val="3333FF"/>
                          </a:solidFill>
                          <a:effectLst/>
                        </a:rPr>
                        <a:t>Lisans Bölüm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2869150"/>
                  </a:ext>
                </a:extLst>
              </a:tr>
              <a:tr h="524693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b="0" u="none" strike="noStrike" dirty="0">
                          <a:solidFill>
                            <a:srgbClr val="3333FF"/>
                          </a:solidFill>
                          <a:effectLst/>
                        </a:rPr>
                        <a:t>Lisans Programı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8379037"/>
                  </a:ext>
                </a:extLst>
              </a:tr>
              <a:tr h="625091">
                <a:tc>
                  <a:txBody>
                    <a:bodyPr/>
                    <a:lstStyle/>
                    <a:p>
                      <a:pPr marL="72000" algn="r" fontAlgn="ctr">
                        <a:lnSpc>
                          <a:spcPct val="100000"/>
                        </a:lnSpc>
                      </a:pPr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Öğrenci Alan Aktif Lisans Program Sayısı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798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7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32500" lnSpcReduction="20000"/>
          </a:bodyPr>
          <a:lstStyle/>
          <a:p>
            <a:r>
              <a:rPr lang="tr-TR" sz="24000" b="1" dirty="0" smtClean="0">
                <a:solidFill>
                  <a:srgbClr val="FF0000"/>
                </a:solidFill>
              </a:rPr>
              <a:t>EĞİTİM ÖĞRETİM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3333FF"/>
                </a:solidFill>
              </a:rPr>
              <a:t>PROGRAMLAR VE ÖĞRENCİ 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SUNUM PLANI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927960"/>
            <a:ext cx="5193145" cy="43136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ARAŞTIRMA VE GELİŞTİRME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ULUSLARARASILAŞMA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273" y="766617"/>
            <a:ext cx="10455562" cy="64481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Lisans Eğitimi: </a:t>
            </a:r>
            <a:r>
              <a:rPr lang="tr-TR" sz="2800" b="1" dirty="0" smtClean="0">
                <a:solidFill>
                  <a:srgbClr val="0066FF"/>
                </a:solidFill>
              </a:rPr>
              <a:t>Program Yapısı</a:t>
            </a:r>
            <a:endParaRPr lang="tr-TR" sz="28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38493"/>
              </p:ext>
            </p:extLst>
          </p:nvPr>
        </p:nvGraphicFramePr>
        <p:xfrm>
          <a:off x="434109" y="2068948"/>
          <a:ext cx="10791784" cy="14906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512929">
                  <a:extLst>
                    <a:ext uri="{9D8B030D-6E8A-4147-A177-3AD203B41FA5}">
                      <a16:colId xmlns:a16="http://schemas.microsoft.com/office/drawing/2014/main" val="621306946"/>
                    </a:ext>
                  </a:extLst>
                </a:gridCol>
                <a:gridCol w="6278855">
                  <a:extLst>
                    <a:ext uri="{9D8B030D-6E8A-4147-A177-3AD203B41FA5}">
                      <a16:colId xmlns:a16="http://schemas.microsoft.com/office/drawing/2014/main" val="1031207934"/>
                    </a:ext>
                  </a:extLst>
                </a:gridCol>
              </a:tblGrid>
              <a:tr h="674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Bölüm Adı*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80746"/>
                  </a:ext>
                </a:extLst>
              </a:tr>
              <a:tr h="816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Hukuk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Hukuk Programı</a:t>
                      </a: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2170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8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10" y="812800"/>
            <a:ext cx="10603345" cy="68359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00CC"/>
                </a:solidFill>
              </a:rPr>
              <a:t>Lisansüstü Eğitim Programları 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21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89234"/>
              </p:ext>
            </p:extLst>
          </p:nvPr>
        </p:nvGraphicFramePr>
        <p:xfrm>
          <a:off x="452583" y="1911921"/>
          <a:ext cx="11166762" cy="3777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05388">
                  <a:extLst>
                    <a:ext uri="{9D8B030D-6E8A-4147-A177-3AD203B41FA5}">
                      <a16:colId xmlns:a16="http://schemas.microsoft.com/office/drawing/2014/main" val="3065847438"/>
                    </a:ext>
                  </a:extLst>
                </a:gridCol>
                <a:gridCol w="2280687">
                  <a:extLst>
                    <a:ext uri="{9D8B030D-6E8A-4147-A177-3AD203B41FA5}">
                      <a16:colId xmlns:a16="http://schemas.microsoft.com/office/drawing/2014/main" val="338748751"/>
                    </a:ext>
                  </a:extLst>
                </a:gridCol>
                <a:gridCol w="2280687">
                  <a:extLst>
                    <a:ext uri="{9D8B030D-6E8A-4147-A177-3AD203B41FA5}">
                      <a16:colId xmlns:a16="http://schemas.microsoft.com/office/drawing/2014/main" val="2571452112"/>
                    </a:ext>
                  </a:extLst>
                </a:gridCol>
              </a:tblGrid>
              <a:tr h="4197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Program Sayısı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8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7648076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Tezsiz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 smtClean="0">
                          <a:effectLst/>
                        </a:rPr>
                        <a:t>2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494818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Tezli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2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472582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Doktora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1(</a:t>
                      </a: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OMÜ Ortak Doktora 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Prog</a:t>
                      </a:r>
                      <a:r>
                        <a:rPr lang="tr-TR" sz="1400" u="none" strike="noStrike" dirty="0" smtClean="0">
                          <a:effectLst/>
                        </a:rPr>
                        <a:t>.)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 smtClean="0">
                          <a:effectLst/>
                        </a:rPr>
                        <a:t>1 ( OMÜ Ortak Doktora 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Prog</a:t>
                      </a:r>
                      <a:r>
                        <a:rPr lang="tr-TR" sz="1400" u="none" strike="noStrike" dirty="0" smtClean="0">
                          <a:effectLst/>
                        </a:rPr>
                        <a:t>.)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802251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TOPLAM PROGRAM SAYISI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3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5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241101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Tezsiz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7172641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Tezli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2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8297856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Doktora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r>
                        <a:rPr lang="tr-TR" sz="2000" u="none" strike="noStrike" dirty="0" smtClean="0">
                          <a:effectLst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023865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ÖĞRENCİ ALAN AKTİF TOPLAM PROGRAM SAYISI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 </a:t>
                      </a:r>
                      <a:r>
                        <a:rPr lang="tr-TR" sz="2000" b="1" u="none" strike="noStrike" dirty="0" smtClean="0">
                          <a:effectLst/>
                        </a:rPr>
                        <a:t>2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 </a:t>
                      </a:r>
                      <a:r>
                        <a:rPr lang="tr-TR" sz="2000" b="1" u="none" strike="noStrike" dirty="0" smtClean="0">
                          <a:effectLst/>
                        </a:rPr>
                        <a:t>3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016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7836" y="757382"/>
            <a:ext cx="10515600" cy="54494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00CC"/>
                </a:solidFill>
              </a:rPr>
              <a:t>Lisansüstü Eğitim Programları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20433"/>
              </p:ext>
            </p:extLst>
          </p:nvPr>
        </p:nvGraphicFramePr>
        <p:xfrm>
          <a:off x="838200" y="1925968"/>
          <a:ext cx="11049001" cy="267052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585831">
                  <a:extLst>
                    <a:ext uri="{9D8B030D-6E8A-4147-A177-3AD203B41FA5}">
                      <a16:colId xmlns:a16="http://schemas.microsoft.com/office/drawing/2014/main" val="3183106496"/>
                    </a:ext>
                  </a:extLst>
                </a:gridCol>
                <a:gridCol w="2632511">
                  <a:extLst>
                    <a:ext uri="{9D8B030D-6E8A-4147-A177-3AD203B41FA5}">
                      <a16:colId xmlns:a16="http://schemas.microsoft.com/office/drawing/2014/main" val="1042989349"/>
                    </a:ext>
                  </a:extLst>
                </a:gridCol>
                <a:gridCol w="1622911">
                  <a:extLst>
                    <a:ext uri="{9D8B030D-6E8A-4147-A177-3AD203B41FA5}">
                      <a16:colId xmlns:a16="http://schemas.microsoft.com/office/drawing/2014/main" val="120683918"/>
                    </a:ext>
                  </a:extLst>
                </a:gridCol>
                <a:gridCol w="1207748">
                  <a:extLst>
                    <a:ext uri="{9D8B030D-6E8A-4147-A177-3AD203B41FA5}">
                      <a16:colId xmlns:a16="http://schemas.microsoft.com/office/drawing/2014/main" val="1457558266"/>
                    </a:ext>
                  </a:extLst>
                </a:gridCol>
              </a:tblGrid>
              <a:tr h="5318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 Türü </a:t>
                      </a:r>
                      <a:r>
                        <a:rPr lang="tr-TR" sz="1400" b="1" i="1" u="none" strike="noStrike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(Lütfen uygun olan işaretleyiniz) </a:t>
                      </a:r>
                      <a:endParaRPr lang="tr-TR" sz="1400" b="1" i="1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811164"/>
                  </a:ext>
                </a:extLst>
              </a:tr>
              <a:tr h="5772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Tezsiz Yüksek Lisans</a:t>
                      </a:r>
                      <a:endParaRPr lang="tr-T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Tezli Yüksek Lisans</a:t>
                      </a:r>
                      <a:endParaRPr lang="tr-T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Doktora</a:t>
                      </a:r>
                      <a:endParaRPr lang="tr-T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7331155"/>
                  </a:ext>
                </a:extLst>
              </a:tr>
              <a:tr h="9340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</a:rPr>
                        <a:t>Kamu Hukuku Anabilim Dalı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Kamu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Hukuku Tezsiz Yüksek Lisans Programı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Kamu Hukuku Tezli Yüksek Lisans </a:t>
                      </a:r>
                      <a:r>
                        <a:rPr lang="tr-TR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</a:t>
                      </a:r>
                      <a:r>
                        <a:rPr lang="tr-TR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Ondokuz</a:t>
                      </a:r>
                      <a:r>
                        <a:rPr lang="tr-TR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Mayıs Üniversitesi ile Ortak Doktora Programı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654307"/>
                  </a:ext>
                </a:extLst>
              </a:tr>
              <a:tr h="6273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</a:rPr>
                        <a:t>Özel Hukuk Anabilim Dalı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Hukuk Tezsiz Yüksek Lisans </a:t>
                      </a:r>
                      <a:r>
                        <a:rPr lang="tr-TR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</a:t>
                      </a:r>
                      <a:r>
                        <a:rPr lang="tr-TR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Hukuk Tezli Yüksek Lisans </a:t>
                      </a:r>
                      <a:r>
                        <a:rPr lang="tr-TR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096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7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51235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SAYISI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5436"/>
              </p:ext>
            </p:extLst>
          </p:nvPr>
        </p:nvGraphicFramePr>
        <p:xfrm>
          <a:off x="419738" y="1908314"/>
          <a:ext cx="11407827" cy="12347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949627">
                  <a:extLst>
                    <a:ext uri="{9D8B030D-6E8A-4147-A177-3AD203B41FA5}">
                      <a16:colId xmlns:a16="http://schemas.microsoft.com/office/drawing/2014/main" val="219597888"/>
                    </a:ext>
                  </a:extLst>
                </a:gridCol>
                <a:gridCol w="3532260">
                  <a:extLst>
                    <a:ext uri="{9D8B030D-6E8A-4147-A177-3AD203B41FA5}">
                      <a16:colId xmlns:a16="http://schemas.microsoft.com/office/drawing/2014/main" val="4031943182"/>
                    </a:ext>
                  </a:extLst>
                </a:gridCol>
                <a:gridCol w="2526388">
                  <a:extLst>
                    <a:ext uri="{9D8B030D-6E8A-4147-A177-3AD203B41FA5}">
                      <a16:colId xmlns:a16="http://schemas.microsoft.com/office/drawing/2014/main" val="439096765"/>
                    </a:ext>
                  </a:extLst>
                </a:gridCol>
                <a:gridCol w="2399552">
                  <a:extLst>
                    <a:ext uri="{9D8B030D-6E8A-4147-A177-3AD203B41FA5}">
                      <a16:colId xmlns:a16="http://schemas.microsoft.com/office/drawing/2014/main" val="3479568610"/>
                    </a:ext>
                  </a:extLst>
                </a:gridCol>
              </a:tblGrid>
              <a:tr h="511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Bölüm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395528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HUKUK FAKÜLTESİ</a:t>
                      </a:r>
                      <a:endParaRPr lang="tr-TR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HUKUK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1074</a:t>
                      </a:r>
                      <a:endParaRPr lang="tr-TR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9888072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TOPLAM  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1074</a:t>
                      </a:r>
                      <a:endParaRPr lang="tr-TR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797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1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(Cinsiyete Göre Dağılımı)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18999"/>
              </p:ext>
            </p:extLst>
          </p:nvPr>
        </p:nvGraphicFramePr>
        <p:xfrm>
          <a:off x="427384" y="2077284"/>
          <a:ext cx="11320668" cy="19551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10946">
                  <a:extLst>
                    <a:ext uri="{9D8B030D-6E8A-4147-A177-3AD203B41FA5}">
                      <a16:colId xmlns:a16="http://schemas.microsoft.com/office/drawing/2014/main" val="2117979618"/>
                    </a:ext>
                  </a:extLst>
                </a:gridCol>
                <a:gridCol w="3707296">
                  <a:extLst>
                    <a:ext uri="{9D8B030D-6E8A-4147-A177-3AD203B41FA5}">
                      <a16:colId xmlns:a16="http://schemas.microsoft.com/office/drawing/2014/main" val="4174588668"/>
                    </a:ext>
                  </a:extLst>
                </a:gridCol>
                <a:gridCol w="626165">
                  <a:extLst>
                    <a:ext uri="{9D8B030D-6E8A-4147-A177-3AD203B41FA5}">
                      <a16:colId xmlns:a16="http://schemas.microsoft.com/office/drawing/2014/main" val="25832488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2374087"/>
                    </a:ext>
                  </a:extLst>
                </a:gridCol>
                <a:gridCol w="924339">
                  <a:extLst>
                    <a:ext uri="{9D8B030D-6E8A-4147-A177-3AD203B41FA5}">
                      <a16:colId xmlns:a16="http://schemas.microsoft.com/office/drawing/2014/main" val="2018321977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3809454168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572787810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2553092673"/>
                    </a:ext>
                  </a:extLst>
                </a:gridCol>
              </a:tblGrid>
              <a:tr h="335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20204"/>
                  </a:ext>
                </a:extLst>
              </a:tr>
              <a:tr h="37019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7730427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HUKUK FAKÜLTESİ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tr-TR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HUKUK</a:t>
                      </a:r>
                      <a:endParaRPr lang="tr-TR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i="0" u="none" strike="noStrike" smtClean="0">
                          <a:solidFill>
                            <a:srgbClr val="000000"/>
                          </a:solidFill>
                          <a:highlight>
                            <a:srgbClr val="FDE9D9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429</a:t>
                      </a:r>
                      <a:endParaRPr sz="1400" b="0" i="0" u="none" strike="noStrike" dirty="0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8875" marR="8875" marT="88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highlight>
                            <a:srgbClr val="FDE9D9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645</a:t>
                      </a:r>
                      <a:endParaRPr sz="1400" b="0" i="0" u="none" strike="noStrike" dirty="0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8875" marR="8875" marT="88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highlight>
                            <a:srgbClr val="FDE9D9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1074</a:t>
                      </a:r>
                      <a:endParaRPr sz="1400" b="0" i="0" u="none" strike="noStrike" dirty="0"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8875" marR="8875" marT="88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b="1" dirty="0" smtClean="0">
                          <a:highlight>
                            <a:srgbClr val="FDE9D9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378</a:t>
                      </a:r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highlight>
                          <a:srgbClr val="FDE9D9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b="1" dirty="0" smtClean="0">
                          <a:highlight>
                            <a:srgbClr val="FDE9D9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599</a:t>
                      </a:r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highlight>
                          <a:srgbClr val="FDE9D9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b="1" dirty="0" smtClean="0">
                          <a:highlight>
                            <a:srgbClr val="FDE9D9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977</a:t>
                      </a:r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highlight>
                          <a:srgbClr val="FDE9D9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557036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r>
                        <a:rPr lang="tr-TR" sz="1800" b="1" dirty="0">
                          <a:effectLst/>
                          <a:latin typeface="+mn-lt"/>
                        </a:rPr>
                        <a:t> 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1074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977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416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</a:t>
            </a:r>
            <a:r>
              <a:rPr lang="tr-TR" sz="2800" b="1" dirty="0" smtClean="0">
                <a:solidFill>
                  <a:srgbClr val="3333FF"/>
                </a:solidFill>
              </a:rPr>
              <a:t>Üyesi/Elemanı </a:t>
            </a:r>
            <a:r>
              <a:rPr lang="tr-TR" sz="2800" b="1" dirty="0">
                <a:solidFill>
                  <a:srgbClr val="3333FF"/>
                </a:solidFill>
              </a:rPr>
              <a:t>Başına Düşen Öğrenci </a:t>
            </a:r>
            <a:r>
              <a:rPr lang="tr-TR" sz="2800" b="1" dirty="0" smtClean="0">
                <a:solidFill>
                  <a:srgbClr val="3333FF"/>
                </a:solidFill>
              </a:rPr>
              <a:t>Sayısı </a:t>
            </a:r>
            <a:br>
              <a:rPr lang="tr-TR" sz="2800" b="1" dirty="0" smtClean="0">
                <a:solidFill>
                  <a:srgbClr val="3333FF"/>
                </a:solidFill>
              </a:rPr>
            </a:b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21501"/>
              </p:ext>
            </p:extLst>
          </p:nvPr>
        </p:nvGraphicFramePr>
        <p:xfrm>
          <a:off x="674257" y="2028498"/>
          <a:ext cx="11212943" cy="22659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72024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190795">
                  <a:extLst>
                    <a:ext uri="{9D8B030D-6E8A-4147-A177-3AD203B41FA5}">
                      <a16:colId xmlns:a16="http://schemas.microsoft.com/office/drawing/2014/main" val="1268676462"/>
                    </a:ext>
                  </a:extLst>
                </a:gridCol>
                <a:gridCol w="1619195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1867214">
                  <a:extLst>
                    <a:ext uri="{9D8B030D-6E8A-4147-A177-3AD203B41FA5}">
                      <a16:colId xmlns:a16="http://schemas.microsoft.com/office/drawing/2014/main" val="4177927253"/>
                    </a:ext>
                  </a:extLst>
                </a:gridCol>
                <a:gridCol w="1472636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  <a:gridCol w="1791079">
                  <a:extLst>
                    <a:ext uri="{9D8B030D-6E8A-4147-A177-3AD203B41FA5}">
                      <a16:colId xmlns:a16="http://schemas.microsoft.com/office/drawing/2014/main" val="1821111739"/>
                    </a:ext>
                  </a:extLst>
                </a:gridCol>
              </a:tblGrid>
              <a:tr h="5347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5894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57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Hukuk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Hukuk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54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39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 17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57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BİRİM ORTALAMASI  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 54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 19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 39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 17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(Engelli)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26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92007"/>
              </p:ext>
            </p:extLst>
          </p:nvPr>
        </p:nvGraphicFramePr>
        <p:xfrm>
          <a:off x="318054" y="2027583"/>
          <a:ext cx="11509510" cy="168054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46455">
                  <a:extLst>
                    <a:ext uri="{9D8B030D-6E8A-4147-A177-3AD203B41FA5}">
                      <a16:colId xmlns:a16="http://schemas.microsoft.com/office/drawing/2014/main" val="3062461048"/>
                    </a:ext>
                  </a:extLst>
                </a:gridCol>
                <a:gridCol w="2609459">
                  <a:extLst>
                    <a:ext uri="{9D8B030D-6E8A-4147-A177-3AD203B41FA5}">
                      <a16:colId xmlns:a16="http://schemas.microsoft.com/office/drawing/2014/main" val="2599825393"/>
                    </a:ext>
                  </a:extLst>
                </a:gridCol>
                <a:gridCol w="814503">
                  <a:extLst>
                    <a:ext uri="{9D8B030D-6E8A-4147-A177-3AD203B41FA5}">
                      <a16:colId xmlns:a16="http://schemas.microsoft.com/office/drawing/2014/main" val="2575000749"/>
                    </a:ext>
                  </a:extLst>
                </a:gridCol>
                <a:gridCol w="814503">
                  <a:extLst>
                    <a:ext uri="{9D8B030D-6E8A-4147-A177-3AD203B41FA5}">
                      <a16:colId xmlns:a16="http://schemas.microsoft.com/office/drawing/2014/main" val="1397288745"/>
                    </a:ext>
                  </a:extLst>
                </a:gridCol>
                <a:gridCol w="584261">
                  <a:extLst>
                    <a:ext uri="{9D8B030D-6E8A-4147-A177-3AD203B41FA5}">
                      <a16:colId xmlns:a16="http://schemas.microsoft.com/office/drawing/2014/main" val="4215508311"/>
                    </a:ext>
                  </a:extLst>
                </a:gridCol>
                <a:gridCol w="612825">
                  <a:extLst>
                    <a:ext uri="{9D8B030D-6E8A-4147-A177-3AD203B41FA5}">
                      <a16:colId xmlns:a16="http://schemas.microsoft.com/office/drawing/2014/main" val="2222175126"/>
                    </a:ext>
                  </a:extLst>
                </a:gridCol>
                <a:gridCol w="721887">
                  <a:extLst>
                    <a:ext uri="{9D8B030D-6E8A-4147-A177-3AD203B41FA5}">
                      <a16:colId xmlns:a16="http://schemas.microsoft.com/office/drawing/2014/main" val="980281889"/>
                    </a:ext>
                  </a:extLst>
                </a:gridCol>
                <a:gridCol w="721887">
                  <a:extLst>
                    <a:ext uri="{9D8B030D-6E8A-4147-A177-3AD203B41FA5}">
                      <a16:colId xmlns:a16="http://schemas.microsoft.com/office/drawing/2014/main" val="2423004025"/>
                    </a:ext>
                  </a:extLst>
                </a:gridCol>
                <a:gridCol w="611093">
                  <a:extLst>
                    <a:ext uri="{9D8B030D-6E8A-4147-A177-3AD203B41FA5}">
                      <a16:colId xmlns:a16="http://schemas.microsoft.com/office/drawing/2014/main" val="3342530665"/>
                    </a:ext>
                  </a:extLst>
                </a:gridCol>
                <a:gridCol w="678608">
                  <a:extLst>
                    <a:ext uri="{9D8B030D-6E8A-4147-A177-3AD203B41FA5}">
                      <a16:colId xmlns:a16="http://schemas.microsoft.com/office/drawing/2014/main" val="2150964944"/>
                    </a:ext>
                  </a:extLst>
                </a:gridCol>
                <a:gridCol w="678608">
                  <a:extLst>
                    <a:ext uri="{9D8B030D-6E8A-4147-A177-3AD203B41FA5}">
                      <a16:colId xmlns:a16="http://schemas.microsoft.com/office/drawing/2014/main" val="2465318105"/>
                    </a:ext>
                  </a:extLst>
                </a:gridCol>
                <a:gridCol w="615421">
                  <a:extLst>
                    <a:ext uri="{9D8B030D-6E8A-4147-A177-3AD203B41FA5}">
                      <a16:colId xmlns:a16="http://schemas.microsoft.com/office/drawing/2014/main" val="3940777175"/>
                    </a:ext>
                  </a:extLst>
                </a:gridCol>
              </a:tblGrid>
              <a:tr h="3207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Adı*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549033"/>
                  </a:ext>
                </a:extLst>
              </a:tr>
              <a:tr h="6742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Görme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İşitme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Fiziksel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Diğer 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3333FF"/>
                          </a:solidFill>
                          <a:effectLst/>
                        </a:rPr>
                        <a:t>Toplam Sayı</a:t>
                      </a:r>
                      <a:endParaRPr lang="tr-TR" sz="14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Görme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İşitme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Fiziksel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Diğer 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3333FF"/>
                          </a:solidFill>
                          <a:effectLst/>
                        </a:rPr>
                        <a:t>Toplam Sayı</a:t>
                      </a:r>
                      <a:endParaRPr lang="tr-TR" sz="14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99632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HUKUK FAKÜLTESİ</a:t>
                      </a:r>
                      <a:endParaRPr lang="tr-TR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Hukuk 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tr-TR" sz="1400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0274730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r>
                        <a:rPr lang="tr-TR" sz="1100" dirty="0">
                          <a:effectLst/>
                        </a:rPr>
                        <a:t> 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68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3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790313"/>
            <a:ext cx="10505661" cy="62574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ÖĞRENCİ SAYISI (</a:t>
            </a:r>
            <a:r>
              <a:rPr lang="tr-TR" sz="2800" b="1" i="1" dirty="0" smtClean="0">
                <a:solidFill>
                  <a:srgbClr val="FF0000"/>
                </a:solidFill>
                <a:cs typeface="Calibri" pitchFamily="34" charset="0"/>
              </a:rPr>
              <a:t>Varsa, Lisansüstü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891B-9CA3-40B3-819B-83EB387B8A2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27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35483"/>
              </p:ext>
            </p:extLst>
          </p:nvPr>
        </p:nvGraphicFramePr>
        <p:xfrm>
          <a:off x="387626" y="1958012"/>
          <a:ext cx="11524066" cy="23527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81046">
                  <a:extLst>
                    <a:ext uri="{9D8B030D-6E8A-4147-A177-3AD203B41FA5}">
                      <a16:colId xmlns:a16="http://schemas.microsoft.com/office/drawing/2014/main" val="46596549"/>
                    </a:ext>
                  </a:extLst>
                </a:gridCol>
                <a:gridCol w="1171263">
                  <a:extLst>
                    <a:ext uri="{9D8B030D-6E8A-4147-A177-3AD203B41FA5}">
                      <a16:colId xmlns:a16="http://schemas.microsoft.com/office/drawing/2014/main" val="1076364814"/>
                    </a:ext>
                  </a:extLst>
                </a:gridCol>
                <a:gridCol w="1171263">
                  <a:extLst>
                    <a:ext uri="{9D8B030D-6E8A-4147-A177-3AD203B41FA5}">
                      <a16:colId xmlns:a16="http://schemas.microsoft.com/office/drawing/2014/main" val="2278500121"/>
                    </a:ext>
                  </a:extLst>
                </a:gridCol>
                <a:gridCol w="1034530">
                  <a:extLst>
                    <a:ext uri="{9D8B030D-6E8A-4147-A177-3AD203B41FA5}">
                      <a16:colId xmlns:a16="http://schemas.microsoft.com/office/drawing/2014/main" val="3247078321"/>
                    </a:ext>
                  </a:extLst>
                </a:gridCol>
                <a:gridCol w="882016">
                  <a:extLst>
                    <a:ext uri="{9D8B030D-6E8A-4147-A177-3AD203B41FA5}">
                      <a16:colId xmlns:a16="http://schemas.microsoft.com/office/drawing/2014/main" val="2219281847"/>
                    </a:ext>
                  </a:extLst>
                </a:gridCol>
                <a:gridCol w="882016">
                  <a:extLst>
                    <a:ext uri="{9D8B030D-6E8A-4147-A177-3AD203B41FA5}">
                      <a16:colId xmlns:a16="http://schemas.microsoft.com/office/drawing/2014/main" val="218234555"/>
                    </a:ext>
                  </a:extLst>
                </a:gridCol>
                <a:gridCol w="1172017">
                  <a:extLst>
                    <a:ext uri="{9D8B030D-6E8A-4147-A177-3AD203B41FA5}">
                      <a16:colId xmlns:a16="http://schemas.microsoft.com/office/drawing/2014/main" val="2252447032"/>
                    </a:ext>
                  </a:extLst>
                </a:gridCol>
                <a:gridCol w="1172017">
                  <a:extLst>
                    <a:ext uri="{9D8B030D-6E8A-4147-A177-3AD203B41FA5}">
                      <a16:colId xmlns:a16="http://schemas.microsoft.com/office/drawing/2014/main" val="2467654421"/>
                    </a:ext>
                  </a:extLst>
                </a:gridCol>
                <a:gridCol w="957898">
                  <a:extLst>
                    <a:ext uri="{9D8B030D-6E8A-4147-A177-3AD203B41FA5}">
                      <a16:colId xmlns:a16="http://schemas.microsoft.com/office/drawing/2014/main" val="2331275780"/>
                    </a:ext>
                  </a:extLst>
                </a:gridCol>
              </a:tblGrid>
              <a:tr h="4713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79608"/>
                  </a:ext>
                </a:extLst>
              </a:tr>
              <a:tr h="93861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(YL)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(TEZLİ)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(YL)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(TEZSİZ)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(DR)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(YL)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(TEZLİ)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(YL)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(TEZSİZ)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(DR)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9450292"/>
                  </a:ext>
                </a:extLst>
              </a:tr>
              <a:tr h="471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Kamu Hukuku Anabilim Dalı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50 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2 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254973735"/>
                  </a:ext>
                </a:extLst>
              </a:tr>
              <a:tr h="471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Özel Hukuk Anabilim</a:t>
                      </a:r>
                      <a:r>
                        <a:rPr lang="tr-TR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Dalı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- 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- 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- 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1039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</a:t>
            </a:r>
            <a:r>
              <a:rPr lang="tr-TR" sz="2800" b="1" dirty="0" smtClean="0">
                <a:solidFill>
                  <a:srgbClr val="3333FF"/>
                </a:solidFill>
              </a:rPr>
              <a:t>Üyesi/Elemanı </a:t>
            </a:r>
            <a:r>
              <a:rPr lang="tr-TR" sz="2800" b="1" dirty="0">
                <a:solidFill>
                  <a:srgbClr val="3333FF"/>
                </a:solidFill>
              </a:rPr>
              <a:t>Başına Düşen </a:t>
            </a:r>
            <a:r>
              <a:rPr lang="tr-TR" sz="2800" b="1" dirty="0" smtClean="0">
                <a:solidFill>
                  <a:srgbClr val="3333FF"/>
                </a:solidFill>
              </a:rPr>
              <a:t>Lisansüstü Öğrenci Sayısı </a:t>
            </a:r>
            <a:br>
              <a:rPr lang="tr-TR" sz="2800" b="1" dirty="0" smtClean="0">
                <a:solidFill>
                  <a:srgbClr val="3333FF"/>
                </a:solidFill>
              </a:rPr>
            </a:br>
            <a:r>
              <a:rPr lang="tr-TR" sz="1800" b="1" i="1" dirty="0" smtClean="0">
                <a:solidFill>
                  <a:srgbClr val="FF0000"/>
                </a:solidFill>
              </a:rPr>
              <a:t>(Varsa, programdaki lisansüstü toplam öğrenci </a:t>
            </a:r>
            <a:r>
              <a:rPr lang="tr-TR" sz="1800" b="1" i="1" dirty="0">
                <a:solidFill>
                  <a:srgbClr val="FF0000"/>
                </a:solidFill>
              </a:rPr>
              <a:t>s</a:t>
            </a:r>
            <a:r>
              <a:rPr lang="tr-TR" sz="1800" b="1" i="1" dirty="0" smtClean="0">
                <a:solidFill>
                  <a:srgbClr val="FF0000"/>
                </a:solidFill>
              </a:rPr>
              <a:t>ayısı)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28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1895"/>
              </p:ext>
            </p:extLst>
          </p:nvPr>
        </p:nvGraphicFramePr>
        <p:xfrm>
          <a:off x="824593" y="2028498"/>
          <a:ext cx="10989036" cy="19017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37505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097731">
                  <a:extLst>
                    <a:ext uri="{9D8B030D-6E8A-4147-A177-3AD203B41FA5}">
                      <a16:colId xmlns:a16="http://schemas.microsoft.com/office/drawing/2014/main" val="1268676462"/>
                    </a:ext>
                  </a:extLst>
                </a:gridCol>
                <a:gridCol w="1631555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1827662">
                  <a:extLst>
                    <a:ext uri="{9D8B030D-6E8A-4147-A177-3AD203B41FA5}">
                      <a16:colId xmlns:a16="http://schemas.microsoft.com/office/drawing/2014/main" val="4177927253"/>
                    </a:ext>
                  </a:extLst>
                </a:gridCol>
                <a:gridCol w="1441443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  <a:gridCol w="1753140">
                  <a:extLst>
                    <a:ext uri="{9D8B030D-6E8A-4147-A177-3AD203B41FA5}">
                      <a16:colId xmlns:a16="http://schemas.microsoft.com/office/drawing/2014/main" val="1821111739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Kamu Hukuku Anabilim Dalı</a:t>
                      </a: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7,08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3,06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 Hukuk Anabilim Dalı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3,27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BİRİM ORTALAMASI  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3,54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3,2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F2DDB-9147-1331-C942-A70A278F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85" y="847035"/>
            <a:ext cx="10306877" cy="511839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Yabancı Uyruklu Öğrenci Sayısı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53B-1A74-4BC2-8455-8613C38E416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65951"/>
              </p:ext>
            </p:extLst>
          </p:nvPr>
        </p:nvGraphicFramePr>
        <p:xfrm>
          <a:off x="241540" y="1769167"/>
          <a:ext cx="11605903" cy="229238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48650">
                  <a:extLst>
                    <a:ext uri="{9D8B030D-6E8A-4147-A177-3AD203B41FA5}">
                      <a16:colId xmlns:a16="http://schemas.microsoft.com/office/drawing/2014/main" val="926914233"/>
                    </a:ext>
                  </a:extLst>
                </a:gridCol>
                <a:gridCol w="4147339">
                  <a:extLst>
                    <a:ext uri="{9D8B030D-6E8A-4147-A177-3AD203B41FA5}">
                      <a16:colId xmlns:a16="http://schemas.microsoft.com/office/drawing/2014/main" val="1865326995"/>
                    </a:ext>
                  </a:extLst>
                </a:gridCol>
                <a:gridCol w="3233706">
                  <a:extLst>
                    <a:ext uri="{9D8B030D-6E8A-4147-A177-3AD203B41FA5}">
                      <a16:colId xmlns:a16="http://schemas.microsoft.com/office/drawing/2014/main" val="4191785303"/>
                    </a:ext>
                  </a:extLst>
                </a:gridCol>
                <a:gridCol w="1476208">
                  <a:extLst>
                    <a:ext uri="{9D8B030D-6E8A-4147-A177-3AD203B41FA5}">
                      <a16:colId xmlns:a16="http://schemas.microsoft.com/office/drawing/2014/main" val="391498586"/>
                    </a:ext>
                  </a:extLst>
                </a:gridCol>
              </a:tblGrid>
              <a:tr h="302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Ülkesi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Sayı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94565912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Hukuk Fakültesi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Suriye (5)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Suudi Arabistan(1)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Azerbaycan(1)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Almanya (2)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İran (1)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444652296"/>
                  </a:ext>
                </a:extLst>
              </a:tr>
              <a:tr h="49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520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9FA948-C8EE-E894-088D-7C35D08F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8" y="745435"/>
            <a:ext cx="10634870" cy="63655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YKS Yerleşme ve Kesin Kayıt Sonuçları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657-4292-4E4C-B36B-9C104EFD009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36768"/>
              </p:ext>
            </p:extLst>
          </p:nvPr>
        </p:nvGraphicFramePr>
        <p:xfrm>
          <a:off x="595901" y="2003460"/>
          <a:ext cx="11315791" cy="253588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53853">
                  <a:extLst>
                    <a:ext uri="{9D8B030D-6E8A-4147-A177-3AD203B41FA5}">
                      <a16:colId xmlns:a16="http://schemas.microsoft.com/office/drawing/2014/main" val="1973764792"/>
                    </a:ext>
                  </a:extLst>
                </a:gridCol>
                <a:gridCol w="986977">
                  <a:extLst>
                    <a:ext uri="{9D8B030D-6E8A-4147-A177-3AD203B41FA5}">
                      <a16:colId xmlns:a16="http://schemas.microsoft.com/office/drawing/2014/main" val="3057559743"/>
                    </a:ext>
                  </a:extLst>
                </a:gridCol>
                <a:gridCol w="986977">
                  <a:extLst>
                    <a:ext uri="{9D8B030D-6E8A-4147-A177-3AD203B41FA5}">
                      <a16:colId xmlns:a16="http://schemas.microsoft.com/office/drawing/2014/main" val="976560049"/>
                    </a:ext>
                  </a:extLst>
                </a:gridCol>
                <a:gridCol w="1036824">
                  <a:extLst>
                    <a:ext uri="{9D8B030D-6E8A-4147-A177-3AD203B41FA5}">
                      <a16:colId xmlns:a16="http://schemas.microsoft.com/office/drawing/2014/main" val="265690425"/>
                    </a:ext>
                  </a:extLst>
                </a:gridCol>
                <a:gridCol w="827466">
                  <a:extLst>
                    <a:ext uri="{9D8B030D-6E8A-4147-A177-3AD203B41FA5}">
                      <a16:colId xmlns:a16="http://schemas.microsoft.com/office/drawing/2014/main" val="1005091239"/>
                    </a:ext>
                  </a:extLst>
                </a:gridCol>
                <a:gridCol w="907221">
                  <a:extLst>
                    <a:ext uri="{9D8B030D-6E8A-4147-A177-3AD203B41FA5}">
                      <a16:colId xmlns:a16="http://schemas.microsoft.com/office/drawing/2014/main" val="3235878979"/>
                    </a:ext>
                  </a:extLst>
                </a:gridCol>
                <a:gridCol w="970497">
                  <a:extLst>
                    <a:ext uri="{9D8B030D-6E8A-4147-A177-3AD203B41FA5}">
                      <a16:colId xmlns:a16="http://schemas.microsoft.com/office/drawing/2014/main" val="2403947113"/>
                    </a:ext>
                  </a:extLst>
                </a:gridCol>
                <a:gridCol w="861494">
                  <a:extLst>
                    <a:ext uri="{9D8B030D-6E8A-4147-A177-3AD203B41FA5}">
                      <a16:colId xmlns:a16="http://schemas.microsoft.com/office/drawing/2014/main" val="1591720098"/>
                    </a:ext>
                  </a:extLst>
                </a:gridCol>
                <a:gridCol w="861494">
                  <a:extLst>
                    <a:ext uri="{9D8B030D-6E8A-4147-A177-3AD203B41FA5}">
                      <a16:colId xmlns:a16="http://schemas.microsoft.com/office/drawing/2014/main" val="464945755"/>
                    </a:ext>
                  </a:extLst>
                </a:gridCol>
                <a:gridCol w="861494">
                  <a:extLst>
                    <a:ext uri="{9D8B030D-6E8A-4147-A177-3AD203B41FA5}">
                      <a16:colId xmlns:a16="http://schemas.microsoft.com/office/drawing/2014/main" val="952931285"/>
                    </a:ext>
                  </a:extLst>
                </a:gridCol>
                <a:gridCol w="861494">
                  <a:extLst>
                    <a:ext uri="{9D8B030D-6E8A-4147-A177-3AD203B41FA5}">
                      <a16:colId xmlns:a16="http://schemas.microsoft.com/office/drawing/2014/main" val="3276162527"/>
                    </a:ext>
                  </a:extLst>
                </a:gridCol>
              </a:tblGrid>
              <a:tr h="51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2024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2025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63080"/>
                  </a:ext>
                </a:extLst>
              </a:tr>
              <a:tr h="102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Program Adı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Kontenjan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Yerleşen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Yerleşme, %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 (n)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Kayıt, %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Kontenjan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Yerleşen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Yerleşme, %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 (n)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Kayıt, %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1402165"/>
                  </a:ext>
                </a:extLst>
              </a:tr>
              <a:tr h="491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Hukuk</a:t>
                      </a:r>
                      <a:endParaRPr lang="tr-TR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tr-TR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tr-TR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tr-TR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tr-TR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r>
                        <a:rPr lang="tr-T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tr-TR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547696"/>
                  </a:ext>
                </a:extLst>
              </a:tr>
              <a:tr h="5116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TOPLAM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tr-TR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r>
                        <a:rPr lang="tr-T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1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9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07442" y="751484"/>
            <a:ext cx="10425256" cy="666207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YKS Yerleşme Durumu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31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1307"/>
              </p:ext>
            </p:extLst>
          </p:nvPr>
        </p:nvGraphicFramePr>
        <p:xfrm>
          <a:off x="307441" y="1997764"/>
          <a:ext cx="11604252" cy="38727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162245">
                  <a:extLst>
                    <a:ext uri="{9D8B030D-6E8A-4147-A177-3AD203B41FA5}">
                      <a16:colId xmlns:a16="http://schemas.microsoft.com/office/drawing/2014/main" val="3354496488"/>
                    </a:ext>
                  </a:extLst>
                </a:gridCol>
                <a:gridCol w="4450981">
                  <a:extLst>
                    <a:ext uri="{9D8B030D-6E8A-4147-A177-3AD203B41FA5}">
                      <a16:colId xmlns:a16="http://schemas.microsoft.com/office/drawing/2014/main" val="2304036904"/>
                    </a:ext>
                  </a:extLst>
                </a:gridCol>
                <a:gridCol w="2090538">
                  <a:extLst>
                    <a:ext uri="{9D8B030D-6E8A-4147-A177-3AD203B41FA5}">
                      <a16:colId xmlns:a16="http://schemas.microsoft.com/office/drawing/2014/main" val="3493477180"/>
                    </a:ext>
                  </a:extLst>
                </a:gridCol>
                <a:gridCol w="1900488">
                  <a:extLst>
                    <a:ext uri="{9D8B030D-6E8A-4147-A177-3AD203B41FA5}">
                      <a16:colId xmlns:a16="http://schemas.microsoft.com/office/drawing/2014/main" val="2986900398"/>
                    </a:ext>
                  </a:extLst>
                </a:gridCol>
              </a:tblGrid>
              <a:tr h="681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ADI*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YKS TERCİH/ YERLEŞME DURUMU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7316732"/>
                  </a:ext>
                </a:extLst>
              </a:tr>
              <a:tr h="59078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HUKUK</a:t>
                      </a:r>
                      <a:endParaRPr lang="tr-TR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6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438,599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435,475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9338762"/>
                  </a:ext>
                </a:extLst>
              </a:tr>
              <a:tr h="5987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368,627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399,91996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3572463"/>
                  </a:ext>
                </a:extLst>
              </a:tr>
              <a:tr h="5987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YÜKSEK YÜZDELİK DİLİM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74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DÜŞÜK YÜZDELİK DİLİM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7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BAŞARI SIRASI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53,211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30.069</a:t>
                      </a: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006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6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6" y="805070"/>
            <a:ext cx="10426148" cy="57646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0066FF"/>
                </a:solidFill>
              </a:rPr>
              <a:t>Yatay Geçiş Yapan Öğrenci Sayısı </a:t>
            </a:r>
            <a:r>
              <a:rPr lang="tr-TR" sz="3200" b="1" dirty="0" smtClean="0">
                <a:solidFill>
                  <a:srgbClr val="FF0000"/>
                </a:solidFill>
              </a:rPr>
              <a:t>(</a:t>
            </a:r>
            <a:r>
              <a:rPr lang="tr-TR" sz="3200" b="1" dirty="0">
                <a:solidFill>
                  <a:srgbClr val="FF0000"/>
                </a:solidFill>
              </a:rPr>
              <a:t>G.A.N.O. ile) </a:t>
            </a:r>
            <a:r>
              <a:rPr lang="tr-TR" sz="3200" b="1" dirty="0" smtClean="0">
                <a:solidFill>
                  <a:srgbClr val="0066FF"/>
                </a:solidFill>
              </a:rPr>
              <a:t> </a:t>
            </a:r>
            <a:endParaRPr lang="tr-TR" sz="32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14305"/>
              </p:ext>
            </p:extLst>
          </p:nvPr>
        </p:nvGraphicFramePr>
        <p:xfrm>
          <a:off x="367749" y="2057401"/>
          <a:ext cx="10221329" cy="24411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519171">
                  <a:extLst>
                    <a:ext uri="{9D8B030D-6E8A-4147-A177-3AD203B41FA5}">
                      <a16:colId xmlns:a16="http://schemas.microsoft.com/office/drawing/2014/main" val="760475108"/>
                    </a:ext>
                  </a:extLst>
                </a:gridCol>
                <a:gridCol w="2270006">
                  <a:extLst>
                    <a:ext uri="{9D8B030D-6E8A-4147-A177-3AD203B41FA5}">
                      <a16:colId xmlns:a16="http://schemas.microsoft.com/office/drawing/2014/main" val="1163182823"/>
                    </a:ext>
                  </a:extLst>
                </a:gridCol>
                <a:gridCol w="2432152">
                  <a:extLst>
                    <a:ext uri="{9D8B030D-6E8A-4147-A177-3AD203B41FA5}">
                      <a16:colId xmlns:a16="http://schemas.microsoft.com/office/drawing/2014/main" val="1069248377"/>
                    </a:ext>
                  </a:extLst>
                </a:gridCol>
              </a:tblGrid>
              <a:tr h="5297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2025  (Güz – Bahar)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69437"/>
                  </a:ext>
                </a:extLst>
              </a:tr>
              <a:tr h="7617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0341925"/>
                  </a:ext>
                </a:extLst>
              </a:tr>
              <a:tr h="583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Hukuk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4780784"/>
                  </a:ext>
                </a:extLst>
              </a:tr>
              <a:tr h="566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 TOPLAM  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476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3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4" y="834109"/>
            <a:ext cx="10595113" cy="60729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66FF"/>
                </a:solidFill>
              </a:rPr>
              <a:t>Yatay Geçiş Yapan Öğrenci Sayısı </a:t>
            </a:r>
            <a:r>
              <a:rPr lang="tr-TR" sz="2800" b="1" dirty="0" smtClean="0">
                <a:solidFill>
                  <a:srgbClr val="FF0000"/>
                </a:solidFill>
              </a:rPr>
              <a:t>(</a:t>
            </a:r>
            <a:r>
              <a:rPr lang="tr-TR" sz="2800" b="1" dirty="0">
                <a:solidFill>
                  <a:srgbClr val="FF0000"/>
                </a:solidFill>
              </a:rPr>
              <a:t>Merkezi Yerleştirme Puanı ile) </a:t>
            </a:r>
            <a:endParaRPr lang="tr-TR" sz="28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33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82702"/>
              </p:ext>
            </p:extLst>
          </p:nvPr>
        </p:nvGraphicFramePr>
        <p:xfrm>
          <a:off x="330956" y="1970761"/>
          <a:ext cx="10576530" cy="29849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367196">
                  <a:extLst>
                    <a:ext uri="{9D8B030D-6E8A-4147-A177-3AD203B41FA5}">
                      <a16:colId xmlns:a16="http://schemas.microsoft.com/office/drawing/2014/main" val="481206611"/>
                    </a:ext>
                  </a:extLst>
                </a:gridCol>
                <a:gridCol w="2565204">
                  <a:extLst>
                    <a:ext uri="{9D8B030D-6E8A-4147-A177-3AD203B41FA5}">
                      <a16:colId xmlns:a16="http://schemas.microsoft.com/office/drawing/2014/main" val="2380808450"/>
                    </a:ext>
                  </a:extLst>
                </a:gridCol>
                <a:gridCol w="2644130">
                  <a:extLst>
                    <a:ext uri="{9D8B030D-6E8A-4147-A177-3AD203B41FA5}">
                      <a16:colId xmlns:a16="http://schemas.microsoft.com/office/drawing/2014/main" val="12646352"/>
                    </a:ext>
                  </a:extLst>
                </a:gridCol>
              </a:tblGrid>
              <a:tr h="6549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 (Güz – Bahar)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836775"/>
                  </a:ext>
                </a:extLst>
              </a:tr>
              <a:tr h="9085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3010335"/>
                  </a:ext>
                </a:extLst>
              </a:tr>
              <a:tr h="721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Hukuk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434803"/>
                  </a:ext>
                </a:extLst>
              </a:tr>
              <a:tr h="6998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TOPLAM  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743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3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492" y="807725"/>
            <a:ext cx="10595113" cy="5332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66FF"/>
                </a:solidFill>
              </a:rPr>
              <a:t>Özel </a:t>
            </a:r>
            <a:r>
              <a:rPr lang="tr-TR" sz="3200" b="1" dirty="0" smtClean="0">
                <a:solidFill>
                  <a:srgbClr val="0066FF"/>
                </a:solidFill>
              </a:rPr>
              <a:t>Öğrencilik Hakkını Kullanan Öğrenci Sayısı </a:t>
            </a:r>
            <a:endParaRPr lang="tr-TR" sz="32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95380"/>
              </p:ext>
            </p:extLst>
          </p:nvPr>
        </p:nvGraphicFramePr>
        <p:xfrm>
          <a:off x="606287" y="2057401"/>
          <a:ext cx="10676755" cy="242479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570402">
                  <a:extLst>
                    <a:ext uri="{9D8B030D-6E8A-4147-A177-3AD203B41FA5}">
                      <a16:colId xmlns:a16="http://schemas.microsoft.com/office/drawing/2014/main" val="3079373697"/>
                    </a:ext>
                  </a:extLst>
                </a:gridCol>
                <a:gridCol w="1745898">
                  <a:extLst>
                    <a:ext uri="{9D8B030D-6E8A-4147-A177-3AD203B41FA5}">
                      <a16:colId xmlns:a16="http://schemas.microsoft.com/office/drawing/2014/main" val="3542751760"/>
                    </a:ext>
                  </a:extLst>
                </a:gridCol>
                <a:gridCol w="1991415">
                  <a:extLst>
                    <a:ext uri="{9D8B030D-6E8A-4147-A177-3AD203B41FA5}">
                      <a16:colId xmlns:a16="http://schemas.microsoft.com/office/drawing/2014/main" val="2623053532"/>
                    </a:ext>
                  </a:extLst>
                </a:gridCol>
                <a:gridCol w="1691339">
                  <a:extLst>
                    <a:ext uri="{9D8B030D-6E8A-4147-A177-3AD203B41FA5}">
                      <a16:colId xmlns:a16="http://schemas.microsoft.com/office/drawing/2014/main" val="1244714129"/>
                    </a:ext>
                  </a:extLst>
                </a:gridCol>
                <a:gridCol w="1677701">
                  <a:extLst>
                    <a:ext uri="{9D8B030D-6E8A-4147-A177-3AD203B41FA5}">
                      <a16:colId xmlns:a16="http://schemas.microsoft.com/office/drawing/2014/main" val="1764914344"/>
                    </a:ext>
                  </a:extLst>
                </a:gridCol>
              </a:tblGrid>
              <a:tr h="5195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(Güz – Bahar) 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 (Güz – Bahar)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210029"/>
                  </a:ext>
                </a:extLst>
              </a:tr>
              <a:tr h="7777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9685148"/>
                  </a:ext>
                </a:extLst>
              </a:tr>
              <a:tr h="57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Hukuk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9284871"/>
                  </a:ext>
                </a:extLst>
              </a:tr>
              <a:tr h="5551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TOPLAM  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376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4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4" y="770007"/>
            <a:ext cx="10595113" cy="57958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3200" b="1" dirty="0">
                <a:solidFill>
                  <a:srgbClr val="0066FF"/>
                </a:solidFill>
              </a:rPr>
              <a:t>Kayıt Donduran Öğrenci Sayısı</a:t>
            </a:r>
            <a:endParaRPr lang="tr-TR" sz="3200" b="1" dirty="0">
              <a:solidFill>
                <a:srgbClr val="0066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35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25700"/>
              </p:ext>
            </p:extLst>
          </p:nvPr>
        </p:nvGraphicFramePr>
        <p:xfrm>
          <a:off x="477078" y="1987827"/>
          <a:ext cx="10667171" cy="159659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643179">
                  <a:extLst>
                    <a:ext uri="{9D8B030D-6E8A-4147-A177-3AD203B41FA5}">
                      <a16:colId xmlns:a16="http://schemas.microsoft.com/office/drawing/2014/main" val="168006902"/>
                    </a:ext>
                  </a:extLst>
                </a:gridCol>
                <a:gridCol w="3019584">
                  <a:extLst>
                    <a:ext uri="{9D8B030D-6E8A-4147-A177-3AD203B41FA5}">
                      <a16:colId xmlns:a16="http://schemas.microsoft.com/office/drawing/2014/main" val="2852383516"/>
                    </a:ext>
                  </a:extLst>
                </a:gridCol>
                <a:gridCol w="3004408">
                  <a:extLst>
                    <a:ext uri="{9D8B030D-6E8A-4147-A177-3AD203B41FA5}">
                      <a16:colId xmlns:a16="http://schemas.microsoft.com/office/drawing/2014/main" val="1320489265"/>
                    </a:ext>
                  </a:extLst>
                </a:gridCol>
              </a:tblGrid>
              <a:tr h="576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 (Güz – Bahar)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  (Güz – Bahar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6202430"/>
                  </a:ext>
                </a:extLst>
              </a:tr>
              <a:tr h="510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Hukuk Fakültesi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8551698"/>
                  </a:ext>
                </a:extLst>
              </a:tr>
              <a:tr h="5100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 TOPLAM 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7173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0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5"/>
            <a:ext cx="10333383" cy="61098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29476"/>
              </p:ext>
            </p:extLst>
          </p:nvPr>
        </p:nvGraphicFramePr>
        <p:xfrm>
          <a:off x="258415" y="1928194"/>
          <a:ext cx="11748054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785692">
                  <a:extLst>
                    <a:ext uri="{9D8B030D-6E8A-4147-A177-3AD203B41FA5}">
                      <a16:colId xmlns:a16="http://schemas.microsoft.com/office/drawing/2014/main" val="4192263304"/>
                    </a:ext>
                  </a:extLst>
                </a:gridCol>
                <a:gridCol w="782202">
                  <a:extLst>
                    <a:ext uri="{9D8B030D-6E8A-4147-A177-3AD203B41FA5}">
                      <a16:colId xmlns:a16="http://schemas.microsoft.com/office/drawing/2014/main" val="1948068890"/>
                    </a:ext>
                  </a:extLst>
                </a:gridCol>
                <a:gridCol w="828688">
                  <a:extLst>
                    <a:ext uri="{9D8B030D-6E8A-4147-A177-3AD203B41FA5}">
                      <a16:colId xmlns:a16="http://schemas.microsoft.com/office/drawing/2014/main" val="3114453413"/>
                    </a:ext>
                  </a:extLst>
                </a:gridCol>
                <a:gridCol w="384027">
                  <a:extLst>
                    <a:ext uri="{9D8B030D-6E8A-4147-A177-3AD203B41FA5}">
                      <a16:colId xmlns:a16="http://schemas.microsoft.com/office/drawing/2014/main" val="880637479"/>
                    </a:ext>
                  </a:extLst>
                </a:gridCol>
                <a:gridCol w="4128161">
                  <a:extLst>
                    <a:ext uri="{9D8B030D-6E8A-4147-A177-3AD203B41FA5}">
                      <a16:colId xmlns:a16="http://schemas.microsoft.com/office/drawing/2014/main" val="1652700958"/>
                    </a:ext>
                  </a:extLst>
                </a:gridCol>
                <a:gridCol w="1017511">
                  <a:extLst>
                    <a:ext uri="{9D8B030D-6E8A-4147-A177-3AD203B41FA5}">
                      <a16:colId xmlns:a16="http://schemas.microsoft.com/office/drawing/2014/main" val="415396313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3816140166"/>
                    </a:ext>
                  </a:extLst>
                </a:gridCol>
              </a:tblGrid>
              <a:tr h="315720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Hukuk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438809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53344161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31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31</a:t>
                      </a: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40</a:t>
                      </a: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40</a:t>
                      </a: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805708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16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16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7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7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61303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3057154"/>
                  </a:ext>
                </a:extLst>
              </a:tr>
              <a:tr h="38438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100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100</a:t>
                      </a: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0467662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14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14</a:t>
                      </a: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971107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114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114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73624"/>
                  </a:ext>
                </a:extLst>
              </a:tr>
              <a:tr h="50603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176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effectLst/>
                        </a:rPr>
                        <a:t>176</a:t>
                      </a:r>
                      <a:r>
                        <a:rPr lang="tr-TR" sz="1400" b="0" dirty="0">
                          <a:effectLst/>
                        </a:rPr>
                        <a:t> 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212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212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9806791"/>
                  </a:ext>
                </a:extLst>
              </a:tr>
              <a:tr h="40865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>
                          <a:effectLst/>
                        </a:rPr>
                        <a:t>Seçmeli Ders AKTS Toplamı</a:t>
                      </a:r>
                      <a:endParaRPr lang="tr-T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effectLst/>
                        </a:rPr>
                        <a:t>64</a:t>
                      </a:r>
                      <a:r>
                        <a:rPr lang="tr-TR" sz="1400" b="0" dirty="0">
                          <a:effectLst/>
                        </a:rPr>
                        <a:t> 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64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28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28</a:t>
                      </a: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404473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240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240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240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240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394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8637" y="795347"/>
            <a:ext cx="10175966" cy="73678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Öğretim Programları Haftalık </a:t>
            </a:r>
            <a:r>
              <a:rPr lang="tr-TR" sz="2800" b="1" dirty="0">
                <a:solidFill>
                  <a:srgbClr val="FF0000"/>
                </a:solidFill>
              </a:rPr>
              <a:t>Ders Saati 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3333FF"/>
                </a:solidFill>
              </a:rPr>
              <a:t>(Teorik-T </a:t>
            </a:r>
            <a:r>
              <a:rPr lang="tr-TR" sz="2800" b="1" dirty="0">
                <a:solidFill>
                  <a:srgbClr val="3333FF"/>
                </a:solidFill>
              </a:rPr>
              <a:t>ve </a:t>
            </a:r>
            <a:r>
              <a:rPr lang="tr-TR" sz="2800" b="1" dirty="0" smtClean="0">
                <a:solidFill>
                  <a:srgbClr val="3333FF"/>
                </a:solidFill>
              </a:rPr>
              <a:t>Uygulama-U) </a:t>
            </a:r>
            <a:r>
              <a:rPr lang="tr-TR" sz="2800" b="1" dirty="0" smtClean="0">
                <a:solidFill>
                  <a:srgbClr val="FF0000"/>
                </a:solidFill>
              </a:rPr>
              <a:t>Analizi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37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09129"/>
              </p:ext>
            </p:extLst>
          </p:nvPr>
        </p:nvGraphicFramePr>
        <p:xfrm>
          <a:off x="388121" y="1943099"/>
          <a:ext cx="11407640" cy="2328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838244">
                  <a:extLst>
                    <a:ext uri="{9D8B030D-6E8A-4147-A177-3AD203B41FA5}">
                      <a16:colId xmlns:a16="http://schemas.microsoft.com/office/drawing/2014/main" val="396729521"/>
                    </a:ext>
                  </a:extLst>
                </a:gridCol>
                <a:gridCol w="2381418">
                  <a:extLst>
                    <a:ext uri="{9D8B030D-6E8A-4147-A177-3AD203B41FA5}">
                      <a16:colId xmlns:a16="http://schemas.microsoft.com/office/drawing/2014/main" val="4230344010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998447197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597081879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1590185702"/>
                    </a:ext>
                  </a:extLst>
                </a:gridCol>
                <a:gridCol w="578788">
                  <a:extLst>
                    <a:ext uri="{9D8B030D-6E8A-4147-A177-3AD203B41FA5}">
                      <a16:colId xmlns:a16="http://schemas.microsoft.com/office/drawing/2014/main" val="3309099816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079388697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455019793"/>
                    </a:ext>
                  </a:extLst>
                </a:gridCol>
                <a:gridCol w="593338">
                  <a:extLst>
                    <a:ext uri="{9D8B030D-6E8A-4147-A177-3AD203B41FA5}">
                      <a16:colId xmlns:a16="http://schemas.microsoft.com/office/drawing/2014/main" val="366569529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15627307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652825663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139787420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758982604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823616203"/>
                    </a:ext>
                  </a:extLst>
                </a:gridCol>
              </a:tblGrid>
              <a:tr h="3157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Program Adı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Sınıf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25397"/>
                  </a:ext>
                </a:extLst>
              </a:tr>
              <a:tr h="4215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131378"/>
                  </a:ext>
                </a:extLst>
              </a:tr>
              <a:tr h="31832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HUKUK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Birinci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936730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İkinci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344701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Üçüncü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23424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Dördüncü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X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4522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 Saat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172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172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172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172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172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866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490" y="775855"/>
            <a:ext cx="9959110" cy="72967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Çift </a:t>
            </a:r>
            <a:r>
              <a:rPr lang="tr-TR" sz="3200" b="1" dirty="0" err="1">
                <a:solidFill>
                  <a:srgbClr val="FF0000"/>
                </a:solidFill>
              </a:rPr>
              <a:t>Anadal</a:t>
            </a:r>
            <a:r>
              <a:rPr lang="tr-TR" sz="3200" b="1" dirty="0">
                <a:solidFill>
                  <a:srgbClr val="FF0000"/>
                </a:solidFill>
              </a:rPr>
              <a:t> Programı Sayısı 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35600"/>
              </p:ext>
            </p:extLst>
          </p:nvPr>
        </p:nvGraphicFramePr>
        <p:xfrm>
          <a:off x="683490" y="1976580"/>
          <a:ext cx="11111347" cy="14524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64883">
                  <a:extLst>
                    <a:ext uri="{9D8B030D-6E8A-4147-A177-3AD203B41FA5}">
                      <a16:colId xmlns:a16="http://schemas.microsoft.com/office/drawing/2014/main" val="4121480407"/>
                    </a:ext>
                  </a:extLst>
                </a:gridCol>
                <a:gridCol w="5346464">
                  <a:extLst>
                    <a:ext uri="{9D8B030D-6E8A-4147-A177-3AD203B41FA5}">
                      <a16:colId xmlns:a16="http://schemas.microsoft.com/office/drawing/2014/main" val="3742807400"/>
                    </a:ext>
                  </a:extLst>
                </a:gridCol>
              </a:tblGrid>
              <a:tr h="14524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Çift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Anadal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Programı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 (Varsa)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YOKTUR.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357848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271" y="6309753"/>
            <a:ext cx="388992" cy="3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</a:t>
            </a:r>
            <a:r>
              <a:rPr lang="tr-TR" sz="9600" b="1" dirty="0" smtClean="0">
                <a:solidFill>
                  <a:srgbClr val="FF0000"/>
                </a:solidFill>
              </a:rPr>
              <a:t>Altyapı ve Tesisler</a:t>
            </a:r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Dekanlık/ Müdürlük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69085"/>
              </p:ext>
            </p:extLst>
          </p:nvPr>
        </p:nvGraphicFramePr>
        <p:xfrm>
          <a:off x="361699" y="2084307"/>
          <a:ext cx="11516263" cy="30810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73079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343184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504716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Dekan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</a:rPr>
                        <a:t>PROF.DR.SAİM OCAK</a:t>
                      </a: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Dekan 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DOÇ.DR.SONER</a:t>
                      </a:r>
                      <a:r>
                        <a:rPr lang="tr-TR" sz="2000" b="1" baseline="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DEMİRTAŞ</a:t>
                      </a:r>
                      <a:endParaRPr lang="tr-TR" sz="2000" b="1" dirty="0">
                        <a:solidFill>
                          <a:srgbClr val="4857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107159"/>
                  </a:ext>
                </a:extLst>
              </a:tr>
              <a:tr h="520963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Dekan 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DR.ÖĞRETİM ÜYESİ MUSTAFA CİN</a:t>
                      </a:r>
                      <a:endParaRPr lang="tr-TR" sz="20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87686"/>
                  </a:ext>
                </a:extLst>
              </a:tr>
              <a:tr h="1045967">
                <a:tc>
                  <a:txBody>
                    <a:bodyPr/>
                    <a:lstStyle/>
                    <a:p>
                      <a:pPr marL="36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Fakülte</a:t>
                      </a:r>
                      <a:r>
                        <a:rPr lang="tr-TR" sz="2000" baseline="0" dirty="0" smtClean="0">
                          <a:effectLst/>
                        </a:rPr>
                        <a:t> Sekreteri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PERİHAN KUKUL</a:t>
                      </a: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7434001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827949"/>
            <a:ext cx="10680402" cy="6415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Eğitim Alanları (Derslikler)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48951"/>
              </p:ext>
            </p:extLst>
          </p:nvPr>
        </p:nvGraphicFramePr>
        <p:xfrm>
          <a:off x="221647" y="1783599"/>
          <a:ext cx="11637843" cy="269806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45889">
                  <a:extLst>
                    <a:ext uri="{9D8B030D-6E8A-4147-A177-3AD203B41FA5}">
                      <a16:colId xmlns:a16="http://schemas.microsoft.com/office/drawing/2014/main" val="1220849960"/>
                    </a:ext>
                  </a:extLst>
                </a:gridCol>
                <a:gridCol w="596626">
                  <a:extLst>
                    <a:ext uri="{9D8B030D-6E8A-4147-A177-3AD203B41FA5}">
                      <a16:colId xmlns:a16="http://schemas.microsoft.com/office/drawing/2014/main" val="3833236595"/>
                    </a:ext>
                  </a:extLst>
                </a:gridCol>
                <a:gridCol w="556553">
                  <a:extLst>
                    <a:ext uri="{9D8B030D-6E8A-4147-A177-3AD203B41FA5}">
                      <a16:colId xmlns:a16="http://schemas.microsoft.com/office/drawing/2014/main" val="2496164022"/>
                    </a:ext>
                  </a:extLst>
                </a:gridCol>
                <a:gridCol w="1020347">
                  <a:extLst>
                    <a:ext uri="{9D8B030D-6E8A-4147-A177-3AD203B41FA5}">
                      <a16:colId xmlns:a16="http://schemas.microsoft.com/office/drawing/2014/main" val="4264679598"/>
                    </a:ext>
                  </a:extLst>
                </a:gridCol>
                <a:gridCol w="890485">
                  <a:extLst>
                    <a:ext uri="{9D8B030D-6E8A-4147-A177-3AD203B41FA5}">
                      <a16:colId xmlns:a16="http://schemas.microsoft.com/office/drawing/2014/main" val="2326609026"/>
                    </a:ext>
                  </a:extLst>
                </a:gridCol>
                <a:gridCol w="1011071">
                  <a:extLst>
                    <a:ext uri="{9D8B030D-6E8A-4147-A177-3AD203B41FA5}">
                      <a16:colId xmlns:a16="http://schemas.microsoft.com/office/drawing/2014/main" val="2640431626"/>
                    </a:ext>
                  </a:extLst>
                </a:gridCol>
                <a:gridCol w="1113106">
                  <a:extLst>
                    <a:ext uri="{9D8B030D-6E8A-4147-A177-3AD203B41FA5}">
                      <a16:colId xmlns:a16="http://schemas.microsoft.com/office/drawing/2014/main" val="1704569698"/>
                    </a:ext>
                  </a:extLst>
                </a:gridCol>
                <a:gridCol w="1210052">
                  <a:extLst>
                    <a:ext uri="{9D8B030D-6E8A-4147-A177-3AD203B41FA5}">
                      <a16:colId xmlns:a16="http://schemas.microsoft.com/office/drawing/2014/main" val="293221785"/>
                    </a:ext>
                  </a:extLst>
                </a:gridCol>
                <a:gridCol w="867745">
                  <a:extLst>
                    <a:ext uri="{9D8B030D-6E8A-4147-A177-3AD203B41FA5}">
                      <a16:colId xmlns:a16="http://schemas.microsoft.com/office/drawing/2014/main" val="1854097096"/>
                    </a:ext>
                  </a:extLst>
                </a:gridCol>
                <a:gridCol w="1030750">
                  <a:extLst>
                    <a:ext uri="{9D8B030D-6E8A-4147-A177-3AD203B41FA5}">
                      <a16:colId xmlns:a16="http://schemas.microsoft.com/office/drawing/2014/main" val="3090137349"/>
                    </a:ext>
                  </a:extLst>
                </a:gridCol>
                <a:gridCol w="895219">
                  <a:extLst>
                    <a:ext uri="{9D8B030D-6E8A-4147-A177-3AD203B41FA5}">
                      <a16:colId xmlns:a16="http://schemas.microsoft.com/office/drawing/2014/main" val="3414406660"/>
                    </a:ext>
                  </a:extLst>
                </a:gridCol>
              </a:tblGrid>
              <a:tr h="847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EĞİTİM ALANI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(Adet 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Alanı (m</a:t>
                      </a:r>
                      <a:r>
                        <a:rPr lang="tr-TR" sz="12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Kapasitesi </a:t>
                      </a:r>
                      <a:endParaRPr lang="tr-T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(Kişi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Haftalık Kullanım Süresi (Saat)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ve 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Akılla Tahta Bulunan Eğitim Alanı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Sayısı*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Kablolu İnternet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Wi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-Fi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526242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Amfi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520 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73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2 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-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2 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054121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Sınıf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1158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38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8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10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1217419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Seminer Salonu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36 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1 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7436090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</a:rPr>
                        <a:t>Toplantı Salonu</a:t>
                      </a:r>
                      <a:endParaRPr lang="tr-TR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7059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Çalışma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130 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70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4459144"/>
                  </a:ext>
                </a:extLst>
              </a:tr>
              <a:tr h="457514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Eğitim Laboratuvarı </a:t>
                      </a:r>
                      <a:r>
                        <a:rPr lang="tr-TR" sz="1400" b="1" dirty="0" smtClean="0">
                          <a:effectLst/>
                        </a:rPr>
                        <a:t>(Duruşma</a:t>
                      </a:r>
                      <a:r>
                        <a:rPr lang="tr-TR" sz="1400" b="1" baseline="0" dirty="0" smtClean="0">
                          <a:effectLst/>
                        </a:rPr>
                        <a:t> Salonu</a:t>
                      </a:r>
                      <a:r>
                        <a:rPr lang="tr-TR" sz="1400" b="1" dirty="0" smtClean="0">
                          <a:effectLst/>
                        </a:rPr>
                        <a:t>)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80 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10 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1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396612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                       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</a:t>
                      </a:r>
                      <a:r>
                        <a:rPr lang="tr-TR" sz="1200" b="1" dirty="0" smtClean="0">
                          <a:effectLst/>
                        </a:rPr>
                        <a:t>231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12 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16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615432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321129" y="48366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1200" b="1" i="1" dirty="0">
                <a:solidFill>
                  <a:srgbClr val="C00000"/>
                </a:solidFill>
              </a:rPr>
              <a:t>*</a:t>
            </a:r>
            <a:r>
              <a:rPr lang="tr-TR" sz="1200" b="1" i="1" dirty="0" err="1">
                <a:solidFill>
                  <a:prstClr val="black"/>
                </a:solidFill>
              </a:rPr>
              <a:t>Eduroam</a:t>
            </a:r>
            <a:r>
              <a:rPr lang="tr-TR" sz="1200" b="1" i="1" dirty="0">
                <a:solidFill>
                  <a:prstClr val="black"/>
                </a:solidFill>
              </a:rPr>
              <a:t> fakülte binasının her yerinden </a:t>
            </a:r>
            <a:r>
              <a:rPr lang="tr-TR" sz="1200" b="1" i="1" dirty="0" smtClean="0">
                <a:solidFill>
                  <a:prstClr val="black"/>
                </a:solidFill>
              </a:rPr>
              <a:t>erişilebilirdir.</a:t>
            </a:r>
            <a:endParaRPr lang="tr-TR" sz="1200" b="1" i="1" dirty="0">
              <a:solidFill>
                <a:prstClr val="black"/>
              </a:solidFill>
            </a:endParaRPr>
          </a:p>
          <a:p>
            <a:pPr lvl="0"/>
            <a:r>
              <a:rPr lang="tr-TR" sz="1200" b="1" i="1" dirty="0">
                <a:solidFill>
                  <a:prstClr val="black"/>
                </a:solidFill>
              </a:rPr>
              <a:t>*HUK102, HUK103, HUK104, HUK105, </a:t>
            </a:r>
            <a:r>
              <a:rPr lang="tr-TR" sz="1200" b="1" i="1" dirty="0" smtClean="0">
                <a:solidFill>
                  <a:prstClr val="black"/>
                </a:solidFill>
              </a:rPr>
              <a:t>HUK106, HUK107 </a:t>
            </a:r>
            <a:r>
              <a:rPr lang="tr-TR" sz="1200" b="1" i="1" dirty="0" err="1">
                <a:solidFill>
                  <a:prstClr val="black"/>
                </a:solidFill>
              </a:rPr>
              <a:t>nolu</a:t>
            </a:r>
            <a:r>
              <a:rPr lang="tr-TR" sz="1200" b="1" i="1" dirty="0">
                <a:solidFill>
                  <a:prstClr val="black"/>
                </a:solidFill>
              </a:rPr>
              <a:t> derslikleri KTÜ Mühendislik Fak. ve Sağlık Bilimleri tarafından kullanılmaktadır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51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5" y="856084"/>
            <a:ext cx="10140376" cy="6415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Altyapı ve Tesisler: </a:t>
            </a:r>
            <a:r>
              <a:rPr lang="tr-TR" sz="2800" b="1" dirty="0" smtClean="0">
                <a:solidFill>
                  <a:srgbClr val="485793"/>
                </a:solidFill>
                <a:latin typeface="+mn-lt"/>
              </a:rPr>
              <a:t>Sağlık, Sosyal, Kültürel ve Sportif Alanlar</a:t>
            </a:r>
            <a:endParaRPr lang="tr-TR" sz="2800" dirty="0">
              <a:solidFill>
                <a:srgbClr val="485793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41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18663"/>
              </p:ext>
            </p:extLst>
          </p:nvPr>
        </p:nvGraphicFramePr>
        <p:xfrm>
          <a:off x="416285" y="2039839"/>
          <a:ext cx="11406260" cy="3812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45606">
                  <a:extLst>
                    <a:ext uri="{9D8B030D-6E8A-4147-A177-3AD203B41FA5}">
                      <a16:colId xmlns:a16="http://schemas.microsoft.com/office/drawing/2014/main" val="2460247606"/>
                    </a:ext>
                  </a:extLst>
                </a:gridCol>
                <a:gridCol w="1847273">
                  <a:extLst>
                    <a:ext uri="{9D8B030D-6E8A-4147-A177-3AD203B41FA5}">
                      <a16:colId xmlns:a16="http://schemas.microsoft.com/office/drawing/2014/main" val="4105699901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040123906"/>
                    </a:ext>
                  </a:extLst>
                </a:gridCol>
                <a:gridCol w="2761672">
                  <a:extLst>
                    <a:ext uri="{9D8B030D-6E8A-4147-A177-3AD203B41FA5}">
                      <a16:colId xmlns:a16="http://schemas.microsoft.com/office/drawing/2014/main" val="2265738279"/>
                    </a:ext>
                  </a:extLst>
                </a:gridCol>
              </a:tblGrid>
              <a:tr h="652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Sağlık, Sosyal, Kültürel ve Sportif Alanlar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Adet 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Alanı (m</a:t>
                      </a:r>
                      <a:r>
                        <a:rPr lang="tr-TR" sz="20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Kapasitesi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Kişi Sayısı)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13081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Açık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56843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Kapalı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548376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Kantin/Kafeterya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03737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Yemekhane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200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297010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Mescit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18349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Öğrenci Kulüp Odası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150 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602949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 TOPLAM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751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450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202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960"/>
            <a:ext cx="10140376" cy="616225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Hizmet Alanları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372-F79F-47DF-8DAA-DBE12665072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1808"/>
              </p:ext>
            </p:extLst>
          </p:nvPr>
        </p:nvGraphicFramePr>
        <p:xfrm>
          <a:off x="346080" y="2068815"/>
          <a:ext cx="11572685" cy="309019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36116">
                  <a:extLst>
                    <a:ext uri="{9D8B030D-6E8A-4147-A177-3AD203B41FA5}">
                      <a16:colId xmlns:a16="http://schemas.microsoft.com/office/drawing/2014/main" val="3971967903"/>
                    </a:ext>
                  </a:extLst>
                </a:gridCol>
                <a:gridCol w="1023186">
                  <a:extLst>
                    <a:ext uri="{9D8B030D-6E8A-4147-A177-3AD203B41FA5}">
                      <a16:colId xmlns:a16="http://schemas.microsoft.com/office/drawing/2014/main" val="4094087159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416363929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810272846"/>
                    </a:ext>
                  </a:extLst>
                </a:gridCol>
                <a:gridCol w="2493819">
                  <a:extLst>
                    <a:ext uri="{9D8B030D-6E8A-4147-A177-3AD203B41FA5}">
                      <a16:colId xmlns:a16="http://schemas.microsoft.com/office/drawing/2014/main" val="2143473600"/>
                    </a:ext>
                  </a:extLst>
                </a:gridCol>
                <a:gridCol w="2506910">
                  <a:extLst>
                    <a:ext uri="{9D8B030D-6E8A-4147-A177-3AD203B41FA5}">
                      <a16:colId xmlns:a16="http://schemas.microsoft.com/office/drawing/2014/main" val="690554438"/>
                    </a:ext>
                  </a:extLst>
                </a:gridCol>
              </a:tblGrid>
              <a:tr h="8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Sayısı (Adet)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Alanı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Başına Düşen 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Başına Düşen Fiziksel Alan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411976"/>
                  </a:ext>
                </a:extLst>
              </a:tr>
              <a:tr h="90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Akademik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614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5282906"/>
                  </a:ext>
                </a:extLst>
              </a:tr>
              <a:tr h="604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İdari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396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05459"/>
                  </a:ext>
                </a:extLst>
              </a:tr>
              <a:tr h="6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72</a:t>
                      </a:r>
                      <a:endParaRPr lang="tr-TR" sz="2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</a:rPr>
                        <a:t> 45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</a:rPr>
                        <a:t>1.010 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869769"/>
            <a:ext cx="11381451" cy="66450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21158"/>
              </p:ext>
            </p:extLst>
          </p:nvPr>
        </p:nvGraphicFramePr>
        <p:xfrm>
          <a:off x="566530" y="1902691"/>
          <a:ext cx="11372921" cy="40145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00610">
                  <a:extLst>
                    <a:ext uri="{9D8B030D-6E8A-4147-A177-3AD203B41FA5}">
                      <a16:colId xmlns:a16="http://schemas.microsoft.com/office/drawing/2014/main" val="2078438818"/>
                    </a:ext>
                  </a:extLst>
                </a:gridCol>
                <a:gridCol w="2192436">
                  <a:extLst>
                    <a:ext uri="{9D8B030D-6E8A-4147-A177-3AD203B41FA5}">
                      <a16:colId xmlns:a16="http://schemas.microsoft.com/office/drawing/2014/main" val="1100204914"/>
                    </a:ext>
                  </a:extLst>
                </a:gridCol>
                <a:gridCol w="3491276">
                  <a:extLst>
                    <a:ext uri="{9D8B030D-6E8A-4147-A177-3AD203B41FA5}">
                      <a16:colId xmlns:a16="http://schemas.microsoft.com/office/drawing/2014/main" val="4114048839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3467147724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3614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Masaüstü Bilgisayar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Faks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2113149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Taşınabilir Bilgisayar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lang="tr-T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479773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Projeksiyon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Kamera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447580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Akıllı Tahta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Televizyon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554824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Baskı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Fotoğraf Makinesi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982183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Fotokopi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Kulaklık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895155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Hoparlör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9293383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Tarayıcı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Mikroskop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99164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Optik Okuyucu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Barkod</a:t>
                      </a:r>
                      <a:r>
                        <a:rPr lang="tr-TR" sz="1800" b="1" baseline="0" dirty="0" smtClean="0">
                          <a:effectLst/>
                        </a:rPr>
                        <a:t> Okuyucu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612311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cihazların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 fontScale="40000" lnSpcReduction="20000"/>
          </a:bodyPr>
          <a:lstStyle/>
          <a:p>
            <a:r>
              <a:rPr lang="tr-TR" sz="18500" b="1" dirty="0">
                <a:solidFill>
                  <a:srgbClr val="3333FF"/>
                </a:solidFill>
              </a:rPr>
              <a:t>Araştırma ve </a:t>
            </a:r>
            <a:r>
              <a:rPr lang="tr-TR" sz="18500" b="1" dirty="0" smtClean="0">
                <a:solidFill>
                  <a:srgbClr val="3333FF"/>
                </a:solidFill>
              </a:rPr>
              <a:t>Geliştirme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FF0000"/>
                </a:solidFill>
              </a:rPr>
              <a:t>Bilimsel</a:t>
            </a:r>
            <a:r>
              <a:rPr lang="tr-TR" sz="9600" b="1" dirty="0">
                <a:solidFill>
                  <a:srgbClr val="FF0000"/>
                </a:solidFill>
              </a:rPr>
              <a:t>, Sosyal, Kültürel ve Sportif </a:t>
            </a:r>
            <a:r>
              <a:rPr lang="tr-TR" sz="9600" b="1" dirty="0" smtClean="0">
                <a:solidFill>
                  <a:srgbClr val="FF0000"/>
                </a:solidFill>
              </a:rPr>
              <a:t>Faaliyetler</a:t>
            </a:r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822035"/>
            <a:ext cx="10352730" cy="587027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Araştırma ve Geliştirme Faaliyetleri: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24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90699"/>
              </p:ext>
            </p:extLst>
          </p:nvPr>
        </p:nvGraphicFramePr>
        <p:xfrm>
          <a:off x="241378" y="1968423"/>
          <a:ext cx="11466917" cy="3940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886596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695738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25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(Q1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(Q2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(Q3 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(Q4*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4533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ÜAK ve Trabzon Üniversitesi senatosu </a:t>
                      </a:r>
                      <a:r>
                        <a:rPr lang="tr-TR" sz="1400" dirty="0">
                          <a:effectLst/>
                        </a:rPr>
                        <a:t>tarafından belirlenen uluslararası alan endekslerinde taranan dergilerde yayımlanmış makale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20428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dirty="0">
                          <a:effectLst/>
                        </a:rPr>
                        <a:t>Diğer uluslararası hakemli dergilerde yayınlanmış araştırma makalesi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-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TR Dizin tarafından taranan </a:t>
                      </a:r>
                      <a:r>
                        <a:rPr lang="tr-TR" sz="1400" dirty="0">
                          <a:effectLst/>
                        </a:rPr>
                        <a:t>ulusal hakemli dergilerde yayınlanmış makale 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13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TR Dizin tarafından taranan ulusal hakemli dergiler dışındaki ulusal hakemli dergilerde yayımlanmış makale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4</a:t>
                      </a: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  <a:tr h="41454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Diğer hakemli dergide yayımlanmış editöre mektup, araştırma notu, özet veya kitap kritiği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715490"/>
                  </a:ext>
                </a:extLst>
              </a:tr>
              <a:tr h="2185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20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31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822035"/>
            <a:ext cx="10352730" cy="452583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24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47377"/>
              </p:ext>
            </p:extLst>
          </p:nvPr>
        </p:nvGraphicFramePr>
        <p:xfrm>
          <a:off x="361450" y="2051551"/>
          <a:ext cx="11466917" cy="34039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886596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695738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25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400" dirty="0">
                          <a:solidFill>
                            <a:srgbClr val="3333FF"/>
                          </a:solidFill>
                          <a:effectLst/>
                        </a:rPr>
                        <a:t>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453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204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418" y="820987"/>
            <a:ext cx="10446528" cy="600893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Kitap Bilgileri</a:t>
            </a:r>
            <a:endParaRPr lang="tr-TR" sz="24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9372"/>
              </p:ext>
            </p:extLst>
          </p:nvPr>
        </p:nvGraphicFramePr>
        <p:xfrm>
          <a:off x="457201" y="1992512"/>
          <a:ext cx="11374581" cy="37952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89274">
                  <a:extLst>
                    <a:ext uri="{9D8B030D-6E8A-4147-A177-3AD203B41FA5}">
                      <a16:colId xmlns:a16="http://schemas.microsoft.com/office/drawing/2014/main" val="2411480335"/>
                    </a:ext>
                  </a:extLst>
                </a:gridCol>
                <a:gridCol w="790980">
                  <a:extLst>
                    <a:ext uri="{9D8B030D-6E8A-4147-A177-3AD203B41FA5}">
                      <a16:colId xmlns:a16="http://schemas.microsoft.com/office/drawing/2014/main" val="2740012930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2939442849"/>
                    </a:ext>
                  </a:extLst>
                </a:gridCol>
              </a:tblGrid>
              <a:tr h="335052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KİTAPLAR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334026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 </a:t>
                      </a:r>
                      <a:r>
                        <a:rPr lang="tr-TR" sz="1600" b="1" dirty="0">
                          <a:effectLst/>
                        </a:rPr>
                        <a:t>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13</a:t>
                      </a: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433216"/>
                  </a:ext>
                </a:extLst>
              </a:tr>
              <a:tr h="25108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6</a:t>
                      </a: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291175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2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371004"/>
                  </a:ext>
                </a:extLst>
              </a:tr>
              <a:tr h="25108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1</a:t>
                      </a: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-</a:t>
                      </a: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0741957"/>
                  </a:ext>
                </a:extLst>
              </a:tr>
              <a:tr h="504854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Alanında çeviri kitap editörlüğü, kitap bölümü çevirisi, tam kitap çevirisi (Yabancı dil alanındaki adaylar kendi dil alanlarında çeviri yaparsa, puanın yarısı)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1</a:t>
                      </a: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-</a:t>
                      </a: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582813"/>
                  </a:ext>
                </a:extLst>
              </a:tr>
              <a:tr h="50449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Üniversite tarafından hakem incelemesi yaptırıldıktan sonra yayınlanan ders kitabı (Hakemsiz ders kitapları puanlandırmaya tabi tutulmaz)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508771"/>
                  </a:ext>
                </a:extLst>
              </a:tr>
              <a:tr h="50449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-</a:t>
                      </a: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742880"/>
                  </a:ext>
                </a:extLst>
              </a:tr>
              <a:tr h="50449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-</a:t>
                      </a: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504245"/>
                  </a:ext>
                </a:extLst>
              </a:tr>
              <a:tr h="372124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41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201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810763"/>
            <a:ext cx="10381672" cy="58392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400" b="1" dirty="0" smtClean="0">
                <a:solidFill>
                  <a:srgbClr val="962E2E"/>
                </a:solidFill>
                <a:latin typeface="+mn-lt"/>
              </a:rPr>
              <a:t>: </a:t>
            </a:r>
            <a:r>
              <a:rPr lang="tr-TR" sz="2400" b="1" dirty="0" smtClean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Yıllara Göre Proje Bilgileri</a:t>
            </a:r>
            <a:endParaRPr lang="tr-TR" sz="24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48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36297"/>
              </p:ext>
            </p:extLst>
          </p:nvPr>
        </p:nvGraphicFramePr>
        <p:xfrm>
          <a:off x="274321" y="1820174"/>
          <a:ext cx="11575933" cy="39789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187304">
                  <a:extLst>
                    <a:ext uri="{9D8B030D-6E8A-4147-A177-3AD203B41FA5}">
                      <a16:colId xmlns:a16="http://schemas.microsoft.com/office/drawing/2014/main" val="163935098"/>
                    </a:ext>
                  </a:extLst>
                </a:gridCol>
                <a:gridCol w="754689">
                  <a:extLst>
                    <a:ext uri="{9D8B030D-6E8A-4147-A177-3AD203B41FA5}">
                      <a16:colId xmlns:a16="http://schemas.microsoft.com/office/drawing/2014/main" val="1347630180"/>
                    </a:ext>
                  </a:extLst>
                </a:gridCol>
                <a:gridCol w="633940">
                  <a:extLst>
                    <a:ext uri="{9D8B030D-6E8A-4147-A177-3AD203B41FA5}">
                      <a16:colId xmlns:a16="http://schemas.microsoft.com/office/drawing/2014/main" val="32622957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ARAŞTIRMA PROJELERİ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65912954"/>
                  </a:ext>
                </a:extLst>
              </a:tr>
              <a:tr h="477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(1) Başarı </a:t>
                      </a:r>
                      <a:r>
                        <a:rPr lang="tr-TR" sz="1600" dirty="0">
                          <a:effectLst/>
                        </a:rPr>
                        <a:t>ile tamamlanmış AB çerçeve programı bilimsel araştırma proje sayısı (Koordinatör/ alt koordinatör/yürütücü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898984129"/>
                  </a:ext>
                </a:extLst>
              </a:tr>
              <a:tr h="635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 ile tamamlanmış 1. Madde dışındaki uluslararası destekli bilimsel araştırma proje (Derleme ve rapor hazırlama çalışmaları hariç) sayısı 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850835826"/>
                  </a:ext>
                </a:extLst>
              </a:tr>
              <a:tr h="335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TÜBİTAK Ar-Ge proje (ARDEB, TEYDEB, KAMAG, vb.)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2310762055"/>
                  </a:ext>
                </a:extLst>
              </a:tr>
              <a:tr h="24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Diğer TÜBİTAK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13348474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Üniversite dışındaki kamu kurumlarıyla yapılan başarıyla tamamlanmış bilimsel araştırma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154197651"/>
                  </a:ext>
                </a:extLst>
              </a:tr>
              <a:tr h="635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</a:t>
                      </a:r>
                      <a:r>
                        <a:rPr lang="tr-TR" sz="1600" dirty="0" smtClean="0">
                          <a:effectLst/>
                        </a:rPr>
                        <a:t>Üniversite Bilimsel Araştırma Projeleri (</a:t>
                      </a:r>
                      <a:r>
                        <a:rPr lang="tr-TR" sz="1600" dirty="0">
                          <a:effectLst/>
                        </a:rPr>
                        <a:t>BAP) </a:t>
                      </a:r>
                      <a:r>
                        <a:rPr lang="tr-TR" sz="1600" dirty="0" smtClean="0">
                          <a:effectLst/>
                        </a:rPr>
                        <a:t>Koordinatörlüğü destekli </a:t>
                      </a:r>
                      <a:r>
                        <a:rPr lang="tr-TR" sz="1600" dirty="0">
                          <a:effectLst/>
                        </a:rPr>
                        <a:t>araştırma projesi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484504468"/>
                  </a:ext>
                </a:extLst>
              </a:tr>
              <a:tr h="635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diğer ulusal bilimsel araştırma projesi (TTO ve sanayi kuruluşları ile yapılan Ar-Ge projeleri, vb.)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697897285"/>
                  </a:ext>
                </a:extLst>
              </a:tr>
              <a:tr h="30711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1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428274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" y="752656"/>
            <a:ext cx="10457873" cy="62356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800" b="1" dirty="0" smtClean="0">
                <a:solidFill>
                  <a:srgbClr val="962E2E"/>
                </a:solidFill>
              </a:rPr>
              <a:t>: </a:t>
            </a:r>
            <a:r>
              <a:rPr lang="tr-TR" sz="1800" b="1" dirty="0" smtClean="0">
                <a:solidFill>
                  <a:srgbClr val="0000CC"/>
                </a:solidFill>
              </a:rPr>
              <a:t>Yıllara Göre Bilimsel Toplantı Faaliyetleri </a:t>
            </a:r>
            <a:endParaRPr lang="tr-TR" sz="1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49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408096"/>
              </p:ext>
            </p:extLst>
          </p:nvPr>
        </p:nvGraphicFramePr>
        <p:xfrm>
          <a:off x="553164" y="1834962"/>
          <a:ext cx="11161645" cy="4134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08816">
                  <a:extLst>
                    <a:ext uri="{9D8B030D-6E8A-4147-A177-3AD203B41FA5}">
                      <a16:colId xmlns:a16="http://schemas.microsoft.com/office/drawing/2014/main" val="3709928752"/>
                    </a:ext>
                  </a:extLst>
                </a:gridCol>
                <a:gridCol w="778639">
                  <a:extLst>
                    <a:ext uri="{9D8B030D-6E8A-4147-A177-3AD203B41FA5}">
                      <a16:colId xmlns:a16="http://schemas.microsoft.com/office/drawing/2014/main" val="4108230107"/>
                    </a:ext>
                  </a:extLst>
                </a:gridCol>
                <a:gridCol w="674190">
                  <a:extLst>
                    <a:ext uri="{9D8B030D-6E8A-4147-A177-3AD203B41FA5}">
                      <a16:colId xmlns:a16="http://schemas.microsoft.com/office/drawing/2014/main" val="3530798822"/>
                    </a:ext>
                  </a:extLst>
                </a:gridCol>
              </a:tblGrid>
              <a:tr h="442019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BİLİMSEL TOPLANTI 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87267968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2</a:t>
                      </a: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</a:t>
                      </a:r>
                      <a:r>
                        <a:rPr lang="tr-TR" sz="1050" b="1" dirty="0" smtClean="0">
                          <a:effectLst/>
                        </a:rPr>
                        <a:t>6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89561606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4 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</a:rPr>
                        <a:t>7</a:t>
                      </a:r>
                      <a:r>
                        <a:rPr lang="tr-TR" sz="1050" b="1" dirty="0">
                          <a:effectLst/>
                        </a:rPr>
                        <a:t> 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676625811"/>
                  </a:ext>
                </a:extLst>
              </a:tr>
              <a:tr h="496415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</a:rPr>
                        <a:t>-</a:t>
                      </a:r>
                      <a:r>
                        <a:rPr lang="tr-TR" sz="1050" b="1" dirty="0">
                          <a:effectLst/>
                        </a:rPr>
                        <a:t> 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4247188220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effectLst/>
                        </a:rPr>
                        <a:t>2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</a:rPr>
                        <a:t>-</a:t>
                      </a:r>
                      <a:r>
                        <a:rPr lang="tr-TR" sz="1050" b="1" dirty="0">
                          <a:effectLst/>
                        </a:rPr>
                        <a:t> 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726692197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2 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</a:rPr>
                        <a:t>-</a:t>
                      </a:r>
                      <a:r>
                        <a:rPr lang="tr-TR" sz="1050" b="1" dirty="0">
                          <a:effectLst/>
                        </a:rPr>
                        <a:t> 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997404918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effectLst/>
                        </a:rPr>
                        <a:t>- 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</a:rPr>
                        <a:t>-</a:t>
                      </a:r>
                      <a:r>
                        <a:rPr lang="tr-TR" sz="1050" b="1" dirty="0">
                          <a:effectLst/>
                        </a:rPr>
                        <a:t> 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4093221123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r>
                        <a:rPr lang="tr-TR" sz="1050" b="1" dirty="0">
                          <a:effectLst/>
                        </a:rPr>
                        <a:t> 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4008683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Unvan 3"/>
          <p:cNvSpPr txBox="1">
            <a:spLocks/>
          </p:cNvSpPr>
          <p:nvPr/>
        </p:nvSpPr>
        <p:spPr>
          <a:xfrm>
            <a:off x="-1" y="797551"/>
            <a:ext cx="10741891" cy="69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YÖNETİM: </a:t>
            </a:r>
            <a:r>
              <a:rPr lang="tr-TR" sz="3200" b="1" dirty="0" smtClean="0">
                <a:solidFill>
                  <a:srgbClr val="3333FF"/>
                </a:solidFill>
              </a:rPr>
              <a:t>Bölüm Başkanlıkları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789639"/>
              </p:ext>
            </p:extLst>
          </p:nvPr>
        </p:nvGraphicFramePr>
        <p:xfrm>
          <a:off x="496390" y="1782621"/>
          <a:ext cx="11366317" cy="250363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01055">
                  <a:extLst>
                    <a:ext uri="{9D8B030D-6E8A-4147-A177-3AD203B41FA5}">
                      <a16:colId xmlns:a16="http://schemas.microsoft.com/office/drawing/2014/main" val="3065712096"/>
                    </a:ext>
                  </a:extLst>
                </a:gridCol>
                <a:gridCol w="2999916">
                  <a:extLst>
                    <a:ext uri="{9D8B030D-6E8A-4147-A177-3AD203B41FA5}">
                      <a16:colId xmlns:a16="http://schemas.microsoft.com/office/drawing/2014/main" val="4090272509"/>
                    </a:ext>
                  </a:extLst>
                </a:gridCol>
                <a:gridCol w="2732207">
                  <a:extLst>
                    <a:ext uri="{9D8B030D-6E8A-4147-A177-3AD203B41FA5}">
                      <a16:colId xmlns:a16="http://schemas.microsoft.com/office/drawing/2014/main" val="2144326116"/>
                    </a:ext>
                  </a:extLst>
                </a:gridCol>
                <a:gridCol w="2733139">
                  <a:extLst>
                    <a:ext uri="{9D8B030D-6E8A-4147-A177-3AD203B41FA5}">
                      <a16:colId xmlns:a16="http://schemas.microsoft.com/office/drawing/2014/main" val="1937569056"/>
                    </a:ext>
                  </a:extLst>
                </a:gridCol>
              </a:tblGrid>
              <a:tr h="962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ADI*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Başkanı </a:t>
                      </a:r>
                      <a:endParaRPr lang="tr-TR" sz="18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Ünvanı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Başkan Yardımcısı </a:t>
                      </a:r>
                      <a:r>
                        <a:rPr lang="tr-TR" sz="18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Ünvanı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Başkan Yardımcısı </a:t>
                      </a:r>
                      <a:r>
                        <a:rPr lang="tr-TR" sz="18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Ünvanı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324153"/>
                  </a:ext>
                </a:extLst>
              </a:tr>
              <a:tr h="77051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KAMU HUKUKU BÖLÜMÜ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DOÇ.DR.ERCAN</a:t>
                      </a:r>
                      <a:r>
                        <a:rPr lang="tr-TR" sz="18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SARICAOĞLU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003890"/>
                  </a:ext>
                </a:extLst>
              </a:tr>
              <a:tr h="77051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ÖZEL HUKUK BÖLÜMÜ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DOÇ.DR.SEDA GAYRETLİ AYDIN</a:t>
                      </a:r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46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3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61819" y="705017"/>
            <a:ext cx="10279506" cy="74458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800" b="1" dirty="0" smtClean="0">
                <a:solidFill>
                  <a:srgbClr val="962E2E"/>
                </a:solidFill>
              </a:rPr>
              <a:t>: </a:t>
            </a:r>
            <a:r>
              <a:rPr lang="tr-TR" sz="1800" b="1" dirty="0" smtClean="0">
                <a:solidFill>
                  <a:srgbClr val="0000CC"/>
                </a:solidFill>
              </a:rPr>
              <a:t>Yıllara Göre Editörlük ve Hakemlik Faaliyetleri</a:t>
            </a:r>
            <a:endParaRPr lang="tr-TR" sz="1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50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34925"/>
              </p:ext>
            </p:extLst>
          </p:nvPr>
        </p:nvGraphicFramePr>
        <p:xfrm>
          <a:off x="365757" y="1870989"/>
          <a:ext cx="11342538" cy="3943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90679">
                  <a:extLst>
                    <a:ext uri="{9D8B030D-6E8A-4147-A177-3AD203B41FA5}">
                      <a16:colId xmlns:a16="http://schemas.microsoft.com/office/drawing/2014/main" val="1220560926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1174520499"/>
                    </a:ext>
                  </a:extLst>
                </a:gridCol>
                <a:gridCol w="1169604">
                  <a:extLst>
                    <a:ext uri="{9D8B030D-6E8A-4147-A177-3AD203B41FA5}">
                      <a16:colId xmlns:a16="http://schemas.microsoft.com/office/drawing/2014/main" val="2030783754"/>
                    </a:ext>
                  </a:extLst>
                </a:gridCol>
              </a:tblGrid>
              <a:tr h="69208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EDİTÖRLÜK ve HAKEMLİK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8229748"/>
                  </a:ext>
                </a:extLst>
              </a:tr>
              <a:tr h="5279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769623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</a:t>
                      </a:r>
                      <a:r>
                        <a:rPr lang="tr-TR" sz="1600" dirty="0" err="1">
                          <a:effectLst/>
                        </a:rPr>
                        <a:t>associate</a:t>
                      </a:r>
                      <a:r>
                        <a:rPr lang="tr-TR" sz="1600" dirty="0">
                          <a:effectLst/>
                        </a:rPr>
                        <a:t>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568925"/>
                  </a:ext>
                </a:extLst>
              </a:tr>
              <a:tr h="3463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asistan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417168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10054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4653970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098917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225721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25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45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11488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79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491" y="811869"/>
            <a:ext cx="10566400" cy="60089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2400" b="1" dirty="0" smtClean="0">
                <a:solidFill>
                  <a:srgbClr val="3333FF"/>
                </a:solidFill>
              </a:rPr>
              <a:t>Atıflar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1200" b="1" i="1" dirty="0" smtClean="0">
                <a:solidFill>
                  <a:srgbClr val="0000CC"/>
                </a:solidFill>
              </a:rPr>
              <a:t>(</a:t>
            </a:r>
            <a:r>
              <a:rPr lang="tr-TR" sz="1200" b="1" i="1" dirty="0">
                <a:solidFill>
                  <a:srgbClr val="0000CC"/>
                </a:solidFill>
              </a:rPr>
              <a:t>Yazarın kendi yayınlarına yaptığı atıflar hariç</a:t>
            </a:r>
            <a:r>
              <a:rPr lang="tr-TR" sz="1200" b="1" i="1" dirty="0" smtClean="0">
                <a:solidFill>
                  <a:srgbClr val="0000CC"/>
                </a:solidFill>
              </a:rPr>
              <a:t>)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51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816307"/>
              </p:ext>
            </p:extLst>
          </p:nvPr>
        </p:nvGraphicFramePr>
        <p:xfrm>
          <a:off x="470263" y="1943069"/>
          <a:ext cx="11208215" cy="41639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67041">
                  <a:extLst>
                    <a:ext uri="{9D8B030D-6E8A-4147-A177-3AD203B41FA5}">
                      <a16:colId xmlns:a16="http://schemas.microsoft.com/office/drawing/2014/main" val="2526474675"/>
                    </a:ext>
                  </a:extLst>
                </a:gridCol>
                <a:gridCol w="805070">
                  <a:extLst>
                    <a:ext uri="{9D8B030D-6E8A-4147-A177-3AD203B41FA5}">
                      <a16:colId xmlns:a16="http://schemas.microsoft.com/office/drawing/2014/main" val="3884299834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3121958545"/>
                    </a:ext>
                  </a:extLst>
                </a:gridCol>
              </a:tblGrid>
              <a:tr h="55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ATIFLAR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tr-TR" sz="1400" b="1" i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1" i="1" dirty="0">
                          <a:solidFill>
                            <a:srgbClr val="0000CC"/>
                          </a:solidFill>
                          <a:effectLst/>
                        </a:rPr>
                        <a:t>Yazarın kendi yayınlarına yaptığı atıflar hariç)</a:t>
                      </a:r>
                      <a:endParaRPr lang="tr-TR" sz="14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394193471"/>
                  </a:ext>
                </a:extLst>
              </a:tr>
              <a:tr h="70218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</a:rPr>
                        <a:t>46</a:t>
                      </a:r>
                      <a:r>
                        <a:rPr lang="tr-TR" sz="1050" b="1" dirty="0">
                          <a:effectLst/>
                        </a:rPr>
                        <a:t> 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dirty="0" smtClean="0">
                          <a:effectLst/>
                        </a:rPr>
                        <a:t>-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95382362"/>
                  </a:ext>
                </a:extLst>
              </a:tr>
              <a:tr h="77842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dışındaki endeksler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bölüm yazarı olarak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1 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dirty="0" smtClean="0">
                          <a:effectLst/>
                        </a:rPr>
                        <a:t>-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331923312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Ulusal hakemli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Ulusal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</a:rPr>
                        <a:t>70</a:t>
                      </a:r>
                      <a:r>
                        <a:rPr lang="tr-TR" sz="1050" b="1" dirty="0">
                          <a:effectLst/>
                        </a:rPr>
                        <a:t> 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</a:rPr>
                        <a:t>80</a:t>
                      </a: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547953736"/>
                  </a:ext>
                </a:extLst>
              </a:tr>
              <a:tr h="68843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uluslararası kaynak veya yayın organlarında yer alması (kitap, ansiklopedi, katalog, periyodik sanat dergileri, belgesel nitelikli TV yayınları,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film)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</a:rPr>
                        <a:t>-</a:t>
                      </a: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42334225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ulusal kaynak veya yayın organlarında yer alması (kitap, ansiklopedi, katalog, periyodik sanat dergileri, belgesel nitelikli TV yayınları, film) 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dirty="0" smtClean="0">
                          <a:effectLst/>
                        </a:rPr>
                        <a:t>-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4284001582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</a:rPr>
                        <a:t>80</a:t>
                      </a: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00227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9" y="806758"/>
            <a:ext cx="9941769" cy="64435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Bilimsel, Sosyal, Kültürel ve Sportif Faaliyetler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853F-0A03-4649-8FC9-B14B1A95AEC8}" type="datetime1">
              <a:rPr lang="tr-TR" smtClean="0"/>
              <a:pPr/>
              <a:t>15.01.2026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52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1075" y="607935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etkinliklerin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98350"/>
              </p:ext>
            </p:extLst>
          </p:nvPr>
        </p:nvGraphicFramePr>
        <p:xfrm>
          <a:off x="457201" y="1848680"/>
          <a:ext cx="11390242" cy="40309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3507">
                  <a:extLst>
                    <a:ext uri="{9D8B030D-6E8A-4147-A177-3AD203B41FA5}">
                      <a16:colId xmlns:a16="http://schemas.microsoft.com/office/drawing/2014/main" val="1512283553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2941615692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3849964202"/>
                    </a:ext>
                  </a:extLst>
                </a:gridCol>
                <a:gridCol w="4399001">
                  <a:extLst>
                    <a:ext uri="{9D8B030D-6E8A-4147-A177-3AD203B41FA5}">
                      <a16:colId xmlns:a16="http://schemas.microsoft.com/office/drawing/2014/main" val="1885514975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2981608465"/>
                    </a:ext>
                  </a:extLst>
                </a:gridCol>
                <a:gridCol w="983973">
                  <a:extLst>
                    <a:ext uri="{9D8B030D-6E8A-4147-A177-3AD203B41FA5}">
                      <a16:colId xmlns:a16="http://schemas.microsoft.com/office/drawing/2014/main" val="3219867409"/>
                    </a:ext>
                  </a:extLst>
                </a:gridCol>
              </a:tblGrid>
              <a:tr h="303513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0673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Sempozyum ve Kongre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Teknik Gezi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491658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Konferans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Eğitim Seminerleri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dirty="0" smtClean="0">
                          <a:effectLst/>
                          <a:latin typeface="+mn-lt"/>
                        </a:rPr>
                        <a:t>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280707"/>
                  </a:ext>
                </a:extLst>
              </a:tr>
              <a:tr h="5023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Panel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Ulusal Toplantı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50364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Seminer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Diğer (Açıkhava Etkinlikleri, Ziyaretler, Geziler </a:t>
                      </a:r>
                      <a:r>
                        <a:rPr lang="tr-TR" sz="1600" dirty="0" err="1">
                          <a:effectLst/>
                          <a:latin typeface="+mn-lt"/>
                        </a:rPr>
                        <a:t>v.b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.)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0936759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Açık Oturum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+mn-lt"/>
                        </a:rPr>
                        <a:t>Çalıştay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797344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Söyleşi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Film Gösterimi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99195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Tiyatro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Bağış ve Yardım Kampanyası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30321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Konser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Bilgilendirme ve Tanıtım Toplantısı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23417"/>
                  </a:ext>
                </a:extLst>
              </a:tr>
              <a:tr h="350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Sergi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Anma Törenleri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dirty="0" smtClean="0">
                          <a:effectLst/>
                          <a:latin typeface="+mn-lt"/>
                        </a:rPr>
                        <a:t>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438468"/>
                  </a:ext>
                </a:extLst>
              </a:tr>
              <a:tr h="266621">
                <a:tc rowSpan="2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Spor Turnuvası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Öğrenci Oryantasyon Semineri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0704476"/>
                  </a:ext>
                </a:extLst>
              </a:tr>
              <a:tr h="236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47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8320B-9400-8752-5852-B43078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60" y="885809"/>
            <a:ext cx="10295957" cy="561703"/>
          </a:xfrm>
        </p:spPr>
        <p:txBody>
          <a:bodyPr>
            <a:noAutofit/>
          </a:bodyPr>
          <a:lstStyle/>
          <a:p>
            <a:pPr algn="ctr"/>
            <a:r>
              <a:rPr lang="tr-TR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Bilimsel, Sosyal, Kültürel ve Sportif Ödüller ile Başarılar</a:t>
            </a:r>
            <a:endParaRPr lang="tr-TR" sz="2600" dirty="0">
              <a:solidFill>
                <a:srgbClr val="FF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BE-1799-43F5-B7C9-D9654B7B934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53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59477"/>
              </p:ext>
            </p:extLst>
          </p:nvPr>
        </p:nvGraphicFramePr>
        <p:xfrm>
          <a:off x="532060" y="1932314"/>
          <a:ext cx="11096724" cy="19457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44627">
                  <a:extLst>
                    <a:ext uri="{9D8B030D-6E8A-4147-A177-3AD203B41FA5}">
                      <a16:colId xmlns:a16="http://schemas.microsoft.com/office/drawing/2014/main" val="2633809722"/>
                    </a:ext>
                  </a:extLst>
                </a:gridCol>
                <a:gridCol w="1022090">
                  <a:extLst>
                    <a:ext uri="{9D8B030D-6E8A-4147-A177-3AD203B41FA5}">
                      <a16:colId xmlns:a16="http://schemas.microsoft.com/office/drawing/2014/main" val="518810373"/>
                    </a:ext>
                  </a:extLst>
                </a:gridCol>
                <a:gridCol w="1130007">
                  <a:extLst>
                    <a:ext uri="{9D8B030D-6E8A-4147-A177-3AD203B41FA5}">
                      <a16:colId xmlns:a16="http://schemas.microsoft.com/office/drawing/2014/main" val="2738585799"/>
                    </a:ext>
                  </a:extLst>
                </a:gridCol>
              </a:tblGrid>
              <a:tr h="767979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Bilimsel, Sosyal, Kültürel ve Sportif Ödül ve/veya Başarı </a:t>
                      </a:r>
                    </a:p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0066FF"/>
                          </a:solidFill>
                          <a:effectLst/>
                        </a:rPr>
                        <a:t>(Ödülün Adı ve Derecesi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130183"/>
                  </a:ext>
                </a:extLst>
              </a:tr>
              <a:tr h="58887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Akademik Teşvik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</a:rPr>
                        <a:t>3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366268"/>
                  </a:ext>
                </a:extLst>
              </a:tr>
              <a:tr h="588871"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 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861125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32061" y="587934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4" y="6330031"/>
            <a:ext cx="386082" cy="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3333FF"/>
                </a:solidFill>
              </a:rPr>
              <a:t>ULUSLARARASILAŞMA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838200" y="790673"/>
            <a:ext cx="10254343" cy="71845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ERASMUS+ </a:t>
            </a:r>
            <a:r>
              <a:rPr lang="tr-TR" sz="3200" b="1" dirty="0" smtClean="0">
                <a:solidFill>
                  <a:srgbClr val="0000CC"/>
                </a:solidFill>
              </a:rPr>
              <a:t>Hareketlilik Durumu</a:t>
            </a:r>
            <a:endParaRPr lang="tr-TR" sz="32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55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08318"/>
              </p:ext>
            </p:extLst>
          </p:nvPr>
        </p:nvGraphicFramePr>
        <p:xfrm>
          <a:off x="235132" y="1958195"/>
          <a:ext cx="11443346" cy="39555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962120">
                  <a:extLst>
                    <a:ext uri="{9D8B030D-6E8A-4147-A177-3AD203B41FA5}">
                      <a16:colId xmlns:a16="http://schemas.microsoft.com/office/drawing/2014/main" val="3486356541"/>
                    </a:ext>
                  </a:extLst>
                </a:gridCol>
                <a:gridCol w="1240613">
                  <a:extLst>
                    <a:ext uri="{9D8B030D-6E8A-4147-A177-3AD203B41FA5}">
                      <a16:colId xmlns:a16="http://schemas.microsoft.com/office/drawing/2014/main" val="1443208702"/>
                    </a:ext>
                  </a:extLst>
                </a:gridCol>
                <a:gridCol w="1240613">
                  <a:extLst>
                    <a:ext uri="{9D8B030D-6E8A-4147-A177-3AD203B41FA5}">
                      <a16:colId xmlns:a16="http://schemas.microsoft.com/office/drawing/2014/main" val="509227458"/>
                    </a:ext>
                  </a:extLst>
                </a:gridCol>
              </a:tblGrid>
              <a:tr h="560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ERASMUS+ HAREKETLİLİLK DURUMU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780812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Öğrenci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</a:rPr>
                        <a:t>3</a:t>
                      </a:r>
                      <a:r>
                        <a:rPr lang="tr-TR" sz="1200" b="1" dirty="0">
                          <a:effectLst/>
                        </a:rPr>
                        <a:t> 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</a:rPr>
                        <a:t>-</a:t>
                      </a:r>
                      <a:r>
                        <a:rPr lang="tr-TR" sz="1200" b="1" dirty="0">
                          <a:effectLst/>
                        </a:rPr>
                        <a:t> 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4700890"/>
                  </a:ext>
                </a:extLst>
              </a:tr>
              <a:tr h="56433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</a:rPr>
                        <a:t>1</a:t>
                      </a:r>
                      <a:r>
                        <a:rPr lang="tr-TR" sz="1200" b="1" dirty="0">
                          <a:effectLst/>
                        </a:rPr>
                        <a:t> 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</a:t>
                      </a:r>
                      <a:r>
                        <a:rPr lang="tr-TR" sz="1200" b="1" dirty="0" smtClean="0">
                          <a:effectLst/>
                        </a:rPr>
                        <a:t>2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6308354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-</a:t>
                      </a: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4161976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4036789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Öğrenci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-</a:t>
                      </a: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-</a:t>
                      </a: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655032"/>
                  </a:ext>
                </a:extLst>
              </a:tr>
              <a:tr h="61998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-</a:t>
                      </a: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5825508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8299731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-</a:t>
                      </a: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645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 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Paketi Hazırlanma Durumu</a:t>
            </a:r>
            <a:endParaRPr lang="tr-T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00268"/>
              </p:ext>
            </p:extLst>
          </p:nvPr>
        </p:nvGraphicFramePr>
        <p:xfrm>
          <a:off x="429717" y="1976580"/>
          <a:ext cx="11477361" cy="192037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558348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74354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74525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70134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54314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tr-TR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dı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901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Toplam </a:t>
                      </a:r>
                      <a:r>
                        <a:rPr lang="tr-TR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ders </a:t>
                      </a: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Girişi tamamlanan ders sayısı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Eksik/boş ders sayısı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476119"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Hukuk </a:t>
                      </a: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56</a:t>
            </a:fld>
            <a:endParaRPr lang="tr-TR"/>
          </a:p>
        </p:txBody>
      </p:sp>
      <p:sp>
        <p:nvSpPr>
          <p:cNvPr id="6" name="Akış Çizelgesi: Toplam Birleşimi 5"/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3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 smtClean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2026 YILI İYİLEŞTİRME PLANI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58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12036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59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36070"/>
              </p:ext>
            </p:extLst>
          </p:nvPr>
        </p:nvGraphicFramePr>
        <p:xfrm>
          <a:off x="785192" y="1908314"/>
          <a:ext cx="10634869" cy="4034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Unvan 3"/>
          <p:cNvSpPr>
            <a:spLocks noGrp="1"/>
          </p:cNvSpPr>
          <p:nvPr>
            <p:ph type="title"/>
          </p:nvPr>
        </p:nvSpPr>
        <p:spPr>
          <a:xfrm>
            <a:off x="101600" y="792260"/>
            <a:ext cx="10704945" cy="62496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YÖNETİM: </a:t>
            </a:r>
            <a:r>
              <a:rPr lang="tr-TR" sz="2800" b="1" dirty="0" smtClean="0">
                <a:solidFill>
                  <a:srgbClr val="3333FF"/>
                </a:solidFill>
              </a:rPr>
              <a:t>Ana Bilim/Sanat Dalı / Program Başkanlıkları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53477"/>
              </p:ext>
            </p:extLst>
          </p:nvPr>
        </p:nvGraphicFramePr>
        <p:xfrm>
          <a:off x="496390" y="1820179"/>
          <a:ext cx="11390810" cy="423952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873357">
                  <a:extLst>
                    <a:ext uri="{9D8B030D-6E8A-4147-A177-3AD203B41FA5}">
                      <a16:colId xmlns:a16="http://schemas.microsoft.com/office/drawing/2014/main" val="2286719321"/>
                    </a:ext>
                  </a:extLst>
                </a:gridCol>
                <a:gridCol w="3232527">
                  <a:extLst>
                    <a:ext uri="{9D8B030D-6E8A-4147-A177-3AD203B41FA5}">
                      <a16:colId xmlns:a16="http://schemas.microsoft.com/office/drawing/2014/main" val="809016168"/>
                    </a:ext>
                  </a:extLst>
                </a:gridCol>
                <a:gridCol w="5284926">
                  <a:extLst>
                    <a:ext uri="{9D8B030D-6E8A-4147-A177-3AD203B41FA5}">
                      <a16:colId xmlns:a16="http://schemas.microsoft.com/office/drawing/2014/main" val="2705893195"/>
                    </a:ext>
                  </a:extLst>
                </a:gridCol>
              </a:tblGrid>
              <a:tr h="351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Ana Bilim Başkanı </a:t>
                      </a:r>
                      <a:r>
                        <a:rPr lang="tr-TR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 Adı Soyadı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17628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KAMU HUKUKU BÖLÜMÜ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Anayasa Hukuku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Öğr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Üyesi Yeşim ÇELİK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37472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Genel Kamu Hukuku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Prof. Dr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Adil ŞAHİN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03777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İdare Hukuku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Öğr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Üyesi Büşra AKDOĞAN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6627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Ceza ve Ceza Muhakemesi Hukuku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Doç. Dr.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Soner DEMİRTAŞ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88248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Mali Hukuk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Doç. Dr.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Ercan SARICAOĞLU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68821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Hukuk Tarihi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Öğr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Üyesi Gamze Nur ŞAHİN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32110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Hukuk Felsefesi ve Sosyolojisi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Öğr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Üyesi Hüseyin GÜNAL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07494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Milletlerarası Hukuk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Öğr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Üyesi Esra ATA DAĞISTANLI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447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ÖZEL HUKUK BÖLÜMÜ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Milletlerarası Özel Hukuk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Dr.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Öğr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Üyesi Mustafa CİN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899535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Ticaret Hukuku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Doç. Dr.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Mustafa ALİOĞLU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05866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Deniz Hukuku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Doç. Dr.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Mustafa ALİOĞLU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06757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İş ve Sosyal Güvenlik Hukuku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Prof. Dr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Saim OCAK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645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İslam Hukuku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Öğr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Üyesi Gamze Nur ŞAHİN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Medeni Hukuk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Doç. Dr.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Seda GAYRETLİ AYDIN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Medeni Usul ve İcra İflas Hukuku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Anabilim Dalı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Öğr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.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Üyesi Önder TOPAL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AÇILMASI TEKLİF EDİLEN ANABİLİM DALLARI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KAMU HUKUKU BÖLÜMÜ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İNSAN HAKLARI HUKUKU</a:t>
                      </a:r>
                      <a:r>
                        <a:rPr lang="tr-TR" sz="1100" b="0" baseline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ANABİLİM DALI </a:t>
                      </a:r>
                      <a:endParaRPr lang="tr-TR" sz="11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ÖZEL HUKUK BÖLÜMÜ</a:t>
                      </a:r>
                      <a:endParaRPr lang="tr-TR" sz="11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BİLİŞİM HUKUKU ANABİLİM DALI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9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66389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75798"/>
              </p:ext>
            </p:extLst>
          </p:nvPr>
        </p:nvGraphicFramePr>
        <p:xfrm>
          <a:off x="397563" y="1967947"/>
          <a:ext cx="11390246" cy="3771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99761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3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35769"/>
              </p:ext>
            </p:extLst>
          </p:nvPr>
        </p:nvGraphicFramePr>
        <p:xfrm>
          <a:off x="326570" y="2011681"/>
          <a:ext cx="11600387" cy="35128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1674" y="794328"/>
            <a:ext cx="10427854" cy="74814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Program Akreditasyon Hazırlık Çalışmaları </a:t>
            </a:r>
            <a:endParaRPr lang="tr-TR" sz="3200" b="1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1" y="2290618"/>
            <a:ext cx="11092872" cy="3886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/>
              <a:t>Akreditasyon kurumu henüz bulunmamaktadır.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1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36" y="822035"/>
            <a:ext cx="8872010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1" y="2078966"/>
            <a:ext cx="11380304" cy="379932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tr-TR" dirty="0"/>
              <a:t>Fakülte kapsamında iş bölümünü gerçekleştirmek </a:t>
            </a:r>
            <a:r>
              <a:rPr lang="tr-TR" dirty="0" smtClean="0"/>
              <a:t>üzere</a:t>
            </a:r>
          </a:p>
          <a:p>
            <a:pPr lvl="0">
              <a:spcBef>
                <a:spcPts val="0"/>
              </a:spcBef>
              <a:buSzPts val="1800"/>
            </a:pPr>
            <a:r>
              <a:rPr lang="tr-TR" dirty="0" smtClean="0"/>
              <a:t> </a:t>
            </a:r>
            <a:r>
              <a:rPr lang="tr-TR" b="1" dirty="0"/>
              <a:t>kurulan komisyonlar </a:t>
            </a:r>
            <a:r>
              <a:rPr lang="tr-TR" dirty="0"/>
              <a:t>düzenli bir şekilde toplantılarına devam </a:t>
            </a:r>
            <a:r>
              <a:rPr lang="tr-TR" dirty="0" smtClean="0"/>
              <a:t>etmektedir.</a:t>
            </a:r>
          </a:p>
          <a:p>
            <a:pPr lvl="0">
              <a:spcBef>
                <a:spcPts val="0"/>
              </a:spcBef>
              <a:buSzPts val="1800"/>
            </a:pPr>
            <a:endParaRPr lang="tr-TR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b="1" dirty="0"/>
              <a:t>Öğrenci </a:t>
            </a:r>
            <a:r>
              <a:rPr lang="tr-TR" b="1" dirty="0" smtClean="0"/>
              <a:t>temsili</a:t>
            </a:r>
            <a:r>
              <a:rPr lang="tr-TR" dirty="0" smtClean="0"/>
              <a:t>: </a:t>
            </a:r>
            <a:r>
              <a:rPr lang="tr-TR" b="1" dirty="0"/>
              <a:t>Eğitim ve Öğretim komisyonu</a:t>
            </a:r>
            <a:r>
              <a:rPr lang="tr-TR" dirty="0"/>
              <a:t>, Ders ve Sınav Programı Hazırlama Komisyonu, “Tanıtım, Oryantasyon ve Mezunlarla İletişim  Komisyonu”, Akademik-Sosyal-Kültürel-Sportif Etkinlik Komisyonu ve Birim Engelli Komisyonu ile Sıfır Atık Kurulu’na öğrenci temsilcisi eklenmiştir.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4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b="1" dirty="0">
                <a:solidFill>
                  <a:srgbClr val="3333FF"/>
                </a:solidFill>
                <a:cs typeface="Calibri" panose="020F0502020204030204" pitchFamily="34" charset="0"/>
              </a:rPr>
              <a:t>Birimin Güçlü Yönleri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dirty="0" smtClean="0"/>
              <a:t>.</a:t>
            </a:r>
          </a:p>
          <a:p>
            <a:r>
              <a:rPr lang="tr-TR" dirty="0"/>
              <a:t>Kurum tarafından paylaşılan verilerin güncelliğinin, doğruluğunun ve güvenilirliğinin sağlanması amacıyla, bu sürecin takip ve paylaşımından sorumlu bir komisyon görevlendirilmiştir. Bu kapsamda </a:t>
            </a:r>
            <a:r>
              <a:rPr lang="tr-TR" b="1" dirty="0"/>
              <a:t>Web Sitesi Komisyonu </a:t>
            </a:r>
            <a:r>
              <a:rPr lang="tr-TR" dirty="0" smtClean="0"/>
              <a:t>çalışmalarını sürdürmektedir.</a:t>
            </a:r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0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b="1" dirty="0">
                <a:solidFill>
                  <a:srgbClr val="3333FF"/>
                </a:solidFill>
                <a:cs typeface="Calibri" panose="020F0502020204030204" pitchFamily="34" charset="0"/>
              </a:rPr>
              <a:t>Birimin Güçlü Yönleri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SzPts val="1800"/>
            </a:pPr>
            <a:r>
              <a:rPr lang="tr-TR" dirty="0"/>
              <a:t>Hukuk fakültesi Akademik kadrosu nitelik ve nicelik yönünden gelişmeye devam etmektedir. </a:t>
            </a:r>
          </a:p>
          <a:p>
            <a:pPr>
              <a:spcBef>
                <a:spcPts val="0"/>
              </a:spcBef>
              <a:buSzPts val="1800"/>
            </a:pPr>
            <a:r>
              <a:rPr lang="tr-TR" b="1" dirty="0"/>
              <a:t>Trabzon Üniversitesi Hukuk Fakültesi Dergisi 2025 </a:t>
            </a:r>
            <a:r>
              <a:rPr lang="tr-TR" dirty="0"/>
              <a:t>yılında iki sayı çıkararak düzenli bir şekilde yayın faaliyetlerini sürdürmüştür.</a:t>
            </a:r>
          </a:p>
          <a:p>
            <a:pPr>
              <a:spcBef>
                <a:spcPts val="0"/>
              </a:spcBef>
              <a:buSzPts val="1800"/>
            </a:pPr>
            <a:r>
              <a:rPr lang="tr-TR" b="1" dirty="0"/>
              <a:t>Özel Hukuk Tezli ve Tezsiz Yüksek Lisans Programları  </a:t>
            </a:r>
            <a:r>
              <a:rPr lang="tr-TR" dirty="0"/>
              <a:t>bahar ve güz döneminde öğrenci almıştır ve eğitime devam etmektedir.</a:t>
            </a:r>
          </a:p>
          <a:p>
            <a:pPr>
              <a:spcBef>
                <a:spcPts val="0"/>
              </a:spcBef>
              <a:buSzPts val="1800"/>
            </a:pPr>
            <a:r>
              <a:rPr lang="tr-TR" dirty="0"/>
              <a:t>Fakültenin en önemli misyonlarından biri olan öğrencilerin kişisel ve </a:t>
            </a:r>
            <a:r>
              <a:rPr lang="tr-TR" b="1" dirty="0"/>
              <a:t>mesleki gelişimlerini sağlamak amacıyla etkinlikler </a:t>
            </a:r>
            <a:endParaRPr lang="tr-TR" b="1" dirty="0" smtClean="0"/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tr-TR" b="1" dirty="0" smtClean="0"/>
              <a:t>her </a:t>
            </a:r>
            <a:r>
              <a:rPr lang="tr-TR" b="1" dirty="0"/>
              <a:t>çarşamba düzenli bir şekilde sürdürülmektedir.</a:t>
            </a:r>
          </a:p>
          <a:p>
            <a:r>
              <a:rPr lang="tr-TR" dirty="0" smtClean="0"/>
              <a:t>Stratejik Plan Hazırlama </a:t>
            </a:r>
            <a:r>
              <a:rPr lang="tr-TR" dirty="0"/>
              <a:t>K</a:t>
            </a:r>
            <a:r>
              <a:rPr lang="tr-TR" dirty="0" smtClean="0"/>
              <a:t>omisyonu kurulmuştur.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7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b="1" dirty="0">
                <a:solidFill>
                  <a:srgbClr val="3333FF"/>
                </a:solidFill>
                <a:cs typeface="Calibri" panose="020F0502020204030204" pitchFamily="34" charset="0"/>
              </a:rPr>
              <a:t>Birimin Güçlü Yönleri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/>
              <a:t>Fakülte akademik personelinin 2024 </a:t>
            </a:r>
            <a:r>
              <a:rPr lang="tr-TR" dirty="0" smtClean="0"/>
              <a:t>yılı araştırma </a:t>
            </a:r>
            <a:r>
              <a:rPr lang="tr-TR" dirty="0"/>
              <a:t>hedeflerine ulaşıp ulaşmadığının ve 2025–2026 dönemine ilişkin hedeflerinin ölçülmesi amacıyla anketler hazırlanmış; </a:t>
            </a:r>
            <a:r>
              <a:rPr lang="tr-TR" dirty="0" smtClean="0"/>
              <a:t>veriler toplanmıştır.</a:t>
            </a:r>
          </a:p>
          <a:p>
            <a:r>
              <a:rPr lang="tr-TR" dirty="0"/>
              <a:t>Sınav Evrakı Teslimi ve Arşivlenmesine ilişkin </a:t>
            </a:r>
            <a:r>
              <a:rPr lang="tr-TR" dirty="0" smtClean="0"/>
              <a:t>“</a:t>
            </a:r>
            <a:r>
              <a:rPr lang="tr-TR" i="1" dirty="0" smtClean="0"/>
              <a:t>Trabzon Üniversitesi Hukuk Fakültesi </a:t>
            </a:r>
            <a:r>
              <a:rPr lang="tr-TR" b="1" i="1" dirty="0" smtClean="0"/>
              <a:t>Sınav Evraklarının Teslimi ve Arşivine İlişkin Usul ve Esaslar</a:t>
            </a:r>
            <a:r>
              <a:rPr lang="tr-TR" sz="2400" b="1" dirty="0" smtClean="0"/>
              <a:t>”</a:t>
            </a:r>
            <a:r>
              <a:rPr lang="tr-TR" dirty="0" smtClean="0"/>
              <a:t> </a:t>
            </a:r>
            <a:r>
              <a:rPr lang="tr-TR" dirty="0"/>
              <a:t>hazırlanarak </a:t>
            </a:r>
            <a:r>
              <a:rPr lang="tr-TR" dirty="0" smtClean="0"/>
              <a:t>uygulanmaya </a:t>
            </a:r>
            <a:r>
              <a:rPr lang="tr-TR" dirty="0"/>
              <a:t>başlanmıştır. </a:t>
            </a:r>
          </a:p>
          <a:p>
            <a:pPr lvl="0"/>
            <a:r>
              <a:rPr lang="tr-TR" b="1" dirty="0" smtClean="0"/>
              <a:t>Akademik teşvik ve ödüllendirme usul ve esasları düzenlenmiştir.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b="1" dirty="0">
                <a:solidFill>
                  <a:srgbClr val="3333FF"/>
                </a:solidFill>
                <a:cs typeface="Calibri" panose="020F0502020204030204" pitchFamily="34" charset="0"/>
              </a:rPr>
              <a:t>Birimin Güçlü Yönleri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ts val="1800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 Dağılımı ve Görevlendirme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İlkelerine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lişkin Usul ve Esaslar hazırlanmıştır.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1800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Öğretim elemanlarının derslerin ölçme ve değerlendirilmesi konusunda meslek içi eğitim ve hukuk fakültesine özgü proje yazma eğitimleri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verilmiştir.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destek hizmetleri: Akademik danışman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 saatleri tespit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edilmiş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öğretim elemanlarının odalarının kapılarına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asılmıştır;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sitesinde ilan edilerek öğrencilere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duyurulmuştur.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Yabancı öğrenciler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akademik danışmanın yanında ilgili öğrencilerin uyum ve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oryantasyonlarını sağlamak adına ek danışman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ataması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yapılmıştır.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lnSpc>
                <a:spcPct val="115000"/>
              </a:lnSpc>
              <a:spcBef>
                <a:spcPts val="0"/>
              </a:spcBef>
            </a:pPr>
            <a:r>
              <a:rPr lang="tr-TR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Fakülteye özgü </a:t>
            </a:r>
            <a:r>
              <a:rPr lang="tr-TR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alt yapı ve tesislerin kullanıma </a:t>
            </a:r>
            <a:r>
              <a:rPr lang="tr-TR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ilişkin </a:t>
            </a:r>
            <a:r>
              <a:rPr lang="tr-TR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ilke ve esasların 2025 yılında yazılı hale getirilmiştir</a:t>
            </a:r>
            <a:r>
              <a:rPr lang="tr-TR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342900" lvl="0">
              <a:lnSpc>
                <a:spcPct val="115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Bir dezavantajlı öğrencimiz </a:t>
            </a:r>
            <a:r>
              <a:rPr lang="tr-TR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bulunmaktadır. </a:t>
            </a:r>
            <a:r>
              <a:rPr lang="tr-TR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Birim Engelli Komisyonunun ailesiyle yaptığı görüşmeler neticesinde destek sağlanmaktadır</a:t>
            </a:r>
            <a:r>
              <a:rPr lang="tr-TR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3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1024E-FF4A-CCE4-5453-E107FF3A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Kurullar / Komisyonlar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64974"/>
              </p:ext>
            </p:extLst>
          </p:nvPr>
        </p:nvGraphicFramePr>
        <p:xfrm>
          <a:off x="640079" y="1958201"/>
          <a:ext cx="11191798" cy="414459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15435">
                  <a:extLst>
                    <a:ext uri="{9D8B030D-6E8A-4147-A177-3AD203B41FA5}">
                      <a16:colId xmlns:a16="http://schemas.microsoft.com/office/drawing/2014/main" val="1380241728"/>
                    </a:ext>
                  </a:extLst>
                </a:gridCol>
                <a:gridCol w="2058788">
                  <a:extLst>
                    <a:ext uri="{9D8B030D-6E8A-4147-A177-3AD203B41FA5}">
                      <a16:colId xmlns:a16="http://schemas.microsoft.com/office/drawing/2014/main" val="3658092677"/>
                    </a:ext>
                  </a:extLst>
                </a:gridCol>
                <a:gridCol w="2058787">
                  <a:extLst>
                    <a:ext uri="{9D8B030D-6E8A-4147-A177-3AD203B41FA5}">
                      <a16:colId xmlns:a16="http://schemas.microsoft.com/office/drawing/2014/main" val="1165777575"/>
                    </a:ext>
                  </a:extLst>
                </a:gridCol>
                <a:gridCol w="2058788">
                  <a:extLst>
                    <a:ext uri="{9D8B030D-6E8A-4147-A177-3AD203B41FA5}">
                      <a16:colId xmlns:a16="http://schemas.microsoft.com/office/drawing/2014/main" val="1261531179"/>
                    </a:ext>
                  </a:extLst>
                </a:gridCol>
              </a:tblGrid>
              <a:tr h="46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</a:rPr>
                        <a:t>Kurul / Komisyon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Adı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</a:rPr>
                        <a:t>Üye Akademik Personel Sayısı 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</a:rPr>
                        <a:t>Üye İdari Personel Sayısı </a:t>
                      </a:r>
                      <a:r>
                        <a:rPr lang="tr-TR" sz="14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4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</a:rPr>
                        <a:t>Üye Öğrenci Sayısı </a:t>
                      </a:r>
                      <a:r>
                        <a:rPr lang="tr-TR" sz="14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4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20248"/>
                  </a:ext>
                </a:extLst>
              </a:tr>
              <a:tr h="223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tr-TR" sz="1000" b="1" i="0" u="none" strike="noStrike" kern="1200" cap="none" spc="0" normalizeH="0" baseline="0" noProof="0" dirty="0" smtClean="0">
                          <a:ln>
                            <a:solidFill>
                              <a:srgbClr val="5B9BD5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EĞİTİM ÖĞRETİM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710692"/>
                  </a:ext>
                </a:extLst>
              </a:tr>
              <a:tr h="223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tr-TR" sz="1000" b="1" i="0" u="none" strike="noStrike" kern="1200" cap="none" spc="0" normalizeH="0" baseline="0" noProof="0" dirty="0" smtClean="0">
                          <a:ln>
                            <a:solidFill>
                              <a:srgbClr val="5B9BD5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DERS VE SINAV PROGRAMI HAZIRLAMA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730926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TANITIM, ORYANTASYON VE MEZUNLARLA</a:t>
                      </a:r>
                      <a:r>
                        <a:rPr lang="tr-TR" sz="1000" b="1" kern="120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İLŞKİLER</a:t>
                      </a: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</a:t>
                      </a:r>
                      <a:r>
                        <a:rPr lang="tr-TR" sz="1050" b="1" dirty="0" smtClean="0">
                          <a:effectLst/>
                        </a:rPr>
                        <a:t>7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062460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İÇ KONTROL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</a:t>
                      </a:r>
                      <a:r>
                        <a:rPr lang="tr-TR" sz="1050" b="1" dirty="0" smtClean="0">
                          <a:effectLst/>
                        </a:rPr>
                        <a:t>5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0925431"/>
                  </a:ext>
                </a:extLst>
              </a:tr>
              <a:tr h="171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HUKUK FAKÜLTESİ KALİTE EKİBİ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</a:t>
                      </a:r>
                      <a:r>
                        <a:rPr lang="tr-TR" sz="1050" b="1" dirty="0" smtClean="0">
                          <a:effectLst/>
                        </a:rPr>
                        <a:t>8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4408756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AKADEMİK TEŞVİK BAŞURU ve İNCELEME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05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745120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AKADEMİK SOSYAL ,KÜLTÜREL VE SPORTİF VE ETKİNLİK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05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772066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RİSK BELİRLEME VE DEĞERLENDİRME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</a:t>
                      </a:r>
                      <a:r>
                        <a:rPr lang="tr-TR" sz="1050" b="1" dirty="0" smtClean="0">
                          <a:effectLst/>
                        </a:rPr>
                        <a:t>4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9196153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YATAY GEÇİŞ/DİKEY GEÇİŞ/DERS UYUM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</a:t>
                      </a:r>
                      <a:r>
                        <a:rPr lang="tr-TR" sz="1050" b="1" dirty="0" smtClean="0">
                          <a:effectLst/>
                        </a:rPr>
                        <a:t>7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451712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ULUSLARARASILAŞMA KOMİSYONLARI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</a:t>
                      </a:r>
                      <a:r>
                        <a:rPr lang="tr-TR" sz="1050" b="1" dirty="0" smtClean="0">
                          <a:effectLst/>
                        </a:rPr>
                        <a:t>6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591073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BİRİM BOLOGNA SÜRECİ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</a:t>
                      </a:r>
                      <a:r>
                        <a:rPr lang="tr-TR" sz="1050" b="1" dirty="0" smtClean="0">
                          <a:effectLst/>
                        </a:rPr>
                        <a:t>5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963089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BİRİM ENGELLİ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>
                          <a:effectLst/>
                        </a:rPr>
                        <a:t> </a:t>
                      </a:r>
                      <a:r>
                        <a:rPr lang="tr-TR" sz="1050" b="1" dirty="0" smtClean="0">
                          <a:effectLst/>
                        </a:rPr>
                        <a:t>4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439887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BİLİMSEL ARAŞTIRMA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SİTESİ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DERGİ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STRATEJİK PLAN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AKREDİTASYON KURULU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SIFIR ATIK BİRİMİ KURULU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MUAYENE KABUL KOMİSYONU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HURDAYA</a:t>
                      </a:r>
                      <a:r>
                        <a:rPr lang="tr-TR" sz="1000" b="1" kern="120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AYIRMA KOMİSYONU</a:t>
                      </a:r>
                      <a:endParaRPr lang="tr-TR" sz="1000" b="1" kern="12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b="1" dirty="0">
                <a:solidFill>
                  <a:srgbClr val="3333FF"/>
                </a:solidFill>
                <a:cs typeface="Calibri" panose="020F0502020204030204" pitchFamily="34" charset="0"/>
              </a:rPr>
              <a:t>Birimin Güçlü Yönleri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65773" lvl="0" indent="-4572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tr-TR" b="1" dirty="0"/>
              <a:t>Fakültede araştırma kültürünün yaygınlaştırılması için proje yazma eğitimleri düzenlenmiştir. Fakültemiz kapsamında halen 1 </a:t>
            </a:r>
            <a:r>
              <a:rPr lang="tr-TR" b="1" dirty="0" smtClean="0"/>
              <a:t>TUBİTAK </a:t>
            </a:r>
            <a:r>
              <a:rPr lang="tr-TR" b="1" dirty="0"/>
              <a:t>1001 projesinin desteklenmesi kabul edilmiş olup sözleşme imzalanmıştır.</a:t>
            </a:r>
          </a:p>
          <a:p>
            <a:pPr marL="465773" indent="-4572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tr-TR" dirty="0"/>
              <a:t> </a:t>
            </a:r>
            <a:r>
              <a:rPr lang="tr-TR" dirty="0" smtClean="0"/>
              <a:t>5 </a:t>
            </a:r>
            <a:r>
              <a:rPr lang="tr-TR" dirty="0"/>
              <a:t>TÜBİTAK 2209 başvurusu, 4 adet 2214 doktora sırası yurtdışı araştırma projesi başvurusu yapılmış olup sonuçları beklenmektedir.</a:t>
            </a:r>
          </a:p>
          <a:p>
            <a:pPr marL="465773" indent="-4572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tr-TR" dirty="0" smtClean="0"/>
              <a:t>Araştırma </a:t>
            </a:r>
            <a:r>
              <a:rPr lang="tr-TR" dirty="0"/>
              <a:t>Performansının Süreklilik Arz Etmesi için değerlendirme formları oluşturulmuştur. Veriler düzenli olarak toplanarak analiz edilmektedir.</a:t>
            </a:r>
          </a:p>
          <a:p>
            <a:pPr marL="465773" indent="-4572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tr-TR" dirty="0"/>
              <a:t>Her yıl bir araştırma konusu belirlenerek, üzerine akademik yayın yapılması kararı alınmıştır. </a:t>
            </a:r>
            <a:r>
              <a:rPr lang="tr-TR" b="1" dirty="0"/>
              <a:t>2025 yılında “Aile” teması belirlenerek aile konusunda öğretim elemanlarımız tarafından 12 bölümden oluşan kitap çalışması yapılmış olup, ilgili </a:t>
            </a:r>
            <a:r>
              <a:rPr lang="tr-TR" b="1" dirty="0" smtClean="0"/>
              <a:t>kitap yayımlanmıştır.</a:t>
            </a:r>
            <a:r>
              <a:rPr lang="tr-TR" dirty="0" smtClean="0"/>
              <a:t> </a:t>
            </a:r>
            <a:r>
              <a:rPr lang="tr-TR" dirty="0"/>
              <a:t>2026 yılı araştırma konusu 2026 yılında belirlenecektir.</a:t>
            </a:r>
            <a:endParaRPr lang="tr-TR" b="1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8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b="1" dirty="0">
                <a:solidFill>
                  <a:srgbClr val="3333FF"/>
                </a:solidFill>
                <a:cs typeface="Calibri" panose="020F0502020204030204" pitchFamily="34" charset="0"/>
              </a:rPr>
              <a:t>Birimin Güçlü Yönleri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Toplumsal katkı faaliyetleri planlı bir şekilde yürütülmekte ve izlenmektedir.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4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>
                <a:solidFill>
                  <a:srgbClr val="485793"/>
                </a:solidFill>
              </a:rPr>
              <a:t>Kurul ve komisyonlarının toplantı periyotlarının belirlenerek belli bir takvim çerçevesinde yapılması ve izlenmesi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>
                <a:solidFill>
                  <a:srgbClr val="485793"/>
                </a:solidFill>
              </a:rPr>
              <a:t>Paydaş görüşlerinin süreçlerde yazılı olarak alınması ve değerlendirilmesi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>
                <a:solidFill>
                  <a:srgbClr val="485793"/>
                </a:solidFill>
              </a:rPr>
              <a:t>Yapılan etkinlik ve faaliyetlere ilişkin geri bildirimlerin alınması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>
                <a:solidFill>
                  <a:srgbClr val="485793"/>
                </a:solidFill>
              </a:rPr>
              <a:t>Sınav evraklarının hazırlanan usul ve esaslar dahilinde arşivlenmesinin izlenmesi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9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Liderlik davranışları, yönetsel yetkinlikler ve kalite kültürüne ilişkin anketlerin sistematik izlenmesi ve PUKÖ döngüsüne </a:t>
            </a:r>
            <a:r>
              <a:rPr lang="tr-TR" dirty="0" smtClean="0"/>
              <a:t>bağlanması</a:t>
            </a:r>
          </a:p>
          <a:p>
            <a:r>
              <a:rPr lang="tr-TR" b="1" dirty="0"/>
              <a:t>İç/dış paydaş, öğrenci ve mezun katılımının karar alma, kalite ve stratejik süreçlere </a:t>
            </a:r>
            <a:r>
              <a:rPr lang="tr-TR" b="1" dirty="0" smtClean="0"/>
              <a:t>etkisinin yetersiz olması</a:t>
            </a:r>
          </a:p>
          <a:p>
            <a:r>
              <a:rPr lang="tr-TR" dirty="0"/>
              <a:t>Birime özgü stratejik plan, politika </a:t>
            </a:r>
            <a:r>
              <a:rPr lang="tr-TR" dirty="0" smtClean="0"/>
              <a:t>belgeleri</a:t>
            </a:r>
            <a:r>
              <a:rPr lang="tr-TR" dirty="0"/>
              <a:t> </a:t>
            </a:r>
            <a:r>
              <a:rPr lang="tr-TR" dirty="0" smtClean="0"/>
              <a:t>eksikliği</a:t>
            </a:r>
          </a:p>
          <a:p>
            <a:r>
              <a:rPr lang="tr-TR" b="1" dirty="0"/>
              <a:t>G</a:t>
            </a:r>
            <a:r>
              <a:rPr lang="tr-TR" b="1" dirty="0" smtClean="0"/>
              <a:t>eri </a:t>
            </a:r>
            <a:r>
              <a:rPr lang="tr-TR" b="1" dirty="0"/>
              <a:t>bildirim ve izleme-iyileştirme </a:t>
            </a:r>
            <a:r>
              <a:rPr lang="tr-TR" b="1" dirty="0" smtClean="0"/>
              <a:t>süreçlerinin bütüncül olmaması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6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Yeni başlayan personel uyumu, akademik-idari memnuniyet ve eğiticilerin gelişimine ilişkin PUKÖ döngülerinin sınırlı olması</a:t>
            </a:r>
          </a:p>
          <a:p>
            <a:r>
              <a:rPr lang="tr-TR" b="1" dirty="0"/>
              <a:t>Program tasarımı, AKTS/iş yükü, ders-çıktı uyumu, ölçme-değerlendirme ve geri bildirimlerin sistematik </a:t>
            </a:r>
            <a:r>
              <a:rPr lang="tr-TR" b="1" dirty="0" smtClean="0"/>
              <a:t>olmaması</a:t>
            </a:r>
          </a:p>
          <a:p>
            <a:r>
              <a:rPr lang="tr-TR" dirty="0" smtClean="0"/>
              <a:t>Mezun </a:t>
            </a:r>
            <a:r>
              <a:rPr lang="tr-TR" dirty="0"/>
              <a:t>takibi, </a:t>
            </a:r>
            <a:r>
              <a:rPr lang="tr-TR" dirty="0" err="1"/>
              <a:t>uluslararasılaşma</a:t>
            </a:r>
            <a:r>
              <a:rPr lang="tr-TR" dirty="0"/>
              <a:t> hedefleri, araştırma süreçleri ve sürdürülebilirlik bağlantılı performans göstergeleri düzenli </a:t>
            </a:r>
            <a:r>
              <a:rPr lang="tr-TR" dirty="0" smtClean="0"/>
              <a:t>izlenmemesi.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4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Birim 2026 </a:t>
            </a:r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Yılı </a:t>
            </a:r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İyileştirme Planı</a:t>
            </a:r>
            <a:b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 smtClean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  <a:endParaRPr lang="tr-TR" sz="2400" b="1" i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98551"/>
              </p:ext>
            </p:extLst>
          </p:nvPr>
        </p:nvGraphicFramePr>
        <p:xfrm>
          <a:off x="352696" y="2027207"/>
          <a:ext cx="11477353" cy="385107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719193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4758160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656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</a:rPr>
                        <a:t>Planlanan Faaliyet,</a:t>
                      </a:r>
                      <a:r>
                        <a:rPr lang="tr-TR" sz="3200" baseline="0" dirty="0" smtClean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Araştırma Konusunun Belirlenmesi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Belirlenen</a:t>
                      </a:r>
                      <a:r>
                        <a:rPr lang="tr-TR" sz="1400" baseline="0" dirty="0" smtClean="0">
                          <a:effectLst/>
                        </a:rPr>
                        <a:t> bir temada araştırma yapılması hedefinin sürdürülmesi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Stratejik Plan Hazırlanması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Üniversite</a:t>
                      </a:r>
                      <a:r>
                        <a:rPr lang="tr-TR" sz="1400" baseline="0" dirty="0" smtClean="0">
                          <a:effectLst/>
                        </a:rPr>
                        <a:t> stratejik planı ile uyumlu planın hazırlanması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Kurul ve Komisyonların</a:t>
                      </a:r>
                      <a:r>
                        <a:rPr lang="tr-TR" sz="1400" baseline="0" dirty="0" smtClean="0">
                          <a:effectLst/>
                        </a:rPr>
                        <a:t> düzenli aralıklarla toplanması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Kurul ve komisyonların işlevselliğinin ve toplantı</a:t>
                      </a:r>
                      <a:r>
                        <a:rPr lang="tr-TR" sz="1400" baseline="0" dirty="0" smtClean="0">
                          <a:effectLst/>
                        </a:rPr>
                        <a:t> ve kararların takibi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24369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Misyon ve vizyonun</a:t>
                      </a:r>
                      <a:r>
                        <a:rPr lang="tr-TR" sz="1400" baseline="0" dirty="0" smtClean="0">
                          <a:effectLst/>
                        </a:rPr>
                        <a:t> paydaş katılımı değerlendirilerek güncellenmesi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Paydaş katılımı</a:t>
                      </a:r>
                      <a:r>
                        <a:rPr lang="tr-TR" sz="1400" baseline="0" dirty="0" smtClean="0">
                          <a:effectLst/>
                        </a:rPr>
                        <a:t> ile stratejik plan hazırlama sürecinde </a:t>
                      </a:r>
                      <a:r>
                        <a:rPr lang="tr-TR" sz="1400" baseline="0" smtClean="0">
                          <a:effectLst/>
                        </a:rPr>
                        <a:t>vizyon ve misyonun </a:t>
                      </a:r>
                      <a:r>
                        <a:rPr lang="tr-TR" sz="1400" baseline="0" dirty="0" smtClean="0">
                          <a:effectLst/>
                        </a:rPr>
                        <a:t>yeniden ele alınması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234534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Yıllık hedeflerin belirlenmesi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Liderlik, eğitim</a:t>
                      </a:r>
                      <a:r>
                        <a:rPr lang="tr-TR" sz="1400" baseline="0" dirty="0" smtClean="0">
                          <a:effectLst/>
                        </a:rPr>
                        <a:t> öğretim, araştırma geliştirme ve toplumsal katkı alanların belirlenen hedeflerin takibi ve izlenmesi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0449304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Akreditasyon çalışmalarına başlanması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Akreditasyon</a:t>
                      </a:r>
                      <a:r>
                        <a:rPr lang="tr-TR" sz="1400" baseline="0" dirty="0" smtClean="0">
                          <a:effectLst/>
                        </a:rPr>
                        <a:t> kuruluşu henüz mevcut olmasa da Sosyal Bilimler alanı esas alınarak çalışmalara başlanması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2730830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Birim 2026 Yılı İyileştirme Planı</a:t>
            </a:r>
            <a:b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3200" b="1" i="1" dirty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93860"/>
              </p:ext>
            </p:extLst>
          </p:nvPr>
        </p:nvGraphicFramePr>
        <p:xfrm>
          <a:off x="838200" y="1825626"/>
          <a:ext cx="11107189" cy="341970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154660">
                  <a:extLst>
                    <a:ext uri="{9D8B030D-6E8A-4147-A177-3AD203B41FA5}">
                      <a16:colId xmlns:a16="http://schemas.microsoft.com/office/drawing/2014/main" val="389473654"/>
                    </a:ext>
                  </a:extLst>
                </a:gridCol>
                <a:gridCol w="4952529">
                  <a:extLst>
                    <a:ext uri="{9D8B030D-6E8A-4147-A177-3AD203B41FA5}">
                      <a16:colId xmlns:a16="http://schemas.microsoft.com/office/drawing/2014/main" val="3950108359"/>
                    </a:ext>
                  </a:extLst>
                </a:gridCol>
              </a:tblGrid>
              <a:tr h="582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</a:rPr>
                        <a:t>Planlanan Faaliyet,</a:t>
                      </a:r>
                      <a:r>
                        <a:rPr lang="tr-TR" sz="3200" baseline="0" dirty="0" smtClean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441291"/>
                  </a:ext>
                </a:extLst>
              </a:tr>
              <a:tr h="47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Hizmet İçi Eğitimlerin Artırılması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Eğitim öğretim, araştırma geliştirme ve liderlik</a:t>
                      </a:r>
                      <a:r>
                        <a:rPr lang="tr-TR" sz="1400" baseline="0" dirty="0" smtClean="0">
                          <a:effectLst/>
                        </a:rPr>
                        <a:t> alanlarında eğitimler düzenlenmesi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752573"/>
                  </a:ext>
                </a:extLst>
              </a:tr>
              <a:tr h="47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Yüksek Lisans Programlarının Web sitesinde görünürlüğünün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artırılması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Hukuk fakültesi sayfasında Yüksek Lisans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programlarına ilişkin bilgilerin daha etkin bir şekilde paylaşılması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237553"/>
                  </a:ext>
                </a:extLst>
              </a:tr>
              <a:tr h="47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çıktıları/öğrenme çıktıları ile sınav soruları eşleşmesine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ilişkin çalışmaların yapılması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Akreditasyon sürecine hazırlık için bağlantılı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çalışmaların yapılması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7478462"/>
                  </a:ext>
                </a:extLst>
              </a:tr>
              <a:tr h="47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Yapılan etkinliklere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ilişkin geri dönütlerin alınması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İzleme ve iyileştirme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çalışmalarına katkı sunması amacıyla geri dönütlerin alınması ve değerlendirilmesi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2114399"/>
                  </a:ext>
                </a:extLst>
              </a:tr>
              <a:tr h="47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278341"/>
                  </a:ext>
                </a:extLst>
              </a:tr>
              <a:tr h="47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97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5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 smtClean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PERSONEL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  <a:p>
            <a:r>
              <a:rPr lang="tr-TR" sz="4400" b="1" dirty="0" smtClean="0">
                <a:solidFill>
                  <a:srgbClr val="3333FF"/>
                </a:solidFill>
              </a:rPr>
              <a:t>AKADEMİK PERSONEL VE İDARİ PERSONEL</a:t>
            </a:r>
            <a:endParaRPr lang="tr-TR" sz="44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6" y="865079"/>
            <a:ext cx="10353963" cy="58834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Akademik Personel Sayısı (Birim Düzeyi)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83063"/>
              </p:ext>
            </p:extLst>
          </p:nvPr>
        </p:nvGraphicFramePr>
        <p:xfrm>
          <a:off x="517232" y="2170544"/>
          <a:ext cx="9853670" cy="31414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74125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254650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1790209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1790209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433170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433170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078137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4570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50349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73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(35.md)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tr-TR" sz="16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5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29</a:t>
                      </a:r>
                      <a:endParaRPr lang="tr-TR" sz="12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+mn-lt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(35.md)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1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56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2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5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effectLst/>
                          <a:latin typeface="+mn-lt"/>
                        </a:rPr>
                        <a:t>19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29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+2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9492</TotalTime>
  <Words>5179</Words>
  <Application>Microsoft Office PowerPoint</Application>
  <PresentationFormat>Geniş ekran</PresentationFormat>
  <Paragraphs>1949</Paragraphs>
  <Slides>78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78</vt:i4>
      </vt:variant>
    </vt:vector>
  </HeadingPairs>
  <TitlesOfParts>
    <vt:vector size="83" baseType="lpstr">
      <vt:lpstr>Arial</vt:lpstr>
      <vt:lpstr>Calibri</vt:lpstr>
      <vt:lpstr>Cambria</vt:lpstr>
      <vt:lpstr>Times New Roman</vt:lpstr>
      <vt:lpstr>Office Teması</vt:lpstr>
      <vt:lpstr>PowerPoint Sunusu</vt:lpstr>
      <vt:lpstr>SUNUM PLANI</vt:lpstr>
      <vt:lpstr>PowerPoint Sunusu</vt:lpstr>
      <vt:lpstr>YÖNETİM: Dekanlık/ Müdürlük</vt:lpstr>
      <vt:lpstr>PowerPoint Sunusu</vt:lpstr>
      <vt:lpstr>YÖNETİM: Ana Bilim/Sanat Dalı / Program Başkanlıkları</vt:lpstr>
      <vt:lpstr>Kurullar / Komisyonlar</vt:lpstr>
      <vt:lpstr>PowerPoint Sunusu</vt:lpstr>
      <vt:lpstr>Akademik Personel Sayısı (Birim Düzeyi)</vt:lpstr>
      <vt:lpstr>AKADEMİK PERSONEL SAYISI (BÖLÜMLERE GÖRE DAĞILIMI) (Her bir bölüm için ayrı ayrı tablo hazırlayınız lütfen.)</vt:lpstr>
      <vt:lpstr>İdari Personel Sayısı (Birim Düzeyi)</vt:lpstr>
      <vt:lpstr>Akademik Personel 2025 Yılında Yapılan Atama ve Yükseltmeler</vt:lpstr>
      <vt:lpstr>Hizmetiçi Eğitim /Eğiticilerin Eğitimi Etkinlikleri Sayısı</vt:lpstr>
      <vt:lpstr>Program Ders Görevlendirme Analizi  (Her Ana Bilim - Sanat Dalı/ Program için ayrı ayrı hazırlayınız. </vt:lpstr>
      <vt:lpstr>Birim Ders Görevlendirme Analizi </vt:lpstr>
      <vt:lpstr>Birim Öğretim Elemanlarının Ders Görevlendirme Analizi</vt:lpstr>
      <vt:lpstr>Birim Ders Yükü Ortalaması (Saat)</vt:lpstr>
      <vt:lpstr>Lisans Bölüm ve Program Sayısı </vt:lpstr>
      <vt:lpstr>PowerPoint Sunusu</vt:lpstr>
      <vt:lpstr>Lisans Eğitimi: Program Yapısı</vt:lpstr>
      <vt:lpstr>Lisansüstü Eğitim Programları </vt:lpstr>
      <vt:lpstr>Lisansüstü Eğitim Programları </vt:lpstr>
      <vt:lpstr>ÖĞRENCİ SAYISI</vt:lpstr>
      <vt:lpstr>ÖĞRENCİ SAYISI (Cinsiyete Göre Dağılımı) </vt:lpstr>
      <vt:lpstr>Öğretim Üyesi/Elemanı Başına Düşen Öğrenci Sayısı  </vt:lpstr>
      <vt:lpstr>ÖĞRENCİ SAYISI (Engelli) </vt:lpstr>
      <vt:lpstr>ÖĞRENCİ SAYISI (Varsa, Lisansüstü )</vt:lpstr>
      <vt:lpstr>Öğretim Üyesi/Elemanı Başına Düşen Lisansüstü Öğrenci Sayısı  (Varsa, programdaki lisansüstü toplam öğrenci sayısı)</vt:lpstr>
      <vt:lpstr>Yabancı Uyruklu Öğrenci Sayısı</vt:lpstr>
      <vt:lpstr>YKS Yerleşme ve Kesin Kayıt Sonuçları </vt:lpstr>
      <vt:lpstr>YKS Yerleşme Durumu</vt:lpstr>
      <vt:lpstr>Yatay Geçiş Yapan Öğrenci Sayısı (G.A.N.O. ile)  </vt:lpstr>
      <vt:lpstr>Yatay Geçiş Yapan Öğrenci Sayısı (Merkezi Yerleştirme Puanı ile) </vt:lpstr>
      <vt:lpstr>Özel Öğrencilik Hakkını Kullanan Öğrenci Sayısı </vt:lpstr>
      <vt:lpstr>Kayıt Donduran Öğrenci Sayısı</vt:lpstr>
      <vt:lpstr>Program Dersleri Analizi</vt:lpstr>
      <vt:lpstr>Birim Öğretim Programları Haftalık Ders Saati  (Teorik-T ve Uygulama-U) Analizi</vt:lpstr>
      <vt:lpstr>Çift Anadal Programı Sayısı </vt:lpstr>
      <vt:lpstr>PowerPoint Sunusu</vt:lpstr>
      <vt:lpstr>Fiziksel Yapı: Eğitim Alanları (Derslikler)</vt:lpstr>
      <vt:lpstr>Fiziksel Altyapı ve Tesisler: Sağlık, Sosyal, Kültürel ve Sportif Alanlar</vt:lpstr>
      <vt:lpstr>Fiziksel Yapı: Hizmet Alanları</vt:lpstr>
      <vt:lpstr>Bilgi ve Teknoloji Kaynakları</vt:lpstr>
      <vt:lpstr>PowerPoint Sunusu</vt:lpstr>
      <vt:lpstr>Araştırma ve Geliştirme Faaliyetleri: Yıllara Göre Makale  Bilgileri</vt:lpstr>
      <vt:lpstr>Araştırma ve Geliştirme Faaliyetleri : Yıllara Göre Makale  Bilgileri</vt:lpstr>
      <vt:lpstr>Araştırma ve Geliştirme Faaliyetleri : Yıllara Göre Kitap Bilgileri</vt:lpstr>
      <vt:lpstr>Araştırma ve Geliştirme Faaliyetleri : Yıllara Göre Proje Bilgileri</vt:lpstr>
      <vt:lpstr>Araştırma ve Geliştirme Faaliyetleri : Yıllara Göre Bilimsel Toplantı Faaliyetleri </vt:lpstr>
      <vt:lpstr>Araştırma ve Geliştirme Faaliyetleri : Yıllara Göre Editörlük ve Hakemlik Faaliyetleri</vt:lpstr>
      <vt:lpstr>Araştırma ve Geliştirme Faaliyetleri : Atıflar (Yazarın kendi yayınlarına yaptığı atıflar hariç)</vt:lpstr>
      <vt:lpstr>Bilimsel, Sosyal, Kültürel ve Sportif Faaliyetler</vt:lpstr>
      <vt:lpstr>Bilimsel, Sosyal, Kültürel ve Sportif Ödüller ile Başarılar</vt:lpstr>
      <vt:lpstr>PowerPoint Sunusu</vt:lpstr>
      <vt:lpstr>ERASMUS+ Hareketlilik Durumu</vt:lpstr>
      <vt:lpstr>Bilgi Paketi Hazırlanma Durumu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Program Akreditasyon Hazırlık Çalışmaları </vt:lpstr>
      <vt:lpstr>Öz Değerlendirme: Birimin Güçlü Yönleri</vt:lpstr>
      <vt:lpstr>Öz Değerlendirme: Birimin Güçlü Yönleri</vt:lpstr>
      <vt:lpstr>Öz Değerlendirme: Birimin Güçlü Yönleri</vt:lpstr>
      <vt:lpstr>Öz Değerlendirme: Birimin Güçlü Yönleri</vt:lpstr>
      <vt:lpstr>Öz Değerlendirme: Birimin Güçlü Yönleri</vt:lpstr>
      <vt:lpstr>Öz Değerlendirme: Birimin Güçlü Yönleri</vt:lpstr>
      <vt:lpstr>Öz Değerlendirme: Birimin Güçlü Yönleri</vt:lpstr>
      <vt:lpstr>Öz Değerlendirme: Birimin Geliştirmeye Açık Yönleri</vt:lpstr>
      <vt:lpstr>Öz Değerlendirme: Birimin Geliştirmeye Açık Yönleri</vt:lpstr>
      <vt:lpstr>Öz Değerlendirme: Birimin Geliştirmeye Açık Yönleri</vt:lpstr>
      <vt:lpstr>Birim 2026 Yılı İyileştirme Planı (Birimin Geliştirmeye Açık Yönlerine dayalı olarak) </vt:lpstr>
      <vt:lpstr>Birim 2026 Yılı İyileştirme Planı (Birimin Geliştirmeye Açık Yönlerine dayalı olarak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UseR</cp:lastModifiedBy>
  <cp:revision>685</cp:revision>
  <cp:lastPrinted>2026-01-14T10:30:26Z</cp:lastPrinted>
  <dcterms:created xsi:type="dcterms:W3CDTF">2021-05-17T12:15:06Z</dcterms:created>
  <dcterms:modified xsi:type="dcterms:W3CDTF">2026-01-15T05:42:09Z</dcterms:modified>
</cp:coreProperties>
</file>