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handoutMasterIdLst>
    <p:handoutMasterId r:id="rId81"/>
  </p:handoutMasterIdLst>
  <p:sldIdLst>
    <p:sldId id="337" r:id="rId2"/>
    <p:sldId id="330" r:id="rId3"/>
    <p:sldId id="493" r:id="rId4"/>
    <p:sldId id="286" r:id="rId5"/>
    <p:sldId id="463" r:id="rId6"/>
    <p:sldId id="288" r:id="rId7"/>
    <p:sldId id="464" r:id="rId8"/>
    <p:sldId id="494" r:id="rId9"/>
    <p:sldId id="354" r:id="rId10"/>
    <p:sldId id="435" r:id="rId11"/>
    <p:sldId id="465" r:id="rId12"/>
    <p:sldId id="432" r:id="rId13"/>
    <p:sldId id="460" r:id="rId14"/>
    <p:sldId id="445" r:id="rId15"/>
    <p:sldId id="476" r:id="rId16"/>
    <p:sldId id="448" r:id="rId17"/>
    <p:sldId id="442" r:id="rId18"/>
    <p:sldId id="487" r:id="rId19"/>
    <p:sldId id="495" r:id="rId20"/>
    <p:sldId id="486" r:id="rId21"/>
    <p:sldId id="485" r:id="rId22"/>
    <p:sldId id="488" r:id="rId23"/>
    <p:sldId id="290" r:id="rId24"/>
    <p:sldId id="466" r:id="rId25"/>
    <p:sldId id="483" r:id="rId26"/>
    <p:sldId id="467" r:id="rId27"/>
    <p:sldId id="338" r:id="rId28"/>
    <p:sldId id="490" r:id="rId29"/>
    <p:sldId id="292" r:id="rId30"/>
    <p:sldId id="293" r:id="rId31"/>
    <p:sldId id="441" r:id="rId32"/>
    <p:sldId id="468" r:id="rId33"/>
    <p:sldId id="469" r:id="rId34"/>
    <p:sldId id="470" r:id="rId35"/>
    <p:sldId id="471" r:id="rId36"/>
    <p:sldId id="478" r:id="rId37"/>
    <p:sldId id="477" r:id="rId38"/>
    <p:sldId id="482" r:id="rId39"/>
    <p:sldId id="496" r:id="rId40"/>
    <p:sldId id="298" r:id="rId41"/>
    <p:sldId id="462" r:id="rId42"/>
    <p:sldId id="340" r:id="rId43"/>
    <p:sldId id="299" r:id="rId44"/>
    <p:sldId id="497" r:id="rId45"/>
    <p:sldId id="450" r:id="rId46"/>
    <p:sldId id="481" r:id="rId47"/>
    <p:sldId id="451" r:id="rId48"/>
    <p:sldId id="351" r:id="rId49"/>
    <p:sldId id="437" r:id="rId50"/>
    <p:sldId id="452" r:id="rId51"/>
    <p:sldId id="438" r:id="rId52"/>
    <p:sldId id="498" r:id="rId53"/>
    <p:sldId id="500" r:id="rId54"/>
    <p:sldId id="499" r:id="rId55"/>
    <p:sldId id="439" r:id="rId56"/>
    <p:sldId id="341" r:id="rId57"/>
    <p:sldId id="491" r:id="rId58"/>
    <p:sldId id="453" r:id="rId59"/>
    <p:sldId id="472" r:id="rId60"/>
    <p:sldId id="454" r:id="rId61"/>
    <p:sldId id="473" r:id="rId62"/>
    <p:sldId id="455" r:id="rId63"/>
    <p:sldId id="456" r:id="rId64"/>
    <p:sldId id="492" r:id="rId65"/>
    <p:sldId id="501" r:id="rId66"/>
    <p:sldId id="502" r:id="rId67"/>
    <p:sldId id="503" r:id="rId68"/>
    <p:sldId id="504" r:id="rId69"/>
    <p:sldId id="505" r:id="rId70"/>
    <p:sldId id="506" r:id="rId71"/>
    <p:sldId id="507" r:id="rId72"/>
    <p:sldId id="508" r:id="rId73"/>
    <p:sldId id="509" r:id="rId74"/>
    <p:sldId id="510" r:id="rId75"/>
    <p:sldId id="511" r:id="rId76"/>
    <p:sldId id="512" r:id="rId77"/>
    <p:sldId id="350" r:id="rId78"/>
    <p:sldId id="427" r:id="rId79"/>
  </p:sldIdLst>
  <p:sldSz cx="12192000" cy="6858000"/>
  <p:notesSz cx="9942513" cy="681037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ksel ÇELENK" initials="GÇ" lastIdx="2" clrIdx="0">
    <p:extLst>
      <p:ext uri="{19B8F6BF-5375-455C-9EA6-DF929625EA0E}">
        <p15:presenceInfo xmlns:p15="http://schemas.microsoft.com/office/powerpoint/2012/main" userId="Goksel ÇELEN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FF"/>
    <a:srgbClr val="3333FF"/>
    <a:srgbClr val="000099"/>
    <a:srgbClr val="485793"/>
    <a:srgbClr val="962E2E"/>
    <a:srgbClr val="FDCBCC"/>
    <a:srgbClr val="EAEFF7"/>
    <a:srgbClr val="FEECEC"/>
    <a:srgbClr val="F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41" autoAdjust="0"/>
    <p:restoredTop sz="96404" autoAdjust="0"/>
  </p:normalViewPr>
  <p:slideViewPr>
    <p:cSldViewPr snapToGrid="0">
      <p:cViewPr varScale="1">
        <p:scale>
          <a:sx n="73" d="100"/>
          <a:sy n="73" d="100"/>
        </p:scale>
        <p:origin x="29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8423" cy="341701"/>
          </a:xfrm>
          <a:prstGeom prst="rect">
            <a:avLst/>
          </a:prstGeom>
        </p:spPr>
        <p:txBody>
          <a:bodyPr vert="horz" lIns="95690" tIns="47844" rIns="95690" bIns="47844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631792" y="1"/>
            <a:ext cx="4308423" cy="341701"/>
          </a:xfrm>
          <a:prstGeom prst="rect">
            <a:avLst/>
          </a:prstGeom>
        </p:spPr>
        <p:txBody>
          <a:bodyPr vert="horz" lIns="95690" tIns="47844" rIns="95690" bIns="47844" rtlCol="0"/>
          <a:lstStyle>
            <a:lvl1pPr algn="r">
              <a:defRPr sz="1300"/>
            </a:lvl1pPr>
          </a:lstStyle>
          <a:p>
            <a:fld id="{73E168EF-4E9B-41F4-B881-6944BD393365}" type="datetimeFigureOut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1" y="6468676"/>
            <a:ext cx="4308423" cy="341701"/>
          </a:xfrm>
          <a:prstGeom prst="rect">
            <a:avLst/>
          </a:prstGeom>
        </p:spPr>
        <p:txBody>
          <a:bodyPr vert="horz" lIns="95690" tIns="47844" rIns="95690" bIns="47844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631792" y="6468676"/>
            <a:ext cx="4308423" cy="341701"/>
          </a:xfrm>
          <a:prstGeom prst="rect">
            <a:avLst/>
          </a:prstGeom>
        </p:spPr>
        <p:txBody>
          <a:bodyPr vert="horz" lIns="95690" tIns="47844" rIns="95690" bIns="47844" rtlCol="0" anchor="b"/>
          <a:lstStyle>
            <a:lvl1pPr algn="r">
              <a:defRPr sz="1300"/>
            </a:lvl1pPr>
          </a:lstStyle>
          <a:p>
            <a:fld id="{DC18D3CF-5597-44A7-8F4A-E1D64F873D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207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8423" cy="341701"/>
          </a:xfrm>
          <a:prstGeom prst="rect">
            <a:avLst/>
          </a:prstGeom>
        </p:spPr>
        <p:txBody>
          <a:bodyPr vert="horz" lIns="95690" tIns="47844" rIns="95690" bIns="47844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631792" y="1"/>
            <a:ext cx="4308423" cy="341701"/>
          </a:xfrm>
          <a:prstGeom prst="rect">
            <a:avLst/>
          </a:prstGeom>
        </p:spPr>
        <p:txBody>
          <a:bodyPr vert="horz" lIns="95690" tIns="47844" rIns="95690" bIns="47844" rtlCol="0"/>
          <a:lstStyle>
            <a:lvl1pPr algn="r">
              <a:defRPr sz="1300"/>
            </a:lvl1pPr>
          </a:lstStyle>
          <a:p>
            <a:fld id="{45C60E83-197E-47D0-B69C-C515D1DB79D6}" type="datetimeFigureOut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49313"/>
            <a:ext cx="4087813" cy="2300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90" tIns="47844" rIns="95690" bIns="47844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94253" y="3277496"/>
            <a:ext cx="7954010" cy="2681585"/>
          </a:xfrm>
          <a:prstGeom prst="rect">
            <a:avLst/>
          </a:prstGeom>
        </p:spPr>
        <p:txBody>
          <a:bodyPr vert="horz" lIns="95690" tIns="47844" rIns="95690" bIns="47844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1" y="6468676"/>
            <a:ext cx="4308423" cy="341701"/>
          </a:xfrm>
          <a:prstGeom prst="rect">
            <a:avLst/>
          </a:prstGeom>
        </p:spPr>
        <p:txBody>
          <a:bodyPr vert="horz" lIns="95690" tIns="47844" rIns="95690" bIns="47844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631792" y="6468676"/>
            <a:ext cx="4308423" cy="341701"/>
          </a:xfrm>
          <a:prstGeom prst="rect">
            <a:avLst/>
          </a:prstGeom>
        </p:spPr>
        <p:txBody>
          <a:bodyPr vert="horz" lIns="95690" tIns="47844" rIns="95690" bIns="47844" rtlCol="0" anchor="b"/>
          <a:lstStyle>
            <a:lvl1pPr algn="r">
              <a:defRPr sz="1300"/>
            </a:lvl1pPr>
          </a:lstStyle>
          <a:p>
            <a:fld id="{5C39F915-5EA6-47CA-B06E-B63F2FE4A4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8388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B8C4-AFFE-4E2A-946E-C02EFEEA4604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66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1564-908C-47C5-BFDC-983814D062E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48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73DF-CBB0-4992-A3B3-8E22E36DE5C9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475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038600" y="6433350"/>
            <a:ext cx="4114800" cy="365125"/>
          </a:xfrm>
        </p:spPr>
        <p:txBody>
          <a:bodyPr/>
          <a:lstStyle>
            <a:lvl1pPr>
              <a:defRPr sz="1400" b="1">
                <a:solidFill>
                  <a:srgbClr val="962E2E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5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D22B-66A8-46BB-B3C3-19A3EC8E29D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077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8800-7D6B-4689-971F-8A0F907ABF6F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67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9FED1-CB3C-4812-8E54-E89C0D4544DE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12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3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47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44FA-EF27-4A31-8EC0-0303387C13D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7194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AE819-0255-4657-A4D1-7466D7B706E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429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215C4-701C-45D7-A05C-41D62B810ADC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475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10"/>
          <p:cNvSpPr txBox="1">
            <a:spLocks/>
          </p:cNvSpPr>
          <p:nvPr/>
        </p:nvSpPr>
        <p:spPr>
          <a:xfrm>
            <a:off x="0" y="1596450"/>
            <a:ext cx="12192000" cy="4536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4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Trabzon Üniversitesi </a:t>
            </a:r>
          </a:p>
          <a:p>
            <a:pPr>
              <a:lnSpc>
                <a:spcPct val="114000"/>
              </a:lnSpc>
            </a:pPr>
            <a:endParaRPr lang="tr-TR" sz="4400" b="1" dirty="0" smtClean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tr-TR" sz="4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Hukuk Fakültesi</a:t>
            </a:r>
            <a:endParaRPr lang="tr-TR" sz="4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84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546" y="638354"/>
            <a:ext cx="10342944" cy="903435"/>
          </a:xfrm>
        </p:spPr>
        <p:txBody>
          <a:bodyPr>
            <a:noAutofit/>
          </a:bodyPr>
          <a:lstStyle/>
          <a:p>
            <a:pPr algn="ctr"/>
            <a:r>
              <a:rPr lang="tr-TR" sz="2000" b="1" dirty="0" smtClean="0">
                <a:solidFill>
                  <a:srgbClr val="FF0000"/>
                </a:solidFill>
                <a:latin typeface="+mn-lt"/>
              </a:rPr>
              <a:t>AKADEMİK PERSONEL SAYISI (BÖLÜMLERE GÖRE DAĞILIMI)</a:t>
            </a:r>
            <a:br>
              <a:rPr lang="tr-TR" sz="2000" b="1" dirty="0" smtClean="0">
                <a:solidFill>
                  <a:srgbClr val="FF0000"/>
                </a:solidFill>
                <a:latin typeface="+mn-lt"/>
              </a:rPr>
            </a:br>
            <a:r>
              <a:rPr lang="tr-TR" sz="2000" b="1" i="1" dirty="0" smtClean="0">
                <a:solidFill>
                  <a:srgbClr val="0000CC"/>
                </a:solidFill>
                <a:latin typeface="+mn-lt"/>
              </a:rPr>
              <a:t>(Her bir bölüm için ayrı ayrı tablo hazırlayınız lütfen.)</a:t>
            </a:r>
            <a:endParaRPr lang="tr-TR" sz="2000" i="1" dirty="0">
              <a:solidFill>
                <a:srgbClr val="0000CC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10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812557"/>
              </p:ext>
            </p:extLst>
          </p:nvPr>
        </p:nvGraphicFramePr>
        <p:xfrm>
          <a:off x="535705" y="2145452"/>
          <a:ext cx="11253525" cy="187954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26720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1432892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2044533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2044534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1636772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636772">
                  <a:extLst>
                    <a:ext uri="{9D8B030D-6E8A-4147-A177-3AD203B41FA5}">
                      <a16:colId xmlns:a16="http://schemas.microsoft.com/office/drawing/2014/main" val="832792308"/>
                    </a:ext>
                  </a:extLst>
                </a:gridCol>
                <a:gridCol w="1231302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</a:tblGrid>
              <a:tr h="36738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ADI*:</a:t>
                      </a:r>
                      <a:r>
                        <a:rPr lang="tr-TR" sz="1800" b="1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tr-TR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KAMU HUKUKU BÖLÜMÜ</a:t>
                      </a:r>
                      <a:endParaRPr lang="tr-TR" sz="1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37394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Prof. Dr.</a:t>
                      </a:r>
                      <a:endParaRPr lang="tr-T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Doç. Dr.</a:t>
                      </a:r>
                      <a:endParaRPr lang="tr-T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Dr. </a:t>
                      </a:r>
                      <a:r>
                        <a:rPr lang="tr-TR" sz="1800" b="1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. Üyesi</a:t>
                      </a:r>
                      <a:endParaRPr lang="tr-T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Arş. Gör.</a:t>
                      </a:r>
                      <a:endParaRPr lang="tr-T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. Gör.</a:t>
                      </a:r>
                      <a:endParaRPr lang="tr-T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3903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6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6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tr-TR" sz="16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</a:t>
                      </a:r>
                      <a:endParaRPr lang="tr-TR" sz="16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tr-TR" sz="16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31</a:t>
                      </a:r>
                      <a:endParaRPr lang="tr-TR" sz="16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3739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  <a:latin typeface="+mn-lt"/>
                        </a:rPr>
                        <a:t>1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+mn-lt"/>
                        </a:rPr>
                        <a:t>2</a:t>
                      </a: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+mn-lt"/>
                        </a:rPr>
                        <a:t>12</a:t>
                      </a: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  <a:latin typeface="+mn-lt"/>
                        </a:rPr>
                        <a:t>17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  <a:latin typeface="+mn-lt"/>
                        </a:rPr>
                        <a:t>0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+mn-lt"/>
                        </a:rPr>
                        <a:t>33</a:t>
                      </a: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3739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+mn-lt"/>
                        </a:rPr>
                        <a:t>1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  <a:latin typeface="+mn-lt"/>
                        </a:rPr>
                        <a:t>2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+mn-lt"/>
                        </a:rPr>
                        <a:t>12</a:t>
                      </a: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+mn-lt"/>
                        </a:rPr>
                        <a:t>17</a:t>
                      </a: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+mn-lt"/>
                        </a:rPr>
                        <a:t>0</a:t>
                      </a: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+mn-lt"/>
                        </a:rPr>
                        <a:t>33</a:t>
                      </a: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426554" y="6004548"/>
            <a:ext cx="7751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 Her Bölüm için ayrı tablo yapabilirsiniz.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868317"/>
              </p:ext>
            </p:extLst>
          </p:nvPr>
        </p:nvGraphicFramePr>
        <p:xfrm>
          <a:off x="538843" y="4376056"/>
          <a:ext cx="11250802" cy="154163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264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25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40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4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63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63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10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0133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ADI*:</a:t>
                      </a:r>
                      <a:r>
                        <a:rPr lang="tr-TR" sz="1800" b="1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tr-TR" sz="1800" b="1" dirty="0" smtClean="0">
                          <a:solidFill>
                            <a:srgbClr val="0066FF"/>
                          </a:solidFill>
                        </a:rPr>
                        <a:t>ÖZEL HUKUK BÖLÜMÜ</a:t>
                      </a:r>
                      <a:endParaRPr lang="tr-TR" sz="1800" b="1" dirty="0">
                        <a:solidFill>
                          <a:srgbClr val="0066FF"/>
                        </a:solidFill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71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Prof. Dr.</a:t>
                      </a:r>
                      <a:endParaRPr lang="tr-T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Doç. Dr.</a:t>
                      </a:r>
                      <a:endParaRPr lang="tr-T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Dr. </a:t>
                      </a:r>
                      <a:r>
                        <a:rPr lang="tr-TR" sz="1800" b="1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. Üyesi</a:t>
                      </a:r>
                      <a:endParaRPr lang="tr-T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Arş. Gör.</a:t>
                      </a:r>
                      <a:endParaRPr lang="tr-T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. Gör.</a:t>
                      </a:r>
                      <a:endParaRPr lang="tr-T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1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6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16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tr-TR" sz="16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13</a:t>
                      </a:r>
                      <a:endParaRPr lang="tr-TR" sz="16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6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23</a:t>
                      </a:r>
                      <a:endParaRPr lang="tr-TR" sz="16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7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  <a:latin typeface="+mn-lt"/>
                        </a:rPr>
                        <a:t>1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  <a:latin typeface="+mn-lt"/>
                        </a:rPr>
                        <a:t>3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  <a:latin typeface="+mn-lt"/>
                        </a:rPr>
                        <a:t>7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  <a:latin typeface="+mn-lt"/>
                        </a:rPr>
                        <a:t>12+2 (35.md.grv)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+mn-lt"/>
                        </a:rPr>
                        <a:t>1</a:t>
                      </a: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+mn-lt"/>
                        </a:rPr>
                        <a:t>24+2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7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tr-TR" sz="16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tr-TR" sz="16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tr-TR" sz="16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12+2</a:t>
                      </a:r>
                      <a:endParaRPr lang="tr-TR" sz="16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tr-TR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24+2</a:t>
                      </a:r>
                      <a:endParaRPr lang="tr-TR" sz="16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03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8" name="Unvan 5"/>
          <p:cNvSpPr>
            <a:spLocks noGrp="1"/>
          </p:cNvSpPr>
          <p:nvPr>
            <p:ph type="title"/>
          </p:nvPr>
        </p:nvSpPr>
        <p:spPr>
          <a:xfrm>
            <a:off x="1273311" y="771671"/>
            <a:ext cx="10238510" cy="623455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İdari Personel Sayısı </a:t>
            </a:r>
            <a:r>
              <a:rPr lang="tr-TR" sz="3200" b="1" dirty="0" smtClean="0">
                <a:solidFill>
                  <a:srgbClr val="3333FF"/>
                </a:solidFill>
              </a:rPr>
              <a:t>(Birim Düzeyi)</a:t>
            </a:r>
            <a:endParaRPr lang="tr-TR" sz="3200" dirty="0">
              <a:solidFill>
                <a:srgbClr val="3333FF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866992"/>
              </p:ext>
            </p:extLst>
          </p:nvPr>
        </p:nvGraphicFramePr>
        <p:xfrm>
          <a:off x="461819" y="2096655"/>
          <a:ext cx="11455198" cy="366804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773782">
                  <a:extLst>
                    <a:ext uri="{9D8B030D-6E8A-4147-A177-3AD203B41FA5}">
                      <a16:colId xmlns:a16="http://schemas.microsoft.com/office/drawing/2014/main" val="3022103432"/>
                    </a:ext>
                  </a:extLst>
                </a:gridCol>
                <a:gridCol w="2107939">
                  <a:extLst>
                    <a:ext uri="{9D8B030D-6E8A-4147-A177-3AD203B41FA5}">
                      <a16:colId xmlns:a16="http://schemas.microsoft.com/office/drawing/2014/main" val="4066517555"/>
                    </a:ext>
                  </a:extLst>
                </a:gridCol>
                <a:gridCol w="2109084">
                  <a:extLst>
                    <a:ext uri="{9D8B030D-6E8A-4147-A177-3AD203B41FA5}">
                      <a16:colId xmlns:a16="http://schemas.microsoft.com/office/drawing/2014/main" val="609608599"/>
                    </a:ext>
                  </a:extLst>
                </a:gridCol>
                <a:gridCol w="2109084">
                  <a:extLst>
                    <a:ext uri="{9D8B030D-6E8A-4147-A177-3AD203B41FA5}">
                      <a16:colId xmlns:a16="http://schemas.microsoft.com/office/drawing/2014/main" val="1980834120"/>
                    </a:ext>
                  </a:extLst>
                </a:gridCol>
                <a:gridCol w="2109084">
                  <a:extLst>
                    <a:ext uri="{9D8B030D-6E8A-4147-A177-3AD203B41FA5}">
                      <a16:colId xmlns:a16="http://schemas.microsoft.com/office/drawing/2014/main" val="3412841534"/>
                    </a:ext>
                  </a:extLst>
                </a:gridCol>
                <a:gridCol w="1246225">
                  <a:extLst>
                    <a:ext uri="{9D8B030D-6E8A-4147-A177-3AD203B41FA5}">
                      <a16:colId xmlns:a16="http://schemas.microsoft.com/office/drawing/2014/main" val="1590478056"/>
                    </a:ext>
                  </a:extLst>
                </a:gridCol>
              </a:tblGrid>
              <a:tr h="8847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Yıl / Personel Sınıfı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Memur (Kadrolu tüm sınıflar)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Sözleşmeli İdari Personel (4/b)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Sürekli İşçi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696 KHK Göre Sürekli İşçi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8932484"/>
                  </a:ext>
                </a:extLst>
              </a:tr>
              <a:tr h="9277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8</a:t>
                      </a:r>
                      <a:r>
                        <a:rPr lang="tr-TR" sz="20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(5</a:t>
                      </a:r>
                      <a:r>
                        <a:rPr lang="tr-TR" sz="1400" baseline="0" dirty="0" smtClean="0">
                          <a:effectLst/>
                        </a:rPr>
                        <a:t> kişi Kurum Dışı Geçici </a:t>
                      </a:r>
                      <a:r>
                        <a:rPr lang="tr-TR" sz="1400" baseline="0" dirty="0" err="1" smtClean="0">
                          <a:effectLst/>
                        </a:rPr>
                        <a:t>Grv</a:t>
                      </a:r>
                      <a:r>
                        <a:rPr lang="tr-TR" sz="1400" baseline="0" dirty="0" smtClean="0">
                          <a:effectLst/>
                        </a:rPr>
                        <a:t>.</a:t>
                      </a:r>
                      <a:r>
                        <a:rPr lang="tr-TR" sz="1600" baseline="0" dirty="0" smtClean="0">
                          <a:effectLst/>
                        </a:rPr>
                        <a:t>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</a:rPr>
                        <a:t>2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</a:rPr>
                        <a:t>0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3</a:t>
                      </a: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</a:rPr>
                        <a:t>13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6529132"/>
                  </a:ext>
                </a:extLst>
              </a:tr>
              <a:tr h="9277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8</a:t>
                      </a: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effectLst/>
                        </a:rPr>
                        <a:t>(5</a:t>
                      </a:r>
                      <a:r>
                        <a:rPr lang="tr-TR" sz="1400" baseline="0" dirty="0" smtClean="0">
                          <a:effectLst/>
                        </a:rPr>
                        <a:t> kişi Kurum Dışı Geçici </a:t>
                      </a:r>
                      <a:r>
                        <a:rPr lang="tr-TR" sz="1400" baseline="0" dirty="0" err="1" smtClean="0">
                          <a:effectLst/>
                        </a:rPr>
                        <a:t>Grv</a:t>
                      </a:r>
                      <a:r>
                        <a:rPr lang="tr-TR" sz="1400" baseline="0" dirty="0" smtClean="0">
                          <a:effectLst/>
                        </a:rPr>
                        <a:t>.)</a:t>
                      </a:r>
                      <a:endParaRPr lang="tr-TR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</a:rPr>
                        <a:t>2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</a:rPr>
                        <a:t>0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3</a:t>
                      </a: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</a:rPr>
                        <a:t>13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07658704"/>
                  </a:ext>
                </a:extLst>
              </a:tr>
              <a:tr h="9277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</a:rPr>
                        <a:t>8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2</a:t>
                      </a: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</a:rPr>
                        <a:t>0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3</a:t>
                      </a: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</a:rPr>
                        <a:t>13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1372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29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32980" y="797724"/>
            <a:ext cx="10500672" cy="62807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0000CC"/>
                </a:solidFill>
              </a:rPr>
              <a:t>Akademik Personel 2025 Yılında Yapılan Atama ve Yükseltmeler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12</a:t>
            </a:fld>
            <a:endParaRPr lang="tr-TR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287942"/>
              </p:ext>
            </p:extLst>
          </p:nvPr>
        </p:nvGraphicFramePr>
        <p:xfrm>
          <a:off x="387626" y="1930148"/>
          <a:ext cx="11581217" cy="296771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089497">
                  <a:extLst>
                    <a:ext uri="{9D8B030D-6E8A-4147-A177-3AD203B41FA5}">
                      <a16:colId xmlns:a16="http://schemas.microsoft.com/office/drawing/2014/main" val="220074996"/>
                    </a:ext>
                  </a:extLst>
                </a:gridCol>
                <a:gridCol w="2457795">
                  <a:extLst>
                    <a:ext uri="{9D8B030D-6E8A-4147-A177-3AD203B41FA5}">
                      <a16:colId xmlns:a16="http://schemas.microsoft.com/office/drawing/2014/main" val="2759330771"/>
                    </a:ext>
                  </a:extLst>
                </a:gridCol>
                <a:gridCol w="2362220">
                  <a:extLst>
                    <a:ext uri="{9D8B030D-6E8A-4147-A177-3AD203B41FA5}">
                      <a16:colId xmlns:a16="http://schemas.microsoft.com/office/drawing/2014/main" val="1696771542"/>
                    </a:ext>
                  </a:extLst>
                </a:gridCol>
                <a:gridCol w="2102679">
                  <a:extLst>
                    <a:ext uri="{9D8B030D-6E8A-4147-A177-3AD203B41FA5}">
                      <a16:colId xmlns:a16="http://schemas.microsoft.com/office/drawing/2014/main" val="497567926"/>
                    </a:ext>
                  </a:extLst>
                </a:gridCol>
                <a:gridCol w="2569026">
                  <a:extLst>
                    <a:ext uri="{9D8B030D-6E8A-4147-A177-3AD203B41FA5}">
                      <a16:colId xmlns:a16="http://schemas.microsoft.com/office/drawing/2014/main" val="3709939401"/>
                    </a:ext>
                  </a:extLst>
                </a:gridCol>
              </a:tblGrid>
              <a:tr h="7910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Bölümü*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Ana Bilim / Sanat 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Dalı / Program Adı*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Adı Soyadı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Önceki Ünvanı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Son Aldığı </a:t>
                      </a:r>
                      <a:r>
                        <a:rPr lang="tr-TR" sz="1600" b="1" dirty="0" err="1">
                          <a:solidFill>
                            <a:srgbClr val="FF0000"/>
                          </a:solidFill>
                          <a:effectLst/>
                        </a:rPr>
                        <a:t>Ünvanı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53579066"/>
                  </a:ext>
                </a:extLst>
              </a:tr>
              <a:tr h="310949">
                <a:tc row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Hukuk Fakültesi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Kamu Hukuku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Büşra AKDOĞAN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Arş. Gör. Dr. 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Dr. Öğretim Üyesi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474826"/>
                  </a:ext>
                </a:extLst>
              </a:tr>
              <a:tr h="310949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Kamu Hukuku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Salih ÖZKAN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2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Arş. Gör. Dr. 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Dr. Öğretim Üyesi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773717"/>
                  </a:ext>
                </a:extLst>
              </a:tr>
              <a:tr h="310949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Kamu Hukuku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Miraç ÇELİK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Arş. Gör. Dr. 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Dr. Öğretim Üyesi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35021279"/>
                  </a:ext>
                </a:extLst>
              </a:tr>
              <a:tr h="310949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Kamu Hukuku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Enes KETHÜDA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Arş. Gör. Dr. 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Dr. Öğretim Üyesi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7527115"/>
                  </a:ext>
                </a:extLst>
              </a:tr>
              <a:tr h="31094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Özel Hukuk 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Nagihan</a:t>
                      </a:r>
                      <a:r>
                        <a:rPr lang="tr-TR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MAZLUM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Arş. Gör. Dr. 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Dr. Öğretim Üyesi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949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Özel Hukuk 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Ali Said YAZICI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2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Arş. Gör. Dr. 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Dr. Öğretim Üyesi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63066487"/>
                  </a:ext>
                </a:extLst>
              </a:tr>
              <a:tr h="310949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Kamu Hukuku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Özge TÜRK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1416 Sayılı Kanun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Dr. Öğretim Üyesi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052262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94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9036" y="711201"/>
            <a:ext cx="10422091" cy="726126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 smtClean="0">
                <a:solidFill>
                  <a:srgbClr val="FF0000"/>
                </a:solidFill>
              </a:rPr>
              <a:t>Hizmetiçi</a:t>
            </a:r>
            <a:r>
              <a:rPr lang="tr-TR" sz="2800" b="1" dirty="0" smtClean="0">
                <a:solidFill>
                  <a:srgbClr val="FF0000"/>
                </a:solidFill>
              </a:rPr>
              <a:t> Eğitim /Eğiticilerin Eğitimi Etkinlikleri Sayısı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13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737827"/>
              </p:ext>
            </p:extLst>
          </p:nvPr>
        </p:nvGraphicFramePr>
        <p:xfrm>
          <a:off x="329036" y="1942551"/>
          <a:ext cx="11604346" cy="403337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8549895">
                  <a:extLst>
                    <a:ext uri="{9D8B030D-6E8A-4147-A177-3AD203B41FA5}">
                      <a16:colId xmlns:a16="http://schemas.microsoft.com/office/drawing/2014/main" val="851983472"/>
                    </a:ext>
                  </a:extLst>
                </a:gridCol>
                <a:gridCol w="1005502">
                  <a:extLst>
                    <a:ext uri="{9D8B030D-6E8A-4147-A177-3AD203B41FA5}">
                      <a16:colId xmlns:a16="http://schemas.microsoft.com/office/drawing/2014/main" val="695896689"/>
                    </a:ext>
                  </a:extLst>
                </a:gridCol>
                <a:gridCol w="920131">
                  <a:extLst>
                    <a:ext uri="{9D8B030D-6E8A-4147-A177-3AD203B41FA5}">
                      <a16:colId xmlns:a16="http://schemas.microsoft.com/office/drawing/2014/main" val="4166395879"/>
                    </a:ext>
                  </a:extLst>
                </a:gridCol>
                <a:gridCol w="1128818">
                  <a:extLst>
                    <a:ext uri="{9D8B030D-6E8A-4147-A177-3AD203B41FA5}">
                      <a16:colId xmlns:a16="http://schemas.microsoft.com/office/drawing/2014/main" val="4207356817"/>
                    </a:ext>
                  </a:extLst>
                </a:gridCol>
              </a:tblGrid>
              <a:tr h="4605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 smtClean="0">
                          <a:solidFill>
                            <a:srgbClr val="C00000"/>
                          </a:solidFill>
                          <a:effectLst/>
                        </a:rPr>
                        <a:t>Hizmetiçi</a:t>
                      </a:r>
                      <a:r>
                        <a:rPr lang="tr-TR" sz="2000" dirty="0" smtClean="0">
                          <a:solidFill>
                            <a:srgbClr val="C00000"/>
                          </a:solidFill>
                          <a:effectLst/>
                        </a:rPr>
                        <a:t> Eğitim /Eğiticilerin Eğitimi Etkinliği Türü</a:t>
                      </a:r>
                      <a:endParaRPr lang="tr-TR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solidFill>
                            <a:srgbClr val="C0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solidFill>
                            <a:srgbClr val="C0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solidFill>
                            <a:srgbClr val="C0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39360851"/>
                  </a:ext>
                </a:extLst>
              </a:tr>
              <a:tr h="552669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Öğretim elemanlarının öğretim yetkinliklerini geliştirmeye yönelik faaliyetler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1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26176540"/>
                  </a:ext>
                </a:extLst>
              </a:tr>
              <a:tr h="800132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Öğretim elemanlarının araştırma, geliştirme ve proje yetkinliklerini geliştirmeye yönelik faaliyetler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3</a:t>
                      </a: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52187564"/>
                  </a:ext>
                </a:extLst>
              </a:tr>
              <a:tr h="548985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Öğretim elemanlarının dijital yetkinliklerinin geliştirmeye yönelik faaliyetler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4941326"/>
                  </a:ext>
                </a:extLst>
              </a:tr>
              <a:tr h="419549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İdari Personelin kişisel gelişimine yönelik faaliyetler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2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8245156"/>
                  </a:ext>
                </a:extLst>
              </a:tr>
              <a:tr h="419549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İdari Personelin mesleki gelişimine yönelik faaliyetler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 15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33956139"/>
                  </a:ext>
                </a:extLst>
              </a:tr>
              <a:tr h="415958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Diğer (lütfen yazınız) 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72161492"/>
                  </a:ext>
                </a:extLst>
              </a:tr>
              <a:tr h="41595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solidFill>
                            <a:srgbClr val="C00000"/>
                          </a:solidFill>
                          <a:effectLst/>
                        </a:rPr>
                        <a:t>TOPLAM</a:t>
                      </a:r>
                      <a:endParaRPr lang="tr-TR" sz="2000" b="1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9352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23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65018" y="786236"/>
            <a:ext cx="10188449" cy="731521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Program Ders Görevlendirme Analizi 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1300" b="1" i="1" dirty="0" smtClean="0">
                <a:solidFill>
                  <a:srgbClr val="0000CC"/>
                </a:solidFill>
              </a:rPr>
              <a:t>(</a:t>
            </a:r>
            <a:r>
              <a:rPr lang="tr-TR" sz="1300" b="1" i="1" dirty="0">
                <a:solidFill>
                  <a:srgbClr val="0000CC"/>
                </a:solidFill>
              </a:rPr>
              <a:t>Her Ana Bilim - Sanat Dalı/ Program için ayrı ayrı hazırlayınız. 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14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430988"/>
              </p:ext>
            </p:extLst>
          </p:nvPr>
        </p:nvGraphicFramePr>
        <p:xfrm>
          <a:off x="288234" y="1938132"/>
          <a:ext cx="11479696" cy="371723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62974">
                  <a:extLst>
                    <a:ext uri="{9D8B030D-6E8A-4147-A177-3AD203B41FA5}">
                      <a16:colId xmlns:a16="http://schemas.microsoft.com/office/drawing/2014/main" val="2012776817"/>
                    </a:ext>
                  </a:extLst>
                </a:gridCol>
                <a:gridCol w="1110314">
                  <a:extLst>
                    <a:ext uri="{9D8B030D-6E8A-4147-A177-3AD203B41FA5}">
                      <a16:colId xmlns:a16="http://schemas.microsoft.com/office/drawing/2014/main" val="3284813999"/>
                    </a:ext>
                  </a:extLst>
                </a:gridCol>
                <a:gridCol w="723828">
                  <a:extLst>
                    <a:ext uri="{9D8B030D-6E8A-4147-A177-3AD203B41FA5}">
                      <a16:colId xmlns:a16="http://schemas.microsoft.com/office/drawing/2014/main" val="3170990308"/>
                    </a:ext>
                  </a:extLst>
                </a:gridCol>
                <a:gridCol w="1315073">
                  <a:extLst>
                    <a:ext uri="{9D8B030D-6E8A-4147-A177-3AD203B41FA5}">
                      <a16:colId xmlns:a16="http://schemas.microsoft.com/office/drawing/2014/main" val="4272104170"/>
                    </a:ext>
                  </a:extLst>
                </a:gridCol>
                <a:gridCol w="1542492">
                  <a:extLst>
                    <a:ext uri="{9D8B030D-6E8A-4147-A177-3AD203B41FA5}">
                      <a16:colId xmlns:a16="http://schemas.microsoft.com/office/drawing/2014/main" val="1034388612"/>
                    </a:ext>
                  </a:extLst>
                </a:gridCol>
                <a:gridCol w="1483164">
                  <a:extLst>
                    <a:ext uri="{9D8B030D-6E8A-4147-A177-3AD203B41FA5}">
                      <a16:colId xmlns:a16="http://schemas.microsoft.com/office/drawing/2014/main" val="2997318310"/>
                    </a:ext>
                  </a:extLst>
                </a:gridCol>
                <a:gridCol w="1493053">
                  <a:extLst>
                    <a:ext uri="{9D8B030D-6E8A-4147-A177-3AD203B41FA5}">
                      <a16:colId xmlns:a16="http://schemas.microsoft.com/office/drawing/2014/main" val="1408843029"/>
                    </a:ext>
                  </a:extLst>
                </a:gridCol>
                <a:gridCol w="1529462">
                  <a:extLst>
                    <a:ext uri="{9D8B030D-6E8A-4147-A177-3AD203B41FA5}">
                      <a16:colId xmlns:a16="http://schemas.microsoft.com/office/drawing/2014/main" val="3706538803"/>
                    </a:ext>
                  </a:extLst>
                </a:gridCol>
                <a:gridCol w="1219336">
                  <a:extLst>
                    <a:ext uri="{9D8B030D-6E8A-4147-A177-3AD203B41FA5}">
                      <a16:colId xmlns:a16="http://schemas.microsoft.com/office/drawing/2014/main" val="3094943957"/>
                    </a:ext>
                  </a:extLst>
                </a:gridCol>
              </a:tblGrid>
              <a:tr h="541762">
                <a:tc gridSpan="2">
                  <a:txBody>
                    <a:bodyPr/>
                    <a:lstStyle/>
                    <a:p>
                      <a:pPr algn="r"/>
                      <a:r>
                        <a:rPr lang="tr-TR" b="1" dirty="0" smtClean="0">
                          <a:solidFill>
                            <a:srgbClr val="0000CC"/>
                          </a:solidFill>
                        </a:rPr>
                        <a:t>Program</a:t>
                      </a:r>
                      <a:r>
                        <a:rPr lang="tr-TR" b="1" baseline="0" dirty="0" smtClean="0">
                          <a:solidFill>
                            <a:srgbClr val="0000CC"/>
                          </a:solidFill>
                        </a:rPr>
                        <a:t> Adı: </a:t>
                      </a:r>
                      <a:endParaRPr lang="tr-TR" b="1" dirty="0">
                        <a:solidFill>
                          <a:srgbClr val="0000CC"/>
                        </a:solidFill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 marL="44450" marR="44450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81706904"/>
                  </a:ext>
                </a:extLst>
              </a:tr>
              <a:tr h="11230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Eğitim Öğretim Yılı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Eğitim Öğretim Dönemi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3333FF"/>
                          </a:solidFill>
                          <a:effectLst/>
                        </a:rPr>
                        <a:t>Program Öğretim Elemanı Sayısı</a:t>
                      </a:r>
                      <a:endParaRPr lang="tr-TR" sz="1400" b="1" dirty="0" smtClean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Program İçinden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Bölüm İçinden (Diğer programlar) 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Birim İçinden (Diğer Bölümler)  Karşılanan Ders Yükü Saati Toplamı</a:t>
                      </a:r>
                      <a:endParaRPr lang="tr-TR" sz="1400" b="1" dirty="0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Üniversite İçinden (Diğer Birimler)  Karşılanan Ders Yükü Saati Toplamı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Üniversite Dışından (Diğer Kurumlar) 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0066FF"/>
                          </a:solidFill>
                          <a:effectLst/>
                        </a:rPr>
                        <a:t>Program Dönemlik Toplamı Ders Saati (T+U)</a:t>
                      </a:r>
                      <a:endParaRPr lang="tr-TR" sz="1400" b="1" dirty="0" smtClean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39189873"/>
                  </a:ext>
                </a:extLst>
              </a:tr>
              <a:tr h="51310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2024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C00000"/>
                          </a:solidFill>
                          <a:effectLst/>
                        </a:rPr>
                        <a:t>GÜZ</a:t>
                      </a:r>
                      <a:endParaRPr lang="tr-TR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25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118 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 12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 smtClean="0">
                          <a:effectLst/>
                        </a:rPr>
                        <a:t>4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134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70758356"/>
                  </a:ext>
                </a:extLst>
              </a:tr>
              <a:tr h="51310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20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115 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 10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 2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127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83067440"/>
                  </a:ext>
                </a:extLst>
              </a:tr>
              <a:tr h="51310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2025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C00000"/>
                          </a:solidFill>
                          <a:effectLst/>
                        </a:rPr>
                        <a:t>GÜZ</a:t>
                      </a:r>
                      <a:endParaRPr lang="tr-TR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r>
                        <a:rPr lang="tr-TR" sz="1200" b="1" dirty="0" smtClean="0">
                          <a:solidFill>
                            <a:srgbClr val="3333FF"/>
                          </a:solidFill>
                          <a:effectLst/>
                        </a:rPr>
                        <a:t>29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102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effectLst/>
                        </a:rPr>
                        <a:t>-</a:t>
                      </a: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-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10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4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200" dirty="0" smtClean="0">
                          <a:solidFill>
                            <a:srgbClr val="0066FF"/>
                          </a:solidFill>
                          <a:effectLst/>
                        </a:rPr>
                        <a:t>118</a:t>
                      </a:r>
                      <a:endParaRPr lang="tr-TR" sz="12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12683417"/>
                  </a:ext>
                </a:extLst>
              </a:tr>
              <a:tr h="51310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r>
                        <a:rPr lang="tr-TR" sz="1200" b="1" dirty="0" smtClean="0">
                          <a:solidFill>
                            <a:srgbClr val="3333FF"/>
                          </a:solidFill>
                          <a:effectLst/>
                        </a:rPr>
                        <a:t>29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effectLst/>
                        </a:rPr>
                        <a:t>99</a:t>
                      </a: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-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-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8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2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200" dirty="0" smtClean="0">
                          <a:solidFill>
                            <a:srgbClr val="0066FF"/>
                          </a:solidFill>
                          <a:effectLst/>
                        </a:rPr>
                        <a:t>113</a:t>
                      </a:r>
                      <a:endParaRPr lang="tr-TR" sz="12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61064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006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8662" y="844826"/>
            <a:ext cx="10605052" cy="46148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Birim Ders Görevlendirme Analizi 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15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52191"/>
              </p:ext>
            </p:extLst>
          </p:nvPr>
        </p:nvGraphicFramePr>
        <p:xfrm>
          <a:off x="457199" y="1868150"/>
          <a:ext cx="11430001" cy="415495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30310">
                  <a:extLst>
                    <a:ext uri="{9D8B030D-6E8A-4147-A177-3AD203B41FA5}">
                      <a16:colId xmlns:a16="http://schemas.microsoft.com/office/drawing/2014/main" val="4221936862"/>
                    </a:ext>
                  </a:extLst>
                </a:gridCol>
                <a:gridCol w="1330310">
                  <a:extLst>
                    <a:ext uri="{9D8B030D-6E8A-4147-A177-3AD203B41FA5}">
                      <a16:colId xmlns:a16="http://schemas.microsoft.com/office/drawing/2014/main" val="4209153941"/>
                    </a:ext>
                  </a:extLst>
                </a:gridCol>
                <a:gridCol w="1648094">
                  <a:extLst>
                    <a:ext uri="{9D8B030D-6E8A-4147-A177-3AD203B41FA5}">
                      <a16:colId xmlns:a16="http://schemas.microsoft.com/office/drawing/2014/main" val="2659259651"/>
                    </a:ext>
                  </a:extLst>
                </a:gridCol>
                <a:gridCol w="1572611">
                  <a:extLst>
                    <a:ext uri="{9D8B030D-6E8A-4147-A177-3AD203B41FA5}">
                      <a16:colId xmlns:a16="http://schemas.microsoft.com/office/drawing/2014/main" val="2520698394"/>
                    </a:ext>
                  </a:extLst>
                </a:gridCol>
                <a:gridCol w="2207194">
                  <a:extLst>
                    <a:ext uri="{9D8B030D-6E8A-4147-A177-3AD203B41FA5}">
                      <a16:colId xmlns:a16="http://schemas.microsoft.com/office/drawing/2014/main" val="3337031571"/>
                    </a:ext>
                  </a:extLst>
                </a:gridCol>
                <a:gridCol w="1889902">
                  <a:extLst>
                    <a:ext uri="{9D8B030D-6E8A-4147-A177-3AD203B41FA5}">
                      <a16:colId xmlns:a16="http://schemas.microsoft.com/office/drawing/2014/main" val="219016466"/>
                    </a:ext>
                  </a:extLst>
                </a:gridCol>
                <a:gridCol w="1451580">
                  <a:extLst>
                    <a:ext uri="{9D8B030D-6E8A-4147-A177-3AD203B41FA5}">
                      <a16:colId xmlns:a16="http://schemas.microsoft.com/office/drawing/2014/main" val="2974283363"/>
                    </a:ext>
                  </a:extLst>
                </a:gridCol>
              </a:tblGrid>
              <a:tr h="1250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Eğitim Öğretim Yılı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Eğitim Öğretim Dönemi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Birim Toplam Öğretim Elemanı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Birim İçinden Karşılanan Ders Yükü Saati Toplamı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Birim </a:t>
                      </a:r>
                      <a:r>
                        <a:rPr lang="tr-TR" sz="1600" b="1" dirty="0" smtClean="0">
                          <a:solidFill>
                            <a:srgbClr val="0000CC"/>
                          </a:solidFill>
                          <a:effectLst/>
                        </a:rPr>
                        <a:t>Dışından (Üniversitenin Diğer Birimleri) Karşılanan </a:t>
                      </a: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Ders Yükü Saati Toplamı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Üniversite Dışından Karşılanan Ders Yükü Saati Toplamı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Birim Dönemlik Toplamı Ders Saati (T+U)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extLst>
                  <a:ext uri="{0D108BD9-81ED-4DB2-BD59-A6C34878D82A}">
                    <a16:rowId xmlns:a16="http://schemas.microsoft.com/office/drawing/2014/main" val="2183608574"/>
                  </a:ext>
                </a:extLst>
              </a:tr>
              <a:tr h="66892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GÜZ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25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dirty="0">
                          <a:effectLst/>
                        </a:rPr>
                        <a:t>100 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dirty="0">
                          <a:effectLst/>
                        </a:rPr>
                        <a:t> 12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dirty="0">
                          <a:effectLst/>
                        </a:rPr>
                        <a:t> 6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dirty="0">
                          <a:effectLst/>
                        </a:rPr>
                        <a:t>118 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extLst>
                  <a:ext uri="{0D108BD9-81ED-4DB2-BD59-A6C34878D82A}">
                    <a16:rowId xmlns:a16="http://schemas.microsoft.com/office/drawing/2014/main" val="1176501373"/>
                  </a:ext>
                </a:extLst>
              </a:tr>
              <a:tr h="66892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20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dirty="0">
                          <a:effectLst/>
                        </a:rPr>
                        <a:t> 103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dirty="0">
                          <a:effectLst/>
                        </a:rPr>
                        <a:t> 10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dirty="0">
                          <a:effectLst/>
                        </a:rPr>
                        <a:t> 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dirty="0">
                          <a:effectLst/>
                        </a:rPr>
                        <a:t>115 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extLst>
                  <a:ext uri="{0D108BD9-81ED-4DB2-BD59-A6C34878D82A}">
                    <a16:rowId xmlns:a16="http://schemas.microsoft.com/office/drawing/2014/main" val="2518968798"/>
                  </a:ext>
                </a:extLst>
              </a:tr>
              <a:tr h="66892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GÜZ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29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102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effectLst/>
                        </a:rPr>
                        <a:t>12</a:t>
                      </a:r>
                      <a:endParaRPr lang="tr-TR" sz="14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1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</a:rPr>
                        <a:t>4 </a:t>
                      </a:r>
                      <a:endParaRPr lang="tr-TR" sz="14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</a:rPr>
                        <a:t>118</a:t>
                      </a:r>
                      <a:endParaRPr lang="tr-TR" sz="14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extLst>
                  <a:ext uri="{0D108BD9-81ED-4DB2-BD59-A6C34878D82A}">
                    <a16:rowId xmlns:a16="http://schemas.microsoft.com/office/drawing/2014/main" val="1604038642"/>
                  </a:ext>
                </a:extLst>
              </a:tr>
              <a:tr h="66892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400" dirty="0" smtClean="0">
                          <a:solidFill>
                            <a:srgbClr val="FF0000"/>
                          </a:solidFill>
                          <a:effectLst/>
                        </a:rPr>
                        <a:t>29</a:t>
                      </a:r>
                      <a:endParaRPr lang="tr-TR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99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12</a:t>
                      </a: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2</a:t>
                      </a: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solidFill>
                            <a:srgbClr val="FF0000"/>
                          </a:solidFill>
                          <a:effectLst/>
                        </a:rPr>
                        <a:t>113</a:t>
                      </a: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extLst>
                  <a:ext uri="{0D108BD9-81ED-4DB2-BD59-A6C34878D82A}">
                    <a16:rowId xmlns:a16="http://schemas.microsoft.com/office/drawing/2014/main" val="21577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02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3455" y="824931"/>
            <a:ext cx="10280469" cy="679269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Birim Öğretim Elemanlarının Ders Görevlendirme Analizi</a:t>
            </a:r>
            <a:endParaRPr lang="tr-TR" sz="32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16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976424"/>
              </p:ext>
            </p:extLst>
          </p:nvPr>
        </p:nvGraphicFramePr>
        <p:xfrm>
          <a:off x="417442" y="2087217"/>
          <a:ext cx="11400185" cy="325855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67163">
                  <a:extLst>
                    <a:ext uri="{9D8B030D-6E8A-4147-A177-3AD203B41FA5}">
                      <a16:colId xmlns:a16="http://schemas.microsoft.com/office/drawing/2014/main" val="3830610582"/>
                    </a:ext>
                  </a:extLst>
                </a:gridCol>
                <a:gridCol w="974812">
                  <a:extLst>
                    <a:ext uri="{9D8B030D-6E8A-4147-A177-3AD203B41FA5}">
                      <a16:colId xmlns:a16="http://schemas.microsoft.com/office/drawing/2014/main" val="171705328"/>
                    </a:ext>
                  </a:extLst>
                </a:gridCol>
                <a:gridCol w="1377797">
                  <a:extLst>
                    <a:ext uri="{9D8B030D-6E8A-4147-A177-3AD203B41FA5}">
                      <a16:colId xmlns:a16="http://schemas.microsoft.com/office/drawing/2014/main" val="3359366175"/>
                    </a:ext>
                  </a:extLst>
                </a:gridCol>
                <a:gridCol w="1331158">
                  <a:extLst>
                    <a:ext uri="{9D8B030D-6E8A-4147-A177-3AD203B41FA5}">
                      <a16:colId xmlns:a16="http://schemas.microsoft.com/office/drawing/2014/main" val="1798759746"/>
                    </a:ext>
                  </a:extLst>
                </a:gridCol>
                <a:gridCol w="1498134">
                  <a:extLst>
                    <a:ext uri="{9D8B030D-6E8A-4147-A177-3AD203B41FA5}">
                      <a16:colId xmlns:a16="http://schemas.microsoft.com/office/drawing/2014/main" val="3228992268"/>
                    </a:ext>
                  </a:extLst>
                </a:gridCol>
                <a:gridCol w="2134328">
                  <a:extLst>
                    <a:ext uri="{9D8B030D-6E8A-4147-A177-3AD203B41FA5}">
                      <a16:colId xmlns:a16="http://schemas.microsoft.com/office/drawing/2014/main" val="3665070801"/>
                    </a:ext>
                  </a:extLst>
                </a:gridCol>
                <a:gridCol w="1891634">
                  <a:extLst>
                    <a:ext uri="{9D8B030D-6E8A-4147-A177-3AD203B41FA5}">
                      <a16:colId xmlns:a16="http://schemas.microsoft.com/office/drawing/2014/main" val="2262740905"/>
                    </a:ext>
                  </a:extLst>
                </a:gridCol>
                <a:gridCol w="1125159">
                  <a:extLst>
                    <a:ext uri="{9D8B030D-6E8A-4147-A177-3AD203B41FA5}">
                      <a16:colId xmlns:a16="http://schemas.microsoft.com/office/drawing/2014/main" val="2475098073"/>
                    </a:ext>
                  </a:extLst>
                </a:gridCol>
              </a:tblGrid>
              <a:tr h="8961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Eğitim Öğretim Yılı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Eğitim Öğretim Dönemi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Birim Öğretim Elemanı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Birim Toplam Ders 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Saati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Birim İçinde Yürütülen Ders Saati Toplamı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Birim Dışında / Üniversite İçinde Yürütülen Ders Saati Toplamı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Üniversite Dışında Yürütülen Ders Saati Toplamı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Toplamı Yürütülen Ders 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Saati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25211901"/>
                  </a:ext>
                </a:extLst>
              </a:tr>
              <a:tr h="5537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GÜZ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25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118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94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108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49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251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60639991"/>
                  </a:ext>
                </a:extLst>
              </a:tr>
              <a:tr h="5537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20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115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61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85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157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0687994"/>
                  </a:ext>
                </a:extLst>
              </a:tr>
              <a:tr h="5537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GÜZ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</a:rPr>
                        <a:t>29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</a:rPr>
                        <a:t>118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</a:rPr>
                        <a:t>102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</a:rPr>
                        <a:t>157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</a:rPr>
                        <a:t>54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</a:rPr>
                        <a:t>329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44563791"/>
                  </a:ext>
                </a:extLst>
              </a:tr>
              <a:tr h="5537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</a:rPr>
                        <a:t>29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</a:rPr>
                        <a:t>113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</a:rPr>
                        <a:t>99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</a:rPr>
                        <a:t>114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</a:rPr>
                        <a:t>33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</a:rPr>
                        <a:t>360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0437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58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8235" y="840509"/>
            <a:ext cx="10495722" cy="63263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Birim Ders Yükü Ortalaması (Saat)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17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953548"/>
              </p:ext>
            </p:extLst>
          </p:nvPr>
        </p:nvGraphicFramePr>
        <p:xfrm>
          <a:off x="337931" y="1811971"/>
          <a:ext cx="11493851" cy="398467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7285554">
                  <a:extLst>
                    <a:ext uri="{9D8B030D-6E8A-4147-A177-3AD203B41FA5}">
                      <a16:colId xmlns:a16="http://schemas.microsoft.com/office/drawing/2014/main" val="94824080"/>
                    </a:ext>
                  </a:extLst>
                </a:gridCol>
                <a:gridCol w="1314457">
                  <a:extLst>
                    <a:ext uri="{9D8B030D-6E8A-4147-A177-3AD203B41FA5}">
                      <a16:colId xmlns:a16="http://schemas.microsoft.com/office/drawing/2014/main" val="3552602410"/>
                    </a:ext>
                  </a:extLst>
                </a:gridCol>
                <a:gridCol w="794787">
                  <a:extLst>
                    <a:ext uri="{9D8B030D-6E8A-4147-A177-3AD203B41FA5}">
                      <a16:colId xmlns:a16="http://schemas.microsoft.com/office/drawing/2014/main" val="3198193889"/>
                    </a:ext>
                  </a:extLst>
                </a:gridCol>
                <a:gridCol w="1304266">
                  <a:extLst>
                    <a:ext uri="{9D8B030D-6E8A-4147-A177-3AD203B41FA5}">
                      <a16:colId xmlns:a16="http://schemas.microsoft.com/office/drawing/2014/main" val="3226704762"/>
                    </a:ext>
                  </a:extLst>
                </a:gridCol>
                <a:gridCol w="794787">
                  <a:extLst>
                    <a:ext uri="{9D8B030D-6E8A-4147-A177-3AD203B41FA5}">
                      <a16:colId xmlns:a16="http://schemas.microsoft.com/office/drawing/2014/main" val="3420404879"/>
                    </a:ext>
                  </a:extLst>
                </a:gridCol>
              </a:tblGrid>
              <a:tr h="7360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BİRİM DERS YÜKÜ </a:t>
                      </a:r>
                      <a:r>
                        <a:rPr lang="tr-TR" sz="14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ORTALAMASI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(Lütfen birim program</a:t>
                      </a:r>
                      <a:r>
                        <a:rPr lang="tr-TR" sz="1400" i="1" baseline="0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yapınıza uygun olan satırları cevaplayınız) </a:t>
                      </a:r>
                      <a:endParaRPr lang="tr-TR" sz="1400" i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(Öğretim Üyesi/ Öğretim Görevlisi/ Öğretim Elemanı)*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 (Bahar- Güz)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(Öğretim Üyesi/ Öğretim Görevlisi/ Öğretim Elemanı)*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 (Bahar- Güz)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17771678"/>
                  </a:ext>
                </a:extLst>
              </a:tr>
              <a:tr h="1850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21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3,6</a:t>
                      </a:r>
                      <a:r>
                        <a:rPr lang="tr-TR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26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3,5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006458568"/>
                  </a:ext>
                </a:extLst>
              </a:tr>
              <a:tr h="2530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Lisansüstü Ders Yükü (saat) (Tez, tez izleme, seminer ve uzmanlık dersleri hariç)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21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tr-TR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26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2,02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870671006"/>
                  </a:ext>
                </a:extLst>
              </a:tr>
              <a:tr h="3702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Lisansüstü Ders Yükü (saat) (Sadece tez, tez izleme, seminer ve uzmanlık dersleri)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+mn-lt"/>
                        </a:rPr>
                        <a:t> 21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14,3</a:t>
                      </a:r>
                      <a:endParaRPr lang="tr-TR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26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2,50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870683367"/>
                  </a:ext>
                </a:extLst>
              </a:tr>
              <a:tr h="260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+mn-lt"/>
                        </a:rPr>
                        <a:t> 21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8,1</a:t>
                      </a:r>
                      <a:r>
                        <a:rPr lang="tr-TR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26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8,02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761748035"/>
                  </a:ext>
                </a:extLst>
              </a:tr>
              <a:tr h="260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50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+mn-lt"/>
                        </a:rPr>
                        <a:t>1</a:t>
                      </a: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tr-TR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1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1896136858"/>
                  </a:ext>
                </a:extLst>
              </a:tr>
              <a:tr h="252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</a:t>
                      </a:r>
                      <a:r>
                        <a:rPr lang="tr-TR" sz="1200" dirty="0" smtClean="0">
                          <a:effectLst/>
                          <a:latin typeface="+mn-lt"/>
                        </a:rPr>
                        <a:t>(Ön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lisans ve Lisans) 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+mn-lt"/>
                        </a:rPr>
                        <a:t>1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</a:t>
                      </a:r>
                      <a:r>
                        <a:rPr lang="tr-TR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1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89198577"/>
                  </a:ext>
                </a:extLst>
              </a:tr>
              <a:tr h="268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6940478"/>
                  </a:ext>
                </a:extLst>
              </a:tr>
              <a:tr h="3758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ELEMANI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(Tez, Tez İzleme, Seminer Ve Uzmanlık Dersleri Hariç)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+mn-lt"/>
                        </a:rPr>
                        <a:t>22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8,8</a:t>
                      </a:r>
                      <a:endParaRPr lang="tr-TR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29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5,89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280426310"/>
                  </a:ext>
                </a:extLst>
              </a:tr>
              <a:tr h="3758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ELEMANI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(Tez, Tez İzleme, Seminer Ve Uzmanlık Dersleri Dahil)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22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tr-TR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29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453871493"/>
                  </a:ext>
                </a:extLst>
              </a:tr>
              <a:tr h="292701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*: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Birim Öğretim Elemanlarının </a:t>
                      </a:r>
                      <a:r>
                        <a:rPr lang="tr-TR" sz="1200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Kurumiçi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/Kurum</a:t>
                      </a:r>
                      <a:r>
                        <a:rPr lang="tr-TR" sz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dışı ders görevlendirmeleri hesaba katılmamıştır. Sadece lisans ve Lisansüstü verileri işlenmiştir.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512775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782" y="6320598"/>
            <a:ext cx="367608" cy="37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8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10" y="766618"/>
            <a:ext cx="10603345" cy="72977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Lisans Bölüm ve Program Sayısı</a:t>
            </a:r>
            <a:br>
              <a:rPr lang="tr-TR" sz="2800" b="1" dirty="0" smtClean="0">
                <a:solidFill>
                  <a:srgbClr val="FF0000"/>
                </a:solidFill>
              </a:rPr>
            </a:br>
            <a:endParaRPr lang="tr-TR" sz="1600" i="1" dirty="0">
              <a:solidFill>
                <a:srgbClr val="0066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18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221969"/>
              </p:ext>
            </p:extLst>
          </p:nvPr>
        </p:nvGraphicFramePr>
        <p:xfrm>
          <a:off x="535711" y="2041235"/>
          <a:ext cx="11102107" cy="197606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5144653">
                  <a:extLst>
                    <a:ext uri="{9D8B030D-6E8A-4147-A177-3AD203B41FA5}">
                      <a16:colId xmlns:a16="http://schemas.microsoft.com/office/drawing/2014/main" val="1537241276"/>
                    </a:ext>
                  </a:extLst>
                </a:gridCol>
                <a:gridCol w="3371178">
                  <a:extLst>
                    <a:ext uri="{9D8B030D-6E8A-4147-A177-3AD203B41FA5}">
                      <a16:colId xmlns:a16="http://schemas.microsoft.com/office/drawing/2014/main" val="1294911607"/>
                    </a:ext>
                  </a:extLst>
                </a:gridCol>
                <a:gridCol w="2586276">
                  <a:extLst>
                    <a:ext uri="{9D8B030D-6E8A-4147-A177-3AD203B41FA5}">
                      <a16:colId xmlns:a16="http://schemas.microsoft.com/office/drawing/2014/main" val="2690988503"/>
                    </a:ext>
                  </a:extLst>
                </a:gridCol>
              </a:tblGrid>
              <a:tr h="443347"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Program Sayısı</a:t>
                      </a:r>
                      <a:endParaRPr lang="tr-T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2024 (Güz Dönemi)</a:t>
                      </a:r>
                      <a:endParaRPr lang="tr-TR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2025 (Güz Dönemi)</a:t>
                      </a:r>
                      <a:endParaRPr lang="tr-TR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22457692"/>
                  </a:ext>
                </a:extLst>
              </a:tr>
              <a:tr h="382936"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b="0" u="none" strike="noStrike" dirty="0">
                          <a:solidFill>
                            <a:srgbClr val="3333FF"/>
                          </a:solidFill>
                          <a:effectLst/>
                        </a:rPr>
                        <a:t>Lisans Bölüm Sayısı</a:t>
                      </a:r>
                      <a:endParaRPr lang="tr-TR" sz="2000" b="0" i="0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92869150"/>
                  </a:ext>
                </a:extLst>
              </a:tr>
              <a:tr h="524693"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b="0" u="none" strike="noStrike" dirty="0">
                          <a:solidFill>
                            <a:srgbClr val="3333FF"/>
                          </a:solidFill>
                          <a:effectLst/>
                        </a:rPr>
                        <a:t>Lisans Programı Sayısı</a:t>
                      </a:r>
                      <a:endParaRPr lang="tr-TR" sz="2000" b="0" i="0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58379037"/>
                  </a:ext>
                </a:extLst>
              </a:tr>
              <a:tr h="625091">
                <a:tc>
                  <a:txBody>
                    <a:bodyPr/>
                    <a:lstStyle/>
                    <a:p>
                      <a:pPr marL="72000" algn="r" fontAlgn="ctr">
                        <a:lnSpc>
                          <a:spcPct val="100000"/>
                        </a:lnSpc>
                      </a:pPr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Öğrenci Alan Aktif Lisans Program Sayısı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87980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874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254836" cy="2457016"/>
          </a:xfrm>
        </p:spPr>
        <p:txBody>
          <a:bodyPr>
            <a:normAutofit fontScale="32500" lnSpcReduction="20000"/>
          </a:bodyPr>
          <a:lstStyle/>
          <a:p>
            <a:r>
              <a:rPr lang="tr-TR" sz="24000" b="1" dirty="0" smtClean="0">
                <a:solidFill>
                  <a:srgbClr val="FF0000"/>
                </a:solidFill>
              </a:rPr>
              <a:t>EĞİTİM ÖĞRETİM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 smtClean="0">
              <a:solidFill>
                <a:srgbClr val="FF0000"/>
              </a:solidFill>
            </a:endParaRPr>
          </a:p>
          <a:p>
            <a:r>
              <a:rPr lang="tr-TR" sz="9600" b="1" dirty="0" smtClean="0">
                <a:solidFill>
                  <a:srgbClr val="3333FF"/>
                </a:solidFill>
              </a:rPr>
              <a:t>PROGRAMLAR VE ÖĞRENCİ </a:t>
            </a:r>
          </a:p>
          <a:p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49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39D512-1640-10B9-0F7A-413D7936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24" y="793597"/>
            <a:ext cx="9104811" cy="50945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SUNUM PLANI</a:t>
            </a:r>
            <a:endParaRPr lang="tr-TR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FEEEBC-9D10-9D61-A2F2-142355F8E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0" y="1927960"/>
            <a:ext cx="5193145" cy="4313657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GİRİŞ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YÖNETİM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PERSONEL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EĞİTİM ÖĞRETİM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FİZİKSEL ALTYAPI VE TESİSLER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ARAŞTIRMA VE GELİŞTİRME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ULUSLARARASILAŞMA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KALİTE VE AKREDİTASYON ÇALIŞMALARI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SORULAR VE ÖNERİLER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KAPANIŞ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3D64-E275-4CC8-83F7-48840783B60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69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273" y="766617"/>
            <a:ext cx="10455562" cy="644811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Lisans Eğitimi: </a:t>
            </a:r>
            <a:r>
              <a:rPr lang="tr-TR" sz="2800" b="1" dirty="0" smtClean="0">
                <a:solidFill>
                  <a:srgbClr val="0066FF"/>
                </a:solidFill>
              </a:rPr>
              <a:t>Program Yapısı</a:t>
            </a:r>
            <a:endParaRPr lang="tr-TR" sz="2800" b="1" dirty="0">
              <a:solidFill>
                <a:srgbClr val="0066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20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6538493"/>
              </p:ext>
            </p:extLst>
          </p:nvPr>
        </p:nvGraphicFramePr>
        <p:xfrm>
          <a:off x="434109" y="2068948"/>
          <a:ext cx="10791784" cy="1490681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512929">
                  <a:extLst>
                    <a:ext uri="{9D8B030D-6E8A-4147-A177-3AD203B41FA5}">
                      <a16:colId xmlns:a16="http://schemas.microsoft.com/office/drawing/2014/main" val="621306946"/>
                    </a:ext>
                  </a:extLst>
                </a:gridCol>
                <a:gridCol w="6278855">
                  <a:extLst>
                    <a:ext uri="{9D8B030D-6E8A-4147-A177-3AD203B41FA5}">
                      <a16:colId xmlns:a16="http://schemas.microsoft.com/office/drawing/2014/main" val="1031207934"/>
                    </a:ext>
                  </a:extLst>
                </a:gridCol>
              </a:tblGrid>
              <a:tr h="6744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66FF"/>
                          </a:solidFill>
                          <a:effectLst/>
                        </a:rPr>
                        <a:t>Bölüm Adı*</a:t>
                      </a:r>
                      <a:endParaRPr lang="tr-TR" sz="1600" b="1" dirty="0">
                        <a:solidFill>
                          <a:srgbClr val="0066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66FF"/>
                          </a:solidFill>
                          <a:effectLst/>
                        </a:rPr>
                        <a:t>Ana Bilim - Sanat Dalı/ Program Adı*</a:t>
                      </a:r>
                      <a:endParaRPr lang="tr-TR" sz="1600" b="1" dirty="0">
                        <a:solidFill>
                          <a:srgbClr val="0066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1380746"/>
                  </a:ext>
                </a:extLst>
              </a:tr>
              <a:tr h="8161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Hukuk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Hukuk Programı</a:t>
                      </a:r>
                      <a:r>
                        <a:rPr lang="tr-T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32170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088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10" y="812800"/>
            <a:ext cx="10603345" cy="68359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0000CC"/>
                </a:solidFill>
              </a:rPr>
              <a:t>Lisansüstü Eğitim Programları </a:t>
            </a:r>
            <a:endParaRPr lang="tr-TR" sz="2800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21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589234"/>
              </p:ext>
            </p:extLst>
          </p:nvPr>
        </p:nvGraphicFramePr>
        <p:xfrm>
          <a:off x="452583" y="1911921"/>
          <a:ext cx="11166762" cy="377767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6605388">
                  <a:extLst>
                    <a:ext uri="{9D8B030D-6E8A-4147-A177-3AD203B41FA5}">
                      <a16:colId xmlns:a16="http://schemas.microsoft.com/office/drawing/2014/main" val="3065847438"/>
                    </a:ext>
                  </a:extLst>
                </a:gridCol>
                <a:gridCol w="2280687">
                  <a:extLst>
                    <a:ext uri="{9D8B030D-6E8A-4147-A177-3AD203B41FA5}">
                      <a16:colId xmlns:a16="http://schemas.microsoft.com/office/drawing/2014/main" val="338748751"/>
                    </a:ext>
                  </a:extLst>
                </a:gridCol>
                <a:gridCol w="2280687">
                  <a:extLst>
                    <a:ext uri="{9D8B030D-6E8A-4147-A177-3AD203B41FA5}">
                      <a16:colId xmlns:a16="http://schemas.microsoft.com/office/drawing/2014/main" val="2571452112"/>
                    </a:ext>
                  </a:extLst>
                </a:gridCol>
              </a:tblGrid>
              <a:tr h="41974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Program Sayısı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82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2024 (Güz Dönemi)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2025 (Güz Dönemi)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17648076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Tezsiz Yüksek Lisans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 smtClean="0">
                          <a:effectLst/>
                        </a:rPr>
                        <a:t>2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8494818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Tezli Yüksek Lisans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2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27472582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Doktora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u="none" strike="noStrike" dirty="0" smtClean="0">
                          <a:effectLst/>
                        </a:rPr>
                        <a:t>1(</a:t>
                      </a:r>
                      <a:r>
                        <a:rPr lang="tr-TR" sz="1400" u="none" strike="noStrike" dirty="0">
                          <a:effectLst/>
                        </a:rPr>
                        <a:t> </a:t>
                      </a:r>
                      <a:r>
                        <a:rPr lang="tr-TR" sz="1400" u="none" strike="noStrike" dirty="0" smtClean="0">
                          <a:effectLst/>
                        </a:rPr>
                        <a:t>OMÜ Ortak Doktora </a:t>
                      </a:r>
                      <a:r>
                        <a:rPr lang="tr-TR" sz="1400" u="none" strike="noStrike" dirty="0" err="1" smtClean="0">
                          <a:effectLst/>
                        </a:rPr>
                        <a:t>Prog</a:t>
                      </a:r>
                      <a:r>
                        <a:rPr lang="tr-TR" sz="1400" u="none" strike="noStrike" dirty="0" smtClean="0">
                          <a:effectLst/>
                        </a:rPr>
                        <a:t>.)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u="none" strike="noStrike" dirty="0">
                          <a:effectLst/>
                        </a:rPr>
                        <a:t> </a:t>
                      </a:r>
                      <a:r>
                        <a:rPr lang="tr-TR" sz="1400" u="none" strike="noStrike" dirty="0" smtClean="0">
                          <a:effectLst/>
                        </a:rPr>
                        <a:t>1 ( OMÜ Ortak Doktora </a:t>
                      </a:r>
                      <a:r>
                        <a:rPr lang="tr-TR" sz="1400" u="none" strike="noStrike" dirty="0" err="1" smtClean="0">
                          <a:effectLst/>
                        </a:rPr>
                        <a:t>Prog</a:t>
                      </a:r>
                      <a:r>
                        <a:rPr lang="tr-TR" sz="1400" u="none" strike="noStrike" dirty="0" smtClean="0">
                          <a:effectLst/>
                        </a:rPr>
                        <a:t>.)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08022517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r" fontAlgn="ctr"/>
                      <a:r>
                        <a:rPr lang="tr-TR" sz="2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TOPLAM PROGRAM SAYISI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 3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 5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32411017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Öğrenci Alan Aktif Tezsiz Yüksek Lisans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57172641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Öğrenci Alan Aktif Tezli Yüksek Lisans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2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98297856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Öğrenci Alan Aktif Doktora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0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0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40238657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r" fontAlgn="ctr"/>
                      <a:r>
                        <a:rPr lang="tr-TR" sz="2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ÖĞRENCİ ALAN AKTİF TOPLAM PROGRAM SAYISI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effectLst/>
                        </a:rPr>
                        <a:t> </a:t>
                      </a:r>
                      <a:r>
                        <a:rPr lang="tr-TR" sz="2000" b="1" u="none" strike="noStrike" dirty="0" smtClean="0">
                          <a:effectLst/>
                        </a:rPr>
                        <a:t>2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effectLst/>
                        </a:rPr>
                        <a:t> </a:t>
                      </a:r>
                      <a:r>
                        <a:rPr lang="tr-TR" sz="2000" b="1" u="none" strike="noStrike" dirty="0" smtClean="0">
                          <a:effectLst/>
                        </a:rPr>
                        <a:t>3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70162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373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7836" y="757382"/>
            <a:ext cx="10515600" cy="544946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0000CC"/>
                </a:solidFill>
              </a:rPr>
              <a:t>Lisansüstü Eğitim Programları </a:t>
            </a:r>
            <a:endParaRPr lang="tr-TR" sz="32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22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120433"/>
              </p:ext>
            </p:extLst>
          </p:nvPr>
        </p:nvGraphicFramePr>
        <p:xfrm>
          <a:off x="838200" y="1925968"/>
          <a:ext cx="11049001" cy="267052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5585831">
                  <a:extLst>
                    <a:ext uri="{9D8B030D-6E8A-4147-A177-3AD203B41FA5}">
                      <a16:colId xmlns:a16="http://schemas.microsoft.com/office/drawing/2014/main" val="3183106496"/>
                    </a:ext>
                  </a:extLst>
                </a:gridCol>
                <a:gridCol w="2632511">
                  <a:extLst>
                    <a:ext uri="{9D8B030D-6E8A-4147-A177-3AD203B41FA5}">
                      <a16:colId xmlns:a16="http://schemas.microsoft.com/office/drawing/2014/main" val="1042989349"/>
                    </a:ext>
                  </a:extLst>
                </a:gridCol>
                <a:gridCol w="1622911">
                  <a:extLst>
                    <a:ext uri="{9D8B030D-6E8A-4147-A177-3AD203B41FA5}">
                      <a16:colId xmlns:a16="http://schemas.microsoft.com/office/drawing/2014/main" val="120683918"/>
                    </a:ext>
                  </a:extLst>
                </a:gridCol>
                <a:gridCol w="1207748">
                  <a:extLst>
                    <a:ext uri="{9D8B030D-6E8A-4147-A177-3AD203B41FA5}">
                      <a16:colId xmlns:a16="http://schemas.microsoft.com/office/drawing/2014/main" val="1457558266"/>
                    </a:ext>
                  </a:extLst>
                </a:gridCol>
              </a:tblGrid>
              <a:tr h="53186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r-T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Ana Bilim - Sanat Dalı/ Program Adı*</a:t>
                      </a:r>
                      <a:endParaRPr lang="tr-T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Program Türü </a:t>
                      </a:r>
                      <a:r>
                        <a:rPr lang="tr-TR" sz="1400" b="1" i="1" u="none" strike="noStrike" dirty="0" smtClean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</a:rPr>
                        <a:t>(Lütfen uygun olan işaretleyiniz) </a:t>
                      </a:r>
                      <a:endParaRPr lang="tr-TR" sz="1400" b="1" i="1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r-T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r-T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85811164"/>
                  </a:ext>
                </a:extLst>
              </a:tr>
              <a:tr h="57723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Tezsiz Yüksek Lisans</a:t>
                      </a:r>
                      <a:endParaRPr lang="tr-TR" sz="1400" b="1" i="0" u="none" strike="noStrike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Tezli Yüksek Lisans</a:t>
                      </a:r>
                      <a:endParaRPr lang="tr-TR" sz="1400" b="1" i="0" u="none" strike="noStrike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Doktora</a:t>
                      </a:r>
                      <a:endParaRPr lang="tr-TR" sz="1400" b="1" i="0" u="none" strike="noStrike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87331155"/>
                  </a:ext>
                </a:extLst>
              </a:tr>
              <a:tr h="934068"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u="none" strike="noStrike" dirty="0">
                          <a:effectLst/>
                        </a:rPr>
                        <a:t> </a:t>
                      </a:r>
                      <a:r>
                        <a:rPr lang="tr-TR" sz="1800" u="none" strike="noStrike" dirty="0" smtClean="0">
                          <a:effectLst/>
                        </a:rPr>
                        <a:t>Kamu Hukuku Anabilim Dalı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Kamu</a:t>
                      </a:r>
                      <a:r>
                        <a:rPr lang="tr-TR" sz="120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Hukuku Tezsiz Yüksek Lisans Programı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Kamu Hukuku Tezli Yüksek Lisans </a:t>
                      </a:r>
                      <a:r>
                        <a:rPr lang="tr-TR" sz="12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Prog</a:t>
                      </a:r>
                      <a:r>
                        <a:rPr lang="tr-TR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2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Ondokuz</a:t>
                      </a:r>
                      <a:r>
                        <a:rPr lang="tr-TR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Mayıs Üniversitesi ile Ortak Doktora Programı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4654307"/>
                  </a:ext>
                </a:extLst>
              </a:tr>
              <a:tr h="62735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u="none" strike="noStrike" dirty="0">
                          <a:effectLst/>
                        </a:rPr>
                        <a:t> </a:t>
                      </a:r>
                      <a:r>
                        <a:rPr lang="tr-TR" sz="1800" u="none" strike="noStrike" dirty="0" smtClean="0">
                          <a:effectLst/>
                        </a:rPr>
                        <a:t>Özel Hukuk Anabilim Dalı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Özel Hukuk Tezsiz Yüksek Lisans </a:t>
                      </a:r>
                      <a:r>
                        <a:rPr lang="tr-TR" sz="12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Prog</a:t>
                      </a:r>
                      <a:r>
                        <a:rPr lang="tr-TR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Özel Hukuk Tezli Yüksek Lisans </a:t>
                      </a:r>
                      <a:r>
                        <a:rPr lang="tr-TR" sz="12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Prog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70963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875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35" y="882333"/>
            <a:ext cx="11031196" cy="51235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ÖĞRENCİ </a:t>
            </a:r>
            <a:r>
              <a:rPr lang="tr-TR" sz="2800" b="1" dirty="0">
                <a:solidFill>
                  <a:srgbClr val="FF0000"/>
                </a:solidFill>
                <a:cs typeface="Calibri" pitchFamily="34" charset="0"/>
              </a:rPr>
              <a:t>SAYISI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23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215436"/>
              </p:ext>
            </p:extLst>
          </p:nvPr>
        </p:nvGraphicFramePr>
        <p:xfrm>
          <a:off x="419738" y="1908314"/>
          <a:ext cx="11407827" cy="1234731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949627">
                  <a:extLst>
                    <a:ext uri="{9D8B030D-6E8A-4147-A177-3AD203B41FA5}">
                      <a16:colId xmlns:a16="http://schemas.microsoft.com/office/drawing/2014/main" val="219597888"/>
                    </a:ext>
                  </a:extLst>
                </a:gridCol>
                <a:gridCol w="3532260">
                  <a:extLst>
                    <a:ext uri="{9D8B030D-6E8A-4147-A177-3AD203B41FA5}">
                      <a16:colId xmlns:a16="http://schemas.microsoft.com/office/drawing/2014/main" val="4031943182"/>
                    </a:ext>
                  </a:extLst>
                </a:gridCol>
                <a:gridCol w="2526388">
                  <a:extLst>
                    <a:ext uri="{9D8B030D-6E8A-4147-A177-3AD203B41FA5}">
                      <a16:colId xmlns:a16="http://schemas.microsoft.com/office/drawing/2014/main" val="439096765"/>
                    </a:ext>
                  </a:extLst>
                </a:gridCol>
                <a:gridCol w="2399552">
                  <a:extLst>
                    <a:ext uri="{9D8B030D-6E8A-4147-A177-3AD203B41FA5}">
                      <a16:colId xmlns:a16="http://schemas.microsoft.com/office/drawing/2014/main" val="3479568610"/>
                    </a:ext>
                  </a:extLst>
                </a:gridCol>
              </a:tblGrid>
              <a:tr h="5112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Bölüm 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Adı*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Program Adı*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2024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2025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55395528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HUKUK FAKÜLTESİ</a:t>
                      </a:r>
                      <a:endParaRPr lang="tr-TR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HUKUK</a:t>
                      </a:r>
                      <a:endParaRPr lang="tr-TR" sz="14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1074</a:t>
                      </a:r>
                      <a:endParaRPr lang="tr-TR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977</a:t>
                      </a:r>
                      <a:endParaRPr lang="tr-TR" sz="14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19888072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TOPLAM  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1074</a:t>
                      </a:r>
                      <a:endParaRPr lang="tr-TR" sz="1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977</a:t>
                      </a:r>
                      <a:endParaRPr lang="tr-TR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17970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618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35" y="882333"/>
            <a:ext cx="11031196" cy="60676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ÖĞRENCİ </a:t>
            </a:r>
            <a:r>
              <a:rPr lang="tr-TR" sz="2800" b="1" dirty="0" smtClean="0">
                <a:solidFill>
                  <a:srgbClr val="FF0000"/>
                </a:solidFill>
                <a:cs typeface="Calibri" pitchFamily="34" charset="0"/>
              </a:rPr>
              <a:t>SAYISI (Cinsiyete Göre Dağılımı) 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24</a:t>
            </a:fld>
            <a:endParaRPr lang="tr-TR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218999"/>
              </p:ext>
            </p:extLst>
          </p:nvPr>
        </p:nvGraphicFramePr>
        <p:xfrm>
          <a:off x="427384" y="2077284"/>
          <a:ext cx="11320668" cy="195516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110946">
                  <a:extLst>
                    <a:ext uri="{9D8B030D-6E8A-4147-A177-3AD203B41FA5}">
                      <a16:colId xmlns:a16="http://schemas.microsoft.com/office/drawing/2014/main" val="2117979618"/>
                    </a:ext>
                  </a:extLst>
                </a:gridCol>
                <a:gridCol w="3707296">
                  <a:extLst>
                    <a:ext uri="{9D8B030D-6E8A-4147-A177-3AD203B41FA5}">
                      <a16:colId xmlns:a16="http://schemas.microsoft.com/office/drawing/2014/main" val="4174588668"/>
                    </a:ext>
                  </a:extLst>
                </a:gridCol>
                <a:gridCol w="626165">
                  <a:extLst>
                    <a:ext uri="{9D8B030D-6E8A-4147-A177-3AD203B41FA5}">
                      <a16:colId xmlns:a16="http://schemas.microsoft.com/office/drawing/2014/main" val="2583248819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2374087"/>
                    </a:ext>
                  </a:extLst>
                </a:gridCol>
                <a:gridCol w="924339">
                  <a:extLst>
                    <a:ext uri="{9D8B030D-6E8A-4147-A177-3AD203B41FA5}">
                      <a16:colId xmlns:a16="http://schemas.microsoft.com/office/drawing/2014/main" val="2018321977"/>
                    </a:ext>
                  </a:extLst>
                </a:gridCol>
                <a:gridCol w="606287">
                  <a:extLst>
                    <a:ext uri="{9D8B030D-6E8A-4147-A177-3AD203B41FA5}">
                      <a16:colId xmlns:a16="http://schemas.microsoft.com/office/drawing/2014/main" val="3809454168"/>
                    </a:ext>
                  </a:extLst>
                </a:gridCol>
                <a:gridCol w="715618">
                  <a:extLst>
                    <a:ext uri="{9D8B030D-6E8A-4147-A177-3AD203B41FA5}">
                      <a16:colId xmlns:a16="http://schemas.microsoft.com/office/drawing/2014/main" val="572787810"/>
                    </a:ext>
                  </a:extLst>
                </a:gridCol>
                <a:gridCol w="944217">
                  <a:extLst>
                    <a:ext uri="{9D8B030D-6E8A-4147-A177-3AD203B41FA5}">
                      <a16:colId xmlns:a16="http://schemas.microsoft.com/office/drawing/2014/main" val="2553092673"/>
                    </a:ext>
                  </a:extLst>
                </a:gridCol>
              </a:tblGrid>
              <a:tr h="33596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Program 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Adı*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020204"/>
                  </a:ext>
                </a:extLst>
              </a:tr>
              <a:tr h="37019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Erkek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Kız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Erkek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Kız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7730427"/>
                  </a:ext>
                </a:extLst>
              </a:tr>
              <a:tr h="3589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HUKUK FAKÜLTESİ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endParaRPr lang="tr-TR" sz="18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tr-TR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HUKUK</a:t>
                      </a:r>
                      <a:endParaRPr lang="tr-TR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 i="0" u="none" strike="noStrike" smtClean="0">
                          <a:solidFill>
                            <a:srgbClr val="000000"/>
                          </a:solidFill>
                          <a:highlight>
                            <a:srgbClr val="FDE9D9"/>
                          </a:highligh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Times New Roman"/>
                        </a:rPr>
                        <a:t>429</a:t>
                      </a:r>
                      <a:endParaRPr sz="1400" b="0" i="0" u="none" strike="noStrike" dirty="0">
                        <a:latin typeface="Times New Roman" pitchFamily="18" charset="0"/>
                        <a:ea typeface="Arial"/>
                        <a:cs typeface="Times New Roman" pitchFamily="18" charset="0"/>
                        <a:sym typeface="Arial"/>
                      </a:endParaRPr>
                    </a:p>
                  </a:txBody>
                  <a:tcPr marL="8875" marR="8875" marT="887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 i="0" u="none" strike="noStrike" dirty="0" smtClean="0">
                          <a:solidFill>
                            <a:srgbClr val="000000"/>
                          </a:solidFill>
                          <a:highlight>
                            <a:srgbClr val="FDE9D9"/>
                          </a:highligh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Times New Roman"/>
                        </a:rPr>
                        <a:t>645</a:t>
                      </a:r>
                      <a:endParaRPr sz="1400" b="0" i="0" u="none" strike="noStrike" dirty="0">
                        <a:latin typeface="Times New Roman" pitchFamily="18" charset="0"/>
                        <a:ea typeface="Arial"/>
                        <a:cs typeface="Times New Roman" pitchFamily="18" charset="0"/>
                        <a:sym typeface="Arial"/>
                      </a:endParaRPr>
                    </a:p>
                  </a:txBody>
                  <a:tcPr marL="8875" marR="8875" marT="887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highlight>
                            <a:srgbClr val="FDE9D9"/>
                          </a:highligh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Times New Roman"/>
                        </a:rPr>
                        <a:t>1074</a:t>
                      </a:r>
                      <a:endParaRPr sz="1400" b="0" i="0" u="none" strike="noStrike" dirty="0">
                        <a:latin typeface="Times New Roman" pitchFamily="18" charset="0"/>
                        <a:ea typeface="Arial"/>
                        <a:cs typeface="Times New Roman" pitchFamily="18" charset="0"/>
                        <a:sym typeface="Arial"/>
                      </a:endParaRPr>
                    </a:p>
                  </a:txBody>
                  <a:tcPr marL="8875" marR="8875" marT="887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400" b="1" dirty="0" smtClean="0">
                          <a:highlight>
                            <a:srgbClr val="FDE9D9"/>
                          </a:highligh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Times New Roman"/>
                        </a:rPr>
                        <a:t>378</a:t>
                      </a:r>
                      <a:endParaRPr lang="tr-TR" sz="1400" b="1" i="0" u="none" strike="noStrike" dirty="0" smtClean="0">
                        <a:solidFill>
                          <a:srgbClr val="000000"/>
                        </a:solidFill>
                        <a:highlight>
                          <a:srgbClr val="FDE9D9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  <a:sym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400" b="1" dirty="0" smtClean="0">
                          <a:highlight>
                            <a:srgbClr val="FDE9D9"/>
                          </a:highligh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Times New Roman"/>
                        </a:rPr>
                        <a:t>599</a:t>
                      </a:r>
                      <a:endParaRPr lang="tr-TR" sz="1400" b="1" i="0" u="none" strike="noStrike" dirty="0" smtClean="0">
                        <a:solidFill>
                          <a:srgbClr val="000000"/>
                        </a:solidFill>
                        <a:highlight>
                          <a:srgbClr val="FDE9D9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  <a:sym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400" b="1" dirty="0" smtClean="0">
                          <a:highlight>
                            <a:srgbClr val="FDE9D9"/>
                          </a:highligh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Times New Roman"/>
                        </a:rPr>
                        <a:t>977</a:t>
                      </a:r>
                      <a:endParaRPr lang="tr-TR" sz="1400" b="1" i="0" u="none" strike="noStrike" dirty="0" smtClean="0">
                        <a:solidFill>
                          <a:srgbClr val="000000"/>
                        </a:solidFill>
                        <a:highlight>
                          <a:srgbClr val="FDE9D9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  <a:sym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3557036"/>
                  </a:ext>
                </a:extLst>
              </a:tr>
              <a:tr h="35899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r>
                        <a:rPr lang="tr-TR" sz="1800" b="1" dirty="0">
                          <a:effectLst/>
                          <a:latin typeface="+mn-lt"/>
                        </a:rPr>
                        <a:t>  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1074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977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64167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40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3333FF"/>
                </a:solidFill>
              </a:rPr>
              <a:t>Öğretim </a:t>
            </a:r>
            <a:r>
              <a:rPr lang="tr-TR" sz="2800" b="1" dirty="0" smtClean="0">
                <a:solidFill>
                  <a:srgbClr val="3333FF"/>
                </a:solidFill>
              </a:rPr>
              <a:t>Üyesi/Elemanı </a:t>
            </a:r>
            <a:r>
              <a:rPr lang="tr-TR" sz="2800" b="1" dirty="0">
                <a:solidFill>
                  <a:srgbClr val="3333FF"/>
                </a:solidFill>
              </a:rPr>
              <a:t>Başına Düşen Öğrenci </a:t>
            </a:r>
            <a:r>
              <a:rPr lang="tr-TR" sz="2800" b="1" dirty="0" smtClean="0">
                <a:solidFill>
                  <a:srgbClr val="3333FF"/>
                </a:solidFill>
              </a:rPr>
              <a:t>Sayısı </a:t>
            </a:r>
            <a:br>
              <a:rPr lang="tr-TR" sz="2800" b="1" dirty="0" smtClean="0">
                <a:solidFill>
                  <a:srgbClr val="3333FF"/>
                </a:solidFill>
              </a:rPr>
            </a:b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25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221501"/>
              </p:ext>
            </p:extLst>
          </p:nvPr>
        </p:nvGraphicFramePr>
        <p:xfrm>
          <a:off x="674257" y="2028498"/>
          <a:ext cx="11212943" cy="226591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272024">
                  <a:extLst>
                    <a:ext uri="{9D8B030D-6E8A-4147-A177-3AD203B41FA5}">
                      <a16:colId xmlns:a16="http://schemas.microsoft.com/office/drawing/2014/main" val="3392937147"/>
                    </a:ext>
                  </a:extLst>
                </a:gridCol>
                <a:gridCol w="2190795">
                  <a:extLst>
                    <a:ext uri="{9D8B030D-6E8A-4147-A177-3AD203B41FA5}">
                      <a16:colId xmlns:a16="http://schemas.microsoft.com/office/drawing/2014/main" val="1268676462"/>
                    </a:ext>
                  </a:extLst>
                </a:gridCol>
                <a:gridCol w="1619195">
                  <a:extLst>
                    <a:ext uri="{9D8B030D-6E8A-4147-A177-3AD203B41FA5}">
                      <a16:colId xmlns:a16="http://schemas.microsoft.com/office/drawing/2014/main" val="611782414"/>
                    </a:ext>
                  </a:extLst>
                </a:gridCol>
                <a:gridCol w="1867214">
                  <a:extLst>
                    <a:ext uri="{9D8B030D-6E8A-4147-A177-3AD203B41FA5}">
                      <a16:colId xmlns:a16="http://schemas.microsoft.com/office/drawing/2014/main" val="4177927253"/>
                    </a:ext>
                  </a:extLst>
                </a:gridCol>
                <a:gridCol w="1472636">
                  <a:extLst>
                    <a:ext uri="{9D8B030D-6E8A-4147-A177-3AD203B41FA5}">
                      <a16:colId xmlns:a16="http://schemas.microsoft.com/office/drawing/2014/main" val="2528845296"/>
                    </a:ext>
                  </a:extLst>
                </a:gridCol>
                <a:gridCol w="1791079">
                  <a:extLst>
                    <a:ext uri="{9D8B030D-6E8A-4147-A177-3AD203B41FA5}">
                      <a16:colId xmlns:a16="http://schemas.microsoft.com/office/drawing/2014/main" val="1821111739"/>
                    </a:ext>
                  </a:extLst>
                </a:gridCol>
              </a:tblGrid>
              <a:tr h="53479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Ana Bilim - Sanat Dalı/ Program Adı*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2024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2025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3702358"/>
                  </a:ext>
                </a:extLst>
              </a:tr>
              <a:tr h="58940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Elemanı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Elemanı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4898360"/>
                  </a:ext>
                </a:extLst>
              </a:tr>
              <a:tr h="570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Hukuk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Hukuk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54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19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39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 17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30024700"/>
                  </a:ext>
                </a:extLst>
              </a:tr>
              <a:tr h="570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 BİRİM ORTALAMASI  </a:t>
                      </a:r>
                      <a:endParaRPr lang="tr-TR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 smtClean="0">
                          <a:solidFill>
                            <a:srgbClr val="FF0000"/>
                          </a:solidFill>
                          <a:effectLst/>
                        </a:rPr>
                        <a:t> 54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 smtClean="0">
                          <a:solidFill>
                            <a:srgbClr val="FF0000"/>
                          </a:solidFill>
                          <a:effectLst/>
                        </a:rPr>
                        <a:t> 19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 smtClean="0">
                          <a:solidFill>
                            <a:srgbClr val="FF0000"/>
                          </a:solidFill>
                          <a:effectLst/>
                        </a:rPr>
                        <a:t> 39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 smtClean="0">
                          <a:solidFill>
                            <a:srgbClr val="FF0000"/>
                          </a:solidFill>
                          <a:effectLst/>
                        </a:rPr>
                        <a:t> 17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1173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82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35" y="882333"/>
            <a:ext cx="11031196" cy="60676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ÖĞRENCİ </a:t>
            </a:r>
            <a:r>
              <a:rPr lang="tr-TR" sz="2800" b="1" dirty="0" smtClean="0">
                <a:solidFill>
                  <a:srgbClr val="FF0000"/>
                </a:solidFill>
                <a:cs typeface="Calibri" pitchFamily="34" charset="0"/>
              </a:rPr>
              <a:t>SAYISI (Engelli) 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26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9592007"/>
              </p:ext>
            </p:extLst>
          </p:nvPr>
        </p:nvGraphicFramePr>
        <p:xfrm>
          <a:off x="318054" y="2027583"/>
          <a:ext cx="11509510" cy="1680541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046455">
                  <a:extLst>
                    <a:ext uri="{9D8B030D-6E8A-4147-A177-3AD203B41FA5}">
                      <a16:colId xmlns:a16="http://schemas.microsoft.com/office/drawing/2014/main" val="3062461048"/>
                    </a:ext>
                  </a:extLst>
                </a:gridCol>
                <a:gridCol w="2609459">
                  <a:extLst>
                    <a:ext uri="{9D8B030D-6E8A-4147-A177-3AD203B41FA5}">
                      <a16:colId xmlns:a16="http://schemas.microsoft.com/office/drawing/2014/main" val="2599825393"/>
                    </a:ext>
                  </a:extLst>
                </a:gridCol>
                <a:gridCol w="814503">
                  <a:extLst>
                    <a:ext uri="{9D8B030D-6E8A-4147-A177-3AD203B41FA5}">
                      <a16:colId xmlns:a16="http://schemas.microsoft.com/office/drawing/2014/main" val="2575000749"/>
                    </a:ext>
                  </a:extLst>
                </a:gridCol>
                <a:gridCol w="814503">
                  <a:extLst>
                    <a:ext uri="{9D8B030D-6E8A-4147-A177-3AD203B41FA5}">
                      <a16:colId xmlns:a16="http://schemas.microsoft.com/office/drawing/2014/main" val="1397288745"/>
                    </a:ext>
                  </a:extLst>
                </a:gridCol>
                <a:gridCol w="584261">
                  <a:extLst>
                    <a:ext uri="{9D8B030D-6E8A-4147-A177-3AD203B41FA5}">
                      <a16:colId xmlns:a16="http://schemas.microsoft.com/office/drawing/2014/main" val="4215508311"/>
                    </a:ext>
                  </a:extLst>
                </a:gridCol>
                <a:gridCol w="612825">
                  <a:extLst>
                    <a:ext uri="{9D8B030D-6E8A-4147-A177-3AD203B41FA5}">
                      <a16:colId xmlns:a16="http://schemas.microsoft.com/office/drawing/2014/main" val="2222175126"/>
                    </a:ext>
                  </a:extLst>
                </a:gridCol>
                <a:gridCol w="721887">
                  <a:extLst>
                    <a:ext uri="{9D8B030D-6E8A-4147-A177-3AD203B41FA5}">
                      <a16:colId xmlns:a16="http://schemas.microsoft.com/office/drawing/2014/main" val="980281889"/>
                    </a:ext>
                  </a:extLst>
                </a:gridCol>
                <a:gridCol w="721887">
                  <a:extLst>
                    <a:ext uri="{9D8B030D-6E8A-4147-A177-3AD203B41FA5}">
                      <a16:colId xmlns:a16="http://schemas.microsoft.com/office/drawing/2014/main" val="2423004025"/>
                    </a:ext>
                  </a:extLst>
                </a:gridCol>
                <a:gridCol w="611093">
                  <a:extLst>
                    <a:ext uri="{9D8B030D-6E8A-4147-A177-3AD203B41FA5}">
                      <a16:colId xmlns:a16="http://schemas.microsoft.com/office/drawing/2014/main" val="3342530665"/>
                    </a:ext>
                  </a:extLst>
                </a:gridCol>
                <a:gridCol w="678608">
                  <a:extLst>
                    <a:ext uri="{9D8B030D-6E8A-4147-A177-3AD203B41FA5}">
                      <a16:colId xmlns:a16="http://schemas.microsoft.com/office/drawing/2014/main" val="2150964944"/>
                    </a:ext>
                  </a:extLst>
                </a:gridCol>
                <a:gridCol w="678608">
                  <a:extLst>
                    <a:ext uri="{9D8B030D-6E8A-4147-A177-3AD203B41FA5}">
                      <a16:colId xmlns:a16="http://schemas.microsoft.com/office/drawing/2014/main" val="2465318105"/>
                    </a:ext>
                  </a:extLst>
                </a:gridCol>
                <a:gridCol w="615421">
                  <a:extLst>
                    <a:ext uri="{9D8B030D-6E8A-4147-A177-3AD203B41FA5}">
                      <a16:colId xmlns:a16="http://schemas.microsoft.com/office/drawing/2014/main" val="3940777175"/>
                    </a:ext>
                  </a:extLst>
                </a:gridCol>
              </a:tblGrid>
              <a:tr h="32078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Bölüm Adı*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Program </a:t>
                      </a: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Adı*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0000"/>
                          </a:solidFill>
                          <a:effectLst/>
                        </a:rPr>
                        <a:t>2024 (Güz Dönemi)</a:t>
                      </a:r>
                      <a:endParaRPr lang="tr-TR" sz="14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0000"/>
                          </a:solidFill>
                          <a:effectLst/>
                        </a:rPr>
                        <a:t>2025 (Güz Dönemi)</a:t>
                      </a:r>
                      <a:endParaRPr lang="tr-TR" sz="14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549033"/>
                  </a:ext>
                </a:extLst>
              </a:tr>
              <a:tr h="67423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Görme Engelli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İşitme Engelli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Fiziksel Engelli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Diğer 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3333FF"/>
                          </a:solidFill>
                          <a:effectLst/>
                        </a:rPr>
                        <a:t>Toplam Sayı</a:t>
                      </a:r>
                      <a:endParaRPr lang="tr-TR" sz="14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Görme Engelli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İşitme Engelli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Fiziksel Engelli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Diğer 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3333FF"/>
                          </a:solidFill>
                          <a:effectLst/>
                        </a:rPr>
                        <a:t>Toplam Sayı</a:t>
                      </a:r>
                      <a:endParaRPr lang="tr-TR" sz="14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26099632"/>
                  </a:ext>
                </a:extLst>
              </a:tr>
              <a:tr h="342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HUKUK FAKÜLTESİ</a:t>
                      </a:r>
                      <a:endParaRPr lang="tr-TR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Hukuk </a:t>
                      </a:r>
                      <a:endParaRPr lang="tr-TR" sz="14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4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4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tr-TR" sz="14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tr-TR" sz="1400" dirty="0"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tr-TR" sz="1400" dirty="0"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i="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400" b="1" i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tr-TR" sz="1400" b="1" i="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4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4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4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50274730"/>
                  </a:ext>
                </a:extLst>
              </a:tr>
              <a:tr h="34276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 </a:t>
                      </a:r>
                      <a:r>
                        <a:rPr lang="tr-TR" sz="1600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r>
                        <a:rPr lang="tr-TR" sz="1100" dirty="0">
                          <a:effectLst/>
                        </a:rPr>
                        <a:t>  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400" dirty="0" smtClean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tr-TR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400" dirty="0" smtClean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tr-TR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5689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333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790313"/>
            <a:ext cx="10505661" cy="62574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cs typeface="Calibri" pitchFamily="34" charset="0"/>
              </a:rPr>
              <a:t>ÖĞRENCİ SAYISI (</a:t>
            </a:r>
            <a:r>
              <a:rPr lang="tr-TR" sz="2800" b="1" i="1" dirty="0" smtClean="0">
                <a:solidFill>
                  <a:srgbClr val="FF0000"/>
                </a:solidFill>
                <a:cs typeface="Calibri" pitchFamily="34" charset="0"/>
              </a:rPr>
              <a:t>Varsa, Lisansüstü </a:t>
            </a:r>
            <a:r>
              <a:rPr lang="tr-TR" sz="2800" b="1" dirty="0" smtClean="0">
                <a:solidFill>
                  <a:srgbClr val="FF0000"/>
                </a:solidFill>
                <a:cs typeface="Calibri" pitchFamily="34" charset="0"/>
              </a:rPr>
              <a:t>)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891B-9CA3-40B3-819B-83EB387B8A2F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27</a:t>
            </a:fld>
            <a:endParaRPr lang="tr-TR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635483"/>
              </p:ext>
            </p:extLst>
          </p:nvPr>
        </p:nvGraphicFramePr>
        <p:xfrm>
          <a:off x="387626" y="1958012"/>
          <a:ext cx="11524066" cy="235273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081046">
                  <a:extLst>
                    <a:ext uri="{9D8B030D-6E8A-4147-A177-3AD203B41FA5}">
                      <a16:colId xmlns:a16="http://schemas.microsoft.com/office/drawing/2014/main" val="46596549"/>
                    </a:ext>
                  </a:extLst>
                </a:gridCol>
                <a:gridCol w="1171263">
                  <a:extLst>
                    <a:ext uri="{9D8B030D-6E8A-4147-A177-3AD203B41FA5}">
                      <a16:colId xmlns:a16="http://schemas.microsoft.com/office/drawing/2014/main" val="1076364814"/>
                    </a:ext>
                  </a:extLst>
                </a:gridCol>
                <a:gridCol w="1171263">
                  <a:extLst>
                    <a:ext uri="{9D8B030D-6E8A-4147-A177-3AD203B41FA5}">
                      <a16:colId xmlns:a16="http://schemas.microsoft.com/office/drawing/2014/main" val="2278500121"/>
                    </a:ext>
                  </a:extLst>
                </a:gridCol>
                <a:gridCol w="1034530">
                  <a:extLst>
                    <a:ext uri="{9D8B030D-6E8A-4147-A177-3AD203B41FA5}">
                      <a16:colId xmlns:a16="http://schemas.microsoft.com/office/drawing/2014/main" val="3247078321"/>
                    </a:ext>
                  </a:extLst>
                </a:gridCol>
                <a:gridCol w="882016">
                  <a:extLst>
                    <a:ext uri="{9D8B030D-6E8A-4147-A177-3AD203B41FA5}">
                      <a16:colId xmlns:a16="http://schemas.microsoft.com/office/drawing/2014/main" val="2219281847"/>
                    </a:ext>
                  </a:extLst>
                </a:gridCol>
                <a:gridCol w="882016">
                  <a:extLst>
                    <a:ext uri="{9D8B030D-6E8A-4147-A177-3AD203B41FA5}">
                      <a16:colId xmlns:a16="http://schemas.microsoft.com/office/drawing/2014/main" val="218234555"/>
                    </a:ext>
                  </a:extLst>
                </a:gridCol>
                <a:gridCol w="1172017">
                  <a:extLst>
                    <a:ext uri="{9D8B030D-6E8A-4147-A177-3AD203B41FA5}">
                      <a16:colId xmlns:a16="http://schemas.microsoft.com/office/drawing/2014/main" val="2252447032"/>
                    </a:ext>
                  </a:extLst>
                </a:gridCol>
                <a:gridCol w="1172017">
                  <a:extLst>
                    <a:ext uri="{9D8B030D-6E8A-4147-A177-3AD203B41FA5}">
                      <a16:colId xmlns:a16="http://schemas.microsoft.com/office/drawing/2014/main" val="2467654421"/>
                    </a:ext>
                  </a:extLst>
                </a:gridCol>
                <a:gridCol w="957898">
                  <a:extLst>
                    <a:ext uri="{9D8B030D-6E8A-4147-A177-3AD203B41FA5}">
                      <a16:colId xmlns:a16="http://schemas.microsoft.com/office/drawing/2014/main" val="2331275780"/>
                    </a:ext>
                  </a:extLst>
                </a:gridCol>
              </a:tblGrid>
              <a:tr h="47137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Ana Bilim/Sanat Dalı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2024 Güz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2025 Güz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79608"/>
                  </a:ext>
                </a:extLst>
              </a:tr>
              <a:tr h="93861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(YL)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(TEZLİ)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(YL)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(TEZSİZ)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(DR)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(YL)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(TEZLİ)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(YL)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(TEZSİZ)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(DR)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9450292"/>
                  </a:ext>
                </a:extLst>
              </a:tr>
              <a:tr h="4713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Kamu Hukuku Anabilim Dalı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50 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2 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chemeClr val="tx1"/>
                          </a:solidFill>
                          <a:effectLst/>
                        </a:rPr>
                        <a:t>83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3254973735"/>
                  </a:ext>
                </a:extLst>
              </a:tr>
              <a:tr h="4713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Özel Hukuk Anabilim</a:t>
                      </a:r>
                      <a:r>
                        <a:rPr lang="tr-TR" sz="1600" b="1" baseline="0" dirty="0" smtClean="0">
                          <a:solidFill>
                            <a:srgbClr val="FF0000"/>
                          </a:solidFill>
                          <a:effectLst/>
                        </a:rPr>
                        <a:t> Dalı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- 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- 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- 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chemeClr val="tx1"/>
                          </a:solidFill>
                          <a:effectLst/>
                        </a:rPr>
                        <a:t>36</a:t>
                      </a: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4110399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983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3333FF"/>
                </a:solidFill>
              </a:rPr>
              <a:t>Öğretim </a:t>
            </a:r>
            <a:r>
              <a:rPr lang="tr-TR" sz="2800" b="1" dirty="0" smtClean="0">
                <a:solidFill>
                  <a:srgbClr val="3333FF"/>
                </a:solidFill>
              </a:rPr>
              <a:t>Üyesi/Elemanı </a:t>
            </a:r>
            <a:r>
              <a:rPr lang="tr-TR" sz="2800" b="1" dirty="0">
                <a:solidFill>
                  <a:srgbClr val="3333FF"/>
                </a:solidFill>
              </a:rPr>
              <a:t>Başına Düşen </a:t>
            </a:r>
            <a:r>
              <a:rPr lang="tr-TR" sz="2800" b="1" dirty="0" smtClean="0">
                <a:solidFill>
                  <a:srgbClr val="3333FF"/>
                </a:solidFill>
              </a:rPr>
              <a:t>Lisansüstü Öğrenci Sayısı </a:t>
            </a:r>
            <a:br>
              <a:rPr lang="tr-TR" sz="2800" b="1" dirty="0" smtClean="0">
                <a:solidFill>
                  <a:srgbClr val="3333FF"/>
                </a:solidFill>
              </a:rPr>
            </a:br>
            <a:r>
              <a:rPr lang="tr-TR" sz="1800" b="1" i="1" dirty="0" smtClean="0">
                <a:solidFill>
                  <a:srgbClr val="FF0000"/>
                </a:solidFill>
              </a:rPr>
              <a:t>(Varsa, programdaki lisansüstü toplam öğrenci </a:t>
            </a:r>
            <a:r>
              <a:rPr lang="tr-TR" sz="1800" b="1" i="1" dirty="0">
                <a:solidFill>
                  <a:srgbClr val="FF0000"/>
                </a:solidFill>
              </a:rPr>
              <a:t>s</a:t>
            </a:r>
            <a:r>
              <a:rPr lang="tr-TR" sz="1800" b="1" i="1" dirty="0" smtClean="0">
                <a:solidFill>
                  <a:srgbClr val="FF0000"/>
                </a:solidFill>
              </a:rPr>
              <a:t>ayısı)</a:t>
            </a: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28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91895"/>
              </p:ext>
            </p:extLst>
          </p:nvPr>
        </p:nvGraphicFramePr>
        <p:xfrm>
          <a:off x="824593" y="2028498"/>
          <a:ext cx="10989036" cy="190175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237505">
                  <a:extLst>
                    <a:ext uri="{9D8B030D-6E8A-4147-A177-3AD203B41FA5}">
                      <a16:colId xmlns:a16="http://schemas.microsoft.com/office/drawing/2014/main" val="3392937147"/>
                    </a:ext>
                  </a:extLst>
                </a:gridCol>
                <a:gridCol w="2097731">
                  <a:extLst>
                    <a:ext uri="{9D8B030D-6E8A-4147-A177-3AD203B41FA5}">
                      <a16:colId xmlns:a16="http://schemas.microsoft.com/office/drawing/2014/main" val="1268676462"/>
                    </a:ext>
                  </a:extLst>
                </a:gridCol>
                <a:gridCol w="1631555">
                  <a:extLst>
                    <a:ext uri="{9D8B030D-6E8A-4147-A177-3AD203B41FA5}">
                      <a16:colId xmlns:a16="http://schemas.microsoft.com/office/drawing/2014/main" val="611782414"/>
                    </a:ext>
                  </a:extLst>
                </a:gridCol>
                <a:gridCol w="1827662">
                  <a:extLst>
                    <a:ext uri="{9D8B030D-6E8A-4147-A177-3AD203B41FA5}">
                      <a16:colId xmlns:a16="http://schemas.microsoft.com/office/drawing/2014/main" val="4177927253"/>
                    </a:ext>
                  </a:extLst>
                </a:gridCol>
                <a:gridCol w="1441443">
                  <a:extLst>
                    <a:ext uri="{9D8B030D-6E8A-4147-A177-3AD203B41FA5}">
                      <a16:colId xmlns:a16="http://schemas.microsoft.com/office/drawing/2014/main" val="2528845296"/>
                    </a:ext>
                  </a:extLst>
                </a:gridCol>
                <a:gridCol w="1753140">
                  <a:extLst>
                    <a:ext uri="{9D8B030D-6E8A-4147-A177-3AD203B41FA5}">
                      <a16:colId xmlns:a16="http://schemas.microsoft.com/office/drawing/2014/main" val="1821111739"/>
                    </a:ext>
                  </a:extLst>
                </a:gridCol>
              </a:tblGrid>
              <a:tr h="35852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Ana Bilim - Sanat Dalı/ Program Adı*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2024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2025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3702358"/>
                  </a:ext>
                </a:extLst>
              </a:tr>
              <a:tr h="39513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Elemanı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Elemanı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489836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Kamu Hukuku Anabilim Dalı</a:t>
                      </a: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7,08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3,06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3002470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Özel Hukuk Anabilim Dalı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-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3,27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9103019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 BİRİM ORTALAMASI  </a:t>
                      </a:r>
                      <a:endParaRPr lang="tr-TR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 3,54</a:t>
                      </a:r>
                      <a:endParaRPr lang="tr-TR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3,2</a:t>
                      </a:r>
                      <a:endParaRPr lang="tr-TR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1173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229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DF2DDB-9147-1331-C942-A70A278F0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485" y="847035"/>
            <a:ext cx="10306877" cy="511839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Yabancı Uyruklu Öğrenci Sayısı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653B-1A74-4BC2-8455-8613C38E416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29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165951"/>
              </p:ext>
            </p:extLst>
          </p:nvPr>
        </p:nvGraphicFramePr>
        <p:xfrm>
          <a:off x="241540" y="1769167"/>
          <a:ext cx="11605903" cy="2292384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748650">
                  <a:extLst>
                    <a:ext uri="{9D8B030D-6E8A-4147-A177-3AD203B41FA5}">
                      <a16:colId xmlns:a16="http://schemas.microsoft.com/office/drawing/2014/main" val="926914233"/>
                    </a:ext>
                  </a:extLst>
                </a:gridCol>
                <a:gridCol w="4147339">
                  <a:extLst>
                    <a:ext uri="{9D8B030D-6E8A-4147-A177-3AD203B41FA5}">
                      <a16:colId xmlns:a16="http://schemas.microsoft.com/office/drawing/2014/main" val="1865326995"/>
                    </a:ext>
                  </a:extLst>
                </a:gridCol>
                <a:gridCol w="3233706">
                  <a:extLst>
                    <a:ext uri="{9D8B030D-6E8A-4147-A177-3AD203B41FA5}">
                      <a16:colId xmlns:a16="http://schemas.microsoft.com/office/drawing/2014/main" val="4191785303"/>
                    </a:ext>
                  </a:extLst>
                </a:gridCol>
                <a:gridCol w="1476208">
                  <a:extLst>
                    <a:ext uri="{9D8B030D-6E8A-4147-A177-3AD203B41FA5}">
                      <a16:colId xmlns:a16="http://schemas.microsoft.com/office/drawing/2014/main" val="391498586"/>
                    </a:ext>
                  </a:extLst>
                </a:gridCol>
              </a:tblGrid>
              <a:tr h="302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>
                          <a:solidFill>
                            <a:srgbClr val="FF0000"/>
                          </a:solidFill>
                          <a:effectLst/>
                        </a:rPr>
                        <a:t>Bölüm Adı*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>
                          <a:solidFill>
                            <a:srgbClr val="FF0000"/>
                          </a:solidFill>
                          <a:effectLst/>
                        </a:rPr>
                        <a:t>Ana Bilim - Sanat Dalı/ Program Adı*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Ülkesi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Sayı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945659125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Hukuk Fakültesi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Suriye (5)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Suudi Arabistan(1)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Azerbaycan(1)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Almanya (2)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İran (1)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444652296"/>
                  </a:ext>
                </a:extLst>
              </a:tr>
              <a:tr h="4958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75208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494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/>
          </a:bodyPr>
          <a:lstStyle/>
          <a:p>
            <a:r>
              <a:rPr lang="tr-TR" sz="6000" b="1" dirty="0">
                <a:solidFill>
                  <a:srgbClr val="FF0000"/>
                </a:solidFill>
              </a:rPr>
              <a:t>YÖNETİM</a:t>
            </a:r>
            <a:endParaRPr lang="tr-TR" sz="6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18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9FA948-C8EE-E894-088D-7C35D08FB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78" y="745435"/>
            <a:ext cx="10634870" cy="636553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YKS Yerleşme ve Kesin Kayıt Sonuçları 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1657-4292-4E4C-B36B-9C104EFD0094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30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436768"/>
              </p:ext>
            </p:extLst>
          </p:nvPr>
        </p:nvGraphicFramePr>
        <p:xfrm>
          <a:off x="595901" y="2003460"/>
          <a:ext cx="11315791" cy="2535883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153853">
                  <a:extLst>
                    <a:ext uri="{9D8B030D-6E8A-4147-A177-3AD203B41FA5}">
                      <a16:colId xmlns:a16="http://schemas.microsoft.com/office/drawing/2014/main" val="1973764792"/>
                    </a:ext>
                  </a:extLst>
                </a:gridCol>
                <a:gridCol w="986977">
                  <a:extLst>
                    <a:ext uri="{9D8B030D-6E8A-4147-A177-3AD203B41FA5}">
                      <a16:colId xmlns:a16="http://schemas.microsoft.com/office/drawing/2014/main" val="3057559743"/>
                    </a:ext>
                  </a:extLst>
                </a:gridCol>
                <a:gridCol w="986977">
                  <a:extLst>
                    <a:ext uri="{9D8B030D-6E8A-4147-A177-3AD203B41FA5}">
                      <a16:colId xmlns:a16="http://schemas.microsoft.com/office/drawing/2014/main" val="976560049"/>
                    </a:ext>
                  </a:extLst>
                </a:gridCol>
                <a:gridCol w="1036824">
                  <a:extLst>
                    <a:ext uri="{9D8B030D-6E8A-4147-A177-3AD203B41FA5}">
                      <a16:colId xmlns:a16="http://schemas.microsoft.com/office/drawing/2014/main" val="265690425"/>
                    </a:ext>
                  </a:extLst>
                </a:gridCol>
                <a:gridCol w="827466">
                  <a:extLst>
                    <a:ext uri="{9D8B030D-6E8A-4147-A177-3AD203B41FA5}">
                      <a16:colId xmlns:a16="http://schemas.microsoft.com/office/drawing/2014/main" val="1005091239"/>
                    </a:ext>
                  </a:extLst>
                </a:gridCol>
                <a:gridCol w="907221">
                  <a:extLst>
                    <a:ext uri="{9D8B030D-6E8A-4147-A177-3AD203B41FA5}">
                      <a16:colId xmlns:a16="http://schemas.microsoft.com/office/drawing/2014/main" val="3235878979"/>
                    </a:ext>
                  </a:extLst>
                </a:gridCol>
                <a:gridCol w="970497">
                  <a:extLst>
                    <a:ext uri="{9D8B030D-6E8A-4147-A177-3AD203B41FA5}">
                      <a16:colId xmlns:a16="http://schemas.microsoft.com/office/drawing/2014/main" val="2403947113"/>
                    </a:ext>
                  </a:extLst>
                </a:gridCol>
                <a:gridCol w="861494">
                  <a:extLst>
                    <a:ext uri="{9D8B030D-6E8A-4147-A177-3AD203B41FA5}">
                      <a16:colId xmlns:a16="http://schemas.microsoft.com/office/drawing/2014/main" val="1591720098"/>
                    </a:ext>
                  </a:extLst>
                </a:gridCol>
                <a:gridCol w="861494">
                  <a:extLst>
                    <a:ext uri="{9D8B030D-6E8A-4147-A177-3AD203B41FA5}">
                      <a16:colId xmlns:a16="http://schemas.microsoft.com/office/drawing/2014/main" val="464945755"/>
                    </a:ext>
                  </a:extLst>
                </a:gridCol>
                <a:gridCol w="861494">
                  <a:extLst>
                    <a:ext uri="{9D8B030D-6E8A-4147-A177-3AD203B41FA5}">
                      <a16:colId xmlns:a16="http://schemas.microsoft.com/office/drawing/2014/main" val="952931285"/>
                    </a:ext>
                  </a:extLst>
                </a:gridCol>
                <a:gridCol w="861494">
                  <a:extLst>
                    <a:ext uri="{9D8B030D-6E8A-4147-A177-3AD203B41FA5}">
                      <a16:colId xmlns:a16="http://schemas.microsoft.com/office/drawing/2014/main" val="3276162527"/>
                    </a:ext>
                  </a:extLst>
                </a:gridCol>
              </a:tblGrid>
              <a:tr h="51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2024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2025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1563080"/>
                  </a:ext>
                </a:extLst>
              </a:tr>
              <a:tr h="10209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Program Adı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Kontenjan (n)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Yerleşen (n)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Yerleşme, %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Kesin Kayıt (n)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Kesin Kayıt, %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Kontenjan (n)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Yerleşen (n)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Yerleşme, %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Kesin Kayıt (n)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Kesin Kayıt, %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1402165"/>
                  </a:ext>
                </a:extLst>
              </a:tr>
              <a:tr h="4916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Hukuk</a:t>
                      </a:r>
                      <a:endParaRPr lang="tr-T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</a:t>
                      </a:r>
                      <a:endParaRPr lang="tr-TR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225</a:t>
                      </a:r>
                      <a:endParaRPr lang="tr-TR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102,3</a:t>
                      </a:r>
                      <a:endParaRPr lang="tr-TR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102,3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  <a:endParaRPr lang="tr-TR" sz="16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123</a:t>
                      </a:r>
                      <a:r>
                        <a:rPr lang="tr-TR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tr-TR" sz="16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102,5</a:t>
                      </a:r>
                      <a:endParaRPr lang="tr-TR" sz="16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123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91547696"/>
                  </a:ext>
                </a:extLst>
              </a:tr>
              <a:tr h="51163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TOPLAM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225</a:t>
                      </a:r>
                      <a:endParaRPr lang="tr-TR" sz="1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tr-TR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123</a:t>
                      </a:r>
                      <a:r>
                        <a:rPr lang="tr-TR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tr-TR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tr-TR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tr-TR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tr-TR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15915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492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07442" y="751484"/>
            <a:ext cx="10425256" cy="666207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YKS Yerleşme Durumu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31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01307"/>
              </p:ext>
            </p:extLst>
          </p:nvPr>
        </p:nvGraphicFramePr>
        <p:xfrm>
          <a:off x="307441" y="1997764"/>
          <a:ext cx="11604252" cy="387272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3162245">
                  <a:extLst>
                    <a:ext uri="{9D8B030D-6E8A-4147-A177-3AD203B41FA5}">
                      <a16:colId xmlns:a16="http://schemas.microsoft.com/office/drawing/2014/main" val="3354496488"/>
                    </a:ext>
                  </a:extLst>
                </a:gridCol>
                <a:gridCol w="4450981">
                  <a:extLst>
                    <a:ext uri="{9D8B030D-6E8A-4147-A177-3AD203B41FA5}">
                      <a16:colId xmlns:a16="http://schemas.microsoft.com/office/drawing/2014/main" val="2304036904"/>
                    </a:ext>
                  </a:extLst>
                </a:gridCol>
                <a:gridCol w="2090538">
                  <a:extLst>
                    <a:ext uri="{9D8B030D-6E8A-4147-A177-3AD203B41FA5}">
                      <a16:colId xmlns:a16="http://schemas.microsoft.com/office/drawing/2014/main" val="3493477180"/>
                    </a:ext>
                  </a:extLst>
                </a:gridCol>
                <a:gridCol w="1900488">
                  <a:extLst>
                    <a:ext uri="{9D8B030D-6E8A-4147-A177-3AD203B41FA5}">
                      <a16:colId xmlns:a16="http://schemas.microsoft.com/office/drawing/2014/main" val="2986900398"/>
                    </a:ext>
                  </a:extLst>
                </a:gridCol>
              </a:tblGrid>
              <a:tr h="6815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PROGRAM 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ADI*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YKS TERCİH/ YERLEŞME DURUMU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77316732"/>
                  </a:ext>
                </a:extLst>
              </a:tr>
              <a:tr h="590786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HUKUK</a:t>
                      </a:r>
                      <a:endParaRPr lang="tr-TR" sz="18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EN </a:t>
                      </a:r>
                      <a:r>
                        <a:rPr lang="tr-TR" sz="1600" b="1" dirty="0" smtClean="0">
                          <a:solidFill>
                            <a:srgbClr val="0000CC"/>
                          </a:solidFill>
                          <a:effectLst/>
                        </a:rPr>
                        <a:t>YÜKSEK </a:t>
                      </a: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PUAN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</a:rPr>
                        <a:t>438,599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</a:rPr>
                        <a:t>435,475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09338762"/>
                  </a:ext>
                </a:extLst>
              </a:tr>
              <a:tr h="59874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EN DÜŞÜK PUAN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</a:rPr>
                        <a:t>368,627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399,91996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33572463"/>
                  </a:ext>
                </a:extLst>
              </a:tr>
              <a:tr h="59874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 smtClean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 YÜKSEK YÜZDELİK DİLİM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474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 smtClean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 DÜŞÜK YÜZDELİK DİLİM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1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874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BAŞARI SIRASI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53,211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30.069</a:t>
                      </a:r>
                      <a:r>
                        <a:rPr lang="tr-TR" sz="1400" b="1" dirty="0">
                          <a:effectLst/>
                        </a:rPr>
                        <a:t> 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50061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067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8966" y="805070"/>
            <a:ext cx="10426148" cy="576469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0066FF"/>
                </a:solidFill>
              </a:rPr>
              <a:t>Yatay Geçiş Yapan Öğrenci Sayısı </a:t>
            </a:r>
            <a:r>
              <a:rPr lang="tr-TR" sz="3200" b="1" dirty="0" smtClean="0">
                <a:solidFill>
                  <a:srgbClr val="FF0000"/>
                </a:solidFill>
              </a:rPr>
              <a:t>(</a:t>
            </a:r>
            <a:r>
              <a:rPr lang="tr-TR" sz="3200" b="1" dirty="0">
                <a:solidFill>
                  <a:srgbClr val="FF0000"/>
                </a:solidFill>
              </a:rPr>
              <a:t>G.A.N.O. ile) </a:t>
            </a:r>
            <a:r>
              <a:rPr lang="tr-TR" sz="3200" b="1" dirty="0" smtClean="0">
                <a:solidFill>
                  <a:srgbClr val="0066FF"/>
                </a:solidFill>
              </a:rPr>
              <a:t> </a:t>
            </a:r>
            <a:endParaRPr lang="tr-TR" sz="3200" b="1" dirty="0">
              <a:solidFill>
                <a:srgbClr val="0066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32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214305"/>
              </p:ext>
            </p:extLst>
          </p:nvPr>
        </p:nvGraphicFramePr>
        <p:xfrm>
          <a:off x="367749" y="2057401"/>
          <a:ext cx="10221329" cy="244112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5519171">
                  <a:extLst>
                    <a:ext uri="{9D8B030D-6E8A-4147-A177-3AD203B41FA5}">
                      <a16:colId xmlns:a16="http://schemas.microsoft.com/office/drawing/2014/main" val="760475108"/>
                    </a:ext>
                  </a:extLst>
                </a:gridCol>
                <a:gridCol w="2270006">
                  <a:extLst>
                    <a:ext uri="{9D8B030D-6E8A-4147-A177-3AD203B41FA5}">
                      <a16:colId xmlns:a16="http://schemas.microsoft.com/office/drawing/2014/main" val="1163182823"/>
                    </a:ext>
                  </a:extLst>
                </a:gridCol>
                <a:gridCol w="2432152">
                  <a:extLst>
                    <a:ext uri="{9D8B030D-6E8A-4147-A177-3AD203B41FA5}">
                      <a16:colId xmlns:a16="http://schemas.microsoft.com/office/drawing/2014/main" val="1069248377"/>
                    </a:ext>
                  </a:extLst>
                </a:gridCol>
              </a:tblGrid>
              <a:tr h="52970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Bölüm Adı*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2025  (Güz – Bahar)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8869437"/>
                  </a:ext>
                </a:extLst>
              </a:tr>
              <a:tr h="76174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0066FF"/>
                          </a:solidFill>
                          <a:effectLst/>
                        </a:rPr>
                        <a:t>Gelen </a:t>
                      </a:r>
                      <a:r>
                        <a:rPr lang="tr-TR" sz="1600" b="1" dirty="0">
                          <a:solidFill>
                            <a:srgbClr val="0066FF"/>
                          </a:solidFill>
                          <a:effectLst/>
                        </a:rPr>
                        <a:t>Öğrenci Sayısı</a:t>
                      </a:r>
                      <a:endParaRPr lang="tr-TR" sz="1600" b="1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Giden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Öğrenci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00341925"/>
                  </a:ext>
                </a:extLst>
              </a:tr>
              <a:tr h="583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Hukuk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54780784"/>
                  </a:ext>
                </a:extLst>
              </a:tr>
              <a:tr h="5660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 TOPLAM  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44766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133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8964" y="834109"/>
            <a:ext cx="10595113" cy="60729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0066FF"/>
                </a:solidFill>
              </a:rPr>
              <a:t>Yatay Geçiş Yapan Öğrenci Sayısı </a:t>
            </a:r>
            <a:r>
              <a:rPr lang="tr-TR" sz="2800" b="1" dirty="0" smtClean="0">
                <a:solidFill>
                  <a:srgbClr val="FF0000"/>
                </a:solidFill>
              </a:rPr>
              <a:t>(</a:t>
            </a:r>
            <a:r>
              <a:rPr lang="tr-TR" sz="2800" b="1" dirty="0">
                <a:solidFill>
                  <a:srgbClr val="FF0000"/>
                </a:solidFill>
              </a:rPr>
              <a:t>Merkezi Yerleştirme Puanı ile) </a:t>
            </a:r>
            <a:endParaRPr lang="tr-TR" sz="2800" b="1" dirty="0">
              <a:solidFill>
                <a:srgbClr val="0066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33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282702"/>
              </p:ext>
            </p:extLst>
          </p:nvPr>
        </p:nvGraphicFramePr>
        <p:xfrm>
          <a:off x="330956" y="1970761"/>
          <a:ext cx="10576530" cy="298496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5367196">
                  <a:extLst>
                    <a:ext uri="{9D8B030D-6E8A-4147-A177-3AD203B41FA5}">
                      <a16:colId xmlns:a16="http://schemas.microsoft.com/office/drawing/2014/main" val="481206611"/>
                    </a:ext>
                  </a:extLst>
                </a:gridCol>
                <a:gridCol w="2565204">
                  <a:extLst>
                    <a:ext uri="{9D8B030D-6E8A-4147-A177-3AD203B41FA5}">
                      <a16:colId xmlns:a16="http://schemas.microsoft.com/office/drawing/2014/main" val="2380808450"/>
                    </a:ext>
                  </a:extLst>
                </a:gridCol>
                <a:gridCol w="2644130">
                  <a:extLst>
                    <a:ext uri="{9D8B030D-6E8A-4147-A177-3AD203B41FA5}">
                      <a16:colId xmlns:a16="http://schemas.microsoft.com/office/drawing/2014/main" val="12646352"/>
                    </a:ext>
                  </a:extLst>
                </a:gridCol>
              </a:tblGrid>
              <a:tr h="65494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  (Güz – Bahar)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836775"/>
                  </a:ext>
                </a:extLst>
              </a:tr>
              <a:tr h="90854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Gelen </a:t>
                      </a:r>
                      <a:r>
                        <a:rPr lang="tr-TR" sz="16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Öğrenci Sayısı</a:t>
                      </a:r>
                      <a:endParaRPr lang="tr-TR" sz="16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Giden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Öğrenci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3010335"/>
                  </a:ext>
                </a:extLst>
              </a:tr>
              <a:tr h="7216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Hukuk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</a:t>
                      </a: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90434803"/>
                  </a:ext>
                </a:extLst>
              </a:tr>
              <a:tr h="69981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TOPLAM  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21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23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07435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36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0492" y="807725"/>
            <a:ext cx="10595113" cy="533255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0066FF"/>
                </a:solidFill>
              </a:rPr>
              <a:t>Özel </a:t>
            </a:r>
            <a:r>
              <a:rPr lang="tr-TR" sz="3200" b="1" dirty="0" smtClean="0">
                <a:solidFill>
                  <a:srgbClr val="0066FF"/>
                </a:solidFill>
              </a:rPr>
              <a:t>Öğrencilik Hakkını Kullanan Öğrenci Sayısı </a:t>
            </a:r>
            <a:endParaRPr lang="tr-TR" sz="3200" b="1" dirty="0">
              <a:solidFill>
                <a:srgbClr val="0066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34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495380"/>
              </p:ext>
            </p:extLst>
          </p:nvPr>
        </p:nvGraphicFramePr>
        <p:xfrm>
          <a:off x="606287" y="2057401"/>
          <a:ext cx="10676755" cy="2424791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570402">
                  <a:extLst>
                    <a:ext uri="{9D8B030D-6E8A-4147-A177-3AD203B41FA5}">
                      <a16:colId xmlns:a16="http://schemas.microsoft.com/office/drawing/2014/main" val="3079373697"/>
                    </a:ext>
                  </a:extLst>
                </a:gridCol>
                <a:gridCol w="1745898">
                  <a:extLst>
                    <a:ext uri="{9D8B030D-6E8A-4147-A177-3AD203B41FA5}">
                      <a16:colId xmlns:a16="http://schemas.microsoft.com/office/drawing/2014/main" val="3542751760"/>
                    </a:ext>
                  </a:extLst>
                </a:gridCol>
                <a:gridCol w="1991415">
                  <a:extLst>
                    <a:ext uri="{9D8B030D-6E8A-4147-A177-3AD203B41FA5}">
                      <a16:colId xmlns:a16="http://schemas.microsoft.com/office/drawing/2014/main" val="2623053532"/>
                    </a:ext>
                  </a:extLst>
                </a:gridCol>
                <a:gridCol w="1691339">
                  <a:extLst>
                    <a:ext uri="{9D8B030D-6E8A-4147-A177-3AD203B41FA5}">
                      <a16:colId xmlns:a16="http://schemas.microsoft.com/office/drawing/2014/main" val="1244714129"/>
                    </a:ext>
                  </a:extLst>
                </a:gridCol>
                <a:gridCol w="1677701">
                  <a:extLst>
                    <a:ext uri="{9D8B030D-6E8A-4147-A177-3AD203B41FA5}">
                      <a16:colId xmlns:a16="http://schemas.microsoft.com/office/drawing/2014/main" val="1764914344"/>
                    </a:ext>
                  </a:extLst>
                </a:gridCol>
              </a:tblGrid>
              <a:tr h="51952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 (Güz – Bahar) 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  (Güz – Bahar)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5210029"/>
                  </a:ext>
                </a:extLst>
              </a:tr>
              <a:tr h="77770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Gelen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Öğrenci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Giden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Öğrenci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Gelen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Öğrenci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Giden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Öğrenci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9685148"/>
                  </a:ext>
                </a:extLst>
              </a:tr>
              <a:tr h="5724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Hukuk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tr-TR" sz="16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39284871"/>
                  </a:ext>
                </a:extLst>
              </a:tr>
              <a:tr h="55512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TOPLAM  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33762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948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8964" y="770007"/>
            <a:ext cx="10595113" cy="579581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r-TR" sz="3200" b="1" dirty="0">
                <a:solidFill>
                  <a:srgbClr val="0066FF"/>
                </a:solidFill>
              </a:rPr>
              <a:t>Kayıt Donduran Öğrenci Sayısı</a:t>
            </a:r>
            <a:endParaRPr lang="tr-TR" sz="3200" b="1" dirty="0">
              <a:solidFill>
                <a:srgbClr val="0066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35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625700"/>
              </p:ext>
            </p:extLst>
          </p:nvPr>
        </p:nvGraphicFramePr>
        <p:xfrm>
          <a:off x="477078" y="1987827"/>
          <a:ext cx="10667171" cy="159659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643179">
                  <a:extLst>
                    <a:ext uri="{9D8B030D-6E8A-4147-A177-3AD203B41FA5}">
                      <a16:colId xmlns:a16="http://schemas.microsoft.com/office/drawing/2014/main" val="168006902"/>
                    </a:ext>
                  </a:extLst>
                </a:gridCol>
                <a:gridCol w="3019584">
                  <a:extLst>
                    <a:ext uri="{9D8B030D-6E8A-4147-A177-3AD203B41FA5}">
                      <a16:colId xmlns:a16="http://schemas.microsoft.com/office/drawing/2014/main" val="2852383516"/>
                    </a:ext>
                  </a:extLst>
                </a:gridCol>
                <a:gridCol w="3004408">
                  <a:extLst>
                    <a:ext uri="{9D8B030D-6E8A-4147-A177-3AD203B41FA5}">
                      <a16:colId xmlns:a16="http://schemas.microsoft.com/office/drawing/2014/main" val="1320489265"/>
                    </a:ext>
                  </a:extLst>
                </a:gridCol>
              </a:tblGrid>
              <a:tr h="5764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Bölüm Adı*</a:t>
                      </a:r>
                      <a:endParaRPr lang="tr-TR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2024 (Güz – Bahar)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2025  (Güz – Bahar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06202430"/>
                  </a:ext>
                </a:extLst>
              </a:tr>
              <a:tr h="510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chemeClr val="tx1"/>
                          </a:solidFill>
                          <a:effectLst/>
                        </a:rPr>
                        <a:t>Hukuk Fakültesi</a:t>
                      </a: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78551698"/>
                  </a:ext>
                </a:extLst>
              </a:tr>
              <a:tr h="51007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 TOPLAM  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7173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809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060" y="745435"/>
            <a:ext cx="10333383" cy="610982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Program Dersleri Analizi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36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29476"/>
              </p:ext>
            </p:extLst>
          </p:nvPr>
        </p:nvGraphicFramePr>
        <p:xfrm>
          <a:off x="258415" y="1928194"/>
          <a:ext cx="11748054" cy="385637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785692">
                  <a:extLst>
                    <a:ext uri="{9D8B030D-6E8A-4147-A177-3AD203B41FA5}">
                      <a16:colId xmlns:a16="http://schemas.microsoft.com/office/drawing/2014/main" val="4192263304"/>
                    </a:ext>
                  </a:extLst>
                </a:gridCol>
                <a:gridCol w="782202">
                  <a:extLst>
                    <a:ext uri="{9D8B030D-6E8A-4147-A177-3AD203B41FA5}">
                      <a16:colId xmlns:a16="http://schemas.microsoft.com/office/drawing/2014/main" val="1948068890"/>
                    </a:ext>
                  </a:extLst>
                </a:gridCol>
                <a:gridCol w="828688">
                  <a:extLst>
                    <a:ext uri="{9D8B030D-6E8A-4147-A177-3AD203B41FA5}">
                      <a16:colId xmlns:a16="http://schemas.microsoft.com/office/drawing/2014/main" val="3114453413"/>
                    </a:ext>
                  </a:extLst>
                </a:gridCol>
                <a:gridCol w="384027">
                  <a:extLst>
                    <a:ext uri="{9D8B030D-6E8A-4147-A177-3AD203B41FA5}">
                      <a16:colId xmlns:a16="http://schemas.microsoft.com/office/drawing/2014/main" val="880637479"/>
                    </a:ext>
                  </a:extLst>
                </a:gridCol>
                <a:gridCol w="4128161">
                  <a:extLst>
                    <a:ext uri="{9D8B030D-6E8A-4147-A177-3AD203B41FA5}">
                      <a16:colId xmlns:a16="http://schemas.microsoft.com/office/drawing/2014/main" val="1652700958"/>
                    </a:ext>
                  </a:extLst>
                </a:gridCol>
                <a:gridCol w="1017511">
                  <a:extLst>
                    <a:ext uri="{9D8B030D-6E8A-4147-A177-3AD203B41FA5}">
                      <a16:colId xmlns:a16="http://schemas.microsoft.com/office/drawing/2014/main" val="415396313"/>
                    </a:ext>
                  </a:extLst>
                </a:gridCol>
                <a:gridCol w="821773">
                  <a:extLst>
                    <a:ext uri="{9D8B030D-6E8A-4147-A177-3AD203B41FA5}">
                      <a16:colId xmlns:a16="http://schemas.microsoft.com/office/drawing/2014/main" val="3816140166"/>
                    </a:ext>
                  </a:extLst>
                </a:gridCol>
              </a:tblGrid>
              <a:tr h="315720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 Adı*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gridSpan="6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Hukuk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7438809"/>
                  </a:ext>
                </a:extLst>
              </a:tr>
              <a:tr h="315720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53344161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</a:rPr>
                        <a:t>31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31</a:t>
                      </a:r>
                      <a:r>
                        <a:rPr lang="tr-TR" sz="1400" b="1" dirty="0">
                          <a:effectLst/>
                        </a:rPr>
                        <a:t> 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40</a:t>
                      </a:r>
                      <a:r>
                        <a:rPr lang="tr-TR" sz="1400" b="1" dirty="0">
                          <a:effectLst/>
                        </a:rPr>
                        <a:t> 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40</a:t>
                      </a:r>
                      <a:r>
                        <a:rPr lang="tr-TR" sz="1400" b="1" dirty="0">
                          <a:effectLst/>
                        </a:rPr>
                        <a:t> 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805708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Seçmeli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</a:rPr>
                        <a:t>16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</a:rPr>
                        <a:t>16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</a:rPr>
                        <a:t>7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</a:rPr>
                        <a:t>7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061303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47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47</a:t>
                      </a: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47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47</a:t>
                      </a: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93057154"/>
                  </a:ext>
                </a:extLst>
              </a:tr>
              <a:tr h="384388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</a:rPr>
                        <a:t>100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100</a:t>
                      </a:r>
                      <a:r>
                        <a:rPr lang="tr-TR" sz="1400" b="1" dirty="0">
                          <a:effectLst/>
                        </a:rPr>
                        <a:t> 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50467662"/>
                  </a:ext>
                </a:extLst>
              </a:tr>
              <a:tr h="31572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Seçmeli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</a:rPr>
                        <a:t>14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14</a:t>
                      </a:r>
                      <a:r>
                        <a:rPr lang="tr-TR" sz="1400" b="1" dirty="0">
                          <a:effectLst/>
                        </a:rPr>
                        <a:t> 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7971107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114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114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114</a:t>
                      </a: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114</a:t>
                      </a: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6573624"/>
                  </a:ext>
                </a:extLst>
              </a:tr>
              <a:tr h="50603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176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 smtClean="0">
                          <a:effectLst/>
                        </a:rPr>
                        <a:t>176</a:t>
                      </a:r>
                      <a:r>
                        <a:rPr lang="tr-TR" sz="1400" b="0" dirty="0">
                          <a:effectLst/>
                        </a:rPr>
                        <a:t>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</a:rPr>
                        <a:t>212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</a:rPr>
                        <a:t>212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9806791"/>
                  </a:ext>
                </a:extLst>
              </a:tr>
              <a:tr h="408656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>
                          <a:effectLst/>
                        </a:rPr>
                        <a:t>Seçmeli Ders AKTS Toplamı</a:t>
                      </a:r>
                      <a:endParaRPr lang="tr-T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 smtClean="0">
                          <a:effectLst/>
                        </a:rPr>
                        <a:t>64</a:t>
                      </a:r>
                      <a:r>
                        <a:rPr lang="tr-TR" sz="1400" b="0" dirty="0">
                          <a:effectLst/>
                        </a:rPr>
                        <a:t>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64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</a:rPr>
                        <a:t>28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28</a:t>
                      </a:r>
                      <a:r>
                        <a:rPr lang="tr-TR" sz="1400" b="1" dirty="0">
                          <a:effectLst/>
                        </a:rPr>
                        <a:t> 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62404473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240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240</a:t>
                      </a: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240</a:t>
                      </a: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240</a:t>
                      </a: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2394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78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8637" y="795347"/>
            <a:ext cx="10175966" cy="736785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Öğretim Programları Haftalık </a:t>
            </a:r>
            <a:r>
              <a:rPr lang="tr-TR" sz="2800" b="1" dirty="0">
                <a:solidFill>
                  <a:srgbClr val="FF0000"/>
                </a:solidFill>
              </a:rPr>
              <a:t>Ders Saati </a:t>
            </a:r>
            <a:r>
              <a:rPr lang="tr-TR" sz="2800" b="1" dirty="0" smtClean="0">
                <a:solidFill>
                  <a:srgbClr val="FF0000"/>
                </a:solidFill>
              </a:rPr>
              <a:t/>
            </a:r>
            <a:br>
              <a:rPr lang="tr-TR" sz="2800" b="1" dirty="0" smtClean="0">
                <a:solidFill>
                  <a:srgbClr val="FF0000"/>
                </a:solidFill>
              </a:rPr>
            </a:br>
            <a:r>
              <a:rPr lang="tr-TR" sz="2800" b="1" dirty="0" smtClean="0">
                <a:solidFill>
                  <a:srgbClr val="3333FF"/>
                </a:solidFill>
              </a:rPr>
              <a:t>(Teorik-T </a:t>
            </a:r>
            <a:r>
              <a:rPr lang="tr-TR" sz="2800" b="1" dirty="0">
                <a:solidFill>
                  <a:srgbClr val="3333FF"/>
                </a:solidFill>
              </a:rPr>
              <a:t>ve </a:t>
            </a:r>
            <a:r>
              <a:rPr lang="tr-TR" sz="2800" b="1" dirty="0" smtClean="0">
                <a:solidFill>
                  <a:srgbClr val="3333FF"/>
                </a:solidFill>
              </a:rPr>
              <a:t>Uygulama-U) </a:t>
            </a:r>
            <a:r>
              <a:rPr lang="tr-TR" sz="2800" b="1" dirty="0" smtClean="0">
                <a:solidFill>
                  <a:srgbClr val="FF0000"/>
                </a:solidFill>
              </a:rPr>
              <a:t>Analizi</a:t>
            </a:r>
            <a:endParaRPr lang="tr-TR" sz="1200" b="1" i="1" dirty="0">
              <a:solidFill>
                <a:srgbClr val="0000CC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37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309129"/>
              </p:ext>
            </p:extLst>
          </p:nvPr>
        </p:nvGraphicFramePr>
        <p:xfrm>
          <a:off x="388121" y="1943099"/>
          <a:ext cx="11407640" cy="232889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1838244">
                  <a:extLst>
                    <a:ext uri="{9D8B030D-6E8A-4147-A177-3AD203B41FA5}">
                      <a16:colId xmlns:a16="http://schemas.microsoft.com/office/drawing/2014/main" val="396729521"/>
                    </a:ext>
                  </a:extLst>
                </a:gridCol>
                <a:gridCol w="2381418">
                  <a:extLst>
                    <a:ext uri="{9D8B030D-6E8A-4147-A177-3AD203B41FA5}">
                      <a16:colId xmlns:a16="http://schemas.microsoft.com/office/drawing/2014/main" val="4230344010"/>
                    </a:ext>
                  </a:extLst>
                </a:gridCol>
                <a:gridCol w="592530">
                  <a:extLst>
                    <a:ext uri="{9D8B030D-6E8A-4147-A177-3AD203B41FA5}">
                      <a16:colId xmlns:a16="http://schemas.microsoft.com/office/drawing/2014/main" val="1998447197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597081879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1590185702"/>
                    </a:ext>
                  </a:extLst>
                </a:gridCol>
                <a:gridCol w="578788">
                  <a:extLst>
                    <a:ext uri="{9D8B030D-6E8A-4147-A177-3AD203B41FA5}">
                      <a16:colId xmlns:a16="http://schemas.microsoft.com/office/drawing/2014/main" val="3309099816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079388697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455019793"/>
                    </a:ext>
                  </a:extLst>
                </a:gridCol>
                <a:gridCol w="593338">
                  <a:extLst>
                    <a:ext uri="{9D8B030D-6E8A-4147-A177-3AD203B41FA5}">
                      <a16:colId xmlns:a16="http://schemas.microsoft.com/office/drawing/2014/main" val="3665695296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2156273076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2652825663"/>
                    </a:ext>
                  </a:extLst>
                </a:gridCol>
                <a:gridCol w="592530">
                  <a:extLst>
                    <a:ext uri="{9D8B030D-6E8A-4147-A177-3AD203B41FA5}">
                      <a16:colId xmlns:a16="http://schemas.microsoft.com/office/drawing/2014/main" val="1139787420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758982604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823616203"/>
                    </a:ext>
                  </a:extLst>
                </a:gridCol>
              </a:tblGrid>
              <a:tr h="31577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Program Adı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Sınıf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2024 Bahar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2024 Güz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2025 Bahar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2025 Güz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25397"/>
                  </a:ext>
                </a:extLst>
              </a:tr>
              <a:tr h="42152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48131378"/>
                  </a:ext>
                </a:extLst>
              </a:tr>
              <a:tr h="318320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HUKUK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Birinci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X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X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X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X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3936730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İkinci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X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X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X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X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6344701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Üçüncü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X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X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X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X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223424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Dördüncü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X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X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X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X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64522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Toplam Saat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172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172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172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172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172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8866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08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3490" y="775855"/>
            <a:ext cx="9959110" cy="729672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Çift </a:t>
            </a:r>
            <a:r>
              <a:rPr lang="tr-TR" sz="3200" b="1" dirty="0" err="1">
                <a:solidFill>
                  <a:srgbClr val="FF0000"/>
                </a:solidFill>
              </a:rPr>
              <a:t>Anadal</a:t>
            </a:r>
            <a:r>
              <a:rPr lang="tr-TR" sz="3200" b="1" dirty="0">
                <a:solidFill>
                  <a:srgbClr val="FF0000"/>
                </a:solidFill>
              </a:rPr>
              <a:t> Programı Sayısı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38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235600"/>
              </p:ext>
            </p:extLst>
          </p:nvPr>
        </p:nvGraphicFramePr>
        <p:xfrm>
          <a:off x="683490" y="1976580"/>
          <a:ext cx="11111347" cy="145242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5764883">
                  <a:extLst>
                    <a:ext uri="{9D8B030D-6E8A-4147-A177-3AD203B41FA5}">
                      <a16:colId xmlns:a16="http://schemas.microsoft.com/office/drawing/2014/main" val="4121480407"/>
                    </a:ext>
                  </a:extLst>
                </a:gridCol>
                <a:gridCol w="5346464">
                  <a:extLst>
                    <a:ext uri="{9D8B030D-6E8A-4147-A177-3AD203B41FA5}">
                      <a16:colId xmlns:a16="http://schemas.microsoft.com/office/drawing/2014/main" val="3742807400"/>
                    </a:ext>
                  </a:extLst>
                </a:gridCol>
              </a:tblGrid>
              <a:tr h="145242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Çift </a:t>
                      </a:r>
                      <a:r>
                        <a:rPr lang="tr-TR" sz="20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Anadal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Programı 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Sayısı (Varsa)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YOKTUR.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9357848"/>
                  </a:ext>
                </a:extLst>
              </a:tr>
            </a:tbl>
          </a:graphicData>
        </a:graphic>
      </p:graphicFrame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7271" y="6309753"/>
            <a:ext cx="388992" cy="39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82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254836" cy="2457016"/>
          </a:xfrm>
        </p:spPr>
        <p:txBody>
          <a:bodyPr>
            <a:normAutofit fontScale="92500" lnSpcReduction="10000"/>
          </a:bodyPr>
          <a:lstStyle/>
          <a:p>
            <a:r>
              <a:rPr lang="tr-TR" sz="9600" b="1" dirty="0">
                <a:solidFill>
                  <a:srgbClr val="FF0000"/>
                </a:solidFill>
              </a:rPr>
              <a:t>Fiziksel </a:t>
            </a:r>
            <a:r>
              <a:rPr lang="tr-TR" sz="9600" b="1" dirty="0" smtClean="0">
                <a:solidFill>
                  <a:srgbClr val="FF0000"/>
                </a:solidFill>
              </a:rPr>
              <a:t>Altyapı ve Tesisler</a:t>
            </a:r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 smtClean="0">
              <a:solidFill>
                <a:srgbClr val="FF0000"/>
              </a:solidFill>
            </a:endParaRPr>
          </a:p>
          <a:p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78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4A0342-B3A5-7EA1-D1BA-B00206D3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50" y="771672"/>
            <a:ext cx="9792375" cy="692727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YÖNETİM: </a:t>
            </a:r>
            <a:r>
              <a:rPr lang="tr-TR" sz="2800" b="1" dirty="0" smtClean="0">
                <a:solidFill>
                  <a:srgbClr val="3333FF"/>
                </a:solidFill>
                <a:latin typeface="+mn-lt"/>
              </a:rPr>
              <a:t>Dekanlık/ Müdürlük</a:t>
            </a:r>
            <a:endParaRPr lang="tr-TR" sz="2800" b="1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6BA3D8F0-5AD3-8F74-A07F-E1B14505F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769085"/>
              </p:ext>
            </p:extLst>
          </p:nvPr>
        </p:nvGraphicFramePr>
        <p:xfrm>
          <a:off x="361699" y="2084307"/>
          <a:ext cx="11516263" cy="308107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173079">
                  <a:extLst>
                    <a:ext uri="{9D8B030D-6E8A-4147-A177-3AD203B41FA5}">
                      <a16:colId xmlns:a16="http://schemas.microsoft.com/office/drawing/2014/main" val="3558825440"/>
                    </a:ext>
                  </a:extLst>
                </a:gridCol>
                <a:gridCol w="6343184">
                  <a:extLst>
                    <a:ext uri="{9D8B030D-6E8A-4147-A177-3AD203B41FA5}">
                      <a16:colId xmlns:a16="http://schemas.microsoft.com/office/drawing/2014/main" val="481897459"/>
                    </a:ext>
                  </a:extLst>
                </a:gridCol>
              </a:tblGrid>
              <a:tr h="504716">
                <a:tc>
                  <a:txBody>
                    <a:bodyPr/>
                    <a:lstStyle/>
                    <a:p>
                      <a:pPr marL="3600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Birim Yöneticisi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err="1" smtClean="0">
                          <a:solidFill>
                            <a:srgbClr val="3333FF"/>
                          </a:solidFill>
                          <a:effectLst/>
                        </a:rPr>
                        <a:t>Ünvanı</a:t>
                      </a: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 Adı Soyadı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1158544"/>
                  </a:ext>
                </a:extLst>
              </a:tr>
              <a:tr h="504716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Dekan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smtClean="0">
                          <a:solidFill>
                            <a:srgbClr val="962E2E"/>
                          </a:solidFill>
                          <a:effectLst/>
                          <a:latin typeface="+mn-lt"/>
                        </a:rPr>
                        <a:t>PROF.DR.SAİM OCAK</a:t>
                      </a:r>
                      <a:endParaRPr lang="tr-TR" sz="2000" b="1" dirty="0">
                        <a:solidFill>
                          <a:srgbClr val="962E2E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95922710"/>
                  </a:ext>
                </a:extLst>
              </a:tr>
              <a:tr h="504716">
                <a:tc>
                  <a:txBody>
                    <a:bodyPr/>
                    <a:lstStyle/>
                    <a:p>
                      <a:pPr marL="360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Dekan Yardımcısı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DOÇ.DR.SONER</a:t>
                      </a:r>
                      <a:r>
                        <a:rPr lang="tr-TR" sz="2000" b="1" baseline="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DEMİRTAŞ</a:t>
                      </a:r>
                      <a:endParaRPr lang="tr-TR" sz="2000" b="1" dirty="0">
                        <a:solidFill>
                          <a:srgbClr val="48579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36107159"/>
                  </a:ext>
                </a:extLst>
              </a:tr>
              <a:tr h="520963">
                <a:tc>
                  <a:txBody>
                    <a:bodyPr/>
                    <a:lstStyle/>
                    <a:p>
                      <a:pPr marL="360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Dekan Yardımcısı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DR.ÖĞRETİM ÜYESİ MUSTAFA CİN</a:t>
                      </a:r>
                      <a:endParaRPr lang="tr-TR" sz="20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09787686"/>
                  </a:ext>
                </a:extLst>
              </a:tr>
              <a:tr h="1045967">
                <a:tc>
                  <a:txBody>
                    <a:bodyPr/>
                    <a:lstStyle/>
                    <a:p>
                      <a:pPr marL="36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Fakülte</a:t>
                      </a:r>
                      <a:r>
                        <a:rPr lang="tr-TR" sz="2000" baseline="0" dirty="0" smtClean="0">
                          <a:effectLst/>
                        </a:rPr>
                        <a:t> Sekreteri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962E2E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PERİHAN KUKUL</a:t>
                      </a:r>
                      <a:endParaRPr lang="tr-TR" sz="2000" b="1" dirty="0">
                        <a:solidFill>
                          <a:srgbClr val="962E2E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7434001"/>
                  </a:ext>
                </a:extLst>
              </a:tr>
            </a:tbl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63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174" y="827949"/>
            <a:ext cx="10680402" cy="641500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Fiziksel Yapı: </a:t>
            </a:r>
            <a:r>
              <a:rPr lang="tr-TR" sz="2800" b="1" dirty="0" smtClean="0">
                <a:solidFill>
                  <a:srgbClr val="3333FF"/>
                </a:solidFill>
                <a:latin typeface="+mn-lt"/>
              </a:rPr>
              <a:t>Eğitim Alanları (Derslikler)</a:t>
            </a:r>
            <a:endParaRPr lang="tr-TR" sz="28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3CDD7-1D31-4C3E-A0CE-1E28865E3744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40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248951"/>
              </p:ext>
            </p:extLst>
          </p:nvPr>
        </p:nvGraphicFramePr>
        <p:xfrm>
          <a:off x="221647" y="1783599"/>
          <a:ext cx="11637843" cy="2698063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445889">
                  <a:extLst>
                    <a:ext uri="{9D8B030D-6E8A-4147-A177-3AD203B41FA5}">
                      <a16:colId xmlns:a16="http://schemas.microsoft.com/office/drawing/2014/main" val="1220849960"/>
                    </a:ext>
                  </a:extLst>
                </a:gridCol>
                <a:gridCol w="596626">
                  <a:extLst>
                    <a:ext uri="{9D8B030D-6E8A-4147-A177-3AD203B41FA5}">
                      <a16:colId xmlns:a16="http://schemas.microsoft.com/office/drawing/2014/main" val="3833236595"/>
                    </a:ext>
                  </a:extLst>
                </a:gridCol>
                <a:gridCol w="556553">
                  <a:extLst>
                    <a:ext uri="{9D8B030D-6E8A-4147-A177-3AD203B41FA5}">
                      <a16:colId xmlns:a16="http://schemas.microsoft.com/office/drawing/2014/main" val="2496164022"/>
                    </a:ext>
                  </a:extLst>
                </a:gridCol>
                <a:gridCol w="1020347">
                  <a:extLst>
                    <a:ext uri="{9D8B030D-6E8A-4147-A177-3AD203B41FA5}">
                      <a16:colId xmlns:a16="http://schemas.microsoft.com/office/drawing/2014/main" val="4264679598"/>
                    </a:ext>
                  </a:extLst>
                </a:gridCol>
                <a:gridCol w="890485">
                  <a:extLst>
                    <a:ext uri="{9D8B030D-6E8A-4147-A177-3AD203B41FA5}">
                      <a16:colId xmlns:a16="http://schemas.microsoft.com/office/drawing/2014/main" val="2326609026"/>
                    </a:ext>
                  </a:extLst>
                </a:gridCol>
                <a:gridCol w="1011071">
                  <a:extLst>
                    <a:ext uri="{9D8B030D-6E8A-4147-A177-3AD203B41FA5}">
                      <a16:colId xmlns:a16="http://schemas.microsoft.com/office/drawing/2014/main" val="2640431626"/>
                    </a:ext>
                  </a:extLst>
                </a:gridCol>
                <a:gridCol w="1113106">
                  <a:extLst>
                    <a:ext uri="{9D8B030D-6E8A-4147-A177-3AD203B41FA5}">
                      <a16:colId xmlns:a16="http://schemas.microsoft.com/office/drawing/2014/main" val="1704569698"/>
                    </a:ext>
                  </a:extLst>
                </a:gridCol>
                <a:gridCol w="1210052">
                  <a:extLst>
                    <a:ext uri="{9D8B030D-6E8A-4147-A177-3AD203B41FA5}">
                      <a16:colId xmlns:a16="http://schemas.microsoft.com/office/drawing/2014/main" val="293221785"/>
                    </a:ext>
                  </a:extLst>
                </a:gridCol>
                <a:gridCol w="867745">
                  <a:extLst>
                    <a:ext uri="{9D8B030D-6E8A-4147-A177-3AD203B41FA5}">
                      <a16:colId xmlns:a16="http://schemas.microsoft.com/office/drawing/2014/main" val="1854097096"/>
                    </a:ext>
                  </a:extLst>
                </a:gridCol>
                <a:gridCol w="1030750">
                  <a:extLst>
                    <a:ext uri="{9D8B030D-6E8A-4147-A177-3AD203B41FA5}">
                      <a16:colId xmlns:a16="http://schemas.microsoft.com/office/drawing/2014/main" val="3090137349"/>
                    </a:ext>
                  </a:extLst>
                </a:gridCol>
                <a:gridCol w="895219">
                  <a:extLst>
                    <a:ext uri="{9D8B030D-6E8A-4147-A177-3AD203B41FA5}">
                      <a16:colId xmlns:a16="http://schemas.microsoft.com/office/drawing/2014/main" val="3414406660"/>
                    </a:ext>
                  </a:extLst>
                </a:gridCol>
              </a:tblGrid>
              <a:tr h="8478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EĞİTİM ALANI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(Adet 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Alanı (m</a:t>
                      </a:r>
                      <a:r>
                        <a:rPr lang="tr-TR" sz="1200" baseline="300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Kapasitesi </a:t>
                      </a:r>
                      <a:endParaRPr lang="tr-TR" sz="12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(Kişi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Haftalık Kullanım Süresi (Saat)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Bilgisayar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Projeksiyon Cihazı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Bilgisayar ve Projeksiyon Cihazı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Akılla Tahta Bulunan Eğitim Alanı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Sayısı*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Kablolu İnternet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solidFill>
                            <a:srgbClr val="FF0000"/>
                          </a:solidFill>
                          <a:effectLst/>
                        </a:rPr>
                        <a:t>Wi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-Fi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8526242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Amfi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520 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73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2 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- 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2 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3054121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Sınıf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1158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38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8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10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71217419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Seminer Salonu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36 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>
                          <a:effectLst/>
                        </a:rPr>
                        <a:t> </a:t>
                      </a:r>
                      <a:endParaRPr lang="tr-TR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1 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77436090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effectLst/>
                          <a:latin typeface="+mn-lt"/>
                        </a:rPr>
                        <a:t>Toplantı Salonu</a:t>
                      </a:r>
                      <a:endParaRPr lang="tr-TR" sz="1400" b="1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5705974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Öğrenci Çalışma Odası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130 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70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94459144"/>
                  </a:ext>
                </a:extLst>
              </a:tr>
              <a:tr h="457514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Eğitim Laboratuvarı </a:t>
                      </a:r>
                      <a:r>
                        <a:rPr lang="tr-TR" sz="1400" b="1" dirty="0" smtClean="0">
                          <a:effectLst/>
                        </a:rPr>
                        <a:t>(Duruşma</a:t>
                      </a:r>
                      <a:r>
                        <a:rPr lang="tr-TR" sz="1400" b="1" baseline="0" dirty="0" smtClean="0">
                          <a:effectLst/>
                        </a:rPr>
                        <a:t> Salonu</a:t>
                      </a:r>
                      <a:r>
                        <a:rPr lang="tr-TR" sz="1400" b="1" dirty="0" smtClean="0">
                          <a:effectLst/>
                        </a:rPr>
                        <a:t>)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80 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10 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1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3966128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                                </a:t>
                      </a: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2684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</a:t>
                      </a:r>
                      <a:r>
                        <a:rPr lang="tr-TR" sz="1200" b="1" dirty="0" smtClean="0">
                          <a:effectLst/>
                        </a:rPr>
                        <a:t>231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12 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-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16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</a:t>
                      </a:r>
                      <a:endParaRPr lang="tr-TR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8615432"/>
                  </a:ext>
                </a:extLst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321129" y="483666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sz="1200" b="1" i="1" dirty="0">
                <a:solidFill>
                  <a:srgbClr val="C00000"/>
                </a:solidFill>
              </a:rPr>
              <a:t>*</a:t>
            </a:r>
            <a:r>
              <a:rPr lang="tr-TR" sz="1200" b="1" i="1" dirty="0" err="1">
                <a:solidFill>
                  <a:prstClr val="black"/>
                </a:solidFill>
              </a:rPr>
              <a:t>Eduroam</a:t>
            </a:r>
            <a:r>
              <a:rPr lang="tr-TR" sz="1200" b="1" i="1" dirty="0">
                <a:solidFill>
                  <a:prstClr val="black"/>
                </a:solidFill>
              </a:rPr>
              <a:t> fakülte binasının her yerinden </a:t>
            </a:r>
            <a:r>
              <a:rPr lang="tr-TR" sz="1200" b="1" i="1" dirty="0" smtClean="0">
                <a:solidFill>
                  <a:prstClr val="black"/>
                </a:solidFill>
              </a:rPr>
              <a:t>erişilebilirdir.</a:t>
            </a:r>
            <a:endParaRPr lang="tr-TR" sz="1200" b="1" i="1" dirty="0">
              <a:solidFill>
                <a:prstClr val="black"/>
              </a:solidFill>
            </a:endParaRPr>
          </a:p>
          <a:p>
            <a:pPr lvl="0"/>
            <a:r>
              <a:rPr lang="tr-TR" sz="1200" b="1" i="1" dirty="0">
                <a:solidFill>
                  <a:prstClr val="black"/>
                </a:solidFill>
              </a:rPr>
              <a:t>*HUK102, HUK103, HUK104, HUK105, </a:t>
            </a:r>
            <a:r>
              <a:rPr lang="tr-TR" sz="1200" b="1" i="1" dirty="0" smtClean="0">
                <a:solidFill>
                  <a:prstClr val="black"/>
                </a:solidFill>
              </a:rPr>
              <a:t>HUK106, HUK107 </a:t>
            </a:r>
            <a:r>
              <a:rPr lang="tr-TR" sz="1200" b="1" i="1" dirty="0" err="1">
                <a:solidFill>
                  <a:prstClr val="black"/>
                </a:solidFill>
              </a:rPr>
              <a:t>nolu</a:t>
            </a:r>
            <a:r>
              <a:rPr lang="tr-TR" sz="1200" b="1" i="1" dirty="0">
                <a:solidFill>
                  <a:prstClr val="black"/>
                </a:solidFill>
              </a:rPr>
              <a:t> derslikleri KTÜ Mühendislik Fak. ve Sağlık Bilimleri tarafından kullanılmaktadır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515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535" y="856084"/>
            <a:ext cx="10140376" cy="641500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Fiziksel Altyapı ve Tesisler: </a:t>
            </a:r>
            <a:r>
              <a:rPr lang="tr-TR" sz="2800" b="1" dirty="0" smtClean="0">
                <a:solidFill>
                  <a:srgbClr val="485793"/>
                </a:solidFill>
                <a:latin typeface="+mn-lt"/>
              </a:rPr>
              <a:t>Sağlık, Sosyal, Kültürel ve Sportif Alanlar</a:t>
            </a:r>
            <a:endParaRPr lang="tr-TR" sz="2800" dirty="0">
              <a:solidFill>
                <a:srgbClr val="485793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3CDD7-1D31-4C3E-A0CE-1E28865E3744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41</a:t>
            </a:fld>
            <a:endParaRPr lang="tr-TR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218663"/>
              </p:ext>
            </p:extLst>
          </p:nvPr>
        </p:nvGraphicFramePr>
        <p:xfrm>
          <a:off x="416285" y="2039839"/>
          <a:ext cx="11406260" cy="381232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245606">
                  <a:extLst>
                    <a:ext uri="{9D8B030D-6E8A-4147-A177-3AD203B41FA5}">
                      <a16:colId xmlns:a16="http://schemas.microsoft.com/office/drawing/2014/main" val="2460247606"/>
                    </a:ext>
                  </a:extLst>
                </a:gridCol>
                <a:gridCol w="1847273">
                  <a:extLst>
                    <a:ext uri="{9D8B030D-6E8A-4147-A177-3AD203B41FA5}">
                      <a16:colId xmlns:a16="http://schemas.microsoft.com/office/drawing/2014/main" val="4105699901"/>
                    </a:ext>
                  </a:extLst>
                </a:gridCol>
                <a:gridCol w="1551709">
                  <a:extLst>
                    <a:ext uri="{9D8B030D-6E8A-4147-A177-3AD203B41FA5}">
                      <a16:colId xmlns:a16="http://schemas.microsoft.com/office/drawing/2014/main" val="1040123906"/>
                    </a:ext>
                  </a:extLst>
                </a:gridCol>
                <a:gridCol w="2761672">
                  <a:extLst>
                    <a:ext uri="{9D8B030D-6E8A-4147-A177-3AD203B41FA5}">
                      <a16:colId xmlns:a16="http://schemas.microsoft.com/office/drawing/2014/main" val="2265738279"/>
                    </a:ext>
                  </a:extLst>
                </a:gridCol>
              </a:tblGrid>
              <a:tr h="6521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Sağlık, Sosyal, Kültürel ve Sportif Alanlar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Sayısı (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Adet 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Alanı (m</a:t>
                      </a:r>
                      <a:r>
                        <a:rPr lang="tr-TR" sz="2000" b="1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Kapasitesi (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Kişi Sayısı)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9130810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Açık Spor Sahası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-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46568435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Kapalı Spor Sahası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-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71548376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Kantin/Kafeterya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-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803737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Yemekhane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b="1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b="1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350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</a:rPr>
                        <a:t>200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2970105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Mescit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b="1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b="1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160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b="1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4818349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Öğrenci Kulüp Odası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b="1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b="1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241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150 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76029490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                              TOPLAM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751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450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32028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63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4960"/>
            <a:ext cx="10140376" cy="616225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Fiziksel Yapı: </a:t>
            </a:r>
            <a:r>
              <a:rPr lang="tr-TR" sz="2800" b="1" dirty="0" smtClean="0">
                <a:solidFill>
                  <a:srgbClr val="3333FF"/>
                </a:solidFill>
                <a:latin typeface="+mn-lt"/>
              </a:rPr>
              <a:t>Hizmet Alanları</a:t>
            </a:r>
            <a:endParaRPr lang="tr-TR" sz="28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F372-F79F-47DF-8DAA-DBE12665072C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42</a:t>
            </a:fld>
            <a:endParaRPr lang="tr-TR"/>
          </a:p>
        </p:txBody>
      </p:sp>
      <p:sp>
        <p:nvSpPr>
          <p:cNvPr id="7" name="Akış Çizelgesi: Toplam Birleşimi 6"/>
          <p:cNvSpPr/>
          <p:nvPr/>
        </p:nvSpPr>
        <p:spPr>
          <a:xfrm>
            <a:off x="11801284" y="6586463"/>
            <a:ext cx="234962" cy="270024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21808"/>
              </p:ext>
            </p:extLst>
          </p:nvPr>
        </p:nvGraphicFramePr>
        <p:xfrm>
          <a:off x="346080" y="2068815"/>
          <a:ext cx="11572685" cy="3090196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436116">
                  <a:extLst>
                    <a:ext uri="{9D8B030D-6E8A-4147-A177-3AD203B41FA5}">
                      <a16:colId xmlns:a16="http://schemas.microsoft.com/office/drawing/2014/main" val="3971967903"/>
                    </a:ext>
                  </a:extLst>
                </a:gridCol>
                <a:gridCol w="1023186">
                  <a:extLst>
                    <a:ext uri="{9D8B030D-6E8A-4147-A177-3AD203B41FA5}">
                      <a16:colId xmlns:a16="http://schemas.microsoft.com/office/drawing/2014/main" val="4094087159"/>
                    </a:ext>
                  </a:extLst>
                </a:gridCol>
                <a:gridCol w="1560945">
                  <a:extLst>
                    <a:ext uri="{9D8B030D-6E8A-4147-A177-3AD203B41FA5}">
                      <a16:colId xmlns:a16="http://schemas.microsoft.com/office/drawing/2014/main" val="416363929"/>
                    </a:ext>
                  </a:extLst>
                </a:gridCol>
                <a:gridCol w="1551709">
                  <a:extLst>
                    <a:ext uri="{9D8B030D-6E8A-4147-A177-3AD203B41FA5}">
                      <a16:colId xmlns:a16="http://schemas.microsoft.com/office/drawing/2014/main" val="1810272846"/>
                    </a:ext>
                  </a:extLst>
                </a:gridCol>
                <a:gridCol w="2493819">
                  <a:extLst>
                    <a:ext uri="{9D8B030D-6E8A-4147-A177-3AD203B41FA5}">
                      <a16:colId xmlns:a16="http://schemas.microsoft.com/office/drawing/2014/main" val="2143473600"/>
                    </a:ext>
                  </a:extLst>
                </a:gridCol>
                <a:gridCol w="2506910">
                  <a:extLst>
                    <a:ext uri="{9D8B030D-6E8A-4147-A177-3AD203B41FA5}">
                      <a16:colId xmlns:a16="http://schemas.microsoft.com/office/drawing/2014/main" val="690554438"/>
                    </a:ext>
                  </a:extLst>
                </a:gridCol>
              </a:tblGrid>
              <a:tr h="861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Sayısı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Sayısı (Adet)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Alanı (m</a:t>
                      </a:r>
                      <a:r>
                        <a:rPr lang="tr-TR" sz="20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Başına Düşen Personel Sayısı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Başına Düşen Fiziksel Alan (m</a:t>
                      </a:r>
                      <a:r>
                        <a:rPr lang="tr-TR" sz="20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2411976"/>
                  </a:ext>
                </a:extLst>
              </a:tr>
              <a:tr h="9084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Akademik Personel Hizmet Alanları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56</a:t>
                      </a: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614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05282906"/>
                  </a:ext>
                </a:extLst>
              </a:tr>
              <a:tr h="604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İdari Personel Hizmet Alanları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16</a:t>
                      </a: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396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89105459"/>
                  </a:ext>
                </a:extLst>
              </a:tr>
              <a:tr h="60067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                             </a:t>
                      </a: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72</a:t>
                      </a:r>
                      <a:endParaRPr lang="tr-TR" sz="20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+mn-lt"/>
                        </a:rPr>
                        <a:t> 45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+mn-lt"/>
                        </a:rPr>
                        <a:t>1.010 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39653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81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8D7B72-2AA8-2447-5858-71A5B898C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7" y="869769"/>
            <a:ext cx="11381451" cy="664501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Bilgi ve Teknoloji Kaynakları</a:t>
            </a:r>
            <a:endParaRPr lang="tr-TR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421158"/>
              </p:ext>
            </p:extLst>
          </p:nvPr>
        </p:nvGraphicFramePr>
        <p:xfrm>
          <a:off x="566530" y="1902691"/>
          <a:ext cx="11372921" cy="4014527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400610">
                  <a:extLst>
                    <a:ext uri="{9D8B030D-6E8A-4147-A177-3AD203B41FA5}">
                      <a16:colId xmlns:a16="http://schemas.microsoft.com/office/drawing/2014/main" val="2078438818"/>
                    </a:ext>
                  </a:extLst>
                </a:gridCol>
                <a:gridCol w="2192436">
                  <a:extLst>
                    <a:ext uri="{9D8B030D-6E8A-4147-A177-3AD203B41FA5}">
                      <a16:colId xmlns:a16="http://schemas.microsoft.com/office/drawing/2014/main" val="1100204914"/>
                    </a:ext>
                  </a:extLst>
                </a:gridCol>
                <a:gridCol w="3491276">
                  <a:extLst>
                    <a:ext uri="{9D8B030D-6E8A-4147-A177-3AD203B41FA5}">
                      <a16:colId xmlns:a16="http://schemas.microsoft.com/office/drawing/2014/main" val="4114048839"/>
                    </a:ext>
                  </a:extLst>
                </a:gridCol>
                <a:gridCol w="2288599">
                  <a:extLst>
                    <a:ext uri="{9D8B030D-6E8A-4147-A177-3AD203B41FA5}">
                      <a16:colId xmlns:a16="http://schemas.microsoft.com/office/drawing/2014/main" val="3467147724"/>
                    </a:ext>
                  </a:extLst>
                </a:gridCol>
              </a:tblGrid>
              <a:tr h="486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383614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Masaüstü Bilgisayar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Faks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92113149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Taşınabilir Bilgisayar 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r>
                        <a:rPr lang="tr-TR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Telefon</a:t>
                      </a:r>
                      <a:endParaRPr lang="tr-TR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68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2479773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Projeksiyon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Kamera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5447580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Akıllı Tahta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Televizyon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5554824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Baskı </a:t>
                      </a:r>
                      <a:r>
                        <a:rPr lang="tr-TR" sz="1800" b="1" dirty="0" smtClean="0">
                          <a:effectLst/>
                        </a:rPr>
                        <a:t>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Fotoğraf Makinesi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7982183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Fotokopi </a:t>
                      </a:r>
                      <a:r>
                        <a:rPr lang="tr-TR" sz="1800" b="1" dirty="0" smtClean="0">
                          <a:effectLst/>
                        </a:rPr>
                        <a:t>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Kulaklık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83895155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Yazıcı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Hoparlör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49293383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Tarayıcı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Mikroskop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6099164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Optik Okuyucu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</a:rPr>
                        <a:t>1</a:t>
                      </a:r>
                      <a:endParaRPr lang="tr-TR" sz="1800" b="1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Barkod</a:t>
                      </a:r>
                      <a:r>
                        <a:rPr lang="tr-TR" sz="1800" b="1" baseline="0" dirty="0" smtClean="0">
                          <a:effectLst/>
                        </a:rPr>
                        <a:t> Okuyucu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51612311"/>
                  </a:ext>
                </a:extLst>
              </a:tr>
            </a:tbl>
          </a:graphicData>
        </a:graphic>
      </p:graphicFrame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8A17-3A24-4146-BBF5-1E747E175326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43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703385" y="599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cihazların dışında varsa lütfen tabloya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73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951345" y="2521383"/>
            <a:ext cx="10402455" cy="3177453"/>
          </a:xfrm>
        </p:spPr>
        <p:txBody>
          <a:bodyPr>
            <a:normAutofit fontScale="40000" lnSpcReduction="20000"/>
          </a:bodyPr>
          <a:lstStyle/>
          <a:p>
            <a:r>
              <a:rPr lang="tr-TR" sz="18500" b="1" dirty="0">
                <a:solidFill>
                  <a:srgbClr val="3333FF"/>
                </a:solidFill>
              </a:rPr>
              <a:t>Araştırma ve </a:t>
            </a:r>
            <a:r>
              <a:rPr lang="tr-TR" sz="18500" b="1" dirty="0" smtClean="0">
                <a:solidFill>
                  <a:srgbClr val="3333FF"/>
                </a:solidFill>
              </a:rPr>
              <a:t>Geliştirme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>
              <a:solidFill>
                <a:srgbClr val="FF0000"/>
              </a:solidFill>
            </a:endParaRPr>
          </a:p>
          <a:p>
            <a:r>
              <a:rPr lang="tr-TR" sz="9600" b="1" dirty="0" smtClean="0">
                <a:solidFill>
                  <a:srgbClr val="FF0000"/>
                </a:solidFill>
              </a:rPr>
              <a:t>Bilimsel</a:t>
            </a:r>
            <a:r>
              <a:rPr lang="tr-TR" sz="9600" b="1" dirty="0">
                <a:solidFill>
                  <a:srgbClr val="FF0000"/>
                </a:solidFill>
              </a:rPr>
              <a:t>, Sosyal, Kültürel ve Sportif </a:t>
            </a:r>
            <a:r>
              <a:rPr lang="tr-TR" sz="9600" b="1" dirty="0" smtClean="0">
                <a:solidFill>
                  <a:srgbClr val="FF0000"/>
                </a:solidFill>
              </a:rPr>
              <a:t>Faaliyetler</a:t>
            </a:r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35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1378" y="822035"/>
            <a:ext cx="10352730" cy="587027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</a:rPr>
              <a:t>Araştırma ve Geliştirme Faaliyetleri: </a:t>
            </a:r>
            <a:r>
              <a:rPr lang="tr-TR" sz="24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Yıllara </a:t>
            </a:r>
            <a:r>
              <a:rPr lang="tr-TR" sz="2400" b="1" dirty="0">
                <a:solidFill>
                  <a:srgbClr val="3333FF"/>
                </a:solidFill>
                <a:cs typeface="Calibri" panose="020F0502020204030204" pitchFamily="34" charset="0"/>
              </a:rPr>
              <a:t>Göre </a:t>
            </a:r>
            <a:r>
              <a:rPr lang="tr-TR" sz="24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Makale  </a:t>
            </a:r>
            <a:r>
              <a:rPr lang="tr-TR" sz="2400" b="1" dirty="0">
                <a:solidFill>
                  <a:srgbClr val="3333FF"/>
                </a:solidFill>
                <a:cs typeface="Calibri" panose="020F0502020204030204" pitchFamily="34" charset="0"/>
              </a:rPr>
              <a:t>Bilgileri</a:t>
            </a:r>
            <a:endParaRPr lang="tr-TR" sz="24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45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390699"/>
              </p:ext>
            </p:extLst>
          </p:nvPr>
        </p:nvGraphicFramePr>
        <p:xfrm>
          <a:off x="241378" y="1968423"/>
          <a:ext cx="11466917" cy="394010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886596">
                  <a:extLst>
                    <a:ext uri="{9D8B030D-6E8A-4147-A177-3AD203B41FA5}">
                      <a16:colId xmlns:a16="http://schemas.microsoft.com/office/drawing/2014/main" val="907143591"/>
                    </a:ext>
                  </a:extLst>
                </a:gridCol>
                <a:gridCol w="884583">
                  <a:extLst>
                    <a:ext uri="{9D8B030D-6E8A-4147-A177-3AD203B41FA5}">
                      <a16:colId xmlns:a16="http://schemas.microsoft.com/office/drawing/2014/main" val="719348450"/>
                    </a:ext>
                  </a:extLst>
                </a:gridCol>
                <a:gridCol w="695738">
                  <a:extLst>
                    <a:ext uri="{9D8B030D-6E8A-4147-A177-3AD203B41FA5}">
                      <a16:colId xmlns:a16="http://schemas.microsoft.com/office/drawing/2014/main" val="883096862"/>
                    </a:ext>
                  </a:extLst>
                </a:gridCol>
              </a:tblGrid>
              <a:tr h="257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MAKALELER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1560882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(Q1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>
                          <a:effectLst/>
                        </a:rPr>
                        <a:t>-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>
                          <a:effectLst/>
                        </a:rPr>
                        <a:t>-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1765200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(Q2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-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-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9042241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(Q3 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-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-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306817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(Q4*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>
                          <a:effectLst/>
                        </a:rPr>
                        <a:t>-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>
                          <a:effectLst/>
                        </a:rPr>
                        <a:t>-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9219863"/>
                  </a:ext>
                </a:extLst>
              </a:tr>
              <a:tr h="453353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ÜAK ve Trabzon Üniversitesi senatosu </a:t>
                      </a:r>
                      <a:r>
                        <a:rPr lang="tr-TR" sz="1400" dirty="0">
                          <a:effectLst/>
                        </a:rPr>
                        <a:t>tarafından belirlenen uluslararası alan endekslerinde taranan dergilerde yayımlanmış makale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>
                          <a:effectLst/>
                        </a:rPr>
                        <a:t>-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>
                          <a:effectLst/>
                        </a:rPr>
                        <a:t>-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5360805"/>
                  </a:ext>
                </a:extLst>
              </a:tr>
              <a:tr h="204284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400" dirty="0">
                          <a:effectLst/>
                        </a:rPr>
                        <a:t>Diğer uluslararası hakemli dergilerde yayınlanmış araştırma makalesi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 smtClean="0">
                          <a:effectLst/>
                        </a:rPr>
                        <a:t>-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>
                          <a:effectLst/>
                        </a:rPr>
                        <a:t>-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0286879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TR Dizin tarafından taranan </a:t>
                      </a:r>
                      <a:r>
                        <a:rPr lang="tr-TR" sz="1400" dirty="0">
                          <a:effectLst/>
                        </a:rPr>
                        <a:t>ulusal hakemli dergilerde yayınlanmış makale 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 smtClean="0">
                          <a:effectLst/>
                        </a:rPr>
                        <a:t>13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18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5791476"/>
                  </a:ext>
                </a:extLst>
              </a:tr>
              <a:tr h="4324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TR Dizin tarafından taranan ulusal hakemli dergiler dışındaki ulusal hakemli dergilerde yayımlanmış makale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 smtClean="0">
                          <a:effectLst/>
                        </a:rPr>
                        <a:t>4</a:t>
                      </a: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4825469"/>
                  </a:ext>
                </a:extLst>
              </a:tr>
              <a:tr h="414542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Diğer hakemli dergide yayımlanmış editöre mektup, araştırma notu, özet veya kitap kritiği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>
                          <a:effectLst/>
                        </a:rPr>
                        <a:t>-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30715490"/>
                  </a:ext>
                </a:extLst>
              </a:tr>
              <a:tr h="21857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tr-TR" sz="11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20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64316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333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1378" y="822035"/>
            <a:ext cx="10352730" cy="452583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</a:rPr>
              <a:t>Araştırma ve Geliştirme Faaliyetleri : </a:t>
            </a:r>
            <a:r>
              <a:rPr lang="tr-TR" sz="24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Yıllara </a:t>
            </a:r>
            <a:r>
              <a:rPr lang="tr-TR" sz="2400" b="1" dirty="0">
                <a:solidFill>
                  <a:srgbClr val="3333FF"/>
                </a:solidFill>
                <a:cs typeface="Calibri" panose="020F0502020204030204" pitchFamily="34" charset="0"/>
              </a:rPr>
              <a:t>Göre </a:t>
            </a:r>
            <a:r>
              <a:rPr lang="tr-TR" sz="24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Makale  </a:t>
            </a:r>
            <a:r>
              <a:rPr lang="tr-TR" sz="2400" b="1" dirty="0">
                <a:solidFill>
                  <a:srgbClr val="3333FF"/>
                </a:solidFill>
                <a:cs typeface="Calibri" panose="020F0502020204030204" pitchFamily="34" charset="0"/>
              </a:rPr>
              <a:t>Bilgileri</a:t>
            </a:r>
            <a:endParaRPr lang="tr-TR" sz="24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46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547377"/>
              </p:ext>
            </p:extLst>
          </p:nvPr>
        </p:nvGraphicFramePr>
        <p:xfrm>
          <a:off x="361450" y="2051551"/>
          <a:ext cx="11466917" cy="340395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886596">
                  <a:extLst>
                    <a:ext uri="{9D8B030D-6E8A-4147-A177-3AD203B41FA5}">
                      <a16:colId xmlns:a16="http://schemas.microsoft.com/office/drawing/2014/main" val="907143591"/>
                    </a:ext>
                  </a:extLst>
                </a:gridCol>
                <a:gridCol w="884583">
                  <a:extLst>
                    <a:ext uri="{9D8B030D-6E8A-4147-A177-3AD203B41FA5}">
                      <a16:colId xmlns:a16="http://schemas.microsoft.com/office/drawing/2014/main" val="719348450"/>
                    </a:ext>
                  </a:extLst>
                </a:gridCol>
                <a:gridCol w="695738">
                  <a:extLst>
                    <a:ext uri="{9D8B030D-6E8A-4147-A177-3AD203B41FA5}">
                      <a16:colId xmlns:a16="http://schemas.microsoft.com/office/drawing/2014/main" val="883096862"/>
                    </a:ext>
                  </a:extLst>
                </a:gridCol>
              </a:tblGrid>
              <a:tr h="257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MAKALELER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1560882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50840" algn="l"/>
                        </a:tabLst>
                        <a:defRPr/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</a:t>
                      </a:r>
                      <a:r>
                        <a:rPr lang="tr-TR" sz="1400" dirty="0">
                          <a:solidFill>
                            <a:srgbClr val="3333FF"/>
                          </a:solidFill>
                          <a:effectLst/>
                        </a:rPr>
                        <a:t>Q1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1765200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27050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(Q1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9042241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27050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(Q2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306817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27050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Q2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9219863"/>
                  </a:ext>
                </a:extLst>
              </a:tr>
              <a:tr h="4533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(Q3 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5360805"/>
                  </a:ext>
                </a:extLst>
              </a:tr>
              <a:tr h="2042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Q3 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0286879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5084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ESCI,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Q4*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5791476"/>
                  </a:ext>
                </a:extLst>
              </a:tr>
              <a:tr h="432423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ESCI,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Q4*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2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4825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63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8418" y="820987"/>
            <a:ext cx="10446528" cy="600893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</a:rPr>
              <a:t>Araştırma ve Geliştirme Faaliyetleri : </a:t>
            </a:r>
            <a:r>
              <a:rPr lang="tr-TR" sz="24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Yıllara </a:t>
            </a:r>
            <a:r>
              <a:rPr lang="tr-TR" sz="2400" b="1" dirty="0">
                <a:solidFill>
                  <a:srgbClr val="3333FF"/>
                </a:solidFill>
                <a:cs typeface="Calibri" panose="020F0502020204030204" pitchFamily="34" charset="0"/>
              </a:rPr>
              <a:t>Göre </a:t>
            </a:r>
            <a:r>
              <a:rPr lang="tr-TR" sz="24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Kitap Bilgileri</a:t>
            </a:r>
            <a:endParaRPr lang="tr-TR" sz="24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47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79372"/>
              </p:ext>
            </p:extLst>
          </p:nvPr>
        </p:nvGraphicFramePr>
        <p:xfrm>
          <a:off x="457201" y="1992512"/>
          <a:ext cx="11374581" cy="379522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789274">
                  <a:extLst>
                    <a:ext uri="{9D8B030D-6E8A-4147-A177-3AD203B41FA5}">
                      <a16:colId xmlns:a16="http://schemas.microsoft.com/office/drawing/2014/main" val="2411480335"/>
                    </a:ext>
                  </a:extLst>
                </a:gridCol>
                <a:gridCol w="790980">
                  <a:extLst>
                    <a:ext uri="{9D8B030D-6E8A-4147-A177-3AD203B41FA5}">
                      <a16:colId xmlns:a16="http://schemas.microsoft.com/office/drawing/2014/main" val="2740012930"/>
                    </a:ext>
                  </a:extLst>
                </a:gridCol>
                <a:gridCol w="794327">
                  <a:extLst>
                    <a:ext uri="{9D8B030D-6E8A-4147-A177-3AD203B41FA5}">
                      <a16:colId xmlns:a16="http://schemas.microsoft.com/office/drawing/2014/main" val="2939442849"/>
                    </a:ext>
                  </a:extLst>
                </a:gridCol>
              </a:tblGrid>
              <a:tr h="335052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KİTAPLAR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6334026"/>
                  </a:ext>
                </a:extLst>
              </a:tr>
              <a:tr h="283777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uluslararası </a:t>
                      </a:r>
                      <a:r>
                        <a:rPr lang="tr-TR" sz="1600" b="1" dirty="0">
                          <a:effectLst/>
                        </a:rPr>
                        <a:t>yayınevleri tarafından yayınlanmış özgün bilimsel kitap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 smtClean="0">
                          <a:effectLst/>
                        </a:rPr>
                        <a:t>13</a:t>
                      </a: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11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4433216"/>
                  </a:ext>
                </a:extLst>
              </a:tr>
              <a:tr h="251083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uluslararası</a:t>
                      </a:r>
                      <a:r>
                        <a:rPr lang="tr-TR" sz="1600" b="1" dirty="0">
                          <a:effectLst/>
                        </a:rPr>
                        <a:t> yayınevleri tarafından yayınlanmış özgün bilimsel kitap editörlüğü, bölüm yazarlığı 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 smtClean="0">
                          <a:effectLst/>
                        </a:rPr>
                        <a:t>6</a:t>
                      </a: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30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42291175"/>
                  </a:ext>
                </a:extLst>
              </a:tr>
              <a:tr h="283777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ulusal</a:t>
                      </a:r>
                      <a:r>
                        <a:rPr lang="tr-TR" sz="1600" b="1" dirty="0">
                          <a:effectLst/>
                        </a:rPr>
                        <a:t> yayınevleri tarafından yayınlanmış özgün bilimsel kitap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 smtClean="0">
                          <a:effectLst/>
                        </a:rPr>
                        <a:t>2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-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90371004"/>
                  </a:ext>
                </a:extLst>
              </a:tr>
              <a:tr h="251083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ulusal</a:t>
                      </a:r>
                      <a:r>
                        <a:rPr lang="tr-TR" sz="1600" b="1" dirty="0">
                          <a:effectLst/>
                        </a:rPr>
                        <a:t> yayınevleri tarafından yayınlanmış özgün bilimsel kitap editörlüğü, bölüm yazarlığı 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 smtClean="0">
                          <a:effectLst/>
                        </a:rPr>
                        <a:t>1</a:t>
                      </a: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effectLst/>
                        </a:rPr>
                        <a:t>-</a:t>
                      </a: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0741957"/>
                  </a:ext>
                </a:extLst>
              </a:tr>
              <a:tr h="504854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Alanında çeviri kitap editörlüğü, kitap bölümü çevirisi, tam kitap çevirisi (Yabancı dil alanındaki adaylar kendi dil alanlarında çeviri yaparsa, puanın yarısı)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 smtClean="0">
                          <a:effectLst/>
                        </a:rPr>
                        <a:t>1</a:t>
                      </a: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effectLst/>
                        </a:rPr>
                        <a:t>-</a:t>
                      </a: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582813"/>
                  </a:ext>
                </a:extLst>
              </a:tr>
              <a:tr h="504493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Üniversite tarafından hakem incelemesi yaptırıldıktan sonra yayınlanan ders kitabı (Hakemsiz ders kitapları puanlandırmaya tabi tutulmaz)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-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6508771"/>
                  </a:ext>
                </a:extLst>
              </a:tr>
              <a:tr h="504493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Uluslararası</a:t>
                      </a:r>
                      <a:r>
                        <a:rPr lang="tr-TR" sz="1600" b="1" dirty="0">
                          <a:effectLst/>
                        </a:rPr>
                        <a:t> yayınevleri tarafından yayınlanan ansiklopedilerde madde (en fazla dört madde hesaplamada dikkate alınır)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-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effectLst/>
                        </a:rPr>
                        <a:t>-</a:t>
                      </a: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2742880"/>
                  </a:ext>
                </a:extLst>
              </a:tr>
              <a:tr h="504493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Ulusal</a:t>
                      </a:r>
                      <a:r>
                        <a:rPr lang="tr-TR" sz="1600" b="1" dirty="0">
                          <a:effectLst/>
                        </a:rPr>
                        <a:t> yayınevleri tarafından yayınlanan ansiklopedilerde madde (en fazla dört madde hesaplamada dikkate alınır)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-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effectLst/>
                        </a:rPr>
                        <a:t>-</a:t>
                      </a: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1504245"/>
                  </a:ext>
                </a:extLst>
              </a:tr>
              <a:tr h="372124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23</a:t>
                      </a:r>
                      <a:endParaRPr lang="tr-TR" sz="11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41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2013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141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455" y="810763"/>
            <a:ext cx="10381672" cy="583928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</a:rPr>
              <a:t>Araştırma ve Geliştirme Faaliyetleri </a:t>
            </a:r>
            <a:r>
              <a:rPr lang="tr-TR" sz="2400" b="1" dirty="0" smtClean="0">
                <a:solidFill>
                  <a:srgbClr val="962E2E"/>
                </a:solidFill>
                <a:latin typeface="+mn-lt"/>
              </a:rPr>
              <a:t>: </a:t>
            </a:r>
            <a:r>
              <a:rPr lang="tr-TR" sz="2400" b="1" dirty="0" smtClean="0">
                <a:solidFill>
                  <a:srgbClr val="3333FF"/>
                </a:solidFill>
                <a:latin typeface="+mn-lt"/>
                <a:cs typeface="Calibri" panose="020F0502020204030204" pitchFamily="34" charset="0"/>
              </a:rPr>
              <a:t>Yıllara Göre Proje Bilgileri</a:t>
            </a:r>
            <a:endParaRPr lang="tr-TR" sz="24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2755-4502-4108-AEFF-F2B1AEC25DB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48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536297"/>
              </p:ext>
            </p:extLst>
          </p:nvPr>
        </p:nvGraphicFramePr>
        <p:xfrm>
          <a:off x="274321" y="1820174"/>
          <a:ext cx="11575933" cy="397899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0187304">
                  <a:extLst>
                    <a:ext uri="{9D8B030D-6E8A-4147-A177-3AD203B41FA5}">
                      <a16:colId xmlns:a16="http://schemas.microsoft.com/office/drawing/2014/main" val="163935098"/>
                    </a:ext>
                  </a:extLst>
                </a:gridCol>
                <a:gridCol w="754689">
                  <a:extLst>
                    <a:ext uri="{9D8B030D-6E8A-4147-A177-3AD203B41FA5}">
                      <a16:colId xmlns:a16="http://schemas.microsoft.com/office/drawing/2014/main" val="1347630180"/>
                    </a:ext>
                  </a:extLst>
                </a:gridCol>
                <a:gridCol w="633940">
                  <a:extLst>
                    <a:ext uri="{9D8B030D-6E8A-4147-A177-3AD203B41FA5}">
                      <a16:colId xmlns:a16="http://schemas.microsoft.com/office/drawing/2014/main" val="32622957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ARAŞTIRMA PROJELERİ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965912954"/>
                  </a:ext>
                </a:extLst>
              </a:tr>
              <a:tr h="4774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(1) Başarı </a:t>
                      </a:r>
                      <a:r>
                        <a:rPr lang="tr-TR" sz="1600" dirty="0">
                          <a:effectLst/>
                        </a:rPr>
                        <a:t>ile tamamlanmış AB çerçeve programı bilimsel araştırma proje sayısı (Koordinatör/ alt koordinatör/yürütücü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-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-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1898984129"/>
                  </a:ext>
                </a:extLst>
              </a:tr>
              <a:tr h="6357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Başarı ile tamamlanmış 1. Madde dışındaki uluslararası destekli bilimsel araştırma proje (Derleme ve rapor hazırlama çalışmaları hariç) sayısı 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-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-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850835826"/>
                  </a:ext>
                </a:extLst>
              </a:tr>
              <a:tr h="3353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TÜBİTAK Ar-Ge proje (ARDEB, TEYDEB, KAMAG, vb.)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-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2310762055"/>
                  </a:ext>
                </a:extLst>
              </a:tr>
              <a:tr h="24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Diğer TÜBİTAK proje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-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913348474"/>
                  </a:ext>
                </a:extLst>
              </a:tr>
              <a:tr h="4266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Üniversite dışındaki kamu kurumlarıyla yapılan başarıyla tamamlanmış bilimsel araştırma proje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-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-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1154197651"/>
                  </a:ext>
                </a:extLst>
              </a:tr>
              <a:tr h="6357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Başarıyla tamamlanmış </a:t>
                      </a:r>
                      <a:r>
                        <a:rPr lang="tr-TR" sz="1600" dirty="0" smtClean="0">
                          <a:effectLst/>
                        </a:rPr>
                        <a:t>Üniversite Bilimsel Araştırma Projeleri (</a:t>
                      </a:r>
                      <a:r>
                        <a:rPr lang="tr-TR" sz="1600" dirty="0">
                          <a:effectLst/>
                        </a:rPr>
                        <a:t>BAP) </a:t>
                      </a:r>
                      <a:r>
                        <a:rPr lang="tr-TR" sz="1600" dirty="0" smtClean="0">
                          <a:effectLst/>
                        </a:rPr>
                        <a:t>Koordinatörlüğü destekli </a:t>
                      </a:r>
                      <a:r>
                        <a:rPr lang="tr-TR" sz="1600" dirty="0">
                          <a:effectLst/>
                        </a:rPr>
                        <a:t>araştırma projesi (derleme ve rapor hazırlama çalışmaları hariç)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-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-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484504468"/>
                  </a:ext>
                </a:extLst>
              </a:tr>
              <a:tr h="6357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Başarıyla tamamlanmış diğer ulusal bilimsel araştırma projesi (TTO ve sanayi kuruluşları ile yapılan Ar-Ge projeleri, vb.) (derleme ve rapor hazırlama çalışmaları hariç)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-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-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697897285"/>
                  </a:ext>
                </a:extLst>
              </a:tr>
              <a:tr h="307117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-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1</a:t>
                      </a: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4282745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630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8600" y="752656"/>
            <a:ext cx="10457873" cy="623562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Faaliyetleri </a:t>
            </a:r>
            <a:r>
              <a:rPr lang="tr-TR" sz="2800" b="1" dirty="0" smtClean="0">
                <a:solidFill>
                  <a:srgbClr val="962E2E"/>
                </a:solidFill>
              </a:rPr>
              <a:t>: </a:t>
            </a:r>
            <a:r>
              <a:rPr lang="tr-TR" sz="1800" b="1" dirty="0" smtClean="0">
                <a:solidFill>
                  <a:srgbClr val="0000CC"/>
                </a:solidFill>
              </a:rPr>
              <a:t>Yıllara Göre Bilimsel Toplantı Faaliyetleri </a:t>
            </a:r>
            <a:endParaRPr lang="tr-TR" sz="1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49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408096"/>
              </p:ext>
            </p:extLst>
          </p:nvPr>
        </p:nvGraphicFramePr>
        <p:xfrm>
          <a:off x="553164" y="1834962"/>
          <a:ext cx="11161645" cy="413467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708816">
                  <a:extLst>
                    <a:ext uri="{9D8B030D-6E8A-4147-A177-3AD203B41FA5}">
                      <a16:colId xmlns:a16="http://schemas.microsoft.com/office/drawing/2014/main" val="3709928752"/>
                    </a:ext>
                  </a:extLst>
                </a:gridCol>
                <a:gridCol w="778639">
                  <a:extLst>
                    <a:ext uri="{9D8B030D-6E8A-4147-A177-3AD203B41FA5}">
                      <a16:colId xmlns:a16="http://schemas.microsoft.com/office/drawing/2014/main" val="4108230107"/>
                    </a:ext>
                  </a:extLst>
                </a:gridCol>
                <a:gridCol w="674190">
                  <a:extLst>
                    <a:ext uri="{9D8B030D-6E8A-4147-A177-3AD203B41FA5}">
                      <a16:colId xmlns:a16="http://schemas.microsoft.com/office/drawing/2014/main" val="3530798822"/>
                    </a:ext>
                  </a:extLst>
                </a:gridCol>
              </a:tblGrid>
              <a:tr h="442019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BİLİMSEL TOPLANTI FAALİYETLERİ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extLst>
                  <a:ext uri="{0D108BD9-81ED-4DB2-BD59-A6C34878D82A}">
                    <a16:rowId xmlns:a16="http://schemas.microsoft.com/office/drawing/2014/main" val="3872679687"/>
                  </a:ext>
                </a:extLst>
              </a:tr>
              <a:tr h="74146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Uluslararası bilimsel toplantılarda sunulan, tam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 smtClean="0">
                          <a:effectLst/>
                        </a:rPr>
                        <a:t>2</a:t>
                      </a: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</a:t>
                      </a:r>
                      <a:r>
                        <a:rPr lang="tr-TR" sz="1050" b="1" dirty="0" smtClean="0">
                          <a:effectLst/>
                        </a:rPr>
                        <a:t>6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extLst>
                  <a:ext uri="{0D108BD9-81ED-4DB2-BD59-A6C34878D82A}">
                    <a16:rowId xmlns:a16="http://schemas.microsoft.com/office/drawing/2014/main" val="3895616067"/>
                  </a:ext>
                </a:extLst>
              </a:tr>
              <a:tr h="74146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Uluslararası bilimsel toplantılarda sunulan, özet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>
                          <a:effectLst/>
                        </a:rPr>
                        <a:t>4 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</a:rPr>
                        <a:t>7</a:t>
                      </a:r>
                      <a:r>
                        <a:rPr lang="tr-TR" sz="1050" b="1" dirty="0">
                          <a:effectLst/>
                        </a:rPr>
                        <a:t> 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extLst>
                  <a:ext uri="{0D108BD9-81ED-4DB2-BD59-A6C34878D82A}">
                    <a16:rowId xmlns:a16="http://schemas.microsoft.com/office/drawing/2014/main" val="676625811"/>
                  </a:ext>
                </a:extLst>
              </a:tr>
              <a:tr h="496415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Uluslararası bilimsel toplantılarda poster olarak sunulan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>
                          <a:effectLst/>
                        </a:rPr>
                        <a:t>-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</a:rPr>
                        <a:t>-</a:t>
                      </a:r>
                      <a:r>
                        <a:rPr lang="tr-TR" sz="1050" b="1" dirty="0">
                          <a:effectLst/>
                        </a:rPr>
                        <a:t> 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extLst>
                  <a:ext uri="{0D108BD9-81ED-4DB2-BD59-A6C34878D82A}">
                    <a16:rowId xmlns:a16="http://schemas.microsoft.com/office/drawing/2014/main" val="4247188220"/>
                  </a:ext>
                </a:extLst>
              </a:tr>
              <a:tr h="568692"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Ulusal bilimsel toplantılarda sunulan tam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 smtClean="0">
                          <a:effectLst/>
                        </a:rPr>
                        <a:t>2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</a:rPr>
                        <a:t>-</a:t>
                      </a:r>
                      <a:r>
                        <a:rPr lang="tr-TR" sz="1050" b="1" dirty="0">
                          <a:effectLst/>
                        </a:rPr>
                        <a:t> 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extLst>
                  <a:ext uri="{0D108BD9-81ED-4DB2-BD59-A6C34878D82A}">
                    <a16:rowId xmlns:a16="http://schemas.microsoft.com/office/drawing/2014/main" val="1726692197"/>
                  </a:ext>
                </a:extLst>
              </a:tr>
              <a:tr h="56869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Ulusal bilimsel toplantılarda sunulan, özet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>
                          <a:effectLst/>
                        </a:rPr>
                        <a:t>2 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</a:rPr>
                        <a:t>-</a:t>
                      </a:r>
                      <a:r>
                        <a:rPr lang="tr-TR" sz="1050" b="1" dirty="0">
                          <a:effectLst/>
                        </a:rPr>
                        <a:t> 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extLst>
                  <a:ext uri="{0D108BD9-81ED-4DB2-BD59-A6C34878D82A}">
                    <a16:rowId xmlns:a16="http://schemas.microsoft.com/office/drawing/2014/main" val="1997404918"/>
                  </a:ext>
                </a:extLst>
              </a:tr>
              <a:tr h="287966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Ulusal bilimsel toplantılarda poster olarak sunulan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>
                          <a:effectLst/>
                        </a:rPr>
                        <a:t>- 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</a:rPr>
                        <a:t>-</a:t>
                      </a:r>
                      <a:r>
                        <a:rPr lang="tr-TR" sz="1050" b="1" dirty="0">
                          <a:effectLst/>
                        </a:rPr>
                        <a:t> 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extLst>
                  <a:ext uri="{0D108BD9-81ED-4DB2-BD59-A6C34878D82A}">
                    <a16:rowId xmlns:a16="http://schemas.microsoft.com/office/drawing/2014/main" val="4093221123"/>
                  </a:ext>
                </a:extLst>
              </a:tr>
              <a:tr h="287966"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r>
                        <a:rPr lang="tr-TR" sz="11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  <a:r>
                        <a:rPr lang="tr-TR" sz="1050" b="1" dirty="0">
                          <a:effectLst/>
                        </a:rPr>
                        <a:t> 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extLst>
                  <a:ext uri="{0D108BD9-81ED-4DB2-BD59-A6C34878D82A}">
                    <a16:rowId xmlns:a16="http://schemas.microsoft.com/office/drawing/2014/main" val="4008683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827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7" name="Unvan 3"/>
          <p:cNvSpPr txBox="1">
            <a:spLocks/>
          </p:cNvSpPr>
          <p:nvPr/>
        </p:nvSpPr>
        <p:spPr>
          <a:xfrm>
            <a:off x="-1" y="797551"/>
            <a:ext cx="10741891" cy="690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YÖNETİM: </a:t>
            </a:r>
            <a:r>
              <a:rPr lang="tr-TR" sz="3200" b="1" dirty="0" smtClean="0">
                <a:solidFill>
                  <a:srgbClr val="3333FF"/>
                </a:solidFill>
              </a:rPr>
              <a:t>Bölüm Başkanlıkları</a:t>
            </a:r>
            <a:endParaRPr lang="tr-TR" sz="3200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3789639"/>
              </p:ext>
            </p:extLst>
          </p:nvPr>
        </p:nvGraphicFramePr>
        <p:xfrm>
          <a:off x="496390" y="1782621"/>
          <a:ext cx="11366317" cy="2503630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901055">
                  <a:extLst>
                    <a:ext uri="{9D8B030D-6E8A-4147-A177-3AD203B41FA5}">
                      <a16:colId xmlns:a16="http://schemas.microsoft.com/office/drawing/2014/main" val="3065712096"/>
                    </a:ext>
                  </a:extLst>
                </a:gridCol>
                <a:gridCol w="2999916">
                  <a:extLst>
                    <a:ext uri="{9D8B030D-6E8A-4147-A177-3AD203B41FA5}">
                      <a16:colId xmlns:a16="http://schemas.microsoft.com/office/drawing/2014/main" val="4090272509"/>
                    </a:ext>
                  </a:extLst>
                </a:gridCol>
                <a:gridCol w="2732207">
                  <a:extLst>
                    <a:ext uri="{9D8B030D-6E8A-4147-A177-3AD203B41FA5}">
                      <a16:colId xmlns:a16="http://schemas.microsoft.com/office/drawing/2014/main" val="2144326116"/>
                    </a:ext>
                  </a:extLst>
                </a:gridCol>
                <a:gridCol w="2733139">
                  <a:extLst>
                    <a:ext uri="{9D8B030D-6E8A-4147-A177-3AD203B41FA5}">
                      <a16:colId xmlns:a16="http://schemas.microsoft.com/office/drawing/2014/main" val="1937569056"/>
                    </a:ext>
                  </a:extLst>
                </a:gridCol>
              </a:tblGrid>
              <a:tr h="96260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</a:t>
                      </a: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ADI*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Başkanı </a:t>
                      </a:r>
                      <a:endParaRPr lang="tr-TR" sz="1800" dirty="0" smtClean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Ünvanı</a:t>
                      </a: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Adı Soyadı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Başkan Yardımcısı </a:t>
                      </a:r>
                      <a:r>
                        <a:rPr lang="tr-TR" sz="1800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Ünvanı</a:t>
                      </a: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Adı Soyadı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Başkan Yardımcısı </a:t>
                      </a:r>
                      <a:r>
                        <a:rPr lang="tr-TR" sz="1800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Ünvanı</a:t>
                      </a: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Adı Soyadı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324153"/>
                  </a:ext>
                </a:extLst>
              </a:tr>
              <a:tr h="770514"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KAMU HUKUKU BÖLÜMÜ</a:t>
                      </a:r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DOÇ.DR.ERCAN</a:t>
                      </a:r>
                      <a:r>
                        <a:rPr lang="tr-TR" sz="1800" baseline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SARICAOĞLU</a:t>
                      </a:r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sz="18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92003890"/>
                  </a:ext>
                </a:extLst>
              </a:tr>
              <a:tr h="770514"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ÖZEL HUKUK BÖLÜMÜ</a:t>
                      </a:r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DOÇ.DR.SEDA GAYRETLİ AYDIN</a:t>
                      </a:r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sz="18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3462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433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461819" y="705017"/>
            <a:ext cx="10279506" cy="744583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Faaliyetleri </a:t>
            </a:r>
            <a:r>
              <a:rPr lang="tr-TR" sz="2800" b="1" dirty="0" smtClean="0">
                <a:solidFill>
                  <a:srgbClr val="962E2E"/>
                </a:solidFill>
              </a:rPr>
              <a:t>: </a:t>
            </a:r>
            <a:r>
              <a:rPr lang="tr-TR" sz="1800" b="1" dirty="0" smtClean="0">
                <a:solidFill>
                  <a:srgbClr val="0000CC"/>
                </a:solidFill>
              </a:rPr>
              <a:t>Yıllara Göre Editörlük ve Hakemlik Faaliyetleri</a:t>
            </a:r>
            <a:endParaRPr lang="tr-TR" sz="1800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50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134925"/>
              </p:ext>
            </p:extLst>
          </p:nvPr>
        </p:nvGraphicFramePr>
        <p:xfrm>
          <a:off x="365757" y="1870989"/>
          <a:ext cx="11342538" cy="394340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8990679">
                  <a:extLst>
                    <a:ext uri="{9D8B030D-6E8A-4147-A177-3AD203B41FA5}">
                      <a16:colId xmlns:a16="http://schemas.microsoft.com/office/drawing/2014/main" val="1220560926"/>
                    </a:ext>
                  </a:extLst>
                </a:gridCol>
                <a:gridCol w="1182255">
                  <a:extLst>
                    <a:ext uri="{9D8B030D-6E8A-4147-A177-3AD203B41FA5}">
                      <a16:colId xmlns:a16="http://schemas.microsoft.com/office/drawing/2014/main" val="1174520499"/>
                    </a:ext>
                  </a:extLst>
                </a:gridCol>
                <a:gridCol w="1169604">
                  <a:extLst>
                    <a:ext uri="{9D8B030D-6E8A-4147-A177-3AD203B41FA5}">
                      <a16:colId xmlns:a16="http://schemas.microsoft.com/office/drawing/2014/main" val="2030783754"/>
                    </a:ext>
                  </a:extLst>
                </a:gridCol>
              </a:tblGrid>
              <a:tr h="692083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EDİTÖRLÜK ve HAKEMLİK 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FAALİYETLERİ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8229748"/>
                  </a:ext>
                </a:extLst>
              </a:tr>
              <a:tr h="527936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baş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0769623"/>
                  </a:ext>
                </a:extLst>
              </a:tr>
              <a:tr h="309349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</a:t>
                      </a:r>
                      <a:r>
                        <a:rPr lang="tr-TR" sz="1600" dirty="0" err="1">
                          <a:effectLst/>
                        </a:rPr>
                        <a:t>associate</a:t>
                      </a:r>
                      <a:r>
                        <a:rPr lang="tr-TR" sz="1600" dirty="0">
                          <a:effectLst/>
                        </a:rPr>
                        <a:t>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6568925"/>
                  </a:ext>
                </a:extLst>
              </a:tr>
              <a:tr h="346336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asistan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2417168"/>
                  </a:ext>
                </a:extLst>
              </a:tr>
              <a:tr h="309349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yayın kurulu üyeliği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9100549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TR Dizin kapsamındaki dergilerde baş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94653970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TR Dizin kapsamındaki dergilerde yayın kurulu üyeliği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8098917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hakemlik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2225721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TR Dizin kapsamındaki dergilerde hakemlik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25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45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62114889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 smtClean="0">
                          <a:solidFill>
                            <a:srgbClr val="FF0000"/>
                          </a:solidFill>
                          <a:effectLst/>
                        </a:rPr>
                        <a:t>25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600" dirty="0" smtClean="0">
                          <a:solidFill>
                            <a:srgbClr val="FF0000"/>
                          </a:solidFill>
                          <a:effectLst/>
                        </a:rPr>
                        <a:t>45</a:t>
                      </a:r>
                      <a:endParaRPr lang="tr-T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27799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72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5491" y="811869"/>
            <a:ext cx="10566400" cy="600891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Faaliyetleri : </a:t>
            </a:r>
            <a:r>
              <a:rPr lang="tr-TR" sz="2400" b="1" dirty="0" smtClean="0">
                <a:solidFill>
                  <a:srgbClr val="3333FF"/>
                </a:solidFill>
              </a:rPr>
              <a:t>Atıflar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1200" b="1" i="1" dirty="0" smtClean="0">
                <a:solidFill>
                  <a:srgbClr val="0000CC"/>
                </a:solidFill>
              </a:rPr>
              <a:t>(</a:t>
            </a:r>
            <a:r>
              <a:rPr lang="tr-TR" sz="1200" b="1" i="1" dirty="0">
                <a:solidFill>
                  <a:srgbClr val="0000CC"/>
                </a:solidFill>
              </a:rPr>
              <a:t>Yazarın kendi yayınlarına yaptığı atıflar hariç</a:t>
            </a:r>
            <a:r>
              <a:rPr lang="tr-TR" sz="1200" b="1" i="1" dirty="0" smtClean="0">
                <a:solidFill>
                  <a:srgbClr val="0000CC"/>
                </a:solidFill>
              </a:rPr>
              <a:t>)</a:t>
            </a:r>
            <a:endParaRPr lang="tr-TR" sz="1200" b="1" i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51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816307"/>
              </p:ext>
            </p:extLst>
          </p:nvPr>
        </p:nvGraphicFramePr>
        <p:xfrm>
          <a:off x="470263" y="1943069"/>
          <a:ext cx="11208215" cy="416392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767041">
                  <a:extLst>
                    <a:ext uri="{9D8B030D-6E8A-4147-A177-3AD203B41FA5}">
                      <a16:colId xmlns:a16="http://schemas.microsoft.com/office/drawing/2014/main" val="2526474675"/>
                    </a:ext>
                  </a:extLst>
                </a:gridCol>
                <a:gridCol w="805070">
                  <a:extLst>
                    <a:ext uri="{9D8B030D-6E8A-4147-A177-3AD203B41FA5}">
                      <a16:colId xmlns:a16="http://schemas.microsoft.com/office/drawing/2014/main" val="3884299834"/>
                    </a:ext>
                  </a:extLst>
                </a:gridCol>
                <a:gridCol w="636104">
                  <a:extLst>
                    <a:ext uri="{9D8B030D-6E8A-4147-A177-3AD203B41FA5}">
                      <a16:colId xmlns:a16="http://schemas.microsoft.com/office/drawing/2014/main" val="3121958545"/>
                    </a:ext>
                  </a:extLst>
                </a:gridCol>
              </a:tblGrid>
              <a:tr h="5537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ATIFLAR 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tr-TR" sz="1400" b="1" i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1" i="1" dirty="0">
                          <a:solidFill>
                            <a:srgbClr val="0000CC"/>
                          </a:solidFill>
                          <a:effectLst/>
                        </a:rPr>
                        <a:t>Yazarın kendi yayınlarına yaptığı atıflar hariç)</a:t>
                      </a:r>
                      <a:endParaRPr lang="tr-TR" sz="1400" b="1" i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2394193471"/>
                  </a:ext>
                </a:extLst>
              </a:tr>
              <a:tr h="70218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SCI, SCI-E, SSCI ve AHCI tarafından taranan dergilerde;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Uluslararası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yayınevleri tarafından yayımlanmış kitaplarda yayımlanan ve adayın yazar olarak yer almadığı yayınlardan her birinde, metin içindeki atıf sayısına bakılmaksızın adayın atıf yapılan her eseri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için bir atıf sayısı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dikkate alınır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</a:rPr>
                        <a:t>46</a:t>
                      </a:r>
                      <a:r>
                        <a:rPr lang="tr-TR" sz="1050" b="1" dirty="0">
                          <a:effectLst/>
                        </a:rPr>
                        <a:t> 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r>
                        <a:rPr lang="tr-TR" sz="1000" dirty="0" smtClean="0">
                          <a:effectLst/>
                        </a:rPr>
                        <a:t>-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695382362"/>
                  </a:ext>
                </a:extLst>
              </a:tr>
              <a:tr h="778428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SCI, SCI-E, SSCI ve AHCI dışındaki endeksler tarafından taranan dergilerde;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Uluslararası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yayınevleri tarafından yayımlanmış kitaplarda bölüm yazarı olarak yayımlanan ve adayın yazar olarak yer almadığı yayınlardan her birinde, metin içindeki atıf sayısına bakılmaksızın adayın atıf yapılan her eseri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için bir atıf sayısı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dikkate alınır)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1 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r>
                        <a:rPr lang="tr-TR" sz="1000" dirty="0" smtClean="0">
                          <a:effectLst/>
                        </a:rPr>
                        <a:t>-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331923312"/>
                  </a:ext>
                </a:extLst>
              </a:tr>
              <a:tr h="58589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Ulusal hakemli dergilerde;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Ulusal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yayınevleri tarafından yayımlanmış kitaplarda yayımlanan ve adayın yazar olarak yer almadığı yayınlardan her birinde, metin içindeki atıf sayısına bakılmaksızın adayın atıf yapılan her eseri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için bir atıf sayısı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dikkate alınır)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</a:rPr>
                        <a:t>70</a:t>
                      </a:r>
                      <a:r>
                        <a:rPr lang="tr-TR" sz="1050" b="1" dirty="0">
                          <a:effectLst/>
                        </a:rPr>
                        <a:t> 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effectLst/>
                        </a:rPr>
                        <a:t>80</a:t>
                      </a:r>
                      <a:r>
                        <a:rPr lang="tr-TR" sz="10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547953736"/>
                  </a:ext>
                </a:extLst>
              </a:tr>
              <a:tr h="68843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Güzel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Sanatlardaki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eserlerin uluslararası kaynak veya yayın organlarında yer alması (kitap, ansiklopedi, katalog, periyodik sanat dergileri, belgesel nitelikli TV yayınları,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film)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veya gösterime ya da dinletime girmesi.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(Ancak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duyuru niteliğindeki yayınlar geçerli değildir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.)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-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effectLst/>
                        </a:rPr>
                        <a:t>-</a:t>
                      </a:r>
                      <a:r>
                        <a:rPr lang="tr-TR" sz="10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642334225"/>
                  </a:ext>
                </a:extLst>
              </a:tr>
              <a:tr h="58589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Güzel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Sanatlardaki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eserlerin ulusal kaynak veya yayın organlarında yer alması (kitap, ansiklopedi, katalog, periyodik sanat dergileri, belgesel nitelikli TV yayınları, film) veya gösterime ya da dinletime girmesi.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(Ancak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duyuru niteliğindeki yayınlar geçerli değildir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.)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-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r>
                        <a:rPr lang="tr-TR" sz="1000" dirty="0" smtClean="0">
                          <a:effectLst/>
                        </a:rPr>
                        <a:t>-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4284001582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117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effectLst/>
                        </a:rPr>
                        <a:t>80</a:t>
                      </a:r>
                      <a:r>
                        <a:rPr lang="tr-TR" sz="10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2002275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622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09" y="806758"/>
            <a:ext cx="9941769" cy="644356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Bilimsel, Sosyal, Kültürel ve Sportif Faaliyetler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1853F-0A03-4649-8FC9-B14B1A95AEC8}" type="datetime1">
              <a:rPr lang="tr-TR" smtClean="0"/>
              <a:pPr/>
              <a:t>15.01.2026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52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41075" y="6079351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etkinliklerin dışında varsa lütfen tabloya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898350"/>
              </p:ext>
            </p:extLst>
          </p:nvPr>
        </p:nvGraphicFramePr>
        <p:xfrm>
          <a:off x="457201" y="1848680"/>
          <a:ext cx="11390242" cy="4030956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603507">
                  <a:extLst>
                    <a:ext uri="{9D8B030D-6E8A-4147-A177-3AD203B41FA5}">
                      <a16:colId xmlns:a16="http://schemas.microsoft.com/office/drawing/2014/main" val="1512283553"/>
                    </a:ext>
                  </a:extLst>
                </a:gridCol>
                <a:gridCol w="1214863">
                  <a:extLst>
                    <a:ext uri="{9D8B030D-6E8A-4147-A177-3AD203B41FA5}">
                      <a16:colId xmlns:a16="http://schemas.microsoft.com/office/drawing/2014/main" val="2941615692"/>
                    </a:ext>
                  </a:extLst>
                </a:gridCol>
                <a:gridCol w="1214863">
                  <a:extLst>
                    <a:ext uri="{9D8B030D-6E8A-4147-A177-3AD203B41FA5}">
                      <a16:colId xmlns:a16="http://schemas.microsoft.com/office/drawing/2014/main" val="3849964202"/>
                    </a:ext>
                  </a:extLst>
                </a:gridCol>
                <a:gridCol w="4399001">
                  <a:extLst>
                    <a:ext uri="{9D8B030D-6E8A-4147-A177-3AD203B41FA5}">
                      <a16:colId xmlns:a16="http://schemas.microsoft.com/office/drawing/2014/main" val="1885514975"/>
                    </a:ext>
                  </a:extLst>
                </a:gridCol>
                <a:gridCol w="974035">
                  <a:extLst>
                    <a:ext uri="{9D8B030D-6E8A-4147-A177-3AD203B41FA5}">
                      <a16:colId xmlns:a16="http://schemas.microsoft.com/office/drawing/2014/main" val="2981608465"/>
                    </a:ext>
                  </a:extLst>
                </a:gridCol>
                <a:gridCol w="983973">
                  <a:extLst>
                    <a:ext uri="{9D8B030D-6E8A-4147-A177-3AD203B41FA5}">
                      <a16:colId xmlns:a16="http://schemas.microsoft.com/office/drawing/2014/main" val="3219867409"/>
                    </a:ext>
                  </a:extLst>
                </a:gridCol>
              </a:tblGrid>
              <a:tr h="303513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Faaliyet Türü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Faaliyet Türü</a:t>
                      </a:r>
                      <a:endParaRPr lang="tr-TR" sz="16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906734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Sempozyum ve Kongre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Teknik Gezi</a:t>
                      </a:r>
                      <a:endParaRPr lang="tr-TR" sz="16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8491658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Konferans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Eğitim Seminerleri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dirty="0" smtClean="0">
                          <a:effectLst/>
                          <a:latin typeface="+mn-lt"/>
                        </a:rPr>
                        <a:t>1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</a:rPr>
                        <a:t>4</a:t>
                      </a: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8280707"/>
                  </a:ext>
                </a:extLst>
              </a:tr>
              <a:tr h="50236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Panel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Ulusal Toplantı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</a:rPr>
                        <a:t>-</a:t>
                      </a: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</a:rPr>
                        <a:t>-</a:t>
                      </a: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50364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Seminer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Diğer (Açıkhava Etkinlikleri, Ziyaretler, Geziler </a:t>
                      </a:r>
                      <a:r>
                        <a:rPr lang="tr-TR" sz="1600" dirty="0" err="1">
                          <a:effectLst/>
                          <a:latin typeface="+mn-lt"/>
                        </a:rPr>
                        <a:t>v.b</a:t>
                      </a:r>
                      <a:r>
                        <a:rPr lang="tr-TR" sz="1600" dirty="0">
                          <a:effectLst/>
                          <a:latin typeface="+mn-lt"/>
                        </a:rPr>
                        <a:t>.)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</a:rPr>
                        <a:t>1</a:t>
                      </a: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0936759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Açık Oturum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effectLst/>
                          <a:latin typeface="+mn-lt"/>
                        </a:rPr>
                        <a:t>Çalıştay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</a:rPr>
                        <a:t>2</a:t>
                      </a: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</a:rPr>
                        <a:t>3</a:t>
                      </a: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7973444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Söyleşi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Film Gösterimi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</a:rPr>
                        <a:t>-</a:t>
                      </a: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</a:rPr>
                        <a:t>-</a:t>
                      </a: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6299195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Tiyatro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Bağış ve Yardım Kampanyası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</a:rPr>
                        <a:t>2</a:t>
                      </a: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</a:rPr>
                        <a:t>2</a:t>
                      </a: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0030321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Konser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Bilgilendirme ve Tanıtım Toplantısı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</a:rPr>
                        <a:t>-</a:t>
                      </a: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</a:rPr>
                        <a:t>-</a:t>
                      </a: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7623417"/>
                  </a:ext>
                </a:extLst>
              </a:tr>
              <a:tr h="350551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Sergi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Anma Törenleri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dirty="0" smtClean="0">
                          <a:effectLst/>
                          <a:latin typeface="+mn-lt"/>
                        </a:rPr>
                        <a:t>1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84438468"/>
                  </a:ext>
                </a:extLst>
              </a:tr>
              <a:tr h="266621">
                <a:tc rowSpan="2"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Spor Turnuvası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Öğrenci Oryantasyon Semineri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30704476"/>
                  </a:ext>
                </a:extLst>
              </a:tr>
              <a:tr h="23699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5473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61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88320B-9400-8752-5852-B43078EE5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60" y="885809"/>
            <a:ext cx="10295957" cy="561703"/>
          </a:xfrm>
        </p:spPr>
        <p:txBody>
          <a:bodyPr>
            <a:noAutofit/>
          </a:bodyPr>
          <a:lstStyle/>
          <a:p>
            <a:pPr algn="ctr"/>
            <a:r>
              <a:rPr lang="tr-TR" sz="2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Bilimsel, Sosyal, Kültürel ve Sportif Ödüller ile Başarılar</a:t>
            </a:r>
            <a:endParaRPr lang="tr-TR" sz="2600" dirty="0">
              <a:solidFill>
                <a:srgbClr val="FF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560BE-1799-43F5-B7C9-D9654B7B934C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53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759477"/>
              </p:ext>
            </p:extLst>
          </p:nvPr>
        </p:nvGraphicFramePr>
        <p:xfrm>
          <a:off x="532060" y="1932314"/>
          <a:ext cx="11096724" cy="194572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8944627">
                  <a:extLst>
                    <a:ext uri="{9D8B030D-6E8A-4147-A177-3AD203B41FA5}">
                      <a16:colId xmlns:a16="http://schemas.microsoft.com/office/drawing/2014/main" val="2633809722"/>
                    </a:ext>
                  </a:extLst>
                </a:gridCol>
                <a:gridCol w="1022090">
                  <a:extLst>
                    <a:ext uri="{9D8B030D-6E8A-4147-A177-3AD203B41FA5}">
                      <a16:colId xmlns:a16="http://schemas.microsoft.com/office/drawing/2014/main" val="518810373"/>
                    </a:ext>
                  </a:extLst>
                </a:gridCol>
                <a:gridCol w="1130007">
                  <a:extLst>
                    <a:ext uri="{9D8B030D-6E8A-4147-A177-3AD203B41FA5}">
                      <a16:colId xmlns:a16="http://schemas.microsoft.com/office/drawing/2014/main" val="2738585799"/>
                    </a:ext>
                  </a:extLst>
                </a:gridCol>
              </a:tblGrid>
              <a:tr h="767979"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Bilimsel, Sosyal, Kültürel ve Sportif Ödül ve/veya Başarı </a:t>
                      </a:r>
                    </a:p>
                    <a:p>
                      <a:pPr marL="36195" marR="36195" algn="ctr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800" b="1" dirty="0">
                          <a:solidFill>
                            <a:srgbClr val="0066FF"/>
                          </a:solidFill>
                          <a:effectLst/>
                        </a:rPr>
                        <a:t>(Ödülün Adı ve Derecesi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) 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99130183"/>
                  </a:ext>
                </a:extLst>
              </a:tr>
              <a:tr h="588871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Akademik Teşvik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</a:rPr>
                        <a:t>3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 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60366268"/>
                  </a:ext>
                </a:extLst>
              </a:tr>
              <a:tr h="588871">
                <a:tc>
                  <a:txBody>
                    <a:bodyPr/>
                    <a:lstStyle/>
                    <a:p>
                      <a:pPr marL="36195" marR="3619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</a:rPr>
                        <a:t> </a:t>
                      </a:r>
                      <a:endParaRPr lang="tr-T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 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50861125"/>
                  </a:ext>
                </a:extLst>
              </a:tr>
            </a:tbl>
          </a:graphicData>
        </a:graphic>
      </p:graphicFrame>
      <p:sp>
        <p:nvSpPr>
          <p:cNvPr id="9" name="Metin kutusu 8"/>
          <p:cNvSpPr txBox="1"/>
          <p:nvPr/>
        </p:nvSpPr>
        <p:spPr>
          <a:xfrm>
            <a:off x="532061" y="5879344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8784" y="6330031"/>
            <a:ext cx="386082" cy="39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32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951345" y="2521383"/>
            <a:ext cx="10402455" cy="3177453"/>
          </a:xfrm>
        </p:spPr>
        <p:txBody>
          <a:bodyPr>
            <a:normAutofit/>
          </a:bodyPr>
          <a:lstStyle/>
          <a:p>
            <a:r>
              <a:rPr lang="tr-TR" sz="7200" b="1" dirty="0" smtClean="0">
                <a:solidFill>
                  <a:srgbClr val="3333FF"/>
                </a:solidFill>
              </a:rPr>
              <a:t>ULUSLARARASILAŞMA</a:t>
            </a:r>
            <a:endParaRPr lang="tr-TR" sz="7200" b="1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02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838200" y="790673"/>
            <a:ext cx="10254343" cy="71845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ERASMUS+ </a:t>
            </a:r>
            <a:r>
              <a:rPr lang="tr-TR" sz="3200" b="1" dirty="0" smtClean="0">
                <a:solidFill>
                  <a:srgbClr val="0000CC"/>
                </a:solidFill>
              </a:rPr>
              <a:t>Hareketlilik Durumu</a:t>
            </a:r>
            <a:endParaRPr lang="tr-TR" sz="3200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55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308318"/>
              </p:ext>
            </p:extLst>
          </p:nvPr>
        </p:nvGraphicFramePr>
        <p:xfrm>
          <a:off x="235132" y="1958195"/>
          <a:ext cx="11443346" cy="3955587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8962120">
                  <a:extLst>
                    <a:ext uri="{9D8B030D-6E8A-4147-A177-3AD203B41FA5}">
                      <a16:colId xmlns:a16="http://schemas.microsoft.com/office/drawing/2014/main" val="3486356541"/>
                    </a:ext>
                  </a:extLst>
                </a:gridCol>
                <a:gridCol w="1240613">
                  <a:extLst>
                    <a:ext uri="{9D8B030D-6E8A-4147-A177-3AD203B41FA5}">
                      <a16:colId xmlns:a16="http://schemas.microsoft.com/office/drawing/2014/main" val="1443208702"/>
                    </a:ext>
                  </a:extLst>
                </a:gridCol>
                <a:gridCol w="1240613">
                  <a:extLst>
                    <a:ext uri="{9D8B030D-6E8A-4147-A177-3AD203B41FA5}">
                      <a16:colId xmlns:a16="http://schemas.microsoft.com/office/drawing/2014/main" val="509227458"/>
                    </a:ext>
                  </a:extLst>
                </a:gridCol>
              </a:tblGrid>
              <a:tr h="5602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</a:rPr>
                        <a:t>ERASMUS+ HAREKETLİLİLK DURUMU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r-TR" sz="2400" b="1" kern="1200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r-TR" sz="2400" b="1" kern="1200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03780812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Yurtdışına Giden Öğrenci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 smtClean="0">
                          <a:effectLst/>
                        </a:rPr>
                        <a:t>3</a:t>
                      </a:r>
                      <a:r>
                        <a:rPr lang="tr-TR" sz="1200" b="1" dirty="0">
                          <a:effectLst/>
                        </a:rPr>
                        <a:t> </a:t>
                      </a:r>
                      <a:endParaRPr lang="tr-T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 smtClean="0">
                          <a:effectLst/>
                        </a:rPr>
                        <a:t>-</a:t>
                      </a:r>
                      <a:r>
                        <a:rPr lang="tr-TR" sz="1200" b="1" dirty="0">
                          <a:effectLst/>
                        </a:rPr>
                        <a:t> </a:t>
                      </a:r>
                      <a:endParaRPr lang="tr-T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54700890"/>
                  </a:ext>
                </a:extLst>
              </a:tr>
              <a:tr h="564333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Yurtdışına Giden Öğretim Elemanı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 smtClean="0">
                          <a:effectLst/>
                        </a:rPr>
                        <a:t>1</a:t>
                      </a:r>
                      <a:r>
                        <a:rPr lang="tr-TR" sz="1200" b="1" dirty="0">
                          <a:effectLst/>
                        </a:rPr>
                        <a:t> </a:t>
                      </a:r>
                      <a:endParaRPr lang="tr-T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effectLst/>
                        </a:rPr>
                        <a:t> </a:t>
                      </a:r>
                      <a:r>
                        <a:rPr lang="tr-TR" sz="1200" b="1" dirty="0" smtClean="0">
                          <a:effectLst/>
                        </a:rPr>
                        <a:t>2</a:t>
                      </a:r>
                      <a:endParaRPr lang="tr-T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16308354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Yurtdışına Giden İdari Personel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-</a:t>
                      </a: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34161976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24036789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Yurtdışından Gelen Öğrenci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-</a:t>
                      </a: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-</a:t>
                      </a: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8655032"/>
                  </a:ext>
                </a:extLst>
              </a:tr>
              <a:tr h="61998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Yurtdışından Gelen Öğretim Elemanı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-</a:t>
                      </a: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45825508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Yurtdışından Gelen İdari Personel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58299731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-</a:t>
                      </a: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96452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600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219" y="774666"/>
            <a:ext cx="10197854" cy="596155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Bilgi </a:t>
            </a:r>
            <a:r>
              <a:rPr lang="tr-TR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Paketi Hazırlanma Durumu</a:t>
            </a:r>
            <a:endParaRPr lang="tr-TR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100268"/>
              </p:ext>
            </p:extLst>
          </p:nvPr>
        </p:nvGraphicFramePr>
        <p:xfrm>
          <a:off x="429717" y="1976580"/>
          <a:ext cx="11477361" cy="1920375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558348">
                  <a:extLst>
                    <a:ext uri="{9D8B030D-6E8A-4147-A177-3AD203B41FA5}">
                      <a16:colId xmlns:a16="http://schemas.microsoft.com/office/drawing/2014/main" val="1360695184"/>
                    </a:ext>
                  </a:extLst>
                </a:gridCol>
                <a:gridCol w="1874354">
                  <a:extLst>
                    <a:ext uri="{9D8B030D-6E8A-4147-A177-3AD203B41FA5}">
                      <a16:colId xmlns:a16="http://schemas.microsoft.com/office/drawing/2014/main" val="4121385939"/>
                    </a:ext>
                  </a:extLst>
                </a:gridCol>
                <a:gridCol w="2174525">
                  <a:extLst>
                    <a:ext uri="{9D8B030D-6E8A-4147-A177-3AD203B41FA5}">
                      <a16:colId xmlns:a16="http://schemas.microsoft.com/office/drawing/2014/main" val="3274120417"/>
                    </a:ext>
                  </a:extLst>
                </a:gridCol>
                <a:gridCol w="1870134">
                  <a:extLst>
                    <a:ext uri="{9D8B030D-6E8A-4147-A177-3AD203B41FA5}">
                      <a16:colId xmlns:a16="http://schemas.microsoft.com/office/drawing/2014/main" val="398416714"/>
                    </a:ext>
                  </a:extLst>
                </a:gridCol>
              </a:tblGrid>
              <a:tr h="543148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u="none" strike="noStrike" kern="1200" dirty="0" smtClean="0">
                          <a:solidFill>
                            <a:srgbClr val="FF0000"/>
                          </a:solidFill>
                          <a:effectLst/>
                        </a:rPr>
                        <a:t>Program </a:t>
                      </a:r>
                      <a:r>
                        <a:rPr lang="tr-TR" sz="2000" b="1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A</a:t>
                      </a:r>
                      <a:r>
                        <a:rPr lang="tr-TR" sz="2000" b="1" u="none" strike="noStrike" kern="1200" dirty="0" smtClean="0">
                          <a:solidFill>
                            <a:srgbClr val="FF0000"/>
                          </a:solidFill>
                          <a:effectLst/>
                        </a:rPr>
                        <a:t>dı</a:t>
                      </a:r>
                      <a:endParaRPr lang="tr-TR" sz="20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u="none" strike="noStrike" kern="1200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958110"/>
                  </a:ext>
                </a:extLst>
              </a:tr>
              <a:tr h="90110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Toplam </a:t>
                      </a:r>
                      <a:r>
                        <a:rPr lang="tr-TR" sz="2000" b="1" u="none" strike="noStrike" kern="1200" dirty="0" smtClean="0">
                          <a:solidFill>
                            <a:srgbClr val="FF0000"/>
                          </a:solidFill>
                          <a:effectLst/>
                        </a:rPr>
                        <a:t>ders </a:t>
                      </a:r>
                      <a:r>
                        <a:rPr lang="tr-TR" sz="2000" b="1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20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Girişi tamamlanan ders sayısı</a:t>
                      </a:r>
                      <a:endParaRPr lang="tr-TR" sz="20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Eksik/boş ders sayısı</a:t>
                      </a:r>
                      <a:endParaRPr lang="tr-TR" sz="20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72180099"/>
                  </a:ext>
                </a:extLst>
              </a:tr>
              <a:tr h="476119"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Hukuk </a:t>
                      </a: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</a:t>
                      </a: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88</a:t>
                      </a: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14666932"/>
                  </a:ext>
                </a:extLst>
              </a:tr>
            </a:tbl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CCE2-B49B-4550-A1C9-A7F3BAA371F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56</a:t>
            </a:fld>
            <a:endParaRPr lang="tr-TR"/>
          </a:p>
        </p:txBody>
      </p:sp>
      <p:sp>
        <p:nvSpPr>
          <p:cNvPr id="6" name="Akış Çizelgesi: Toplam Birleşimi 5"/>
          <p:cNvSpPr/>
          <p:nvPr/>
        </p:nvSpPr>
        <p:spPr>
          <a:xfrm>
            <a:off x="11818795" y="6578095"/>
            <a:ext cx="176569" cy="238125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536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>
          <a:xfrm>
            <a:off x="378691" y="2170545"/>
            <a:ext cx="11628582" cy="3131128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 smtClean="0">
                <a:solidFill>
                  <a:srgbClr val="3333FF"/>
                </a:solidFill>
              </a:rPr>
              <a:t>KALİTE VE AKREDİTASYON ÇALIŞMALARI</a:t>
            </a:r>
          </a:p>
          <a:p>
            <a:endParaRPr lang="tr-TR" sz="4000" b="1" dirty="0">
              <a:solidFill>
                <a:srgbClr val="3333FF"/>
              </a:solidFill>
            </a:endParaRPr>
          </a:p>
          <a:p>
            <a:r>
              <a:rPr lang="tr-TR" sz="4000" b="1" dirty="0" smtClean="0">
                <a:solidFill>
                  <a:srgbClr val="FF0000"/>
                </a:solidFill>
              </a:rPr>
              <a:t>YÖKAK BİRİM İÇ DEĞERLENDİRME RAPORU (BİDR)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PROGRAM AKREDİTASYONU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ÖZ DEĞERLENDİRME 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2026 YILI İYİLEŞTİRME PLANI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65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2024 Birim 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LİDERLİK, YÖNETİŞİM VE KALİTE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58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512036"/>
              </p:ext>
            </p:extLst>
          </p:nvPr>
        </p:nvGraphicFramePr>
        <p:xfrm>
          <a:off x="208723" y="1995545"/>
          <a:ext cx="11489635" cy="36800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01007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855197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360612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2819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45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4503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52784"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A.1. Liderlik ve Kalite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A.1.1. Yönetim modeli ve idari yapı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36937291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A.1.2. Liderlik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776373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A.1.3. Kurumsal dönüşüm kapasitesi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90035010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A.1.4. İç kalite güvencesi mekanizmaları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44945693"/>
                  </a:ext>
                </a:extLst>
              </a:tr>
              <a:tr h="3957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A.1.5. Kamuoyunu bilgilendirme ve hesap verebilirlik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36132192"/>
                  </a:ext>
                </a:extLst>
              </a:tr>
              <a:tr h="352784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A.2. Misyon ve Stratejik Amaçlar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A.2.1. Misyon, vizyon ve politikalar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6040251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A.2.2. Stratejik amaç ve hedefler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04760620"/>
                  </a:ext>
                </a:extLst>
              </a:tr>
              <a:tr h="4775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A.2.3. Performans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92506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85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LİDERLİK, YÖNETİŞİM VE KALİTE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59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2936070"/>
              </p:ext>
            </p:extLst>
          </p:nvPr>
        </p:nvGraphicFramePr>
        <p:xfrm>
          <a:off x="785192" y="1908314"/>
          <a:ext cx="10634869" cy="403484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82669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607243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173950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1007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164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164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31115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A.3. Yönetim Sistemleri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A.3.1. Bilgi yönetim sistemi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7788883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A.3.2. İnsan kaynakları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7303980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A.3.3. Finansal yönetim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06439766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A.3.4. Süreç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133214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A.4. Paydaş Katılımı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A.4.1. İç ve dış paydaş katılımı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84577651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A.4.2. Öğrenci geri bildirimleri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09472989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A.4.3. Mezun ilişkileri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61784372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A.5. </a:t>
                      </a:r>
                      <a:r>
                        <a:rPr lang="tr-TR" sz="20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Uluslararasılaşma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A.5.1.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süreçlerinin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3222961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A.5.2.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kaynakları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96551595"/>
                  </a:ext>
                </a:extLst>
              </a:tr>
              <a:tr h="40253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A.5.3.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performansı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04298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84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5871-5E83-4270-BE5D-5E99A6218E3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7" name="Akış Çizelgesi: Toplam Birleşimi 6"/>
          <p:cNvSpPr/>
          <p:nvPr/>
        </p:nvSpPr>
        <p:spPr>
          <a:xfrm>
            <a:off x="11801284" y="6586463"/>
            <a:ext cx="234962" cy="270024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Unvan 3"/>
          <p:cNvSpPr>
            <a:spLocks noGrp="1"/>
          </p:cNvSpPr>
          <p:nvPr>
            <p:ph type="title"/>
          </p:nvPr>
        </p:nvSpPr>
        <p:spPr>
          <a:xfrm>
            <a:off x="101600" y="792260"/>
            <a:ext cx="10704945" cy="624961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YÖNETİM: </a:t>
            </a:r>
            <a:r>
              <a:rPr lang="tr-TR" sz="2800" b="1" dirty="0" smtClean="0">
                <a:solidFill>
                  <a:srgbClr val="3333FF"/>
                </a:solidFill>
              </a:rPr>
              <a:t>Ana Bilim/Sanat Dalı / Program Başkanlıkları</a:t>
            </a:r>
            <a:endParaRPr lang="tr-TR" sz="2800" b="1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053477"/>
              </p:ext>
            </p:extLst>
          </p:nvPr>
        </p:nvGraphicFramePr>
        <p:xfrm>
          <a:off x="496390" y="1820179"/>
          <a:ext cx="11390810" cy="4239521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873357">
                  <a:extLst>
                    <a:ext uri="{9D8B030D-6E8A-4147-A177-3AD203B41FA5}">
                      <a16:colId xmlns:a16="http://schemas.microsoft.com/office/drawing/2014/main" val="2286719321"/>
                    </a:ext>
                  </a:extLst>
                </a:gridCol>
                <a:gridCol w="3232527">
                  <a:extLst>
                    <a:ext uri="{9D8B030D-6E8A-4147-A177-3AD203B41FA5}">
                      <a16:colId xmlns:a16="http://schemas.microsoft.com/office/drawing/2014/main" val="809016168"/>
                    </a:ext>
                  </a:extLst>
                </a:gridCol>
                <a:gridCol w="5284926">
                  <a:extLst>
                    <a:ext uri="{9D8B030D-6E8A-4147-A177-3AD203B41FA5}">
                      <a16:colId xmlns:a16="http://schemas.microsoft.com/office/drawing/2014/main" val="2705893195"/>
                    </a:ext>
                  </a:extLst>
                </a:gridCol>
              </a:tblGrid>
              <a:tr h="3515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solidFill>
                            <a:srgbClr val="FF0000"/>
                          </a:solidFill>
                          <a:effectLst/>
                        </a:rPr>
                        <a:t>Bölüm Adı*</a:t>
                      </a:r>
                      <a:endParaRPr lang="tr-T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solidFill>
                            <a:srgbClr val="FF0000"/>
                          </a:solidFill>
                          <a:effectLst/>
                        </a:rPr>
                        <a:t>Ana Bilim/Sanat Dalı Adı</a:t>
                      </a:r>
                      <a:endParaRPr lang="tr-T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solidFill>
                            <a:srgbClr val="FF0000"/>
                          </a:solidFill>
                          <a:effectLst/>
                        </a:rPr>
                        <a:t>Ana Bilim Başkanı </a:t>
                      </a:r>
                      <a:r>
                        <a:rPr lang="tr-TR" sz="1600" dirty="0" err="1" smtClean="0">
                          <a:solidFill>
                            <a:srgbClr val="FF0000"/>
                          </a:solidFill>
                          <a:effectLst/>
                        </a:rPr>
                        <a:t>Ünvanı</a:t>
                      </a:r>
                      <a:r>
                        <a:rPr lang="tr-TR" sz="1600" dirty="0" smtClean="0">
                          <a:solidFill>
                            <a:srgbClr val="FF0000"/>
                          </a:solidFill>
                          <a:effectLst/>
                        </a:rPr>
                        <a:t> Adı Soyadı</a:t>
                      </a:r>
                      <a:endParaRPr lang="tr-T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3176287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KAMU HUKUKU BÖLÜMÜ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Anayasa Hukuku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Anabilim Dalı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Dr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 </a:t>
                      </a:r>
                      <a:r>
                        <a:rPr lang="tr-TR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Öğr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Üyesi Yeşim ÇELİK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6374721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Genel Kamu Hukuku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Anabilim Dalı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Prof. Dr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 Adil ŞAHİN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0037779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İdare Hukuku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Anabilim Dalı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Dr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 </a:t>
                      </a:r>
                      <a:r>
                        <a:rPr lang="tr-TR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Öğr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Üyesi Büşra AKDOĞAN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2766273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Ceza ve Ceza Muhakemesi Hukuku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Anabilim Dalı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Doç. Dr.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Soner DEMİRTAŞ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1882484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Mali Hukuk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Anabilim Dalı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Doç. Dr.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Ercan SARICAOĞLU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1688217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Hukuk Tarihi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Anabilim Dalı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Dr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 </a:t>
                      </a:r>
                      <a:r>
                        <a:rPr lang="tr-TR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Öğr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Üyesi Gamze Nur ŞAHİN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0321102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Hukuk Felsefesi ve Sosyolojisi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Anabilim Dalı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Dr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 </a:t>
                      </a:r>
                      <a:r>
                        <a:rPr lang="tr-TR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Öğr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Üyesi Hüseyin GÜNAL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6074943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Milletlerarası Hukuk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Anabilim Dalı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Dr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 </a:t>
                      </a:r>
                      <a:r>
                        <a:rPr lang="tr-TR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Öğr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Üyesi Esra ATA DAĞISTANLI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14475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ÖZEL HUKUK BÖLÜMÜ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Milletlerarası Özel Hukuk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Anabilim Dalı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Dr. </a:t>
                      </a:r>
                      <a:r>
                        <a:rPr lang="tr-TR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Öğr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 Üyesi Mustafa CİN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8995354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Ticaret Hukuku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Anabilim Dalı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Doç. Dr.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Mustafa ALİOĞLU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3058666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Deniz Hukuku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Anabilim Dalı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Doç. Dr.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Mustafa ALİOĞLU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7067577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İş ve Sosyal Güvenlik Hukuku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Anabilim Dalı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Prof. Dr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 Saim OCAK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296451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İslam Hukuku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Anabilim Dalı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Dr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 </a:t>
                      </a:r>
                      <a:r>
                        <a:rPr lang="tr-TR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Öğr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Üyesi Gamze Nur ŞAHİN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Medeni Hukuk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Anabilim Dalı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Doç. Dr.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Seda GAYRETLİ AYDIN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Medeni Usul ve İcra İflas Hukuku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Anabilim Dalı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Dr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 </a:t>
                      </a:r>
                      <a:r>
                        <a:rPr lang="tr-TR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Öğr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 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Üyesi Önder TOPAL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600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AÇILMASI TEKLİF EDİLEN ANABİLİM DALLARI</a:t>
                      </a: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100" b="1" dirty="0"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b="0" dirty="0"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Calibri" panose="020F0502020204030204" pitchFamily="34" charset="0"/>
                          <a:cs typeface="Arial" pitchFamily="34" charset="0"/>
                        </a:rPr>
                        <a:t>KAMU HUKUKU BÖLÜMÜ 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b="0" dirty="0">
                          <a:effectLst/>
                          <a:latin typeface="Arial" pitchFamily="34" charset="0"/>
                          <a:ea typeface="Calibri" panose="020F0502020204030204" pitchFamily="34" charset="0"/>
                          <a:cs typeface="Arial" pitchFamily="34" charset="0"/>
                        </a:rPr>
                        <a:t>İNSAN HAKLARI HUKUKU</a:t>
                      </a:r>
                      <a:r>
                        <a:rPr lang="tr-TR" sz="1100" b="0" baseline="0" dirty="0">
                          <a:effectLst/>
                          <a:latin typeface="Arial" pitchFamily="34" charset="0"/>
                          <a:ea typeface="Calibri" panose="020F0502020204030204" pitchFamily="34" charset="0"/>
                          <a:cs typeface="Arial" pitchFamily="34" charset="0"/>
                        </a:rPr>
                        <a:t> ANABİLİM DALI </a:t>
                      </a:r>
                      <a:endParaRPr lang="tr-TR" sz="1100" b="0" dirty="0"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  <a:latin typeface="Arial" pitchFamily="34" charset="0"/>
                          <a:ea typeface="Calibri" panose="020F0502020204030204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Calibri" panose="020F0502020204030204" pitchFamily="34" charset="0"/>
                          <a:cs typeface="Arial" pitchFamily="34" charset="0"/>
                        </a:rPr>
                        <a:t>ÖZEL HUKUK BÖLÜMÜ</a:t>
                      </a:r>
                      <a:endParaRPr lang="tr-TR" sz="1100" b="0" dirty="0"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b="0" dirty="0">
                          <a:effectLst/>
                          <a:latin typeface="Arial" pitchFamily="34" charset="0"/>
                          <a:ea typeface="Calibri" panose="020F0502020204030204" pitchFamily="34" charset="0"/>
                          <a:cs typeface="Arial" pitchFamily="34" charset="0"/>
                        </a:rPr>
                        <a:t>BİLİŞİM HUKUKU ANABİLİM DALI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  <a:latin typeface="Arial" pitchFamily="34" charset="0"/>
                          <a:ea typeface="Calibri" panose="020F0502020204030204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396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60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766389"/>
              </p:ext>
            </p:extLst>
          </p:nvPr>
        </p:nvGraphicFramePr>
        <p:xfrm>
          <a:off x="397563" y="1948069"/>
          <a:ext cx="11320673" cy="397142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35698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7017745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36985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36563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23593">
                <a:tc rowSpan="6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B.1. Program Tasarımı, Değerlendirmesi ve Güncellenmesi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B.1.1. Programların tasarımı ve onayı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6440397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B.1.2. Programın ders dağılım dengesi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3339067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B.1.3. Ders kazanımlarının program çıktılarıyla uyumu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49715348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B.1.4. Öğrenci iş yüküne dayalı ders tasarımı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44495381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B.1.5. Programların izlenmesi ve güncellenmesi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4180111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B.1.6. Eğitim ve öğretim süreçlerinin yönetimi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68389602"/>
                  </a:ext>
                </a:extLst>
              </a:tr>
              <a:tr h="323593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B.2. Programların Yürütülmesi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B.2.1. Öğretim yöntem ve teknikleri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9610150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B.2.2. Ölçme ve değerlendirme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193271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B.2.3. Öğrenci kabulü, önceki öğrenmenin tanınması ve kredilendirilmesi*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543256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B.2.4. Yeterliliklerin sertifikalandırılması ve diploma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90941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556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61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575798"/>
              </p:ext>
            </p:extLst>
          </p:nvPr>
        </p:nvGraphicFramePr>
        <p:xfrm>
          <a:off x="397563" y="1967947"/>
          <a:ext cx="11390246" cy="377177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62529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6348397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43062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19554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76877">
                <a:tc row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B.3. Öğrenme Kaynakları ve Akademik Destek Hizmetleri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B.3.1. Öğrenme ortam ve kaynakları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5679890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B.3.2. Akademik destek hizmetleri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2932963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B.3.3. Tesis ve altyapılar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6655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B.3.4. Dezavantajlı gruplar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46460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B.3.5. Sosyal, kültürel, sportif faaliyetler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37565821"/>
                  </a:ext>
                </a:extLst>
              </a:tr>
              <a:tr h="376877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B.4. Öğretim Kadrosu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B.4.1. Atama, yükseltme ve görevlendirme kriterleri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3729851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B.4.2. Öğretim yetkinlikleri ve gelişimi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39092146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B.4.3. Eğitim faaliyetlerine yönelik teşvik ve ödüllendirme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96414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673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8722" y="727167"/>
            <a:ext cx="10688165" cy="731521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ARAŞTIRMA VE GELİŞTİRME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62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899761"/>
              </p:ext>
            </p:extLst>
          </p:nvPr>
        </p:nvGraphicFramePr>
        <p:xfrm>
          <a:off x="461638" y="1897810"/>
          <a:ext cx="11296353" cy="380725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85772">
                  <a:extLst>
                    <a:ext uri="{9D8B030D-6E8A-4147-A177-3AD203B41FA5}">
                      <a16:colId xmlns:a16="http://schemas.microsoft.com/office/drawing/2014/main" val="645855470"/>
                    </a:ext>
                  </a:extLst>
                </a:gridCol>
                <a:gridCol w="6225223">
                  <a:extLst>
                    <a:ext uri="{9D8B030D-6E8A-4147-A177-3AD203B41FA5}">
                      <a16:colId xmlns:a16="http://schemas.microsoft.com/office/drawing/2014/main" val="1792247549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3941718591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2393758815"/>
                    </a:ext>
                  </a:extLst>
                </a:gridCol>
              </a:tblGrid>
              <a:tr h="354598"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ANA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ALT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761587"/>
                  </a:ext>
                </a:extLst>
              </a:tr>
              <a:tr h="35459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10336978"/>
                  </a:ext>
                </a:extLst>
              </a:tr>
              <a:tr h="398921">
                <a:tc rowSpan="3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C.1. Araştırma Süreçlerinin Yönetimi ve Araştırma Kaynakları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C.1.1. Araştırma süreçlerinin yönetimi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3</a:t>
                      </a: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939489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C.1.2. İç ve dış kaynaklar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80244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C.1.3. Doktora programları ve doktora sonrası imkanlar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66837723"/>
                  </a:ext>
                </a:extLst>
              </a:tr>
              <a:tr h="39892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C.2. Araştırma Yetkinliği, İş birlikleri ve Destekler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C.2.1. Araştırma yetkinlikleri ve gelişimi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35560358"/>
                  </a:ext>
                </a:extLst>
              </a:tr>
              <a:tr h="4167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C.2.2. Ulusal ve uluslararası ortak programlar ve ortak araştırma birimleri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36882168"/>
                  </a:ext>
                </a:extLst>
              </a:tr>
              <a:tr h="40265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C.3. Araştırma Performansı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C.3.1. Araştırma performansının izlenmesi ve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0733833"/>
                  </a:ext>
                </a:extLst>
              </a:tr>
              <a:tr h="6829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C.3.2. Öğretim elemanı/araştırmacı performansının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02972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07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3712" y="698739"/>
            <a:ext cx="10267407" cy="88827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TOPLUMSAL KATKI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63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35769"/>
              </p:ext>
            </p:extLst>
          </p:nvPr>
        </p:nvGraphicFramePr>
        <p:xfrm>
          <a:off x="326570" y="2011681"/>
          <a:ext cx="11600387" cy="351285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367391">
                  <a:extLst>
                    <a:ext uri="{9D8B030D-6E8A-4147-A177-3AD203B41FA5}">
                      <a16:colId xmlns:a16="http://schemas.microsoft.com/office/drawing/2014/main" val="4076627954"/>
                    </a:ext>
                  </a:extLst>
                </a:gridCol>
                <a:gridCol w="4728335">
                  <a:extLst>
                    <a:ext uri="{9D8B030D-6E8A-4147-A177-3AD203B41FA5}">
                      <a16:colId xmlns:a16="http://schemas.microsoft.com/office/drawing/2014/main" val="890953265"/>
                    </a:ext>
                  </a:extLst>
                </a:gridCol>
                <a:gridCol w="1252330">
                  <a:extLst>
                    <a:ext uri="{9D8B030D-6E8A-4147-A177-3AD203B41FA5}">
                      <a16:colId xmlns:a16="http://schemas.microsoft.com/office/drawing/2014/main" val="4218147087"/>
                    </a:ext>
                  </a:extLst>
                </a:gridCol>
                <a:gridCol w="1252331">
                  <a:extLst>
                    <a:ext uri="{9D8B030D-6E8A-4147-A177-3AD203B41FA5}">
                      <a16:colId xmlns:a16="http://schemas.microsoft.com/office/drawing/2014/main" val="3426732535"/>
                    </a:ext>
                  </a:extLst>
                </a:gridCol>
              </a:tblGrid>
              <a:tr h="2971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72110269"/>
                  </a:ext>
                </a:extLst>
              </a:tr>
              <a:tr h="2971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81329109"/>
                  </a:ext>
                </a:extLst>
              </a:tr>
              <a:tr h="793413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D.1. Toplumsal Katkı Süreçlerinin Yönetimi ve Toplumsal Katkı Kaynakları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D.1.1. Toplumsal katkı süreçlerinin yönetimi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95416012"/>
                  </a:ext>
                </a:extLst>
              </a:tr>
              <a:tr h="7088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D.1.2. Kaynaklar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17382470"/>
                  </a:ext>
                </a:extLst>
              </a:tr>
              <a:tr h="13583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D.2. Toplumsal Katkı Performansı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D.2.1.Toplumsal katkı performansının izlenmesi ve değerlendirilmesi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1867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1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1674" y="794328"/>
            <a:ext cx="10427854" cy="74814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3333FF"/>
                </a:solidFill>
              </a:rPr>
              <a:t>Program Akreditasyon Hazırlık Çalışmaları </a:t>
            </a:r>
            <a:endParaRPr lang="tr-TR" sz="3200" b="1" dirty="0">
              <a:solidFill>
                <a:srgbClr val="3333FF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8001" y="2290618"/>
            <a:ext cx="11092872" cy="388634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 smtClean="0"/>
              <a:t>Akreditasyon kurumu henüz bulunmamaktadır.</a:t>
            </a:r>
            <a:endParaRPr lang="tr-TR" sz="32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12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536" y="822035"/>
            <a:ext cx="8872010" cy="67074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 Değerlendirme: </a:t>
            </a:r>
            <a:r>
              <a:rPr lang="tr-TR" sz="3600" b="1" dirty="0" smtClean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Birimin Güçlü Yönleri</a:t>
            </a:r>
            <a:endParaRPr lang="tr-TR" sz="3600" b="1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1" y="2078966"/>
            <a:ext cx="11380304" cy="379932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buSzPts val="1800"/>
            </a:pPr>
            <a:r>
              <a:rPr lang="tr-TR" dirty="0"/>
              <a:t>Fakülte kapsamında iş bölümünü gerçekleştirmek </a:t>
            </a:r>
            <a:r>
              <a:rPr lang="tr-TR" dirty="0" smtClean="0"/>
              <a:t>üzere</a:t>
            </a:r>
          </a:p>
          <a:p>
            <a:pPr lvl="0">
              <a:spcBef>
                <a:spcPts val="0"/>
              </a:spcBef>
              <a:buSzPts val="1800"/>
            </a:pPr>
            <a:r>
              <a:rPr lang="tr-TR" dirty="0" smtClean="0"/>
              <a:t> </a:t>
            </a:r>
            <a:r>
              <a:rPr lang="tr-TR" b="1" dirty="0"/>
              <a:t>kurulan komisyonlar </a:t>
            </a:r>
            <a:r>
              <a:rPr lang="tr-TR" dirty="0"/>
              <a:t>düzenli bir şekilde toplantılarına devam </a:t>
            </a:r>
            <a:r>
              <a:rPr lang="tr-TR" dirty="0" smtClean="0"/>
              <a:t>etmektedir.</a:t>
            </a:r>
          </a:p>
          <a:p>
            <a:pPr lvl="0">
              <a:spcBef>
                <a:spcPts val="0"/>
              </a:spcBef>
              <a:buSzPts val="1800"/>
            </a:pPr>
            <a:endParaRPr lang="tr-TR" dirty="0"/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b="1" dirty="0"/>
              <a:t>Öğrenci </a:t>
            </a:r>
            <a:r>
              <a:rPr lang="tr-TR" b="1" dirty="0" smtClean="0"/>
              <a:t>temsili</a:t>
            </a:r>
            <a:r>
              <a:rPr lang="tr-TR" dirty="0" smtClean="0"/>
              <a:t>: </a:t>
            </a:r>
            <a:r>
              <a:rPr lang="tr-TR" b="1" dirty="0"/>
              <a:t>Eğitim ve Öğretim komisyonu</a:t>
            </a:r>
            <a:r>
              <a:rPr lang="tr-TR" dirty="0"/>
              <a:t>, Ders ve Sınav Programı Hazırlama Komisyonu, “Tanıtım, Oryantasyon ve Mezunlarla İletişim  Komisyonu”, Akademik-Sosyal-Kültürel-Sportif Etkinlik Komisyonu ve Birim Engelli Komisyonu ile Sıfır Atık Kurulu’na öğrenci temsilcisi eklenmiştir.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dirty="0">
              <a:solidFill>
                <a:srgbClr val="485793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42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b="1" dirty="0">
                <a:solidFill>
                  <a:srgbClr val="3333FF"/>
                </a:solidFill>
                <a:cs typeface="Calibri" panose="020F0502020204030204" pitchFamily="34" charset="0"/>
              </a:rPr>
              <a:t>Birimin Güçlü Yönleri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tr-TR" dirty="0" smtClean="0"/>
              <a:t>.</a:t>
            </a:r>
          </a:p>
          <a:p>
            <a:r>
              <a:rPr lang="tr-TR" dirty="0"/>
              <a:t>Kurum tarafından paylaşılan verilerin güncelliğinin, doğruluğunun ve güvenilirliğinin sağlanması amacıyla, bu sürecin takip ve paylaşımından sorumlu bir komisyon görevlendirilmiştir. Bu kapsamda </a:t>
            </a:r>
            <a:r>
              <a:rPr lang="tr-TR" b="1" dirty="0"/>
              <a:t>Web Sitesi Komisyonu </a:t>
            </a:r>
            <a:r>
              <a:rPr lang="tr-TR" dirty="0" smtClean="0"/>
              <a:t>çalışmalarını sürdürmektedir.</a:t>
            </a:r>
            <a:endParaRPr lang="tr-TR" dirty="0"/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600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b="1" dirty="0">
                <a:solidFill>
                  <a:srgbClr val="3333FF"/>
                </a:solidFill>
                <a:cs typeface="Calibri" panose="020F0502020204030204" pitchFamily="34" charset="0"/>
              </a:rPr>
              <a:t>Birimin Güçlü Yönleri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buSzPts val="1800"/>
            </a:pPr>
            <a:r>
              <a:rPr lang="tr-TR" dirty="0"/>
              <a:t>Hukuk fakültesi Akademik kadrosu nitelik ve nicelik yönünden gelişmeye devam etmektedir. </a:t>
            </a:r>
          </a:p>
          <a:p>
            <a:pPr>
              <a:spcBef>
                <a:spcPts val="0"/>
              </a:spcBef>
              <a:buSzPts val="1800"/>
            </a:pPr>
            <a:r>
              <a:rPr lang="tr-TR" b="1" dirty="0"/>
              <a:t>Trabzon Üniversitesi Hukuk Fakültesi Dergisi 2025 </a:t>
            </a:r>
            <a:r>
              <a:rPr lang="tr-TR" dirty="0"/>
              <a:t>yılında iki sayı çıkararak düzenli bir şekilde yayın faaliyetlerini sürdürmüştür.</a:t>
            </a:r>
          </a:p>
          <a:p>
            <a:pPr>
              <a:spcBef>
                <a:spcPts val="0"/>
              </a:spcBef>
              <a:buSzPts val="1800"/>
            </a:pPr>
            <a:r>
              <a:rPr lang="tr-TR" b="1" dirty="0"/>
              <a:t>Özel Hukuk Tezli ve Tezsiz Yüksek Lisans Programları  </a:t>
            </a:r>
            <a:r>
              <a:rPr lang="tr-TR" dirty="0"/>
              <a:t>bahar ve güz döneminde öğrenci almıştır ve eğitime devam etmektedir.</a:t>
            </a:r>
          </a:p>
          <a:p>
            <a:pPr>
              <a:spcBef>
                <a:spcPts val="0"/>
              </a:spcBef>
              <a:buSzPts val="1800"/>
            </a:pPr>
            <a:r>
              <a:rPr lang="tr-TR" dirty="0"/>
              <a:t>Fakültenin en önemli misyonlarından biri olan öğrencilerin kişisel ve </a:t>
            </a:r>
            <a:r>
              <a:rPr lang="tr-TR" b="1" dirty="0"/>
              <a:t>mesleki gelişimlerini sağlamak amacıyla etkinlikler </a:t>
            </a:r>
            <a:endParaRPr lang="tr-TR" b="1" dirty="0" smtClean="0"/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tr-TR" b="1" dirty="0" smtClean="0"/>
              <a:t>her </a:t>
            </a:r>
            <a:r>
              <a:rPr lang="tr-TR" b="1" dirty="0"/>
              <a:t>çarşamba düzenli bir şekilde sürdürülmektedir.</a:t>
            </a:r>
          </a:p>
          <a:p>
            <a:r>
              <a:rPr lang="tr-TR" dirty="0" smtClean="0"/>
              <a:t>Stratejik Plan Hazırlama </a:t>
            </a:r>
            <a:r>
              <a:rPr lang="tr-TR" dirty="0"/>
              <a:t>K</a:t>
            </a:r>
            <a:r>
              <a:rPr lang="tr-TR" dirty="0" smtClean="0"/>
              <a:t>omisyonu kurulmuştur.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70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b="1" dirty="0">
                <a:solidFill>
                  <a:srgbClr val="3333FF"/>
                </a:solidFill>
                <a:cs typeface="Calibri" panose="020F0502020204030204" pitchFamily="34" charset="0"/>
              </a:rPr>
              <a:t>Birimin Güçlü Yönleri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/>
              <a:t>Fakülte akademik personelinin 2024 </a:t>
            </a:r>
            <a:r>
              <a:rPr lang="tr-TR" dirty="0" smtClean="0"/>
              <a:t>yılı araştırma </a:t>
            </a:r>
            <a:r>
              <a:rPr lang="tr-TR" dirty="0"/>
              <a:t>hedeflerine ulaşıp ulaşmadığının ve 2025–2026 dönemine ilişkin hedeflerinin ölçülmesi amacıyla anketler hazırlanmış; </a:t>
            </a:r>
            <a:r>
              <a:rPr lang="tr-TR" dirty="0" smtClean="0"/>
              <a:t>veriler toplanmıştır.</a:t>
            </a:r>
          </a:p>
          <a:p>
            <a:r>
              <a:rPr lang="tr-TR" dirty="0"/>
              <a:t>Sınav Evrakı Teslimi ve Arşivlenmesine ilişkin </a:t>
            </a:r>
            <a:r>
              <a:rPr lang="tr-TR" dirty="0" smtClean="0"/>
              <a:t>“</a:t>
            </a:r>
            <a:r>
              <a:rPr lang="tr-TR" i="1" dirty="0" smtClean="0"/>
              <a:t>Trabzon Üniversitesi Hukuk Fakültesi </a:t>
            </a:r>
            <a:r>
              <a:rPr lang="tr-TR" b="1" i="1" dirty="0" smtClean="0"/>
              <a:t>Sınav Evraklarının Teslimi ve Arşivine İlişkin Usul ve Esaslar</a:t>
            </a:r>
            <a:r>
              <a:rPr lang="tr-TR" sz="2400" b="1" dirty="0" smtClean="0"/>
              <a:t>”</a:t>
            </a:r>
            <a:r>
              <a:rPr lang="tr-TR" dirty="0" smtClean="0"/>
              <a:t> </a:t>
            </a:r>
            <a:r>
              <a:rPr lang="tr-TR" dirty="0"/>
              <a:t>hazırlanarak </a:t>
            </a:r>
            <a:r>
              <a:rPr lang="tr-TR" dirty="0" smtClean="0"/>
              <a:t>uygulanmaya </a:t>
            </a:r>
            <a:r>
              <a:rPr lang="tr-TR" dirty="0"/>
              <a:t>başlanmıştır. </a:t>
            </a:r>
          </a:p>
          <a:p>
            <a:pPr lvl="0"/>
            <a:r>
              <a:rPr lang="tr-TR" b="1" dirty="0" smtClean="0"/>
              <a:t>Akademik teşvik ve ödüllendirme usul ve esasları düzenlenmiştir.</a:t>
            </a:r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762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b="1" dirty="0">
                <a:solidFill>
                  <a:srgbClr val="3333FF"/>
                </a:solidFill>
                <a:cs typeface="Calibri" panose="020F0502020204030204" pitchFamily="34" charset="0"/>
              </a:rPr>
              <a:t>Birimin Güçlü Yönleri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SzPts val="1800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 Dağılımı ve Görevlendirme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İlkelerine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lişkin Usul ve Esaslar hazırlanmıştır.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SzPts val="1800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Öğretim elemanlarının derslerin ölçme ve değerlendirilmesi konusunda meslek içi eğitim ve hukuk fakültesine özgü proje yazma eğitimleri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verilmiştir.</a:t>
            </a:r>
          </a:p>
          <a:p>
            <a:pPr>
              <a:lnSpc>
                <a:spcPct val="115000"/>
              </a:lnSpc>
              <a:spcBef>
                <a:spcPts val="0"/>
              </a:spcBef>
              <a:buSzPts val="1800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Akademik destek hizmetleri: Akademik danışman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görüşme saatleri tespit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edilmiş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ilgili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öğretim elemanlarının odalarının kapılarına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asılmıştır;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sitesinde ilan edilerek öğrencilere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duyurulmuştur.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buSzPts val="1800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Yabancı öğrenciler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akademik danışmanın yanında ilgili öğrencilerin uyum ve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oryantasyonlarını sağlamak adına ek danışman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ataması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yapılmıştır.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>
              <a:lnSpc>
                <a:spcPct val="115000"/>
              </a:lnSpc>
              <a:spcBef>
                <a:spcPts val="0"/>
              </a:spcBef>
            </a:pPr>
            <a:r>
              <a:rPr lang="tr-TR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Fakülteye özgü </a:t>
            </a:r>
            <a:r>
              <a:rPr lang="tr-TR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alt yapı ve tesislerin kullanıma </a:t>
            </a:r>
            <a:r>
              <a:rPr lang="tr-TR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ilişkin </a:t>
            </a:r>
            <a:r>
              <a:rPr lang="tr-TR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ilke ve esasların 2025 yılında yazılı hale getirilmiştir</a:t>
            </a:r>
            <a:r>
              <a:rPr lang="tr-TR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</a:t>
            </a:r>
          </a:p>
          <a:p>
            <a:pPr marL="342900" lvl="0">
              <a:lnSpc>
                <a:spcPct val="115000"/>
              </a:lnSpc>
              <a:spcBef>
                <a:spcPts val="0"/>
              </a:spcBef>
            </a:pPr>
            <a:r>
              <a:rPr lang="tr-TR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Bir dezavantajlı öğrencimiz </a:t>
            </a:r>
            <a:r>
              <a:rPr lang="tr-TR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bulunmaktadır. </a:t>
            </a:r>
            <a:r>
              <a:rPr lang="tr-TR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Birim Engelli Komisyonunun ailesiyle yaptığı görüşmeler neticesinde destek sağlanmaktadır</a:t>
            </a:r>
            <a:r>
              <a:rPr lang="tr-TR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</a:t>
            </a:r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833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21024E-FF4A-CCE4-5453-E107FF3AE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717768"/>
            <a:ext cx="10212647" cy="73093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Kurullar / Komisyonlar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5871-5E83-4270-BE5D-5E99A6218E3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964974"/>
              </p:ext>
            </p:extLst>
          </p:nvPr>
        </p:nvGraphicFramePr>
        <p:xfrm>
          <a:off x="640079" y="1958201"/>
          <a:ext cx="11191798" cy="4144597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015435">
                  <a:extLst>
                    <a:ext uri="{9D8B030D-6E8A-4147-A177-3AD203B41FA5}">
                      <a16:colId xmlns:a16="http://schemas.microsoft.com/office/drawing/2014/main" val="1380241728"/>
                    </a:ext>
                  </a:extLst>
                </a:gridCol>
                <a:gridCol w="2058788">
                  <a:extLst>
                    <a:ext uri="{9D8B030D-6E8A-4147-A177-3AD203B41FA5}">
                      <a16:colId xmlns:a16="http://schemas.microsoft.com/office/drawing/2014/main" val="3658092677"/>
                    </a:ext>
                  </a:extLst>
                </a:gridCol>
                <a:gridCol w="2058787">
                  <a:extLst>
                    <a:ext uri="{9D8B030D-6E8A-4147-A177-3AD203B41FA5}">
                      <a16:colId xmlns:a16="http://schemas.microsoft.com/office/drawing/2014/main" val="1165777575"/>
                    </a:ext>
                  </a:extLst>
                </a:gridCol>
                <a:gridCol w="2058788">
                  <a:extLst>
                    <a:ext uri="{9D8B030D-6E8A-4147-A177-3AD203B41FA5}">
                      <a16:colId xmlns:a16="http://schemas.microsoft.com/office/drawing/2014/main" val="1261531179"/>
                    </a:ext>
                  </a:extLst>
                </a:gridCol>
              </a:tblGrid>
              <a:tr h="4601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solidFill>
                            <a:srgbClr val="FF0000"/>
                          </a:solidFill>
                          <a:effectLst/>
                        </a:rPr>
                        <a:t>Kurul / Komisyon </a:t>
                      </a: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</a:rPr>
                        <a:t>Adı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solidFill>
                            <a:srgbClr val="FF0000"/>
                          </a:solidFill>
                          <a:effectLst/>
                        </a:rPr>
                        <a:t>Üye Akademik Personel Sayısı 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solidFill>
                            <a:srgbClr val="FF0000"/>
                          </a:solidFill>
                          <a:effectLst/>
                        </a:rPr>
                        <a:t>Üye İdari Personel Sayısı </a:t>
                      </a:r>
                      <a:r>
                        <a:rPr lang="tr-TR" sz="1400" i="1" dirty="0" smtClean="0">
                          <a:solidFill>
                            <a:srgbClr val="0000CC"/>
                          </a:solidFill>
                          <a:effectLst/>
                        </a:rPr>
                        <a:t>(Varsa) </a:t>
                      </a:r>
                      <a:endParaRPr lang="tr-TR" sz="1400" b="1" i="1" dirty="0" smtClean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solidFill>
                            <a:srgbClr val="FF0000"/>
                          </a:solidFill>
                          <a:effectLst/>
                        </a:rPr>
                        <a:t>Üye Öğrenci Sayısı </a:t>
                      </a:r>
                      <a:r>
                        <a:rPr lang="tr-TR" sz="1400" i="1" dirty="0" smtClean="0">
                          <a:solidFill>
                            <a:srgbClr val="0000CC"/>
                          </a:solidFill>
                          <a:effectLst/>
                        </a:rPr>
                        <a:t>(Varsa) </a:t>
                      </a:r>
                      <a:endParaRPr lang="tr-TR" sz="1400" b="1" i="1" dirty="0" smtClean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9920248"/>
                  </a:ext>
                </a:extLst>
              </a:tr>
              <a:tr h="2233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Tx/>
                        <a:buFont typeface="+mj-lt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kumimoji="0" lang="tr-TR" sz="1000" b="1" i="0" u="none" strike="noStrike" kern="1200" cap="none" spc="0" normalizeH="0" baseline="0" noProof="0" dirty="0" smtClean="0">
                          <a:ln>
                            <a:solidFill>
                              <a:srgbClr val="5B9BD5"/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EĞİTİM ÖĞRETİM KOMİSYONU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05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05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9710692"/>
                  </a:ext>
                </a:extLst>
              </a:tr>
              <a:tr h="2233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Tx/>
                        <a:buFont typeface="+mj-lt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kumimoji="0" lang="tr-TR" sz="1000" b="1" i="0" u="none" strike="noStrike" kern="1200" cap="none" spc="0" normalizeH="0" baseline="0" noProof="0" dirty="0" smtClean="0">
                          <a:ln>
                            <a:solidFill>
                              <a:srgbClr val="5B9BD5"/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DERS VE SINAV PROGRAMI HAZIRLAMA KOMİSYONU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05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78730926"/>
                  </a:ext>
                </a:extLst>
              </a:tr>
              <a:tr h="1781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r>
                        <a:rPr lang="tr-TR" sz="1000" b="1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TANITIM, ORYANTASYON VE MEZUNLARLA</a:t>
                      </a:r>
                      <a:r>
                        <a:rPr lang="tr-TR" sz="1000" b="1" kern="1200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İLŞKİLER</a:t>
                      </a:r>
                      <a:r>
                        <a:rPr lang="tr-TR" sz="1000" b="1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KOMİSYONU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</a:t>
                      </a:r>
                      <a:r>
                        <a:rPr lang="tr-TR" sz="1050" b="1" dirty="0" smtClean="0">
                          <a:effectLst/>
                        </a:rPr>
                        <a:t>7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3062460"/>
                  </a:ext>
                </a:extLst>
              </a:tr>
              <a:tr h="1781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r>
                        <a:rPr lang="tr-TR" sz="1000" b="1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İÇ KONTROL KOMİSYONU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</a:t>
                      </a:r>
                      <a:r>
                        <a:rPr lang="tr-TR" sz="1050" b="1" dirty="0" smtClean="0">
                          <a:effectLst/>
                        </a:rPr>
                        <a:t>5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90925431"/>
                  </a:ext>
                </a:extLst>
              </a:tr>
              <a:tr h="171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r>
                        <a:rPr lang="tr-TR" sz="1000" b="1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HUKUK FAKÜLTESİ KALİTE EKİBİ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</a:t>
                      </a:r>
                      <a:r>
                        <a:rPr lang="tr-TR" sz="1050" b="1" dirty="0" smtClean="0">
                          <a:effectLst/>
                        </a:rPr>
                        <a:t>8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24408756"/>
                  </a:ext>
                </a:extLst>
              </a:tr>
              <a:tr h="1781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1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AKADEMİK TEŞVİK BAŞURU ve İNCELEME KOMİSYONU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05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05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85745120"/>
                  </a:ext>
                </a:extLst>
              </a:tr>
              <a:tr h="1781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1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AKADEMİK SOSYAL ,KÜLTÜREL VE SPORTİF VE ETKİNLİK KOMİSYONU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05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2772066"/>
                  </a:ext>
                </a:extLst>
              </a:tr>
              <a:tr h="1781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r>
                        <a:rPr lang="tr-TR" sz="1000" b="1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RİSK BELİRLEME VE DEĞERLENDİRME KOMİSYONU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</a:t>
                      </a:r>
                      <a:r>
                        <a:rPr lang="tr-TR" sz="1050" b="1" dirty="0" smtClean="0">
                          <a:effectLst/>
                        </a:rPr>
                        <a:t>4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9196153"/>
                  </a:ext>
                </a:extLst>
              </a:tr>
              <a:tr h="1781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r>
                        <a:rPr lang="tr-TR" sz="1000" b="1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YATAY GEÇİŞ/DİKEY GEÇİŞ/DERS UYUM KOMİSYONU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</a:t>
                      </a:r>
                      <a:r>
                        <a:rPr lang="tr-TR" sz="1050" b="1" dirty="0" smtClean="0">
                          <a:effectLst/>
                        </a:rPr>
                        <a:t>7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1451712"/>
                  </a:ext>
                </a:extLst>
              </a:tr>
              <a:tr h="1781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r>
                        <a:rPr lang="tr-TR" sz="1000" b="1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ULUSLARARASILAŞMA KOMİSYONLARI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</a:t>
                      </a:r>
                      <a:r>
                        <a:rPr lang="tr-TR" sz="1050" b="1" dirty="0" smtClean="0">
                          <a:effectLst/>
                        </a:rPr>
                        <a:t>6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71591073"/>
                  </a:ext>
                </a:extLst>
              </a:tr>
              <a:tr h="1781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r>
                        <a:rPr lang="tr-TR" sz="1000" b="1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BİRİM BOLOGNA SÜRECİ KOMİSYONU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</a:t>
                      </a:r>
                      <a:r>
                        <a:rPr lang="tr-TR" sz="1050" b="1" dirty="0" smtClean="0">
                          <a:effectLst/>
                        </a:rPr>
                        <a:t>5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04963089"/>
                  </a:ext>
                </a:extLst>
              </a:tr>
              <a:tr h="1781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r>
                        <a:rPr lang="tr-TR" sz="1000" b="1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BİRİM ENGELLİ KOMİSYONU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</a:rPr>
                        <a:t> </a:t>
                      </a:r>
                      <a:r>
                        <a:rPr lang="tr-TR" sz="1050" b="1" dirty="0" smtClean="0">
                          <a:effectLst/>
                        </a:rPr>
                        <a:t>4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8439887"/>
                  </a:ext>
                </a:extLst>
              </a:tr>
              <a:tr h="1781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1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BİLİMSEL ARAŞTIRMA KOMİSYONU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81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1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WEB SİTESİ KOMİSYONU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81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1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DERGİ KOMİSYONU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81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1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STRATEJİK PLAN KOMİSYONU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81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1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AKREDİTASYON KURULU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1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1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SIFIR ATIK BİRİMİ KURULU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81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1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MUAYENE KABUL KOMİSYONU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81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1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HURDAYA</a:t>
                      </a:r>
                      <a:r>
                        <a:rPr lang="tr-TR" sz="1000" b="1" kern="1200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AYIRMA KOMİSYONU</a:t>
                      </a:r>
                      <a:endParaRPr lang="tr-TR" sz="1000" b="1" kern="1200" dirty="0" smtClean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877" y="6356350"/>
            <a:ext cx="360123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4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b="1" dirty="0">
                <a:solidFill>
                  <a:srgbClr val="3333FF"/>
                </a:solidFill>
                <a:cs typeface="Calibri" panose="020F0502020204030204" pitchFamily="34" charset="0"/>
              </a:rPr>
              <a:t>Birimin Güçlü Yönleri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65773" lvl="0" indent="-45720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tr-TR" b="1" dirty="0"/>
              <a:t>Fakültede araştırma kültürünün yaygınlaştırılması için proje yazma eğitimleri düzenlenmiştir. Fakültemiz kapsamında halen 1 </a:t>
            </a:r>
            <a:r>
              <a:rPr lang="tr-TR" b="1" dirty="0" smtClean="0"/>
              <a:t>TUBİTAK </a:t>
            </a:r>
            <a:r>
              <a:rPr lang="tr-TR" b="1" dirty="0"/>
              <a:t>1001 projesinin desteklenmesi kabul edilmiş olup sözleşme imzalanmıştır.</a:t>
            </a:r>
          </a:p>
          <a:p>
            <a:pPr marL="465773" indent="-45720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tr-TR" dirty="0"/>
              <a:t> </a:t>
            </a:r>
            <a:r>
              <a:rPr lang="tr-TR" dirty="0" smtClean="0"/>
              <a:t>5 </a:t>
            </a:r>
            <a:r>
              <a:rPr lang="tr-TR" dirty="0"/>
              <a:t>TÜBİTAK 2209 başvurusu, 4 adet 2214 doktora sırası yurtdışı araştırma projesi başvurusu yapılmış olup sonuçları beklenmektedir.</a:t>
            </a:r>
          </a:p>
          <a:p>
            <a:pPr marL="465773" indent="-45720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tr-TR" dirty="0" smtClean="0"/>
              <a:t>Araştırma </a:t>
            </a:r>
            <a:r>
              <a:rPr lang="tr-TR" dirty="0"/>
              <a:t>Performansının Süreklilik Arz Etmesi için değerlendirme formları oluşturulmuştur. Veriler düzenli olarak toplanarak analiz edilmektedir.</a:t>
            </a:r>
          </a:p>
          <a:p>
            <a:pPr marL="465773" indent="-45720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tr-TR" dirty="0"/>
              <a:t>Her yıl bir araştırma konusu belirlenerek, üzerine akademik yayın yapılması kararı alınmıştır. </a:t>
            </a:r>
            <a:r>
              <a:rPr lang="tr-TR" b="1" dirty="0"/>
              <a:t>2025 yılında “Aile” teması belirlenerek aile konusunda öğretim elemanlarımız tarafından 12 bölümden oluşan kitap çalışması yapılmış olup, ilgili </a:t>
            </a:r>
            <a:r>
              <a:rPr lang="tr-TR" b="1" dirty="0" smtClean="0"/>
              <a:t>kitap yayımlanmıştır.</a:t>
            </a:r>
            <a:r>
              <a:rPr lang="tr-TR" dirty="0" smtClean="0"/>
              <a:t> </a:t>
            </a:r>
            <a:r>
              <a:rPr lang="tr-TR" dirty="0"/>
              <a:t>2026 yılı araştırma konusu 2026 yılında belirlenecektir.</a:t>
            </a:r>
            <a:endParaRPr lang="tr-TR" b="1" dirty="0"/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786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b="1" dirty="0">
                <a:solidFill>
                  <a:srgbClr val="3333FF"/>
                </a:solidFill>
                <a:cs typeface="Calibri" panose="020F0502020204030204" pitchFamily="34" charset="0"/>
              </a:rPr>
              <a:t>Birimin Güçlü Yönleri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Toplumsal katkı faaliyetleri planlı bir şekilde yürütülmekte ve izlenmektedir.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843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6" y="769476"/>
            <a:ext cx="10049164" cy="70605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Birimin Geliştirmeye Açık Yönleri</a:t>
            </a:r>
            <a:endParaRPr lang="tr-TR" sz="3200" b="1" dirty="0">
              <a:solidFill>
                <a:srgbClr val="3333FF"/>
              </a:solidFill>
              <a:cs typeface="Calibri" panose="020F0502020204030204" pitchFamily="34" charset="0"/>
            </a:endParaRP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896" y="2007704"/>
            <a:ext cx="11231217" cy="37967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 smtClean="0">
                <a:solidFill>
                  <a:srgbClr val="485793"/>
                </a:solidFill>
              </a:rPr>
              <a:t>Kurul ve komisyonlarının toplantı periyotlarının belirlenerek belli bir takvim çerçevesinde yapılması ve izlenmesi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 smtClean="0">
                <a:solidFill>
                  <a:srgbClr val="485793"/>
                </a:solidFill>
              </a:rPr>
              <a:t>Paydaş görüşlerinin süreçlerde yazılı olarak alınması ve değerlendirilmesi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 smtClean="0">
                <a:solidFill>
                  <a:srgbClr val="485793"/>
                </a:solidFill>
              </a:rPr>
              <a:t>Yapılan etkinlik ve faaliyetlere ilişkin geri bildirimlerin alınması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 smtClean="0">
                <a:solidFill>
                  <a:srgbClr val="485793"/>
                </a:solidFill>
              </a:rPr>
              <a:t>Sınav evraklarının hazırlanan usul ve esaslar dahilinde arşivlenmesinin izlenmesi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3200" dirty="0">
              <a:solidFill>
                <a:srgbClr val="485793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D577-0848-44C6-9025-A8B26EA8EC55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962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Birimin Geliştirmeye Açık Yönleri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Liderlik davranışları, yönetsel yetkinlikler ve kalite kültürüne ilişkin anketlerin sistematik izlenmesi ve PUKÖ döngüsüne </a:t>
            </a:r>
            <a:r>
              <a:rPr lang="tr-TR" dirty="0" smtClean="0"/>
              <a:t>bağlanması</a:t>
            </a:r>
          </a:p>
          <a:p>
            <a:r>
              <a:rPr lang="tr-TR" b="1" dirty="0"/>
              <a:t>İç/dış paydaş, öğrenci ve mezun katılımının karar alma, kalite ve stratejik süreçlere </a:t>
            </a:r>
            <a:r>
              <a:rPr lang="tr-TR" b="1" dirty="0" smtClean="0"/>
              <a:t>etkisinin yetersiz olması</a:t>
            </a:r>
          </a:p>
          <a:p>
            <a:r>
              <a:rPr lang="tr-TR" dirty="0"/>
              <a:t>Birime özgü stratejik plan, politika </a:t>
            </a:r>
            <a:r>
              <a:rPr lang="tr-TR" dirty="0" smtClean="0"/>
              <a:t>belgeleri</a:t>
            </a:r>
            <a:r>
              <a:rPr lang="tr-TR" dirty="0"/>
              <a:t> </a:t>
            </a:r>
            <a:r>
              <a:rPr lang="tr-TR" dirty="0" smtClean="0"/>
              <a:t>eksikliği</a:t>
            </a:r>
          </a:p>
          <a:p>
            <a:r>
              <a:rPr lang="tr-TR" b="1" dirty="0"/>
              <a:t>G</a:t>
            </a:r>
            <a:r>
              <a:rPr lang="tr-TR" b="1" dirty="0" smtClean="0"/>
              <a:t>eri </a:t>
            </a:r>
            <a:r>
              <a:rPr lang="tr-TR" b="1" dirty="0"/>
              <a:t>bildirim ve izleme-iyileştirme </a:t>
            </a:r>
            <a:r>
              <a:rPr lang="tr-TR" b="1" dirty="0" smtClean="0"/>
              <a:t>süreçlerinin bütüncül olmaması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963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Birimin Geliştirmeye Açık Yönleri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Yeni başlayan personel uyumu, akademik-idari memnuniyet ve eğiticilerin gelişimine ilişkin PUKÖ döngülerinin sınırlı olması</a:t>
            </a:r>
          </a:p>
          <a:p>
            <a:r>
              <a:rPr lang="tr-TR" b="1" dirty="0"/>
              <a:t>Program tasarımı, AKTS/iş yükü, ders-çıktı uyumu, ölçme-değerlendirme ve geri bildirimlerin sistematik </a:t>
            </a:r>
            <a:r>
              <a:rPr lang="tr-TR" b="1" dirty="0" smtClean="0"/>
              <a:t>olmaması</a:t>
            </a:r>
          </a:p>
          <a:p>
            <a:r>
              <a:rPr lang="tr-TR" dirty="0" smtClean="0"/>
              <a:t>Mezun </a:t>
            </a:r>
            <a:r>
              <a:rPr lang="tr-TR" dirty="0"/>
              <a:t>takibi, </a:t>
            </a:r>
            <a:r>
              <a:rPr lang="tr-TR" dirty="0" err="1"/>
              <a:t>uluslararasılaşma</a:t>
            </a:r>
            <a:r>
              <a:rPr lang="tr-TR" dirty="0"/>
              <a:t> hedefleri, araştırma süreçleri ve sürdürülebilirlik bağlantılı performans göstergeleri düzenli </a:t>
            </a:r>
            <a:r>
              <a:rPr lang="tr-TR" dirty="0" smtClean="0"/>
              <a:t>izlenmemesi.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042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713124"/>
            <a:ext cx="10283079" cy="770707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Birim 2026 </a:t>
            </a:r>
            <a:r>
              <a:rPr lang="tr-TR" sz="3600" b="1" dirty="0">
                <a:solidFill>
                  <a:srgbClr val="FF0000"/>
                </a:solidFill>
                <a:cs typeface="Calibri" panose="020F0502020204030204" pitchFamily="34" charset="0"/>
              </a:rPr>
              <a:t>Yılı </a:t>
            </a:r>
            <a: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İyileştirme Planı</a:t>
            </a:r>
            <a:b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</a:br>
            <a:r>
              <a:rPr lang="tr-TR" sz="2400" b="1" i="1" dirty="0" smtClean="0">
                <a:solidFill>
                  <a:srgbClr val="3333FF"/>
                </a:solidFill>
                <a:cs typeface="Calibri" panose="020F0502020204030204" pitchFamily="34" charset="0"/>
              </a:rPr>
              <a:t>(Birimin Geliştirmeye Açık Yönlerine dayalı olarak) </a:t>
            </a:r>
            <a:endParaRPr lang="tr-TR" sz="2400" b="1" i="1" dirty="0">
              <a:solidFill>
                <a:srgbClr val="3333FF"/>
              </a:solidFill>
              <a:cs typeface="Calibri" panose="020F0502020204030204" pitchFamily="34" charset="0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80B4D-F556-4DE3-89D7-5A5627156614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75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198551"/>
              </p:ext>
            </p:extLst>
          </p:nvPr>
        </p:nvGraphicFramePr>
        <p:xfrm>
          <a:off x="352696" y="2027207"/>
          <a:ext cx="11477353" cy="3851078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6719193">
                  <a:extLst>
                    <a:ext uri="{9D8B030D-6E8A-4147-A177-3AD203B41FA5}">
                      <a16:colId xmlns:a16="http://schemas.microsoft.com/office/drawing/2014/main" val="3455104190"/>
                    </a:ext>
                  </a:extLst>
                </a:gridCol>
                <a:gridCol w="4758160">
                  <a:extLst>
                    <a:ext uri="{9D8B030D-6E8A-4147-A177-3AD203B41FA5}">
                      <a16:colId xmlns:a16="http://schemas.microsoft.com/office/drawing/2014/main" val="708491503"/>
                    </a:ext>
                  </a:extLst>
                </a:gridCol>
              </a:tblGrid>
              <a:tr h="6561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 smtClean="0">
                          <a:effectLst/>
                        </a:rPr>
                        <a:t>Planlanan Faaliyet,</a:t>
                      </a:r>
                      <a:r>
                        <a:rPr lang="tr-TR" sz="3200" baseline="0" dirty="0" smtClean="0">
                          <a:effectLst/>
                        </a:rPr>
                        <a:t> İş veya Süreçler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>
                          <a:effectLst/>
                        </a:rPr>
                        <a:t>Açıklama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8734379"/>
                  </a:ext>
                </a:extLst>
              </a:tr>
              <a:tr h="532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Araştırma Konusunun Belirlenmesi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Belirlenen</a:t>
                      </a:r>
                      <a:r>
                        <a:rPr lang="tr-TR" sz="1400" baseline="0" dirty="0" smtClean="0">
                          <a:effectLst/>
                        </a:rPr>
                        <a:t> bir temada araştırma yapılması hedefinin sürdürülmesi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1570582"/>
                  </a:ext>
                </a:extLst>
              </a:tr>
              <a:tr h="532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Stratejik Plan Hazırlanması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Üniversite</a:t>
                      </a:r>
                      <a:r>
                        <a:rPr lang="tr-TR" sz="1400" baseline="0" dirty="0" smtClean="0">
                          <a:effectLst/>
                        </a:rPr>
                        <a:t> stratejik planı ile uyumlu planın hazırlanması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27813134"/>
                  </a:ext>
                </a:extLst>
              </a:tr>
              <a:tr h="532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Kurul ve Komisyonların</a:t>
                      </a:r>
                      <a:r>
                        <a:rPr lang="tr-TR" sz="1400" baseline="0" dirty="0" smtClean="0">
                          <a:effectLst/>
                        </a:rPr>
                        <a:t> düzenli aralıklarla toplanması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Kurul ve komisyonların işlevselliğinin ve toplantı</a:t>
                      </a:r>
                      <a:r>
                        <a:rPr lang="tr-TR" sz="1400" baseline="0" dirty="0" smtClean="0">
                          <a:effectLst/>
                        </a:rPr>
                        <a:t> ve kararların takibi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3624369"/>
                  </a:ext>
                </a:extLst>
              </a:tr>
              <a:tr h="532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Misyon ve vizyonun</a:t>
                      </a:r>
                      <a:r>
                        <a:rPr lang="tr-TR" sz="1400" baseline="0" dirty="0" smtClean="0">
                          <a:effectLst/>
                        </a:rPr>
                        <a:t> paydaş katılımı değerlendirilerek güncellenmesi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Paydaş katılımı</a:t>
                      </a:r>
                      <a:r>
                        <a:rPr lang="tr-TR" sz="1400" baseline="0" dirty="0" smtClean="0">
                          <a:effectLst/>
                        </a:rPr>
                        <a:t> ile stratejik plan hazırlama sürecinde </a:t>
                      </a:r>
                      <a:r>
                        <a:rPr lang="tr-TR" sz="1400" baseline="0" smtClean="0">
                          <a:effectLst/>
                        </a:rPr>
                        <a:t>vizyon ve misyonun </a:t>
                      </a:r>
                      <a:r>
                        <a:rPr lang="tr-TR" sz="1400" baseline="0" dirty="0" smtClean="0">
                          <a:effectLst/>
                        </a:rPr>
                        <a:t>yeniden ele alınması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53234534"/>
                  </a:ext>
                </a:extLst>
              </a:tr>
              <a:tr h="532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Yıllık hedeflerin belirlenmesi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Liderlik, eğitim</a:t>
                      </a:r>
                      <a:r>
                        <a:rPr lang="tr-TR" sz="1400" baseline="0" dirty="0" smtClean="0">
                          <a:effectLst/>
                        </a:rPr>
                        <a:t> öğretim, araştırma geliştirme ve toplumsal katkı alanların belirlenen hedeflerin takibi ve izlenmesi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0449304"/>
                  </a:ext>
                </a:extLst>
              </a:tr>
              <a:tr h="532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Akreditasyon çalışmalarına başlanması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Akreditasyon</a:t>
                      </a:r>
                      <a:r>
                        <a:rPr lang="tr-TR" sz="1400" baseline="0" dirty="0" smtClean="0">
                          <a:effectLst/>
                        </a:rPr>
                        <a:t> kuruluşu henüz mevcut olmasa da Sosyal Bilimler alanı esas alınarak çalışmalara başlanması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12730830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71" y="6286946"/>
            <a:ext cx="441500" cy="44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92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Birim 2026 Yılı İyileştirme Planı</a:t>
            </a:r>
            <a:b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</a:br>
            <a:r>
              <a:rPr lang="tr-TR" sz="3200" b="1" i="1" dirty="0">
                <a:solidFill>
                  <a:srgbClr val="3333FF"/>
                </a:solidFill>
                <a:cs typeface="Calibri" panose="020F0502020204030204" pitchFamily="34" charset="0"/>
              </a:rPr>
              <a:t>(Birimin Geliştirmeye Açık Yönlerine dayalı olarak</a:t>
            </a:r>
            <a:endParaRPr lang="tr-TR" sz="32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76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493860"/>
              </p:ext>
            </p:extLst>
          </p:nvPr>
        </p:nvGraphicFramePr>
        <p:xfrm>
          <a:off x="838200" y="1825626"/>
          <a:ext cx="11107189" cy="3419704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6154660">
                  <a:extLst>
                    <a:ext uri="{9D8B030D-6E8A-4147-A177-3AD203B41FA5}">
                      <a16:colId xmlns:a16="http://schemas.microsoft.com/office/drawing/2014/main" val="389473654"/>
                    </a:ext>
                  </a:extLst>
                </a:gridCol>
                <a:gridCol w="4952529">
                  <a:extLst>
                    <a:ext uri="{9D8B030D-6E8A-4147-A177-3AD203B41FA5}">
                      <a16:colId xmlns:a16="http://schemas.microsoft.com/office/drawing/2014/main" val="3950108359"/>
                    </a:ext>
                  </a:extLst>
                </a:gridCol>
              </a:tblGrid>
              <a:tr h="5826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 smtClean="0">
                          <a:effectLst/>
                        </a:rPr>
                        <a:t>Planlanan Faaliyet,</a:t>
                      </a:r>
                      <a:r>
                        <a:rPr lang="tr-TR" sz="3200" baseline="0" dirty="0" smtClean="0">
                          <a:effectLst/>
                        </a:rPr>
                        <a:t> İş veya Süreçler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>
                          <a:effectLst/>
                        </a:rPr>
                        <a:t>Açıklama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8441291"/>
                  </a:ext>
                </a:extLst>
              </a:tr>
              <a:tr h="4728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Hizmet İçi Eğitimlerin Artırılması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Eğitim öğretim, araştırma geliştirme ve liderlik</a:t>
                      </a:r>
                      <a:r>
                        <a:rPr lang="tr-TR" sz="1400" baseline="0" dirty="0" smtClean="0">
                          <a:effectLst/>
                        </a:rPr>
                        <a:t> alanlarında eğitimler düzenlenmesi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1752573"/>
                  </a:ext>
                </a:extLst>
              </a:tr>
              <a:tr h="4728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Yüksek Lisans Programlarının Web sitesinde görünürlüğünün</a:t>
                      </a:r>
                      <a:r>
                        <a:rPr lang="tr-TR" sz="14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artırılması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Hukuk fakültesi sayfasında Yüksek Lisans</a:t>
                      </a:r>
                      <a:r>
                        <a:rPr lang="tr-TR" sz="14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programlarına ilişkin bilgilerin daha etkin bir şekilde paylaşılması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0237553"/>
                  </a:ext>
                </a:extLst>
              </a:tr>
              <a:tr h="4728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 çıktıları/öğrenme çıktıları ile sınav soruları eşleşmesine</a:t>
                      </a:r>
                      <a:r>
                        <a:rPr lang="tr-TR" sz="14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ilişkin çalışmaların yapılması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Akreditasyon sürecine hazırlık için bağlantılı</a:t>
                      </a:r>
                      <a:r>
                        <a:rPr lang="tr-TR" sz="14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çalışmaların yapılması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97478462"/>
                  </a:ext>
                </a:extLst>
              </a:tr>
              <a:tr h="4728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Yapılan etkinliklere</a:t>
                      </a:r>
                      <a:r>
                        <a:rPr lang="tr-TR" sz="14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ilişkin geri dönütlerin alınması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İzleme ve iyileştirme</a:t>
                      </a:r>
                      <a:r>
                        <a:rPr lang="tr-TR" sz="14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çalışmalarına katkı sunması amacıyla geri dönütlerin alınması ve değerlendirilmesi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42114399"/>
                  </a:ext>
                </a:extLst>
              </a:tr>
              <a:tr h="4728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8278341"/>
                  </a:ext>
                </a:extLst>
              </a:tr>
              <a:tr h="4728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4979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250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0" y="2832099"/>
            <a:ext cx="12192000" cy="2870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Sorularınız ve Önerileriniz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30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318052" y="2524539"/>
            <a:ext cx="11529391" cy="3177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 smtClean="0">
                <a:solidFill>
                  <a:srgbClr val="962E2E"/>
                </a:solidFill>
              </a:rPr>
              <a:t>Katılımınız ve katkılarınız için teşekkür ederiz. 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88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 smtClean="0">
                <a:solidFill>
                  <a:srgbClr val="FF0000"/>
                </a:solidFill>
              </a:rPr>
              <a:t>PERSONEL</a:t>
            </a:r>
          </a:p>
          <a:p>
            <a:endParaRPr lang="tr-TR" sz="6000" b="1" dirty="0" smtClean="0">
              <a:solidFill>
                <a:srgbClr val="FF0000"/>
              </a:solidFill>
            </a:endParaRPr>
          </a:p>
          <a:p>
            <a:r>
              <a:rPr lang="tr-TR" sz="4400" b="1" dirty="0" smtClean="0">
                <a:solidFill>
                  <a:srgbClr val="3333FF"/>
                </a:solidFill>
              </a:rPr>
              <a:t>AKADEMİK PERSONEL VE İDARİ PERSONEL</a:t>
            </a:r>
            <a:endParaRPr lang="tr-TR" sz="4400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55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6" y="865079"/>
            <a:ext cx="10353963" cy="588345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Akademik Personel Sayısı (Birim Düzeyi)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9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483063"/>
              </p:ext>
            </p:extLst>
          </p:nvPr>
        </p:nvGraphicFramePr>
        <p:xfrm>
          <a:off x="517232" y="2170544"/>
          <a:ext cx="9853670" cy="3141428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74125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1254650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1790209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1790209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1433170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433170">
                  <a:extLst>
                    <a:ext uri="{9D8B030D-6E8A-4147-A177-3AD203B41FA5}">
                      <a16:colId xmlns:a16="http://schemas.microsoft.com/office/drawing/2014/main" val="832792308"/>
                    </a:ext>
                  </a:extLst>
                </a:gridCol>
                <a:gridCol w="1078137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</a:tblGrid>
              <a:tr h="45708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AKADEMİK PERSONEL SAYISI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50349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Prof. Dr.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Doç. Dr.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Dr. </a:t>
                      </a:r>
                      <a:r>
                        <a:rPr lang="tr-TR" sz="16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Üyesi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Arş. Gör.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Gör.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7307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6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tr-TR" sz="16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13</a:t>
                      </a:r>
                      <a:endParaRPr lang="tr-TR" sz="16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tr-TR" sz="1600" b="1" dirty="0" smtClean="0">
                          <a:effectLst/>
                          <a:latin typeface="+mn-lt"/>
                        </a:rPr>
                        <a:t>+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(35.md)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endParaRPr lang="tr-TR" sz="16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6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54</a:t>
                      </a:r>
                      <a:endParaRPr lang="tr-TR" sz="16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700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  <a:latin typeface="+mn-lt"/>
                        </a:rPr>
                        <a:t>2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+mn-lt"/>
                        </a:rPr>
                        <a:t>5</a:t>
                      </a: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+mn-lt"/>
                        </a:rPr>
                        <a:t>29</a:t>
                      </a:r>
                      <a:endParaRPr lang="tr-TR" sz="1200" b="1" dirty="0" smtClean="0"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 smtClean="0">
                          <a:effectLst/>
                          <a:latin typeface="+mn-lt"/>
                        </a:rPr>
                        <a:t>+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(35.md)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  <a:latin typeface="+mn-lt"/>
                        </a:rPr>
                        <a:t>1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+mn-lt"/>
                        </a:rPr>
                        <a:t>56</a:t>
                      </a: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+2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700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  <a:latin typeface="+mn-lt"/>
                        </a:rPr>
                        <a:t>2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+mn-lt"/>
                        </a:rPr>
                        <a:t>5</a:t>
                      </a: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  <a:latin typeface="+mn-lt"/>
                        </a:rPr>
                        <a:t>19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+mn-lt"/>
                        </a:rPr>
                        <a:t>29</a:t>
                      </a: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+2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+mn-lt"/>
                        </a:rPr>
                        <a:t>1</a:t>
                      </a: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74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9492</TotalTime>
  <Words>5179</Words>
  <Application>Microsoft Office PowerPoint</Application>
  <PresentationFormat>Geniş ekran</PresentationFormat>
  <Paragraphs>1949</Paragraphs>
  <Slides>78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78</vt:i4>
      </vt:variant>
    </vt:vector>
  </HeadingPairs>
  <TitlesOfParts>
    <vt:vector size="83" baseType="lpstr">
      <vt:lpstr>Arial</vt:lpstr>
      <vt:lpstr>Calibri</vt:lpstr>
      <vt:lpstr>Cambria</vt:lpstr>
      <vt:lpstr>Times New Roman</vt:lpstr>
      <vt:lpstr>Office Teması</vt:lpstr>
      <vt:lpstr>PowerPoint Sunusu</vt:lpstr>
      <vt:lpstr>SUNUM PLANI</vt:lpstr>
      <vt:lpstr>PowerPoint Sunusu</vt:lpstr>
      <vt:lpstr>YÖNETİM: Dekanlık/ Müdürlük</vt:lpstr>
      <vt:lpstr>PowerPoint Sunusu</vt:lpstr>
      <vt:lpstr>YÖNETİM: Ana Bilim/Sanat Dalı / Program Başkanlıkları</vt:lpstr>
      <vt:lpstr>Kurullar / Komisyonlar</vt:lpstr>
      <vt:lpstr>PowerPoint Sunusu</vt:lpstr>
      <vt:lpstr>Akademik Personel Sayısı (Birim Düzeyi)</vt:lpstr>
      <vt:lpstr>AKADEMİK PERSONEL SAYISI (BÖLÜMLERE GÖRE DAĞILIMI) (Her bir bölüm için ayrı ayrı tablo hazırlayınız lütfen.)</vt:lpstr>
      <vt:lpstr>İdari Personel Sayısı (Birim Düzeyi)</vt:lpstr>
      <vt:lpstr>Akademik Personel 2025 Yılında Yapılan Atama ve Yükseltmeler</vt:lpstr>
      <vt:lpstr>Hizmetiçi Eğitim /Eğiticilerin Eğitimi Etkinlikleri Sayısı</vt:lpstr>
      <vt:lpstr>Program Ders Görevlendirme Analizi  (Her Ana Bilim - Sanat Dalı/ Program için ayrı ayrı hazırlayınız. </vt:lpstr>
      <vt:lpstr>Birim Ders Görevlendirme Analizi </vt:lpstr>
      <vt:lpstr>Birim Öğretim Elemanlarının Ders Görevlendirme Analizi</vt:lpstr>
      <vt:lpstr>Birim Ders Yükü Ortalaması (Saat)</vt:lpstr>
      <vt:lpstr>Lisans Bölüm ve Program Sayısı </vt:lpstr>
      <vt:lpstr>PowerPoint Sunusu</vt:lpstr>
      <vt:lpstr>Lisans Eğitimi: Program Yapısı</vt:lpstr>
      <vt:lpstr>Lisansüstü Eğitim Programları </vt:lpstr>
      <vt:lpstr>Lisansüstü Eğitim Programları </vt:lpstr>
      <vt:lpstr>ÖĞRENCİ SAYISI</vt:lpstr>
      <vt:lpstr>ÖĞRENCİ SAYISI (Cinsiyete Göre Dağılımı) </vt:lpstr>
      <vt:lpstr>Öğretim Üyesi/Elemanı Başına Düşen Öğrenci Sayısı  </vt:lpstr>
      <vt:lpstr>ÖĞRENCİ SAYISI (Engelli) </vt:lpstr>
      <vt:lpstr>ÖĞRENCİ SAYISI (Varsa, Lisansüstü )</vt:lpstr>
      <vt:lpstr>Öğretim Üyesi/Elemanı Başına Düşen Lisansüstü Öğrenci Sayısı  (Varsa, programdaki lisansüstü toplam öğrenci sayısı)</vt:lpstr>
      <vt:lpstr>Yabancı Uyruklu Öğrenci Sayısı</vt:lpstr>
      <vt:lpstr>YKS Yerleşme ve Kesin Kayıt Sonuçları </vt:lpstr>
      <vt:lpstr>YKS Yerleşme Durumu</vt:lpstr>
      <vt:lpstr>Yatay Geçiş Yapan Öğrenci Sayısı (G.A.N.O. ile)  </vt:lpstr>
      <vt:lpstr>Yatay Geçiş Yapan Öğrenci Sayısı (Merkezi Yerleştirme Puanı ile) </vt:lpstr>
      <vt:lpstr>Özel Öğrencilik Hakkını Kullanan Öğrenci Sayısı </vt:lpstr>
      <vt:lpstr>Kayıt Donduran Öğrenci Sayısı</vt:lpstr>
      <vt:lpstr>Program Dersleri Analizi</vt:lpstr>
      <vt:lpstr>Birim Öğretim Programları Haftalık Ders Saati  (Teorik-T ve Uygulama-U) Analizi</vt:lpstr>
      <vt:lpstr>Çift Anadal Programı Sayısı </vt:lpstr>
      <vt:lpstr>PowerPoint Sunusu</vt:lpstr>
      <vt:lpstr>Fiziksel Yapı: Eğitim Alanları (Derslikler)</vt:lpstr>
      <vt:lpstr>Fiziksel Altyapı ve Tesisler: Sağlık, Sosyal, Kültürel ve Sportif Alanlar</vt:lpstr>
      <vt:lpstr>Fiziksel Yapı: Hizmet Alanları</vt:lpstr>
      <vt:lpstr>Bilgi ve Teknoloji Kaynakları</vt:lpstr>
      <vt:lpstr>PowerPoint Sunusu</vt:lpstr>
      <vt:lpstr>Araştırma ve Geliştirme Faaliyetleri: Yıllara Göre Makale  Bilgileri</vt:lpstr>
      <vt:lpstr>Araştırma ve Geliştirme Faaliyetleri : Yıllara Göre Makale  Bilgileri</vt:lpstr>
      <vt:lpstr>Araştırma ve Geliştirme Faaliyetleri : Yıllara Göre Kitap Bilgileri</vt:lpstr>
      <vt:lpstr>Araştırma ve Geliştirme Faaliyetleri : Yıllara Göre Proje Bilgileri</vt:lpstr>
      <vt:lpstr>Araştırma ve Geliştirme Faaliyetleri : Yıllara Göre Bilimsel Toplantı Faaliyetleri </vt:lpstr>
      <vt:lpstr>Araştırma ve Geliştirme Faaliyetleri : Yıllara Göre Editörlük ve Hakemlik Faaliyetleri</vt:lpstr>
      <vt:lpstr>Araştırma ve Geliştirme Faaliyetleri : Atıflar (Yazarın kendi yayınlarına yaptığı atıflar hariç)</vt:lpstr>
      <vt:lpstr>Bilimsel, Sosyal, Kültürel ve Sportif Faaliyetler</vt:lpstr>
      <vt:lpstr>Bilimsel, Sosyal, Kültürel ve Sportif Ödüller ile Başarılar</vt:lpstr>
      <vt:lpstr>PowerPoint Sunusu</vt:lpstr>
      <vt:lpstr>ERASMUS+ Hareketlilik Durumu</vt:lpstr>
      <vt:lpstr>Bilgi Paketi Hazırlanma Durumu</vt:lpstr>
      <vt:lpstr>PowerPoint Sunusu</vt:lpstr>
      <vt:lpstr>2024 Birim İç Değerlendirme Raporu (BİDR) Kalite Güvence Sistem Ölçütleri Olgunluk Düzeyleri: LİDERLİK, YÖNETİŞİM VE KALİTE</vt:lpstr>
      <vt:lpstr>Birim İç Değerlendirme Raporu (BİDR) Kalite Güvence Sistem Ölçütleri Olgunluk Düzeyleri: LİDERLİK, YÖNETİŞİM VE KALİTE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ARAŞTIRMA VE GELİŞTİRME</vt:lpstr>
      <vt:lpstr>Birim İç Değerlendirme Raporu (BİDR) Kalite Güvence Sistem Ölçütleri Olgunluk Düzeyleri: TOPLUMSAL KATKI</vt:lpstr>
      <vt:lpstr>Program Akreditasyon Hazırlık Çalışmaları </vt:lpstr>
      <vt:lpstr>Öz Değerlendirme: Birimin Güçlü Yönleri</vt:lpstr>
      <vt:lpstr>Öz Değerlendirme: Birimin Güçlü Yönleri</vt:lpstr>
      <vt:lpstr>Öz Değerlendirme: Birimin Güçlü Yönleri</vt:lpstr>
      <vt:lpstr>Öz Değerlendirme: Birimin Güçlü Yönleri</vt:lpstr>
      <vt:lpstr>Öz Değerlendirme: Birimin Güçlü Yönleri</vt:lpstr>
      <vt:lpstr>Öz Değerlendirme: Birimin Güçlü Yönleri</vt:lpstr>
      <vt:lpstr>Öz Değerlendirme: Birimin Güçlü Yönleri</vt:lpstr>
      <vt:lpstr>Öz Değerlendirme: Birimin Geliştirmeye Açık Yönleri</vt:lpstr>
      <vt:lpstr>Öz Değerlendirme: Birimin Geliştirmeye Açık Yönleri</vt:lpstr>
      <vt:lpstr>Öz Değerlendirme: Birimin Geliştirmeye Açık Yönleri</vt:lpstr>
      <vt:lpstr>Birim 2026 Yılı İyileştirme Planı (Birimin Geliştirmeye Açık Yönlerine dayalı olarak) </vt:lpstr>
      <vt:lpstr>Birim 2026 Yılı İyileştirme Planı (Birimin Geliştirmeye Açık Yönlerine dayalı olarak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KiK</dc:creator>
  <cp:lastModifiedBy>UseR</cp:lastModifiedBy>
  <cp:revision>685</cp:revision>
  <cp:lastPrinted>2026-01-14T10:30:26Z</cp:lastPrinted>
  <dcterms:created xsi:type="dcterms:W3CDTF">2021-05-17T12:15:06Z</dcterms:created>
  <dcterms:modified xsi:type="dcterms:W3CDTF">2026-01-15T05:42:09Z</dcterms:modified>
</cp:coreProperties>
</file>