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9"/>
  </p:notesMasterIdLst>
  <p:handoutMasterIdLst>
    <p:handoutMasterId r:id="rId80"/>
  </p:handoutMasterIdLst>
  <p:sldIdLst>
    <p:sldId id="337" r:id="rId3"/>
    <p:sldId id="330" r:id="rId4"/>
    <p:sldId id="493" r:id="rId5"/>
    <p:sldId id="286" r:id="rId6"/>
    <p:sldId id="463" r:id="rId7"/>
    <p:sldId id="288" r:id="rId8"/>
    <p:sldId id="501" r:id="rId9"/>
    <p:sldId id="464" r:id="rId10"/>
    <p:sldId id="494" r:id="rId11"/>
    <p:sldId id="354" r:id="rId12"/>
    <p:sldId id="435" r:id="rId13"/>
    <p:sldId id="502" r:id="rId14"/>
    <p:sldId id="503" r:id="rId15"/>
    <p:sldId id="465" r:id="rId16"/>
    <p:sldId id="432" r:id="rId17"/>
    <p:sldId id="460" r:id="rId18"/>
    <p:sldId id="445" r:id="rId19"/>
    <p:sldId id="476" r:id="rId20"/>
    <p:sldId id="448" r:id="rId21"/>
    <p:sldId id="442" r:id="rId22"/>
    <p:sldId id="487" r:id="rId23"/>
    <p:sldId id="495" r:id="rId24"/>
    <p:sldId id="486" r:id="rId25"/>
    <p:sldId id="485" r:id="rId26"/>
    <p:sldId id="488" r:id="rId27"/>
    <p:sldId id="504" r:id="rId28"/>
    <p:sldId id="290" r:id="rId29"/>
    <p:sldId id="466" r:id="rId30"/>
    <p:sldId id="483" r:id="rId31"/>
    <p:sldId id="467" r:id="rId32"/>
    <p:sldId id="338" r:id="rId33"/>
    <p:sldId id="490" r:id="rId34"/>
    <p:sldId id="292" r:id="rId35"/>
    <p:sldId id="293" r:id="rId36"/>
    <p:sldId id="441" r:id="rId37"/>
    <p:sldId id="468" r:id="rId38"/>
    <p:sldId id="469" r:id="rId39"/>
    <p:sldId id="470" r:id="rId40"/>
    <p:sldId id="471" r:id="rId41"/>
    <p:sldId id="478" r:id="rId42"/>
    <p:sldId id="479" r:id="rId43"/>
    <p:sldId id="477" r:id="rId44"/>
    <p:sldId id="482" r:id="rId45"/>
    <p:sldId id="496" r:id="rId46"/>
    <p:sldId id="298" r:id="rId47"/>
    <p:sldId id="462" r:id="rId48"/>
    <p:sldId id="340" r:id="rId49"/>
    <p:sldId id="299" r:id="rId50"/>
    <p:sldId id="497" r:id="rId51"/>
    <p:sldId id="450" r:id="rId52"/>
    <p:sldId id="481" r:id="rId53"/>
    <p:sldId id="451" r:id="rId54"/>
    <p:sldId id="351" r:id="rId55"/>
    <p:sldId id="437" r:id="rId56"/>
    <p:sldId id="452" r:id="rId57"/>
    <p:sldId id="438" r:id="rId58"/>
    <p:sldId id="498" r:id="rId59"/>
    <p:sldId id="500" r:id="rId60"/>
    <p:sldId id="499" r:id="rId61"/>
    <p:sldId id="440" r:id="rId62"/>
    <p:sldId id="318" r:id="rId63"/>
    <p:sldId id="439" r:id="rId64"/>
    <p:sldId id="341" r:id="rId65"/>
    <p:sldId id="491" r:id="rId66"/>
    <p:sldId id="453" r:id="rId67"/>
    <p:sldId id="472" r:id="rId68"/>
    <p:sldId id="454" r:id="rId69"/>
    <p:sldId id="473" r:id="rId70"/>
    <p:sldId id="455" r:id="rId71"/>
    <p:sldId id="456" r:id="rId72"/>
    <p:sldId id="492" r:id="rId73"/>
    <p:sldId id="342" r:id="rId74"/>
    <p:sldId id="347" r:id="rId75"/>
    <p:sldId id="411" r:id="rId76"/>
    <p:sldId id="350" r:id="rId77"/>
    <p:sldId id="427" r:id="rId78"/>
  </p:sldIdLst>
  <p:sldSz cx="12192000" cy="6858000"/>
  <p:notesSz cx="9875520" cy="674179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oksel ÇELENK" initials="GÇ"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66FF"/>
    <a:srgbClr val="0000CC"/>
    <a:srgbClr val="000099"/>
    <a:srgbClr val="485793"/>
    <a:srgbClr val="962E2E"/>
    <a:srgbClr val="FDCBCC"/>
    <a:srgbClr val="EAEFF7"/>
    <a:srgbClr val="FEECEC"/>
    <a:srgbClr val="F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DBED569-4797-4DF1-A0F4-6AAB3CD982D8}" styleName="浅色样式 3 - 强调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度样式 4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22941" autoAdjust="0"/>
    <p:restoredTop sz="96404" autoAdjust="0"/>
  </p:normalViewPr>
  <p:slideViewPr>
    <p:cSldViewPr snapToGrid="0" showGuides="1">
      <p:cViewPr varScale="1">
        <p:scale>
          <a:sx n="78" d="100"/>
          <a:sy n="78" d="100"/>
        </p:scale>
        <p:origin x="-96"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4" Type="http://schemas.openxmlformats.org/officeDocument/2006/relationships/commentAuthors" Target="commentAuthors.xml"/><Relationship Id="rId83" Type="http://schemas.openxmlformats.org/officeDocument/2006/relationships/tableStyles" Target="tableStyles.xml"/><Relationship Id="rId82" Type="http://schemas.openxmlformats.org/officeDocument/2006/relationships/viewProps" Target="viewProps.xml"/><Relationship Id="rId81" Type="http://schemas.openxmlformats.org/officeDocument/2006/relationships/presProps" Target="presProps.xml"/><Relationship Id="rId80" Type="http://schemas.openxmlformats.org/officeDocument/2006/relationships/handoutMaster" Target="handoutMasters/handoutMaster1.xml"/><Relationship Id="rId8" Type="http://schemas.openxmlformats.org/officeDocument/2006/relationships/slide" Target="slides/slide6.xml"/><Relationship Id="rId79" Type="http://schemas.openxmlformats.org/officeDocument/2006/relationships/notesMaster" Target="notesMasters/notesMaster1.xml"/><Relationship Id="rId78" Type="http://schemas.openxmlformats.org/officeDocument/2006/relationships/slide" Target="slides/slide76.xml"/><Relationship Id="rId77" Type="http://schemas.openxmlformats.org/officeDocument/2006/relationships/slide" Target="slides/slide75.xml"/><Relationship Id="rId76" Type="http://schemas.openxmlformats.org/officeDocument/2006/relationships/slide" Target="slides/slide74.xml"/><Relationship Id="rId75" Type="http://schemas.openxmlformats.org/officeDocument/2006/relationships/slide" Target="slides/slide73.xml"/><Relationship Id="rId74" Type="http://schemas.openxmlformats.org/officeDocument/2006/relationships/slide" Target="slides/slide72.xml"/><Relationship Id="rId73" Type="http://schemas.openxmlformats.org/officeDocument/2006/relationships/slide" Target="slides/slide71.xml"/><Relationship Id="rId72" Type="http://schemas.openxmlformats.org/officeDocument/2006/relationships/slide" Target="slides/slide70.xml"/><Relationship Id="rId71" Type="http://schemas.openxmlformats.org/officeDocument/2006/relationships/slide" Target="slides/slide69.xml"/><Relationship Id="rId70" Type="http://schemas.openxmlformats.org/officeDocument/2006/relationships/slide" Target="slides/slide68.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sz="quarter" idx="1"/>
          </p:nvPr>
        </p:nvSpPr>
        <p:spPr>
          <a:xfrm>
            <a:off x="5594025" y="1"/>
            <a:ext cx="4279530" cy="338276"/>
          </a:xfrm>
          <a:prstGeom prst="rect">
            <a:avLst/>
          </a:prstGeom>
        </p:spPr>
        <p:txBody>
          <a:bodyPr vert="horz" lIns="94921" tIns="47460" rIns="94921" bIns="47460" rtlCol="0"/>
          <a:lstStyle>
            <a:lvl1pPr algn="r">
              <a:defRPr sz="1300"/>
            </a:lvl1pPr>
          </a:lstStyle>
          <a:p>
            <a:fld id="{73E168EF-4E9B-41F4-B881-6944BD393365}" type="datetimeFigureOut">
              <a:rPr lang="tr-TR" smtClean="0"/>
            </a:fld>
            <a:endParaRPr lang="tr-TR"/>
          </a:p>
        </p:txBody>
      </p:sp>
      <p:sp>
        <p:nvSpPr>
          <p:cNvPr id="4" name="Altbilgi Yer Tutucusu 3"/>
          <p:cNvSpPr>
            <a:spLocks noGrp="1"/>
          </p:cNvSpPr>
          <p:nvPr>
            <p:ph type="ftr" sz="quarter" idx="2"/>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5" name="Slayt Numarası Yer Tutucusu 4"/>
          <p:cNvSpPr>
            <a:spLocks noGrp="1"/>
          </p:cNvSpPr>
          <p:nvPr>
            <p:ph type="sldNum" sz="quarter" idx="3"/>
          </p:nvPr>
        </p:nvSpPr>
        <p:spPr>
          <a:xfrm>
            <a:off x="5594025" y="6403839"/>
            <a:ext cx="4279530" cy="338276"/>
          </a:xfrm>
          <a:prstGeom prst="rect">
            <a:avLst/>
          </a:prstGeom>
        </p:spPr>
        <p:txBody>
          <a:bodyPr vert="horz" lIns="94921" tIns="47460" rIns="94921" bIns="47460" rtlCol="0" anchor="b"/>
          <a:lstStyle>
            <a:lvl1pPr algn="r">
              <a:defRPr sz="1300"/>
            </a:lvl1pPr>
          </a:lstStyle>
          <a:p>
            <a:fld id="{DC18D3CF-5597-44A7-8F4A-E1D64F873D85}" type="slidenum">
              <a:rPr lang="tr-TR" smtClean="0"/>
            </a:fld>
            <a:endParaRPr lang="tr-TR"/>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1"/>
            <a:ext cx="4279530" cy="338276"/>
          </a:xfrm>
          <a:prstGeom prst="rect">
            <a:avLst/>
          </a:prstGeom>
        </p:spPr>
        <p:txBody>
          <a:bodyPr vert="horz" lIns="94921" tIns="47460" rIns="94921" bIns="47460" rtlCol="0"/>
          <a:lstStyle>
            <a:lvl1pPr algn="l">
              <a:defRPr sz="1300"/>
            </a:lvl1pPr>
          </a:lstStyle>
          <a:p>
            <a:endParaRPr lang="tr-TR"/>
          </a:p>
        </p:txBody>
      </p:sp>
      <p:sp>
        <p:nvSpPr>
          <p:cNvPr id="3" name="Veri Yer Tutucusu 2"/>
          <p:cNvSpPr>
            <a:spLocks noGrp="1"/>
          </p:cNvSpPr>
          <p:nvPr>
            <p:ph type="dt" idx="1"/>
          </p:nvPr>
        </p:nvSpPr>
        <p:spPr>
          <a:xfrm>
            <a:off x="5594025" y="1"/>
            <a:ext cx="4279530" cy="338276"/>
          </a:xfrm>
          <a:prstGeom prst="rect">
            <a:avLst/>
          </a:prstGeom>
        </p:spPr>
        <p:txBody>
          <a:bodyPr vert="horz" lIns="94921" tIns="47460" rIns="94921" bIns="47460" rtlCol="0"/>
          <a:lstStyle>
            <a:lvl1pPr algn="r">
              <a:defRPr sz="1300"/>
            </a:lvl1pPr>
          </a:lstStyle>
          <a:p>
            <a:fld id="{45C60E83-197E-47D0-B69C-C515D1DB79D6}" type="datetimeFigureOut">
              <a:rPr lang="tr-TR" smtClean="0"/>
            </a:fld>
            <a:endParaRPr lang="tr-TR"/>
          </a:p>
        </p:txBody>
      </p:sp>
      <p:sp>
        <p:nvSpPr>
          <p:cNvPr id="4" name="Slayt Görüntüsü Yer Tutucusu 3"/>
          <p:cNvSpPr>
            <a:spLocks noGrp="1" noRot="1" noChangeAspect="1"/>
          </p:cNvSpPr>
          <p:nvPr>
            <p:ph type="sldImg" idx="2"/>
          </p:nvPr>
        </p:nvSpPr>
        <p:spPr>
          <a:xfrm>
            <a:off x="2914650" y="841375"/>
            <a:ext cx="4046538" cy="2276475"/>
          </a:xfrm>
          <a:prstGeom prst="rect">
            <a:avLst/>
          </a:prstGeom>
          <a:noFill/>
          <a:ln w="12700">
            <a:solidFill>
              <a:prstClr val="black"/>
            </a:solidFill>
          </a:ln>
        </p:spPr>
        <p:txBody>
          <a:bodyPr vert="horz" lIns="94921" tIns="47460" rIns="94921" bIns="47460" rtlCol="0" anchor="ctr"/>
          <a:lstStyle/>
          <a:p>
            <a:endParaRPr lang="tr-TR"/>
          </a:p>
        </p:txBody>
      </p:sp>
      <p:sp>
        <p:nvSpPr>
          <p:cNvPr id="5" name="Not Yer Tutucusu 4"/>
          <p:cNvSpPr>
            <a:spLocks noGrp="1"/>
          </p:cNvSpPr>
          <p:nvPr>
            <p:ph type="body" sz="quarter" idx="3"/>
          </p:nvPr>
        </p:nvSpPr>
        <p:spPr>
          <a:xfrm>
            <a:off x="987585" y="3244644"/>
            <a:ext cx="7900670" cy="2654707"/>
          </a:xfrm>
          <a:prstGeom prst="rect">
            <a:avLst/>
          </a:prstGeom>
        </p:spPr>
        <p:txBody>
          <a:bodyPr vert="horz" lIns="94921" tIns="47460" rIns="94921" bIns="47460" rtlCol="0"/>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6" name="Altbilgi Yer Tutucusu 5"/>
          <p:cNvSpPr>
            <a:spLocks noGrp="1"/>
          </p:cNvSpPr>
          <p:nvPr>
            <p:ph type="ftr" sz="quarter" idx="4"/>
          </p:nvPr>
        </p:nvSpPr>
        <p:spPr>
          <a:xfrm>
            <a:off x="1" y="6403839"/>
            <a:ext cx="4279530" cy="338276"/>
          </a:xfrm>
          <a:prstGeom prst="rect">
            <a:avLst/>
          </a:prstGeom>
        </p:spPr>
        <p:txBody>
          <a:bodyPr vert="horz" lIns="94921" tIns="47460" rIns="94921" bIns="47460" rtlCol="0" anchor="b"/>
          <a:lstStyle>
            <a:lvl1pPr algn="l">
              <a:defRPr sz="1300"/>
            </a:lvl1pPr>
          </a:lstStyle>
          <a:p>
            <a:endParaRPr lang="tr-TR"/>
          </a:p>
        </p:txBody>
      </p:sp>
      <p:sp>
        <p:nvSpPr>
          <p:cNvPr id="7" name="Slayt Numarası Yer Tutucusu 6"/>
          <p:cNvSpPr>
            <a:spLocks noGrp="1"/>
          </p:cNvSpPr>
          <p:nvPr>
            <p:ph type="sldNum" sz="quarter" idx="5"/>
          </p:nvPr>
        </p:nvSpPr>
        <p:spPr>
          <a:xfrm>
            <a:off x="5594025" y="6403839"/>
            <a:ext cx="4279530" cy="338276"/>
          </a:xfrm>
          <a:prstGeom prst="rect">
            <a:avLst/>
          </a:prstGeom>
        </p:spPr>
        <p:txBody>
          <a:bodyPr vert="horz" lIns="94921" tIns="47460" rIns="94921" bIns="47460" rtlCol="0" anchor="b"/>
          <a:lstStyle>
            <a:lvl1pPr algn="r">
              <a:defRPr sz="1300"/>
            </a:lvl1pPr>
          </a:lstStyle>
          <a:p>
            <a:fld id="{5C39F915-5EA6-47CA-B06E-B63F2FE4A491}" type="slidenum">
              <a:rPr lang="tr-TR" smtClean="0"/>
            </a:fld>
            <a:endParaRPr lang="tr-TR"/>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524000" y="1122363"/>
            <a:ext cx="9144000" cy="2387600"/>
          </a:xfrm>
        </p:spPr>
        <p:txBody>
          <a:bodyPr anchor="b"/>
          <a:lstStyle>
            <a:lvl1pPr algn="ctr">
              <a:defRPr sz="6000"/>
            </a:lvl1pPr>
          </a:lstStyle>
          <a:p>
            <a:r>
              <a:rPr lang="tr-TR"/>
              <a:t>Asıl başlık stili için tıklatın</a:t>
            </a:r>
            <a:endParaRPr lang="tr-TR"/>
          </a:p>
        </p:txBody>
      </p:sp>
      <p:sp>
        <p:nvSpPr>
          <p:cNvPr id="3" name="Alt Başlık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tr-TR"/>
          </a:p>
        </p:txBody>
      </p:sp>
      <p:sp>
        <p:nvSpPr>
          <p:cNvPr id="4" name="Veri Yer Tutucusu 3"/>
          <p:cNvSpPr>
            <a:spLocks noGrp="1"/>
          </p:cNvSpPr>
          <p:nvPr>
            <p:ph type="dt" sz="half" idx="10"/>
          </p:nvPr>
        </p:nvSpPr>
        <p:spPr/>
        <p:txBody>
          <a:bodyPr/>
          <a:lstStyle/>
          <a:p>
            <a:fld id="{58A3B8C4-AFFE-4E2A-946E-C02EFEEA4604}" type="datetime1">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showMasterSp="0">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4" name="Veri Yer Tutucusu 3"/>
          <p:cNvSpPr>
            <a:spLocks noGrp="1"/>
          </p:cNvSpPr>
          <p:nvPr>
            <p:ph type="dt" sz="half" idx="10"/>
          </p:nvPr>
        </p:nvSpPr>
        <p:spPr/>
        <p:txBody>
          <a:bodyPr/>
          <a:lstStyle/>
          <a:p>
            <a:fld id="{7A701564-908C-47C5-BFDC-983814D062E2}" type="datetime1">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8724900" y="365125"/>
            <a:ext cx="2628900" cy="5811838"/>
          </a:xfrm>
        </p:spPr>
        <p:txBody>
          <a:bodyPr vert="eaVert"/>
          <a:lstStyle/>
          <a:p>
            <a:r>
              <a:rPr lang="tr-TR"/>
              <a:t>Asıl başlık stili için tıklatın</a:t>
            </a:r>
            <a:endParaRPr lang="tr-TR"/>
          </a:p>
        </p:txBody>
      </p:sp>
      <p:sp>
        <p:nvSpPr>
          <p:cNvPr id="3" name="Dikey Metin Yer Tutucusu 2"/>
          <p:cNvSpPr>
            <a:spLocks noGrp="1"/>
          </p:cNvSpPr>
          <p:nvPr>
            <p:ph type="body" orient="vert" idx="1" hasCustomPrompt="1"/>
          </p:nvPr>
        </p:nvSpPr>
        <p:spPr>
          <a:xfrm>
            <a:off x="838200" y="365125"/>
            <a:ext cx="7734300" cy="5811838"/>
          </a:xfrm>
        </p:spPr>
        <p:txBody>
          <a:bodyPr vert="eaVert"/>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4" name="Veri Yer Tutucusu 3"/>
          <p:cNvSpPr>
            <a:spLocks noGrp="1"/>
          </p:cNvSpPr>
          <p:nvPr>
            <p:ph type="dt" sz="half" idx="10"/>
          </p:nvPr>
        </p:nvSpPr>
        <p:spPr/>
        <p:txBody>
          <a:bodyPr/>
          <a:lstStyle/>
          <a:p>
            <a:fld id="{20DC73DF-CBB0-4992-A3B3-8E22E36DE5C9}" type="datetime1">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showMasterSp="0">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a:t>Asıl başlık stili için tıklatın</a:t>
            </a:r>
            <a:endParaRPr lang="tr-TR"/>
          </a:p>
        </p:txBody>
      </p:sp>
      <p:sp>
        <p:nvSpPr>
          <p:cNvPr id="3" name="İçerik Yer Tutucusu 2"/>
          <p:cNvSpPr>
            <a:spLocks noGrp="1"/>
          </p:cNvSpPr>
          <p:nvPr>
            <p:ph idx="1" hasCustomPrompt="1"/>
          </p:nvPr>
        </p:nvSpPr>
        <p:spPr/>
        <p:txBody>
          <a:bodyPr/>
          <a:lstStyle/>
          <a:p>
            <a:pPr lvl="0"/>
            <a:r>
              <a:rPr lang="tr-TR" dirty="0"/>
              <a:t>Asıl metin stillerini düzenle</a:t>
            </a:r>
            <a:endParaRPr lang="tr-TR" dirty="0"/>
          </a:p>
          <a:p>
            <a:pPr lvl="1"/>
            <a:r>
              <a:rPr lang="tr-TR" dirty="0"/>
              <a:t>İkinci düzey</a:t>
            </a:r>
            <a:endParaRPr lang="tr-TR" dirty="0"/>
          </a:p>
          <a:p>
            <a:pPr lvl="2"/>
            <a:r>
              <a:rPr lang="tr-TR" dirty="0"/>
              <a:t>Üçüncü düzey</a:t>
            </a:r>
            <a:endParaRPr lang="tr-TR" dirty="0"/>
          </a:p>
          <a:p>
            <a:pPr lvl="3"/>
            <a:r>
              <a:rPr lang="tr-TR" dirty="0"/>
              <a:t>Dördüncü düzey</a:t>
            </a:r>
            <a:endParaRPr lang="tr-TR" dirty="0"/>
          </a:p>
          <a:p>
            <a:pPr lvl="4"/>
            <a:r>
              <a:rPr lang="tr-TR" dirty="0"/>
              <a:t>Beşinci düzey</a:t>
            </a:r>
            <a:endParaRPr lang="tr-TR" dirty="0"/>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Altbilgi Yer Tutucusu 4"/>
          <p:cNvSpPr>
            <a:spLocks noGrp="1"/>
          </p:cNvSpPr>
          <p:nvPr>
            <p:ph type="ftr" sz="quarter" idx="11"/>
          </p:nvPr>
        </p:nvSpPr>
        <p:spPr>
          <a:xfrm>
            <a:off x="4038600" y="6433350"/>
            <a:ext cx="4114800" cy="365125"/>
          </a:xfrm>
        </p:spPr>
        <p:txBody>
          <a:bodyPr/>
          <a:lstStyle>
            <a:lvl1pPr>
              <a:defRPr sz="1400" b="1">
                <a:solidFill>
                  <a:srgbClr val="962E2E"/>
                </a:solidFill>
              </a:defRPr>
            </a:lvl1pPr>
          </a:lstStyle>
          <a:p>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1850" y="1709738"/>
            <a:ext cx="10515600" cy="2852737"/>
          </a:xfrm>
        </p:spPr>
        <p:txBody>
          <a:bodyPr anchor="b"/>
          <a:lstStyle>
            <a:lvl1pPr>
              <a:defRPr sz="6000"/>
            </a:lvl1pPr>
          </a:lstStyle>
          <a:p>
            <a:r>
              <a:rPr lang="tr-TR"/>
              <a:t>Asıl başlık stili için tıklatın</a:t>
            </a:r>
            <a:endParaRPr lang="tr-TR"/>
          </a:p>
        </p:txBody>
      </p:sp>
      <p:sp>
        <p:nvSpPr>
          <p:cNvPr id="3" name="Metin Yer Tutucusu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endParaRPr lang="tr-TR"/>
          </a:p>
        </p:txBody>
      </p:sp>
      <p:sp>
        <p:nvSpPr>
          <p:cNvPr id="4" name="Veri Yer Tutucusu 3"/>
          <p:cNvSpPr>
            <a:spLocks noGrp="1"/>
          </p:cNvSpPr>
          <p:nvPr>
            <p:ph type="dt" sz="half" idx="10"/>
          </p:nvPr>
        </p:nvSpPr>
        <p:spPr/>
        <p:txBody>
          <a:bodyPr/>
          <a:lstStyle/>
          <a:p>
            <a:fld id="{DA91D22B-66A8-46BB-B3C3-19A3EC8E29DB}" type="datetime1">
              <a:rPr lang="tr-TR" smtClean="0"/>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showMasterSp="0">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a:t>Asıl başlık stili için tıklatın</a:t>
            </a:r>
            <a:endParaRPr lang="tr-TR"/>
          </a:p>
        </p:txBody>
      </p:sp>
      <p:sp>
        <p:nvSpPr>
          <p:cNvPr id="3" name="İçerik Yer Tutucusu 2"/>
          <p:cNvSpPr>
            <a:spLocks noGrp="1"/>
          </p:cNvSpPr>
          <p:nvPr>
            <p:ph sz="half" idx="1" hasCustomPrompt="1"/>
          </p:nvPr>
        </p:nvSpPr>
        <p:spPr>
          <a:xfrm>
            <a:off x="838200" y="1825625"/>
            <a:ext cx="5181600" cy="4351338"/>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4" name="İçerik Yer Tutucusu 3"/>
          <p:cNvSpPr>
            <a:spLocks noGrp="1"/>
          </p:cNvSpPr>
          <p:nvPr>
            <p:ph sz="half" idx="2" hasCustomPrompt="1"/>
          </p:nvPr>
        </p:nvSpPr>
        <p:spPr>
          <a:xfrm>
            <a:off x="6172200" y="1825625"/>
            <a:ext cx="5181600" cy="4351338"/>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5" name="Veri Yer Tutucusu 4"/>
          <p:cNvSpPr>
            <a:spLocks noGrp="1"/>
          </p:cNvSpPr>
          <p:nvPr>
            <p:ph type="dt" sz="half" idx="10"/>
          </p:nvPr>
        </p:nvSpPr>
        <p:spPr/>
        <p:txBody>
          <a:bodyPr/>
          <a:lstStyle/>
          <a:p>
            <a:fld id="{7A968800-7D6B-4689-971F-8A0F907ABF6F}" type="datetime1">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fld>
            <a:endParaRPr lang="tr-TR"/>
          </a:p>
        </p:txBody>
      </p:sp>
      <p:sp>
        <p:nvSpPr>
          <p:cNvPr id="8"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365125"/>
            <a:ext cx="10515600" cy="1325563"/>
          </a:xfrm>
        </p:spPr>
        <p:txBody>
          <a:bodyPr/>
          <a:lstStyle/>
          <a:p>
            <a:r>
              <a:rPr lang="tr-TR"/>
              <a:t>Asıl başlık stili için tıklatın</a:t>
            </a:r>
            <a:endParaRPr lang="tr-TR"/>
          </a:p>
        </p:txBody>
      </p:sp>
      <p:sp>
        <p:nvSpPr>
          <p:cNvPr id="3" name="Metin Yer Tutucusu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endParaRPr lang="tr-TR"/>
          </a:p>
        </p:txBody>
      </p:sp>
      <p:sp>
        <p:nvSpPr>
          <p:cNvPr id="4" name="İçerik Yer Tutucusu 3"/>
          <p:cNvSpPr>
            <a:spLocks noGrp="1"/>
          </p:cNvSpPr>
          <p:nvPr>
            <p:ph sz="half" idx="2" hasCustomPrompt="1"/>
          </p:nvPr>
        </p:nvSpPr>
        <p:spPr>
          <a:xfrm>
            <a:off x="839788" y="2505075"/>
            <a:ext cx="5157787" cy="3684588"/>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5" name="Metin Yer Tutucusu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endParaRPr lang="tr-TR"/>
          </a:p>
        </p:txBody>
      </p:sp>
      <p:sp>
        <p:nvSpPr>
          <p:cNvPr id="6" name="İçerik Yer Tutucusu 5"/>
          <p:cNvSpPr>
            <a:spLocks noGrp="1"/>
          </p:cNvSpPr>
          <p:nvPr>
            <p:ph sz="quarter" idx="4" hasCustomPrompt="1"/>
          </p:nvPr>
        </p:nvSpPr>
        <p:spPr>
          <a:xfrm>
            <a:off x="6172200" y="2505075"/>
            <a:ext cx="5183188" cy="3684588"/>
          </a:xfrm>
        </p:spPr>
        <p:txBody>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7" name="Veri Yer Tutucusu 6"/>
          <p:cNvSpPr>
            <a:spLocks noGrp="1"/>
          </p:cNvSpPr>
          <p:nvPr>
            <p:ph type="dt" sz="half" idx="10"/>
          </p:nvPr>
        </p:nvSpPr>
        <p:spPr/>
        <p:txBody>
          <a:bodyPr/>
          <a:lstStyle/>
          <a:p>
            <a:fld id="{0749FED1-CB3C-4812-8E54-E89C0D4544DE}" type="datetime1">
              <a:rPr lang="tr-TR" smtClean="0"/>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5D42E69-0B45-4D6A-BDA9-8F9042B0111B}" type="slidenum">
              <a:rPr lang="tr-TR" smtClean="0"/>
            </a:fld>
            <a:endParaRPr lang="tr-TR"/>
          </a:p>
        </p:txBody>
      </p:sp>
      <p:sp>
        <p:nvSpPr>
          <p:cNvPr id="10"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showMasterSp="0">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a:t>Asıl başlık stili için tıklatın</a:t>
            </a:r>
            <a:endParaRPr lang="tr-T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
        <p:nvSpPr>
          <p:cNvPr id="6"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B49559-7127-46B2-B508-C09D5AF1D53B}" type="datetime1">
              <a:rPr lang="tr-TR" smtClean="0"/>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5"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a:t>Asıl başlık stili için tıklatın</a:t>
            </a:r>
            <a:endParaRPr lang="tr-TR"/>
          </a:p>
        </p:txBody>
      </p:sp>
      <p:sp>
        <p:nvSpPr>
          <p:cNvPr id="3" name="İçerik Yer Tutucusu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endParaRPr lang="tr-TR"/>
          </a:p>
        </p:txBody>
      </p:sp>
      <p:sp>
        <p:nvSpPr>
          <p:cNvPr id="5" name="Veri Yer Tutucusu 4"/>
          <p:cNvSpPr>
            <a:spLocks noGrp="1"/>
          </p:cNvSpPr>
          <p:nvPr>
            <p:ph type="dt" sz="half" idx="10"/>
          </p:nvPr>
        </p:nvSpPr>
        <p:spPr/>
        <p:txBody>
          <a:bodyPr/>
          <a:lstStyle/>
          <a:p>
            <a:fld id="{A57244FA-EF27-4A31-8EC0-0303387C13D8}" type="datetime1">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fld>
            <a:endParaRPr lang="tr-TR"/>
          </a:p>
        </p:txBody>
      </p:sp>
      <p:sp>
        <p:nvSpPr>
          <p:cNvPr id="8"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839788" y="457200"/>
            <a:ext cx="3932237" cy="1600200"/>
          </a:xfrm>
        </p:spPr>
        <p:txBody>
          <a:bodyPr anchor="b"/>
          <a:lstStyle>
            <a:lvl1pPr>
              <a:defRPr sz="3200"/>
            </a:lvl1pPr>
          </a:lstStyle>
          <a:p>
            <a:r>
              <a:rPr lang="tr-TR"/>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endParaRPr lang="tr-TR"/>
          </a:p>
        </p:txBody>
      </p:sp>
      <p:sp>
        <p:nvSpPr>
          <p:cNvPr id="5" name="Veri Yer Tutucusu 4"/>
          <p:cNvSpPr>
            <a:spLocks noGrp="1"/>
          </p:cNvSpPr>
          <p:nvPr>
            <p:ph type="dt" sz="half" idx="10"/>
          </p:nvPr>
        </p:nvSpPr>
        <p:spPr/>
        <p:txBody>
          <a:bodyPr/>
          <a:lstStyle/>
          <a:p>
            <a:fld id="{4BEAE819-0255-4657-A4D1-7466D7B706E8}" type="datetime1">
              <a:rPr lang="tr-TR" smtClean="0"/>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fld>
            <a:endParaRPr lang="tr-TR"/>
          </a:p>
        </p:txBody>
      </p:sp>
      <p:sp>
        <p:nvSpPr>
          <p:cNvPr id="8" name="Altbilgi Yer Tutucusu 4"/>
          <p:cNvSpPr txBox="1"/>
          <p:nvPr userDrawn="1"/>
        </p:nvSpPr>
        <p:spPr>
          <a:xfrm>
            <a:off x="4038600" y="6433350"/>
            <a:ext cx="4114800" cy="365125"/>
          </a:xfrm>
          <a:prstGeom prst="rect">
            <a:avLst/>
          </a:prstGeom>
        </p:spPr>
        <p:txBody>
          <a:bodyPr vert="horz" lIns="91440" tIns="45720" rIns="91440" bIns="45720" rtlCol="0" anchor="ctr"/>
          <a:lstStyle>
            <a:defPPr>
              <a:defRPr lang="tr-TR"/>
            </a:defPPr>
            <a:lvl1pPr marL="0" algn="ctr" defTabSz="914400" rtl="0" eaLnBrk="1" latinLnBrk="0" hangingPunct="1">
              <a:defRPr sz="1400" b="1" kern="1200">
                <a:solidFill>
                  <a:srgbClr val="962E2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a:t>FATİH EĞİTİM FAKÜLTESİ</a:t>
            </a:r>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print">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endParaRPr lang="tr-TR" dirty="0"/>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endParaRPr lang="tr-TR"/>
          </a:p>
          <a:p>
            <a:pPr lvl="1"/>
            <a:r>
              <a:rPr lang="tr-TR"/>
              <a:t>İkinci düzey</a:t>
            </a:r>
            <a:endParaRPr lang="tr-TR"/>
          </a:p>
          <a:p>
            <a:pPr lvl="2"/>
            <a:r>
              <a:rPr lang="tr-TR"/>
              <a:t>Üçüncü düzey</a:t>
            </a:r>
            <a:endParaRPr lang="tr-TR"/>
          </a:p>
          <a:p>
            <a:pPr lvl="3"/>
            <a:r>
              <a:rPr lang="tr-TR"/>
              <a:t>Dördüncü düzey</a:t>
            </a:r>
            <a:endParaRPr lang="tr-TR"/>
          </a:p>
          <a:p>
            <a:pPr lvl="4"/>
            <a:r>
              <a:rPr lang="tr-TR"/>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B215C4-701C-45D7-A05C-41D62B810ADC}" type="datetime1">
              <a:rPr lang="tr-TR" smtClean="0"/>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42E69-0B45-4D6A-BDA9-8F9042B0111B}" type="slidenum">
              <a:rPr lang="tr-TR" smtClean="0"/>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pn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image" Target="../media/image10.png"/><Relationship Id="rId1"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cstate="print">
            <a:lum/>
          </a:blip>
          <a:srcRect/>
          <a:stretch>
            <a:fillRect/>
          </a:stretch>
        </a:blipFill>
        <a:effectLst/>
      </p:bgPr>
    </p:bg>
    <p:spTree>
      <p:nvGrpSpPr>
        <p:cNvPr id="1" name=""/>
        <p:cNvGrpSpPr/>
        <p:nvPr/>
      </p:nvGrpSpPr>
      <p:grpSpPr>
        <a:xfrm>
          <a:off x="0" y="0"/>
          <a:ext cx="0" cy="0"/>
          <a:chOff x="0" y="0"/>
          <a:chExt cx="0" cy="0"/>
        </a:xfrm>
      </p:grpSpPr>
      <p:sp>
        <p:nvSpPr>
          <p:cNvPr id="6" name="İçerik Yer Tutucusu 10"/>
          <p:cNvSpPr txBox="1"/>
          <p:nvPr/>
        </p:nvSpPr>
        <p:spPr>
          <a:xfrm>
            <a:off x="0" y="1596450"/>
            <a:ext cx="12192000" cy="4536931"/>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Trabzon Üniversitesi </a:t>
            </a: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nSpc>
                <a:spcPct val="114000"/>
              </a:lnSpc>
            </a:pPr>
            <a:r>
              <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rPr>
              <a:t>TIP FAKÜLTESİ</a:t>
            </a:r>
            <a:endParaRPr lang="tr-TR" sz="4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Slayt Numarası Yer Tutucusu 8"/>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341746" y="865079"/>
            <a:ext cx="10353963" cy="588345"/>
          </a:xfrm>
        </p:spPr>
        <p:txBody>
          <a:bodyPr>
            <a:noAutofit/>
          </a:bodyPr>
          <a:lstStyle/>
          <a:p>
            <a:pPr algn="ctr"/>
            <a:r>
              <a:rPr lang="tr-TR" sz="2800" b="1" dirty="0">
                <a:solidFill>
                  <a:srgbClr val="FF0000"/>
                </a:solidFill>
                <a:latin typeface="+mn-lt"/>
              </a:rPr>
              <a:t>Akademik Personel Sayısı (Birim Düzeyi)</a:t>
            </a:r>
            <a:endParaRPr lang="tr-TR" sz="2800" dirty="0">
              <a:solidFill>
                <a:srgbClr val="FF0000"/>
              </a:solidFill>
            </a:endParaRPr>
          </a:p>
        </p:txBody>
      </p:sp>
      <p:sp>
        <p:nvSpPr>
          <p:cNvPr id="3" name="Veri Yer Tutucusu 2"/>
          <p:cNvSpPr>
            <a:spLocks noGrp="1"/>
          </p:cNvSpPr>
          <p:nvPr>
            <p:ph type="dt" sz="half" idx="10"/>
          </p:nvPr>
        </p:nvSpPr>
        <p:spPr/>
        <p:txBody>
          <a:bodyPr/>
          <a:lstStyle/>
          <a:p>
            <a:fld id="{D85FDA8C-93E6-4C6D-BD38-60FE6FF68D18}"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17232" y="2170544"/>
          <a:ext cx="11286840" cy="3091552"/>
        </p:xfrm>
        <a:graphic>
          <a:graphicData uri="http://schemas.openxmlformats.org/drawingml/2006/table">
            <a:tbl>
              <a:tblPr>
                <a:tableStyleId>{BC89EF96-8CEA-46FF-86C4-4CE0E7609802}</a:tableStyleId>
              </a:tblPr>
              <a:tblGrid>
                <a:gridCol w="1230352"/>
                <a:gridCol w="1437133"/>
                <a:gridCol w="2050586"/>
                <a:gridCol w="2050586"/>
                <a:gridCol w="1641618"/>
                <a:gridCol w="1641618"/>
                <a:gridCol w="1234947"/>
              </a:tblGrid>
              <a:tr h="457089">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600" b="1" dirty="0">
                          <a:solidFill>
                            <a:srgbClr val="FF0000"/>
                          </a:solidFill>
                          <a:effectLst/>
                          <a:latin typeface="+mn-lt"/>
                        </a:rPr>
                        <a:t>AKADEMİK PERSONEL SAYISI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hMerge="1">
                  <a:tcPr/>
                </a:tc>
                <a:tc hMerge="1">
                  <a:tcPr/>
                </a:tc>
                <a:tc hMerge="1">
                  <a:tcPr/>
                </a:tc>
                <a:tc hMerge="1">
                  <a:tcPr/>
                </a:tc>
                <a:tc rowSpan="2">
                  <a:txBody>
                    <a:bodyPr/>
                    <a:lstStyle/>
                    <a:p>
                      <a:pPr algn="ctr">
                        <a:lnSpc>
                          <a:spcPct val="107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r>
              <a:tr h="503494">
                <a:tc vMerge="1">
                  <a:tcPr/>
                </a:tc>
                <a:tc>
                  <a:txBody>
                    <a:bodyPr/>
                    <a:lstStyle/>
                    <a:p>
                      <a:pPr algn="ctr">
                        <a:lnSpc>
                          <a:spcPct val="107000"/>
                        </a:lnSpc>
                        <a:spcAft>
                          <a:spcPts val="0"/>
                        </a:spcAft>
                      </a:pPr>
                      <a:r>
                        <a:rPr lang="tr-TR" sz="1600" b="1" dirty="0">
                          <a:solidFill>
                            <a:srgbClr val="FF0000"/>
                          </a:solidFill>
                          <a:effectLst/>
                          <a:latin typeface="+mn-lt"/>
                        </a:rPr>
                        <a:t>Prof.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Doç. Dr.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600" b="1" dirty="0">
                          <a:solidFill>
                            <a:srgbClr val="FF0000"/>
                          </a:solidFill>
                          <a:effectLst/>
                          <a:latin typeface="+mn-lt"/>
                        </a:rPr>
                        <a:t>Dr. </a:t>
                      </a:r>
                      <a:r>
                        <a:rPr lang="tr-TR" sz="1600" b="1" dirty="0" err="1">
                          <a:solidFill>
                            <a:srgbClr val="FF0000"/>
                          </a:solidFill>
                          <a:effectLst/>
                          <a:latin typeface="+mn-lt"/>
                        </a:rPr>
                        <a:t>Öğr</a:t>
                      </a:r>
                      <a:r>
                        <a:rPr lang="tr-TR" sz="1600" b="1" dirty="0">
                          <a:solidFill>
                            <a:srgbClr val="FF0000"/>
                          </a:solidFill>
                          <a:effectLst/>
                          <a:latin typeface="+mn-lt"/>
                        </a:rPr>
                        <a:t>. Üyesi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a:solidFill>
                            <a:srgbClr val="FF0000"/>
                          </a:solidFill>
                          <a:effectLst/>
                          <a:latin typeface="+mn-lt"/>
                        </a:rPr>
                        <a:t>Arş.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600" b="1" dirty="0" err="1">
                          <a:solidFill>
                            <a:srgbClr val="FF0000"/>
                          </a:solidFill>
                          <a:effectLst/>
                          <a:latin typeface="+mn-lt"/>
                        </a:rPr>
                        <a:t>Öğr</a:t>
                      </a:r>
                      <a:r>
                        <a:rPr lang="tr-TR" sz="1600" b="1" dirty="0">
                          <a:solidFill>
                            <a:srgbClr val="FF0000"/>
                          </a:solidFill>
                          <a:effectLst/>
                          <a:latin typeface="+mn-lt"/>
                        </a:rPr>
                        <a:t>. Gör.</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cPr/>
                </a:tc>
              </a:tr>
              <a:tr h="73079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r>
              <a:tr h="700088">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14 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19 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23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56</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r h="700088">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14</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19 </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23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56</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35705" y="2145451"/>
          <a:ext cx="11212347" cy="2784359"/>
        </p:xfrm>
        <a:graphic>
          <a:graphicData uri="http://schemas.openxmlformats.org/drawingml/2006/table">
            <a:tbl>
              <a:tblPr>
                <a:tableStyleId>{BC89EF96-8CEA-46FF-86C4-4CE0E7609802}</a:tableStyleId>
              </a:tblPr>
              <a:tblGrid>
                <a:gridCol w="1222231"/>
                <a:gridCol w="1427649"/>
                <a:gridCol w="2037052"/>
                <a:gridCol w="2037053"/>
                <a:gridCol w="1630783"/>
                <a:gridCol w="1630783"/>
                <a:gridCol w="1226796"/>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CERRAHİ TIP BİLİMLERİ BÖLÜMÜ</a:t>
                      </a:r>
                      <a:endParaRPr lang="tr-TR" sz="1800" b="1" dirty="0">
                        <a:solidFill>
                          <a:srgbClr val="FF0000"/>
                        </a:solidFill>
                      </a:endParaRPr>
                    </a:p>
                  </a:txBody>
                  <a:tcPr marL="6350" marR="6350" marT="6350" marB="0" anchor="ctr"/>
                </a:tc>
                <a:tc hMerge="1">
                  <a:tcPr/>
                </a:tc>
                <a:tc hMerge="1">
                  <a:tcPr/>
                </a:tc>
                <a:tc hMerge="1">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r>
              <a:tr h="553956">
                <a:tc vMerge="1">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cPr/>
                </a:tc>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ndParaRPr>
                    </a:p>
                  </a:txBody>
                  <a:tcPr marL="6350" marR="6350" marT="6350" marB="0" anchor="ctr"/>
                </a:tc>
                <a:tc>
                  <a:txBody>
                    <a:bodyPr/>
                    <a:lstStyle/>
                    <a:p>
                      <a:pPr algn="ctr">
                        <a:lnSpc>
                          <a:spcPct val="107000"/>
                        </a:lnSpc>
                        <a:spcAft>
                          <a:spcPts val="0"/>
                        </a:spcAft>
                      </a:pPr>
                      <a:r>
                        <a:rPr lang="tr-TR" sz="1400" dirty="0">
                          <a:effectLst/>
                          <a:latin typeface="+mn-lt"/>
                        </a:rPr>
                        <a:t> 5</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24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 5</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24</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35705" y="2145451"/>
          <a:ext cx="11212347" cy="2784359"/>
        </p:xfrm>
        <a:graphic>
          <a:graphicData uri="http://schemas.openxmlformats.org/drawingml/2006/table">
            <a:tbl>
              <a:tblPr>
                <a:tableStyleId>{BC89EF96-8CEA-46FF-86C4-4CE0E7609802}</a:tableStyleId>
              </a:tblPr>
              <a:tblGrid>
                <a:gridCol w="1222231"/>
                <a:gridCol w="1427649"/>
                <a:gridCol w="2037052"/>
                <a:gridCol w="2037053"/>
                <a:gridCol w="1630783"/>
                <a:gridCol w="1630783"/>
                <a:gridCol w="1226796"/>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DAHİLİ TIP BİLİMLERİ BÖLÜMÜ</a:t>
                      </a:r>
                      <a:endParaRPr lang="tr-TR" sz="1800" b="1" dirty="0">
                        <a:solidFill>
                          <a:srgbClr val="FF0000"/>
                        </a:solidFill>
                      </a:endParaRPr>
                    </a:p>
                  </a:txBody>
                  <a:tcPr marL="6350" marR="6350" marT="6350" marB="0" anchor="ctr"/>
                </a:tc>
                <a:tc hMerge="1">
                  <a:tcPr/>
                </a:tc>
                <a:tc hMerge="1">
                  <a:tcPr/>
                </a:tc>
                <a:tc hMerge="1">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r>
              <a:tr h="553956">
                <a:tc vMerge="1">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cPr/>
                </a:tc>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ndParaRPr>
                    </a:p>
                  </a:txBody>
                  <a:tcPr marL="6350" marR="6350" marT="6350" marB="0" anchor="ctr"/>
                </a:tc>
                <a:tc>
                  <a:txBody>
                    <a:bodyPr/>
                    <a:lstStyle/>
                    <a:p>
                      <a:pPr algn="ctr">
                        <a:lnSpc>
                          <a:spcPct val="107000"/>
                        </a:lnSpc>
                        <a:spcAft>
                          <a:spcPts val="0"/>
                        </a:spcAft>
                      </a:pPr>
                      <a:r>
                        <a:rPr lang="tr-TR" sz="1400" dirty="0">
                          <a:effectLst/>
                          <a:latin typeface="+mn-lt"/>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31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9</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13</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31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646546" y="638354"/>
            <a:ext cx="10342944" cy="903435"/>
          </a:xfrm>
        </p:spPr>
        <p:txBody>
          <a:bodyPr>
            <a:noAutofit/>
          </a:bodyPr>
          <a:lstStyle/>
          <a:p>
            <a:pPr algn="ctr"/>
            <a:r>
              <a:rPr lang="tr-TR" sz="2000" b="1" dirty="0">
                <a:solidFill>
                  <a:srgbClr val="FF0000"/>
                </a:solidFill>
                <a:latin typeface="+mn-lt"/>
              </a:rPr>
              <a:t>AKADEMİK PERSONEL SAYISI (BÖLÜMLERE GÖRE DAĞILIMI)</a:t>
            </a:r>
            <a:br>
              <a:rPr lang="tr-TR" sz="2000" b="1" dirty="0">
                <a:solidFill>
                  <a:srgbClr val="FF0000"/>
                </a:solidFill>
                <a:latin typeface="+mn-lt"/>
              </a:rPr>
            </a:br>
            <a:r>
              <a:rPr lang="tr-TR" sz="2000" b="1" i="1" dirty="0">
                <a:solidFill>
                  <a:srgbClr val="0000CC"/>
                </a:solidFill>
                <a:latin typeface="+mn-lt"/>
              </a:rPr>
              <a:t>(Her bir bölüm için ayrı ayrı tablo hazırlayınız lütfen.)</a:t>
            </a:r>
            <a:endParaRPr lang="tr-TR" sz="2000" i="1" dirty="0">
              <a:solidFill>
                <a:srgbClr val="0000CC"/>
              </a:solidFill>
            </a:endParaRPr>
          </a:p>
        </p:txBody>
      </p:sp>
      <p:sp>
        <p:nvSpPr>
          <p:cNvPr id="3" name="Veri Yer Tutucusu 2"/>
          <p:cNvSpPr>
            <a:spLocks noGrp="1"/>
          </p:cNvSpPr>
          <p:nvPr>
            <p:ph type="dt" sz="half" idx="10"/>
          </p:nvPr>
        </p:nvSpPr>
        <p:spPr/>
        <p:txBody>
          <a:bodyPr/>
          <a:lstStyle/>
          <a:p>
            <a:fld id="{D85FDA8C-93E6-4C6D-BD38-60FE6FF68D18}"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35705" y="2145451"/>
          <a:ext cx="11212347" cy="2784359"/>
        </p:xfrm>
        <a:graphic>
          <a:graphicData uri="http://schemas.openxmlformats.org/drawingml/2006/table">
            <a:tbl>
              <a:tblPr>
                <a:tableStyleId>{BC89EF96-8CEA-46FF-86C4-4CE0E7609802}</a:tableStyleId>
              </a:tblPr>
              <a:tblGrid>
                <a:gridCol w="1222231"/>
                <a:gridCol w="1427649"/>
                <a:gridCol w="2037052"/>
                <a:gridCol w="2037053"/>
                <a:gridCol w="1630783"/>
                <a:gridCol w="1630783"/>
                <a:gridCol w="1226796"/>
              </a:tblGrid>
              <a:tr h="544238">
                <a:tc rowSpan="2">
                  <a:txBody>
                    <a:bodyPr/>
                    <a:lstStyle/>
                    <a:p>
                      <a:pPr algn="ctr">
                        <a:lnSpc>
                          <a:spcPct val="107000"/>
                        </a:lnSpc>
                        <a:spcAft>
                          <a:spcPts val="0"/>
                        </a:spcAft>
                      </a:pPr>
                      <a:r>
                        <a:rPr lang="tr-TR" sz="1800" b="1" dirty="0">
                          <a:solidFill>
                            <a:srgbClr val="0000CC"/>
                          </a:solidFill>
                          <a:effectLst/>
                          <a:latin typeface="+mn-lt"/>
                        </a:rPr>
                        <a:t>YIL</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BÖLÜM ADI*:</a:t>
                      </a:r>
                      <a:r>
                        <a:rPr lang="tr-TR" sz="1800" b="1" baseline="0"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gridSpan="4">
                  <a:txBody>
                    <a:bodyPr/>
                    <a:lstStyle/>
                    <a:p>
                      <a:r>
                        <a:rPr lang="tr-TR" sz="1800" b="1" dirty="0">
                          <a:solidFill>
                            <a:srgbClr val="FF0000"/>
                          </a:solidFill>
                        </a:rPr>
                        <a:t>TEMEL TIP BİLİMLERİ BÖLÜMÜ</a:t>
                      </a:r>
                      <a:endParaRPr lang="tr-TR" sz="1800" b="1" dirty="0">
                        <a:solidFill>
                          <a:srgbClr val="FF0000"/>
                        </a:solidFill>
                      </a:endParaRPr>
                    </a:p>
                  </a:txBody>
                  <a:tcPr marL="6350" marR="6350" marT="6350" marB="0" anchor="ctr"/>
                </a:tc>
                <a:tc hMerge="1">
                  <a:tcPr/>
                </a:tc>
                <a:tc hMerge="1">
                  <a:tcPr/>
                </a:tc>
                <a:tc hMerge="1">
                  <a:tcPr/>
                </a:tc>
                <a:tc rowSpan="2">
                  <a:txBody>
                    <a:bodyPr/>
                    <a:lstStyle/>
                    <a:p>
                      <a:pPr algn="ctr">
                        <a:lnSpc>
                          <a:spcPct val="107000"/>
                        </a:lnSpc>
                        <a:spcAft>
                          <a:spcPts val="0"/>
                        </a:spcAft>
                      </a:pPr>
                      <a:r>
                        <a:rPr lang="tr-TR" sz="1800" b="1">
                          <a:solidFill>
                            <a:srgbClr val="FF0000"/>
                          </a:solidFill>
                          <a:effectLst/>
                          <a:latin typeface="+mn-lt"/>
                        </a:rPr>
                        <a:t>TOPLAM</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r>
              <a:tr h="553956">
                <a:tc vMerge="1">
                  <a:tcPr/>
                </a:tc>
                <a:tc>
                  <a:txBody>
                    <a:bodyPr/>
                    <a:lstStyle/>
                    <a:p>
                      <a:pPr algn="ctr">
                        <a:lnSpc>
                          <a:spcPct val="107000"/>
                        </a:lnSpc>
                        <a:spcAft>
                          <a:spcPts val="0"/>
                        </a:spcAft>
                      </a:pPr>
                      <a:r>
                        <a:rPr lang="tr-TR" sz="1800" b="1" dirty="0">
                          <a:solidFill>
                            <a:srgbClr val="FF0000"/>
                          </a:solidFill>
                          <a:effectLst/>
                          <a:latin typeface="+mn-lt"/>
                        </a:rPr>
                        <a:t>Prof.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Doç. Dr.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Dr. </a:t>
                      </a:r>
                      <a:r>
                        <a:rPr lang="tr-TR" sz="1800" b="1" dirty="0" err="1">
                          <a:solidFill>
                            <a:srgbClr val="FF0000"/>
                          </a:solidFill>
                          <a:effectLst/>
                          <a:latin typeface="+mn-lt"/>
                        </a:rPr>
                        <a:t>Öğr</a:t>
                      </a:r>
                      <a:r>
                        <a:rPr lang="tr-TR" sz="1800" b="1" dirty="0">
                          <a:solidFill>
                            <a:srgbClr val="FF0000"/>
                          </a:solidFill>
                          <a:effectLst/>
                          <a:latin typeface="+mn-lt"/>
                        </a:rPr>
                        <a:t>. Üyesi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latin typeface="+mn-lt"/>
                        </a:rPr>
                        <a:t>Arş.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err="1">
                          <a:solidFill>
                            <a:srgbClr val="FF0000"/>
                          </a:solidFill>
                          <a:effectLst/>
                          <a:latin typeface="+mn-lt"/>
                        </a:rPr>
                        <a:t>Öğr</a:t>
                      </a:r>
                      <a:r>
                        <a:rPr lang="tr-TR" sz="1800" b="1" dirty="0">
                          <a:solidFill>
                            <a:srgbClr val="FF0000"/>
                          </a:solidFill>
                          <a:effectLst/>
                          <a:latin typeface="+mn-lt"/>
                        </a:rPr>
                        <a:t>. Gör.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vMerge="1">
                  <a:tcPr/>
                </a:tc>
              </a:tr>
              <a:tr h="578253">
                <a:tc>
                  <a:txBody>
                    <a:bodyPr/>
                    <a:lstStyle/>
                    <a:p>
                      <a:pPr algn="ctr">
                        <a:lnSpc>
                          <a:spcPct val="107000"/>
                        </a:lnSpc>
                        <a:spcAft>
                          <a:spcPts val="0"/>
                        </a:spcAft>
                      </a:pPr>
                      <a:r>
                        <a:rPr lang="tr-TR" sz="1800" b="1" dirty="0">
                          <a:solidFill>
                            <a:srgbClr val="0000CC"/>
                          </a:solidFill>
                          <a:effectLst/>
                          <a:latin typeface="+mn-lt"/>
                        </a:rPr>
                        <a:t>2024</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6350" marR="6350" marT="6350"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c>
                  <a:txBody>
                    <a:bodyPr/>
                    <a:lstStyle/>
                    <a:p>
                      <a:pPr algn="ctr">
                        <a:lnSpc>
                          <a:spcPct val="107000"/>
                        </a:lnSpc>
                      </a:pPr>
                      <a:r>
                        <a:rPr lang="tr-TR" sz="1400" dirty="0">
                          <a:effectLst/>
                          <a:latin typeface="+mn-lt"/>
                          <a:cs typeface="Times New Roman" panose="02020603050405020304" pitchFamily="18" charset="0"/>
                        </a:rPr>
                        <a:t>0</a:t>
                      </a:r>
                      <a:endParaRPr lang="tr-TR" sz="1400" dirty="0">
                        <a:effectLst/>
                        <a:latin typeface="+mn-lt"/>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0000CC"/>
                          </a:solidFill>
                          <a:effectLst/>
                          <a:latin typeface="+mn-lt"/>
                        </a:rPr>
                        <a:t>2025</a:t>
                      </a:r>
                      <a:endParaRPr lang="tr-TR" sz="1800" b="1" dirty="0">
                        <a:solidFill>
                          <a:srgbClr val="0000CC"/>
                        </a:solidFill>
                        <a:effectLst/>
                        <a:latin typeface="+mn-lt"/>
                      </a:endParaRPr>
                    </a:p>
                  </a:txBody>
                  <a:tcPr marL="6350" marR="6350" marT="6350"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ea typeface="Calibri" panose="020F0502020204030204" pitchFamily="34" charset="0"/>
                          <a:cs typeface="Times New Roman" panose="02020603050405020304" pitchFamily="18" charset="0"/>
                        </a:rPr>
                        <a:t>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r h="553956">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0</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 0</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dirty="0">
                          <a:effectLst/>
                          <a:latin typeface="+mn-lt"/>
                        </a:rPr>
                        <a:t>1</a:t>
                      </a:r>
                      <a:endParaRPr lang="tr-TR" sz="14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
        <p:nvSpPr>
          <p:cNvPr id="7" name="Metin kutusu 6"/>
          <p:cNvSpPr txBox="1"/>
          <p:nvPr/>
        </p:nvSpPr>
        <p:spPr>
          <a:xfrm>
            <a:off x="426554" y="6004548"/>
            <a:ext cx="7751911" cy="276999"/>
          </a:xfrm>
          <a:prstGeom prst="rect">
            <a:avLst/>
          </a:prstGeom>
          <a:noFill/>
        </p:spPr>
        <p:txBody>
          <a:bodyPr wrap="square" rtlCol="0">
            <a:spAutoFit/>
          </a:bodyPr>
          <a:lstStyle/>
          <a:p>
            <a:r>
              <a:rPr lang="tr-TR" sz="1200" b="1" i="1" dirty="0">
                <a:solidFill>
                  <a:srgbClr val="C00000"/>
                </a:solidFill>
              </a:rPr>
              <a:t>* Her Bölüm için ayrı tablo yapabilirsiniz.</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85FDA8C-93E6-4C6D-BD38-60FE6FF68D18}"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
        <p:nvSpPr>
          <p:cNvPr id="8" name="Unvan 5"/>
          <p:cNvSpPr>
            <a:spLocks noGrp="1"/>
          </p:cNvSpPr>
          <p:nvPr>
            <p:ph type="title"/>
          </p:nvPr>
        </p:nvSpPr>
        <p:spPr>
          <a:xfrm>
            <a:off x="1273311" y="771671"/>
            <a:ext cx="10238510" cy="623455"/>
          </a:xfrm>
        </p:spPr>
        <p:txBody>
          <a:bodyPr>
            <a:normAutofit/>
          </a:bodyPr>
          <a:lstStyle/>
          <a:p>
            <a:pPr algn="ctr"/>
            <a:r>
              <a:rPr lang="tr-TR" sz="3200" b="1" dirty="0">
                <a:solidFill>
                  <a:srgbClr val="FF0000"/>
                </a:solidFill>
              </a:rPr>
              <a:t>İdari Personel Sayısı </a:t>
            </a:r>
            <a:r>
              <a:rPr lang="tr-TR" sz="3200" b="1" dirty="0">
                <a:solidFill>
                  <a:srgbClr val="3333FF"/>
                </a:solidFill>
              </a:rPr>
              <a:t>(Birim Düzeyi)</a:t>
            </a:r>
            <a:endParaRPr lang="tr-TR" sz="3200" dirty="0">
              <a:solidFill>
                <a:srgbClr val="3333FF"/>
              </a:solidFill>
            </a:endParaRPr>
          </a:p>
        </p:txBody>
      </p:sp>
      <p:graphicFrame>
        <p:nvGraphicFramePr>
          <p:cNvPr id="4" name="Tablo 3"/>
          <p:cNvGraphicFramePr>
            <a:graphicFrameLocks noGrp="1"/>
          </p:cNvGraphicFramePr>
          <p:nvPr/>
        </p:nvGraphicFramePr>
        <p:xfrm>
          <a:off x="461819" y="2096655"/>
          <a:ext cx="11455198" cy="3668043"/>
        </p:xfrm>
        <a:graphic>
          <a:graphicData uri="http://schemas.openxmlformats.org/drawingml/2006/table">
            <a:tbl>
              <a:tblPr>
                <a:tableStyleId>{BC89EF96-8CEA-46FF-86C4-4CE0E7609802}</a:tableStyleId>
              </a:tblPr>
              <a:tblGrid>
                <a:gridCol w="1773782"/>
                <a:gridCol w="2107939"/>
                <a:gridCol w="2109084"/>
                <a:gridCol w="2109084"/>
                <a:gridCol w="2109084"/>
                <a:gridCol w="1246225"/>
              </a:tblGrid>
              <a:tr h="884769">
                <a:tc>
                  <a:txBody>
                    <a:bodyPr/>
                    <a:lstStyle/>
                    <a:p>
                      <a:pPr algn="ctr">
                        <a:lnSpc>
                          <a:spcPct val="107000"/>
                        </a:lnSpc>
                        <a:spcAft>
                          <a:spcPts val="0"/>
                        </a:spcAft>
                      </a:pPr>
                      <a:r>
                        <a:rPr lang="tr-TR" sz="2000" b="1" dirty="0">
                          <a:solidFill>
                            <a:srgbClr val="FF0000"/>
                          </a:solidFill>
                          <a:effectLst/>
                        </a:rPr>
                        <a:t>Yıl / Personel Sınıfı</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rPr>
                        <a:t>Memur (Kadrolu tüm sınıflar)</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Sözleşmeli İdari Personel (4/b)</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696 KHK Göre Sürekli İşçi</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927758">
                <a:tc>
                  <a:txBody>
                    <a:bodyPr/>
                    <a:lstStyle/>
                    <a:p>
                      <a:pPr algn="ctr">
                        <a:lnSpc>
                          <a:spcPct val="107000"/>
                        </a:lnSpc>
                        <a:spcAft>
                          <a:spcPts val="0"/>
                        </a:spcAft>
                      </a:pPr>
                      <a:r>
                        <a:rPr lang="tr-TR" sz="2000" b="1" dirty="0">
                          <a:solidFill>
                            <a:srgbClr val="0000CC"/>
                          </a:solidFill>
                          <a:effectLst/>
                        </a:rPr>
                        <a:t>2024</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927758">
                <a:tc>
                  <a:txBody>
                    <a:bodyPr/>
                    <a:lstStyle/>
                    <a:p>
                      <a:pPr algn="ctr">
                        <a:lnSpc>
                          <a:spcPct val="107000"/>
                        </a:lnSpc>
                        <a:spcAft>
                          <a:spcPts val="0"/>
                        </a:spcAft>
                      </a:pPr>
                      <a:r>
                        <a:rPr lang="tr-TR" sz="2000" b="1" dirty="0">
                          <a:solidFill>
                            <a:srgbClr val="0000CC"/>
                          </a:solidFill>
                          <a:effectLst/>
                        </a:rPr>
                        <a:t>2025</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927758">
                <a:tc>
                  <a:txBody>
                    <a:bodyPr/>
                    <a:lstStyle/>
                    <a:p>
                      <a:pPr algn="ct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effectLst/>
                        </a:rPr>
                        <a:t> 3</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1</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0</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effectLst/>
                        </a:rPr>
                        <a:t> 4</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32980" y="797724"/>
            <a:ext cx="10500672" cy="628072"/>
          </a:xfrm>
        </p:spPr>
        <p:txBody>
          <a:bodyPr>
            <a:noAutofit/>
          </a:bodyPr>
          <a:lstStyle/>
          <a:p>
            <a:pPr algn="ctr"/>
            <a:r>
              <a:rPr lang="tr-TR" sz="2800" b="1" dirty="0">
                <a:solidFill>
                  <a:srgbClr val="0000CC"/>
                </a:solidFill>
              </a:rPr>
              <a:t>Akademik Personel 2025 Yılında Yapılan Atama ve Yükseltmeler</a:t>
            </a:r>
            <a:endParaRPr lang="tr-TR" sz="2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2" name="Tablo 1"/>
          <p:cNvGraphicFramePr>
            <a:graphicFrameLocks noGrp="1"/>
          </p:cNvGraphicFramePr>
          <p:nvPr/>
        </p:nvGraphicFramePr>
        <p:xfrm>
          <a:off x="387626" y="1930148"/>
          <a:ext cx="11499573" cy="1342335"/>
        </p:xfrm>
        <a:graphic>
          <a:graphicData uri="http://schemas.openxmlformats.org/drawingml/2006/table">
            <a:tbl>
              <a:tblPr>
                <a:tableStyleId>{BDBED569-4797-4DF1-A0F4-6AAB3CD982D8}</a:tableStyleId>
              </a:tblPr>
              <a:tblGrid>
                <a:gridCol w="2074767"/>
                <a:gridCol w="2440468"/>
                <a:gridCol w="2345567"/>
                <a:gridCol w="2087856"/>
                <a:gridCol w="2550915"/>
              </a:tblGrid>
              <a:tr h="516418">
                <a:tc>
                  <a:txBody>
                    <a:bodyPr/>
                    <a:lstStyle/>
                    <a:p>
                      <a:pPr algn="ctr">
                        <a:lnSpc>
                          <a:spcPct val="107000"/>
                        </a:lnSpc>
                        <a:spcAft>
                          <a:spcPts val="800"/>
                        </a:spcAft>
                      </a:pPr>
                      <a:r>
                        <a:rPr lang="tr-TR" sz="1600" b="1" dirty="0">
                          <a:solidFill>
                            <a:srgbClr val="FF0000"/>
                          </a:solidFill>
                          <a:effectLst/>
                        </a:rPr>
                        <a:t>Bölümü*</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Ana Bilim / Sanat Dalı / Program 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Adı Soyadı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a:solidFill>
                            <a:srgbClr val="FF0000"/>
                          </a:solidFill>
                          <a:effectLst/>
                        </a:rPr>
                        <a:t>Önceki Ünvanı</a:t>
                      </a:r>
                      <a:endParaRPr lang="tr-TR" sz="16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985" marR="6985" marT="6985" marB="0" anchor="ctr"/>
                </a:tc>
                <a:tc>
                  <a:txBody>
                    <a:bodyPr/>
                    <a:lstStyle/>
                    <a:p>
                      <a:pPr algn="ctr">
                        <a:lnSpc>
                          <a:spcPct val="107000"/>
                        </a:lnSpc>
                        <a:spcAft>
                          <a:spcPts val="800"/>
                        </a:spcAft>
                      </a:pPr>
                      <a:r>
                        <a:rPr lang="tr-TR" sz="1600" b="1" dirty="0">
                          <a:solidFill>
                            <a:srgbClr val="FF0000"/>
                          </a:solidFill>
                          <a:effectLst/>
                        </a:rPr>
                        <a:t>Son Aldığı </a:t>
                      </a:r>
                      <a:r>
                        <a:rPr lang="tr-TR" sz="1600" b="1" dirty="0" err="1">
                          <a:solidFill>
                            <a:srgbClr val="FF0000"/>
                          </a:solidFill>
                          <a:effectLst/>
                        </a:rPr>
                        <a:t>Ünvanı</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05123">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YOKTUR</a:t>
                      </a:r>
                      <a:endParaRPr lang="tr-TR" sz="1100" dirty="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05123">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985" marR="6985" marT="6985"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8" name="Metin kutusu 7"/>
          <p:cNvSpPr txBox="1"/>
          <p:nvPr/>
        </p:nvSpPr>
        <p:spPr>
          <a:xfrm>
            <a:off x="527537" y="6021089"/>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29036" y="711201"/>
            <a:ext cx="10422091" cy="726126"/>
          </a:xfrm>
        </p:spPr>
        <p:txBody>
          <a:bodyPr>
            <a:normAutofit/>
          </a:bodyPr>
          <a:lstStyle/>
          <a:p>
            <a:pPr algn="ctr"/>
            <a:r>
              <a:rPr lang="tr-TR" sz="2800" b="1" dirty="0" err="1">
                <a:solidFill>
                  <a:srgbClr val="FF0000"/>
                </a:solidFill>
              </a:rPr>
              <a:t>Hizmetiçi</a:t>
            </a:r>
            <a:r>
              <a:rPr lang="tr-TR" sz="2800" b="1" dirty="0">
                <a:solidFill>
                  <a:srgbClr val="FF0000"/>
                </a:solidFill>
              </a:rPr>
              <a:t> Eğitim /Eğiticilerin Eğitimi Etkinlikleri Sayısı</a:t>
            </a:r>
            <a:endParaRPr lang="tr-TR" sz="28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29036" y="1942551"/>
          <a:ext cx="11604346" cy="4033377"/>
        </p:xfrm>
        <a:graphic>
          <a:graphicData uri="http://schemas.openxmlformats.org/drawingml/2006/table">
            <a:tbl>
              <a:tblPr firstRow="1" firstCol="1" lastRow="1" lastCol="1" bandRow="1" bandCol="1">
                <a:tableStyleId>{69CF1AB2-1976-4502-BF36-3FF5EA218861}</a:tableStyleId>
              </a:tblPr>
              <a:tblGrid>
                <a:gridCol w="8549895"/>
                <a:gridCol w="1005502"/>
                <a:gridCol w="873214"/>
                <a:gridCol w="1175735"/>
              </a:tblGrid>
              <a:tr h="460577">
                <a:tc>
                  <a:txBody>
                    <a:bodyPr/>
                    <a:lstStyle/>
                    <a:p>
                      <a:pPr algn="ctr">
                        <a:lnSpc>
                          <a:spcPct val="107000"/>
                        </a:lnSpc>
                        <a:spcAft>
                          <a:spcPts val="0"/>
                        </a:spcAft>
                      </a:pPr>
                      <a:r>
                        <a:rPr lang="tr-TR" sz="2000" dirty="0" err="1">
                          <a:solidFill>
                            <a:srgbClr val="C00000"/>
                          </a:solidFill>
                          <a:effectLst/>
                        </a:rPr>
                        <a:t>Hizmetiçi</a:t>
                      </a:r>
                      <a:r>
                        <a:rPr lang="tr-TR" sz="2000" dirty="0">
                          <a:solidFill>
                            <a:srgbClr val="C00000"/>
                          </a:solidFill>
                          <a:effectLst/>
                        </a:rPr>
                        <a:t> Eğitim /Eğiticilerin Eğitimi Etkinliği Türü</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2024</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2025</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552669">
                <a:tc>
                  <a:txBody>
                    <a:bodyPr/>
                    <a:lstStyle/>
                    <a:p>
                      <a:pPr marL="36195">
                        <a:lnSpc>
                          <a:spcPct val="107000"/>
                        </a:lnSpc>
                        <a:spcAft>
                          <a:spcPts val="0"/>
                        </a:spcAft>
                      </a:pPr>
                      <a:r>
                        <a:rPr lang="tr-TR" sz="2000" dirty="0">
                          <a:effectLst/>
                        </a:rPr>
                        <a:t>Öğretim elemanlarının öğretim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a:effectLst/>
                        </a:rPr>
                        <a:t>5 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800132">
                <a:tc>
                  <a:txBody>
                    <a:bodyPr/>
                    <a:lstStyle/>
                    <a:p>
                      <a:pPr marL="36195">
                        <a:lnSpc>
                          <a:spcPct val="107000"/>
                        </a:lnSpc>
                        <a:spcAft>
                          <a:spcPts val="0"/>
                        </a:spcAft>
                      </a:pPr>
                      <a:r>
                        <a:rPr lang="tr-TR" sz="2000" dirty="0">
                          <a:effectLst/>
                        </a:rPr>
                        <a:t>Öğretim elemanlarının araştırma, geliştirme ve proje yetkinliklerini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548985">
                <a:tc>
                  <a:txBody>
                    <a:bodyPr/>
                    <a:lstStyle/>
                    <a:p>
                      <a:pPr marL="36195">
                        <a:lnSpc>
                          <a:spcPct val="107000"/>
                        </a:lnSpc>
                        <a:spcAft>
                          <a:spcPts val="0"/>
                        </a:spcAft>
                      </a:pPr>
                      <a:r>
                        <a:rPr lang="tr-TR" sz="2000" dirty="0">
                          <a:effectLst/>
                        </a:rPr>
                        <a:t>Öğretim elemanlarının dijital yetkinliklerinin geliştirmeye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2 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2 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19549">
                <a:tc>
                  <a:txBody>
                    <a:bodyPr/>
                    <a:lstStyle/>
                    <a:p>
                      <a:pPr marL="36195">
                        <a:lnSpc>
                          <a:spcPct val="107000"/>
                        </a:lnSpc>
                        <a:spcAft>
                          <a:spcPts val="0"/>
                        </a:spcAft>
                      </a:pPr>
                      <a:r>
                        <a:rPr lang="tr-TR" sz="2000" dirty="0">
                          <a:effectLst/>
                        </a:rPr>
                        <a:t>İdari Personelin kişisel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19549">
                <a:tc>
                  <a:txBody>
                    <a:bodyPr/>
                    <a:lstStyle/>
                    <a:p>
                      <a:pPr marL="36195">
                        <a:lnSpc>
                          <a:spcPct val="107000"/>
                        </a:lnSpc>
                        <a:spcAft>
                          <a:spcPts val="0"/>
                        </a:spcAft>
                      </a:pPr>
                      <a:r>
                        <a:rPr lang="tr-TR" sz="2000" dirty="0">
                          <a:effectLst/>
                        </a:rPr>
                        <a:t>İdari Personelin mesleki gelişimine yönelik faaliyetler</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15958">
                <a:tc>
                  <a:txBody>
                    <a:bodyPr/>
                    <a:lstStyle/>
                    <a:p>
                      <a:pPr marL="36195">
                        <a:lnSpc>
                          <a:spcPct val="107000"/>
                        </a:lnSpc>
                        <a:spcAft>
                          <a:spcPts val="0"/>
                        </a:spcAft>
                      </a:pPr>
                      <a:r>
                        <a:rPr lang="tr-TR" sz="2000" dirty="0">
                          <a:effectLst/>
                        </a:rPr>
                        <a:t>Diğer (lütfen yazınız)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15958">
                <a:tc>
                  <a:txBody>
                    <a:bodyPr/>
                    <a:lstStyle/>
                    <a:p>
                      <a:pPr marL="0" marR="0" lvl="0" indent="0" algn="r" defTabSz="914400" rtl="0" eaLnBrk="1" fontAlgn="auto" latinLnBrk="0" hangingPunct="1">
                        <a:lnSpc>
                          <a:spcPct val="107000"/>
                        </a:lnSpc>
                        <a:spcBef>
                          <a:spcPts val="0"/>
                        </a:spcBef>
                        <a:spcAft>
                          <a:spcPts val="0"/>
                        </a:spcAft>
                        <a:buClrTx/>
                        <a:buSzTx/>
                        <a:buFontTx/>
                        <a:buNone/>
                        <a:defRPr/>
                      </a:pPr>
                      <a:r>
                        <a:rPr lang="tr-TR" sz="2000" dirty="0">
                          <a:solidFill>
                            <a:srgbClr val="C00000"/>
                          </a:solidFill>
                          <a:effectLst/>
                        </a:rPr>
                        <a:t>TOPLAM</a:t>
                      </a:r>
                      <a:endParaRPr lang="tr-TR"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665018" y="786236"/>
            <a:ext cx="10188449" cy="731521"/>
          </a:xfrm>
        </p:spPr>
        <p:txBody>
          <a:bodyPr>
            <a:normAutofit/>
          </a:bodyPr>
          <a:lstStyle/>
          <a:p>
            <a:pPr algn="ctr"/>
            <a:r>
              <a:rPr lang="tr-TR" sz="3200" b="1" dirty="0">
                <a:solidFill>
                  <a:srgbClr val="FF0000"/>
                </a:solidFill>
              </a:rPr>
              <a:t>Program Ders Görevlendirme Analizi </a:t>
            </a:r>
            <a:br>
              <a:rPr lang="tr-TR" sz="3200" b="1" dirty="0">
                <a:solidFill>
                  <a:srgbClr val="FF0000"/>
                </a:solidFill>
              </a:rPr>
            </a:br>
            <a:r>
              <a:rPr lang="tr-TR" sz="1300" b="1" i="1" dirty="0">
                <a:solidFill>
                  <a:srgbClr val="0000CC"/>
                </a:solidFill>
              </a:rPr>
              <a:t>(Her Ana Bilim - Sanat Dalı/ Program için ayrı ayrı hazırlayınız.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288234" y="1938132"/>
          <a:ext cx="11479696" cy="3717235"/>
        </p:xfrm>
        <a:graphic>
          <a:graphicData uri="http://schemas.openxmlformats.org/drawingml/2006/table">
            <a:tbl>
              <a:tblPr firstRow="1" firstCol="1" bandRow="1">
                <a:tableStyleId>{5940675A-B579-460E-94D1-54222C63F5DA}</a:tableStyleId>
              </a:tblPr>
              <a:tblGrid>
                <a:gridCol w="1062974"/>
                <a:gridCol w="1110314"/>
                <a:gridCol w="723828"/>
                <a:gridCol w="1315073"/>
                <a:gridCol w="1542492"/>
                <a:gridCol w="1483164"/>
                <a:gridCol w="1493053"/>
                <a:gridCol w="1529462"/>
                <a:gridCol w="1219336"/>
              </a:tblGrid>
              <a:tr h="541762">
                <a:tc gridSpan="2">
                  <a:txBody>
                    <a:bodyPr/>
                    <a:lstStyle/>
                    <a:p>
                      <a:pPr algn="r"/>
                      <a:r>
                        <a:rPr lang="tr-TR" b="1" dirty="0">
                          <a:solidFill>
                            <a:srgbClr val="0000CC"/>
                          </a:solidFill>
                        </a:rPr>
                        <a:t>Program</a:t>
                      </a:r>
                      <a:r>
                        <a:rPr lang="tr-TR" b="1" baseline="0" dirty="0">
                          <a:solidFill>
                            <a:srgbClr val="0000CC"/>
                          </a:solidFill>
                        </a:rPr>
                        <a:t> Adı: </a:t>
                      </a:r>
                      <a:endParaRPr lang="tr-TR" b="1" dirty="0">
                        <a:solidFill>
                          <a:srgbClr val="0000CC"/>
                        </a:solidFill>
                      </a:endParaRPr>
                    </a:p>
                  </a:txBody>
                  <a:tcPr marL="44450" marR="44450" marT="0" marB="0" anchor="ctr"/>
                </a:tc>
                <a:tc hMerge="1">
                  <a:tcPr marL="44450" marR="44450" marT="0" marB="0" anchor="ctr"/>
                </a:tc>
                <a:tc gridSpan="7">
                  <a:txBody>
                    <a:bodyPr/>
                    <a:lstStyle/>
                    <a:p>
                      <a:pPr algn="l">
                        <a:lnSpc>
                          <a:spcPct val="107000"/>
                        </a:lnSpc>
                        <a:spcAft>
                          <a:spcPts val="0"/>
                        </a:spcAft>
                      </a:pPr>
                      <a:r>
                        <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TIP FAKÜLTESİ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cPr marL="44450" marR="44450" marT="0" marB="0" anchor="ctr"/>
                </a:tc>
                <a:tc hMerge="1">
                  <a:tcPr marL="44450" marR="44450" marT="0" marB="0" anchor="ctr"/>
                </a:tc>
                <a:tc hMerge="1">
                  <a:tcPr marL="44450" marR="44450" marT="0" marB="0" anchor="ctr"/>
                </a:tc>
                <a:tc hMerge="1">
                  <a:tcPr marL="44450" marR="44450" marT="0" marB="0" anchor="ctr"/>
                </a:tc>
                <a:tc hMerge="1">
                  <a:tcPr marL="44450" marR="44450" marT="0" marB="0" anchor="ctr"/>
                </a:tc>
                <a:tc hMerge="1">
                  <a:tcPr marL="44450" marR="44450" marT="0" marB="0" anchor="ctr"/>
                </a:tc>
              </a:tr>
              <a:tr h="1123041">
                <a:tc>
                  <a:txBody>
                    <a:bodyPr/>
                    <a:lstStyle/>
                    <a:p>
                      <a:pPr algn="ctr">
                        <a:lnSpc>
                          <a:spcPct val="107000"/>
                        </a:lnSpc>
                        <a:spcAft>
                          <a:spcPts val="0"/>
                        </a:spcAft>
                      </a:pPr>
                      <a:r>
                        <a:rPr lang="tr-TR" sz="1400" b="1" dirty="0">
                          <a:solidFill>
                            <a:srgbClr val="FF0000"/>
                          </a:solidFill>
                          <a:effectLst/>
                        </a:rPr>
                        <a:t>Eğitim Öğretim Yılı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FF0000"/>
                          </a:solidFill>
                          <a:effectLst/>
                        </a:rPr>
                        <a:t>Eğitim Öğretim Dönemi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3333FF"/>
                          </a:solidFill>
                          <a:effectLst/>
                        </a:rPr>
                        <a:t>Program Öğretim Elemanı Sayısı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FF0000"/>
                          </a:solidFill>
                          <a:effectLst/>
                        </a:rPr>
                        <a:t>Program İçinden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FF0000"/>
                          </a:solidFill>
                          <a:effectLst/>
                        </a:rPr>
                        <a:t>Bölüm İçinden (Diğer programlar)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tr-TR" sz="1400" b="1" dirty="0">
                          <a:solidFill>
                            <a:srgbClr val="FF0000"/>
                          </a:solidFill>
                          <a:effectLst/>
                        </a:rPr>
                        <a:t>Birim İçinden (Diğer Bölümler)  Karşılanan Ders Yükü Saati Toplamı</a:t>
                      </a:r>
                      <a:endParaRPr lang="tr-TR" sz="1400" b="1" dirty="0"/>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FF0000"/>
                          </a:solidFill>
                          <a:effectLst/>
                        </a:rPr>
                        <a:t>Üniversite İçinden (Diğer Birimler)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FF0000"/>
                          </a:solidFill>
                          <a:effectLst/>
                        </a:rPr>
                        <a:t>Üniversite Dışından (Diğer Kurumlar)  Karşılanan Ders Yükü Saati Toplamı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400" b="1" dirty="0">
                          <a:solidFill>
                            <a:srgbClr val="0066FF"/>
                          </a:solidFill>
                          <a:effectLst/>
                        </a:rPr>
                        <a:t>Program Dönemlik Toplamı Ders Saati (T+U)</a:t>
                      </a:r>
                      <a:endParaRPr lang="tr-TR" sz="14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13108">
                <a:tc rowSpan="2">
                  <a:txBody>
                    <a:bodyPr/>
                    <a:lstStyle/>
                    <a:p>
                      <a:pPr algn="ctr">
                        <a:lnSpc>
                          <a:spcPct val="107000"/>
                        </a:lnSpc>
                        <a:spcAft>
                          <a:spcPts val="0"/>
                        </a:spcAft>
                      </a:pPr>
                      <a:r>
                        <a:rPr lang="tr-TR" sz="1400" b="1" dirty="0">
                          <a:solidFill>
                            <a:srgbClr val="0000CC"/>
                          </a:solidFill>
                          <a:effectLst/>
                        </a:rPr>
                        <a:t>2024</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0</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0</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13108">
                <a:tc vMerge="1">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0</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0</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13108">
                <a:tc rowSpan="2">
                  <a:txBody>
                    <a:bodyPr/>
                    <a:lstStyle/>
                    <a:p>
                      <a:pPr algn="ctr">
                        <a:lnSpc>
                          <a:spcPct val="107000"/>
                        </a:lnSpc>
                        <a:spcAft>
                          <a:spcPts val="0"/>
                        </a:spcAft>
                      </a:pPr>
                      <a:r>
                        <a:rPr lang="tr-TR" sz="1400" b="1" dirty="0">
                          <a:solidFill>
                            <a:srgbClr val="0000CC"/>
                          </a:solidFill>
                          <a:effectLst/>
                        </a:rPr>
                        <a:t>2025</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400" b="1" dirty="0">
                          <a:solidFill>
                            <a:srgbClr val="C00000"/>
                          </a:solidFill>
                          <a:effectLst/>
                        </a:rPr>
                        <a:t>GÜZ</a:t>
                      </a:r>
                      <a:endParaRPr lang="tr-T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0</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0</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13108">
                <a:tc vMerge="1">
                  <a:tcPr/>
                </a:tc>
                <a:tc>
                  <a:txBody>
                    <a:bodyPr/>
                    <a:lstStyle/>
                    <a:p>
                      <a:pPr algn="ctr">
                        <a:lnSpc>
                          <a:spcPct val="107000"/>
                        </a:lnSpc>
                        <a:spcAft>
                          <a:spcPts val="0"/>
                        </a:spcAft>
                      </a:pPr>
                      <a:r>
                        <a:rPr lang="tr-TR" sz="1400" b="1" dirty="0">
                          <a:solidFill>
                            <a:srgbClr val="0000CC"/>
                          </a:solidFill>
                          <a:effectLst/>
                        </a:rPr>
                        <a:t>BAHAR</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b="1" dirty="0">
                          <a:solidFill>
                            <a:srgbClr val="3333FF"/>
                          </a:solidFill>
                          <a:effectLst/>
                        </a:rPr>
                        <a:t> 0</a:t>
                      </a:r>
                      <a:endParaRPr lang="tr-TR" sz="11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100" dirty="0">
                          <a:solidFill>
                            <a:srgbClr val="0066FF"/>
                          </a:solidFill>
                          <a:effectLst/>
                        </a:rPr>
                        <a:t> 0</a:t>
                      </a:r>
                      <a:endParaRPr lang="tr-TR" sz="1100"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
        <p:nvSpPr>
          <p:cNvPr id="6" name="Metin kutusu 5"/>
          <p:cNvSpPr txBox="1"/>
          <p:nvPr/>
        </p:nvSpPr>
        <p:spPr>
          <a:xfrm>
            <a:off x="218090" y="5714331"/>
            <a:ext cx="7751911" cy="338554"/>
          </a:xfrm>
          <a:prstGeom prst="rect">
            <a:avLst/>
          </a:prstGeom>
          <a:noFill/>
        </p:spPr>
        <p:txBody>
          <a:bodyPr wrap="square" rtlCol="0">
            <a:spAutoFit/>
          </a:bodyPr>
          <a:lstStyle/>
          <a:p>
            <a:r>
              <a:rPr lang="tr-TR" sz="1600" b="1" i="1" dirty="0">
                <a:solidFill>
                  <a:srgbClr val="C00000"/>
                </a:solidFill>
              </a:rPr>
              <a:t>*Her Ana Bilim - Sanat Dalı/ Program için ayrı ayrı hazırlayınız. </a:t>
            </a:r>
            <a:endParaRPr lang="tr-TR" sz="16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8662" y="844826"/>
            <a:ext cx="10605052" cy="461489"/>
          </a:xfrm>
        </p:spPr>
        <p:txBody>
          <a:bodyPr>
            <a:normAutofit fontScale="90000"/>
          </a:bodyPr>
          <a:lstStyle/>
          <a:p>
            <a:pPr algn="ctr"/>
            <a:r>
              <a:rPr lang="tr-TR" sz="3200" b="1" dirty="0">
                <a:solidFill>
                  <a:srgbClr val="FF0000"/>
                </a:solidFill>
              </a:rPr>
              <a:t>Birim Ders Görevlendirme Analizi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7" name="Tablo 6"/>
          <p:cNvGraphicFramePr>
            <a:graphicFrameLocks noGrp="1"/>
          </p:cNvGraphicFramePr>
          <p:nvPr/>
        </p:nvGraphicFramePr>
        <p:xfrm>
          <a:off x="457199" y="1868150"/>
          <a:ext cx="11430001" cy="3926365"/>
        </p:xfrm>
        <a:graphic>
          <a:graphicData uri="http://schemas.openxmlformats.org/drawingml/2006/table">
            <a:tbl>
              <a:tblPr firstRow="1" firstCol="1" bandRow="1">
                <a:tableStyleId>{5940675A-B579-460E-94D1-54222C63F5DA}</a:tableStyleId>
              </a:tblPr>
              <a:tblGrid>
                <a:gridCol w="1330310"/>
                <a:gridCol w="1330310"/>
                <a:gridCol w="1648094"/>
                <a:gridCol w="1572611"/>
                <a:gridCol w="2207194"/>
                <a:gridCol w="1889902"/>
                <a:gridCol w="1451580"/>
              </a:tblGrid>
              <a:tr h="1250661">
                <a:tc>
                  <a:txBody>
                    <a:bodyPr/>
                    <a:lstStyle/>
                    <a:p>
                      <a:pPr algn="ctr">
                        <a:lnSpc>
                          <a:spcPct val="107000"/>
                        </a:lnSpc>
                        <a:spcAft>
                          <a:spcPts val="800"/>
                        </a:spcAft>
                      </a:pPr>
                      <a:r>
                        <a:rPr lang="tr-TR" sz="1600" b="1" dirty="0">
                          <a:solidFill>
                            <a:srgbClr val="0000CC"/>
                          </a:solidFill>
                          <a:effectLst/>
                        </a:rPr>
                        <a:t>Eğitim Öğretim Yılı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Eğitim Öğretim Dönemi</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Toplam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İçinden  Üniversiteye Verilen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Birim Dışından (Üniversitenin Diğer Birimleri)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0000CC"/>
                          </a:solidFill>
                          <a:effectLst/>
                        </a:rPr>
                        <a:t>Üniversite Dışından Karşılanan Ders Yükü Saati Toplamı</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600" b="1" dirty="0">
                          <a:solidFill>
                            <a:srgbClr val="FF0000"/>
                          </a:solidFill>
                          <a:effectLst/>
                        </a:rPr>
                        <a:t>Birim Dönemlik Toplamı Ders Saati (T+U)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r>
              <a:tr h="668926">
                <a:tc rowSpan="2">
                  <a:txBody>
                    <a:bodyPr/>
                    <a:lstStyle/>
                    <a:p>
                      <a:pPr algn="ctr">
                        <a:lnSpc>
                          <a:spcPct val="107000"/>
                        </a:lnSpc>
                        <a:spcAft>
                          <a:spcPts val="80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r>
              <a:tr h="668926">
                <a:tc vMerge="1">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r>
              <a:tr h="668926">
                <a:tc rowSpan="2">
                  <a:txBody>
                    <a:bodyPr/>
                    <a:lstStyle/>
                    <a:p>
                      <a:pPr algn="ctr">
                        <a:lnSpc>
                          <a:spcPct val="107000"/>
                        </a:lnSpc>
                        <a:spcAft>
                          <a:spcPts val="80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r">
                        <a:lnSpc>
                          <a:spcPct val="107000"/>
                        </a:lnSpc>
                        <a:spcAft>
                          <a:spcPts val="800"/>
                        </a:spcAft>
                      </a:pPr>
                      <a:r>
                        <a:rPr lang="tr-TR" sz="1800" b="1" dirty="0">
                          <a:solidFill>
                            <a:srgbClr val="FF0000"/>
                          </a:solidFill>
                          <a:effectLst/>
                        </a:rPr>
                        <a:t>GÜZ</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r>
              <a:tr h="668926">
                <a:tc vMerge="1">
                  <a:tcPr/>
                </a:tc>
                <a:tc>
                  <a:txBody>
                    <a:bodyPr/>
                    <a:lstStyle/>
                    <a:p>
                      <a:pPr algn="r">
                        <a:lnSpc>
                          <a:spcPct val="107000"/>
                        </a:lnSpc>
                        <a:spcAft>
                          <a:spcPts val="800"/>
                        </a:spcAft>
                      </a:pPr>
                      <a:r>
                        <a:rPr lang="tr-TR" sz="1800" b="1" dirty="0">
                          <a:solidFill>
                            <a:srgbClr val="0000CC"/>
                          </a:solidFill>
                          <a:effectLst/>
                        </a:rPr>
                        <a:t>BAHAR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c>
                  <a:txBody>
                    <a:bodyPr/>
                    <a:lstStyle/>
                    <a:p>
                      <a:pPr algn="ctr">
                        <a:lnSpc>
                          <a:spcPct val="107000"/>
                        </a:lnSpc>
                        <a:spcAft>
                          <a:spcPts val="800"/>
                        </a:spcAft>
                      </a:pPr>
                      <a:r>
                        <a:rPr lang="tr-TR" sz="1100" dirty="0">
                          <a:solidFill>
                            <a:srgbClr val="FF0000"/>
                          </a:solidFill>
                          <a:effectLst/>
                        </a:rPr>
                        <a:t> 0</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189" marR="44189" marT="9469"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753455" y="824931"/>
            <a:ext cx="10280469" cy="679269"/>
          </a:xfrm>
        </p:spPr>
        <p:txBody>
          <a:bodyPr>
            <a:noAutofit/>
          </a:bodyPr>
          <a:lstStyle/>
          <a:p>
            <a:pPr algn="ctr"/>
            <a:r>
              <a:rPr lang="tr-TR" sz="3200" b="1" dirty="0">
                <a:solidFill>
                  <a:srgbClr val="FF0000"/>
                </a:solidFill>
              </a:rPr>
              <a:t>Birim Öğretim Elemanlarının Ders Görevlendirme Analizi</a:t>
            </a:r>
            <a:endParaRPr lang="tr-TR" sz="3200" dirty="0"/>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417442" y="2087217"/>
          <a:ext cx="11400185" cy="3487599"/>
        </p:xfrm>
        <a:graphic>
          <a:graphicData uri="http://schemas.openxmlformats.org/drawingml/2006/table">
            <a:tbl>
              <a:tblPr firstRow="1" firstCol="1" bandRow="1">
                <a:tableStyleId>{5940675A-B579-460E-94D1-54222C63F5DA}</a:tableStyleId>
              </a:tblPr>
              <a:tblGrid>
                <a:gridCol w="1067163"/>
                <a:gridCol w="974812"/>
                <a:gridCol w="1354477"/>
                <a:gridCol w="1354478"/>
                <a:gridCol w="1498134"/>
                <a:gridCol w="2134328"/>
                <a:gridCol w="1891634"/>
                <a:gridCol w="1125159"/>
              </a:tblGrid>
              <a:tr h="896128">
                <a:tc>
                  <a:txBody>
                    <a:bodyPr/>
                    <a:lstStyle/>
                    <a:p>
                      <a:pPr algn="ctr">
                        <a:lnSpc>
                          <a:spcPct val="107000"/>
                        </a:lnSpc>
                        <a:spcAft>
                          <a:spcPts val="0"/>
                        </a:spcAft>
                      </a:pPr>
                      <a:r>
                        <a:rPr lang="tr-TR" sz="1600" b="1" dirty="0">
                          <a:solidFill>
                            <a:srgbClr val="FF0000"/>
                          </a:solidFill>
                          <a:effectLst/>
                        </a:rPr>
                        <a:t>Eğitim Öğretim Yılı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Eğitim Öğretim Dönemi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Öğretim Elemanı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Toplam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Birim Dışında / Üniversite İçinde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Üniversite Dışında Yürütülen Ders Saati Toplamı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Toplamı Yürütülen Ders Saati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53716">
                <a:tc rowSpan="2">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rPr>
                        <a:t>GÜZ</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53716">
                <a:tc vMerge="1">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53716">
                <a:tc rowSpan="2">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a:solidFill>
                            <a:srgbClr val="FF0000"/>
                          </a:solidFill>
                          <a:effectLst/>
                        </a:rPr>
                        <a:t>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56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Teorik:1460</a:t>
                      </a:r>
                      <a:br>
                        <a:rPr lang="tr-TR" sz="1600" dirty="0">
                          <a:effectLst/>
                        </a:rPr>
                      </a:br>
                      <a:r>
                        <a:rPr lang="tr-TR" sz="1600" dirty="0">
                          <a:effectLst/>
                        </a:rPr>
                        <a:t>Uygulama:1374</a:t>
                      </a:r>
                      <a:br>
                        <a:rPr lang="tr-TR" sz="1600" dirty="0">
                          <a:effectLst/>
                        </a:rPr>
                      </a:br>
                      <a:r>
                        <a:rPr lang="tr-TR" sz="1600" dirty="0">
                          <a:effectLst/>
                        </a:rPr>
                        <a:t>İntörn:2920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553716">
                <a:tc vMerge="1">
                  <a:tcPr/>
                </a:tc>
                <a:tc>
                  <a:txBody>
                    <a:bodyPr/>
                    <a:lstStyle/>
                    <a:p>
                      <a:pPr algn="ctr">
                        <a:lnSpc>
                          <a:spcPct val="107000"/>
                        </a:lnSpc>
                        <a:spcAft>
                          <a:spcPts val="0"/>
                        </a:spcAft>
                      </a:pPr>
                      <a:r>
                        <a:rPr lang="tr-TR" sz="1600" b="1" dirty="0">
                          <a:solidFill>
                            <a:srgbClr val="0000CC"/>
                          </a:solidFill>
                          <a:effectLst/>
                        </a:rPr>
                        <a:t>BAHAR</a:t>
                      </a:r>
                      <a:endParaRPr lang="tr-TR" sz="16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56</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effectLst/>
                        </a:rPr>
                        <a:t> 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300124" y="793597"/>
            <a:ext cx="9104811" cy="509452"/>
          </a:xfrm>
        </p:spPr>
        <p:txBody>
          <a:bodyPr>
            <a:noAutofit/>
          </a:bodyPr>
          <a:lstStyle/>
          <a:p>
            <a:pPr algn="ctr"/>
            <a:r>
              <a:rPr lang="tr-TR" sz="2800" b="1" dirty="0">
                <a:solidFill>
                  <a:srgbClr val="FF0000"/>
                </a:solidFill>
                <a:latin typeface="+mn-lt"/>
              </a:rPr>
              <a:t>SUNUM PLANI</a:t>
            </a:r>
            <a:endParaRPr lang="tr-TR" sz="2800" b="1" dirty="0">
              <a:solidFill>
                <a:srgbClr val="FF0000"/>
              </a:solidFill>
              <a:latin typeface="+mn-lt"/>
            </a:endParaRPr>
          </a:p>
        </p:txBody>
      </p:sp>
      <p:sp>
        <p:nvSpPr>
          <p:cNvPr id="3" name="İçerik Yer Tutucusu 2"/>
          <p:cNvSpPr>
            <a:spLocks noGrp="1"/>
          </p:cNvSpPr>
          <p:nvPr>
            <p:ph idx="1"/>
          </p:nvPr>
        </p:nvSpPr>
        <p:spPr>
          <a:xfrm>
            <a:off x="3581400" y="1927960"/>
            <a:ext cx="5193145" cy="4313657"/>
          </a:xfrm>
        </p:spPr>
        <p:txBody>
          <a:bodyPr>
            <a:normAutofit fontScale="55000" lnSpcReduction="20000"/>
          </a:bodyPr>
          <a:lstStyle/>
          <a:p>
            <a:pPr marL="514350" indent="-514350">
              <a:lnSpc>
                <a:spcPct val="150000"/>
              </a:lnSpc>
              <a:spcBef>
                <a:spcPts val="0"/>
              </a:spcBef>
              <a:spcAft>
                <a:spcPts val="400"/>
              </a:spcAft>
              <a:buFont typeface="+mj-lt"/>
              <a:buAutoNum type="arabicParenR"/>
            </a:pPr>
            <a:r>
              <a:rPr lang="tr-TR" sz="3200" b="1" dirty="0">
                <a:solidFill>
                  <a:srgbClr val="3333FF"/>
                </a:solidFill>
              </a:rPr>
              <a:t>GİRİŞ</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YÖNETİM</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PERSONEL</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EĞİTİM ÖĞRETİM</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FİZİKSEL ALTYAPI VE TESİSLER</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ARAŞTIRMA VE GELİŞTİRME</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ULUSLARARASILAŞMA</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KALİTE VE AKREDİTASYON ÇALIŞMALARI</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SORULAR VE ÖNERİLER</a:t>
            </a:r>
            <a:endParaRPr lang="tr-TR" sz="3200" b="1" dirty="0">
              <a:solidFill>
                <a:srgbClr val="3333FF"/>
              </a:solidFill>
            </a:endParaRPr>
          </a:p>
          <a:p>
            <a:pPr marL="514350" indent="-514350">
              <a:lnSpc>
                <a:spcPct val="150000"/>
              </a:lnSpc>
              <a:spcBef>
                <a:spcPts val="0"/>
              </a:spcBef>
              <a:spcAft>
                <a:spcPts val="400"/>
              </a:spcAft>
              <a:buFont typeface="+mj-lt"/>
              <a:buAutoNum type="arabicParenR"/>
            </a:pPr>
            <a:r>
              <a:rPr lang="tr-TR" sz="3200" b="1" dirty="0">
                <a:solidFill>
                  <a:srgbClr val="3333FF"/>
                </a:solidFill>
              </a:rPr>
              <a:t>KAPANIŞ</a:t>
            </a:r>
            <a:endParaRPr lang="tr-TR" sz="3200" b="1" dirty="0">
              <a:solidFill>
                <a:srgbClr val="3333FF"/>
              </a:solidFill>
            </a:endParaRPr>
          </a:p>
        </p:txBody>
      </p:sp>
      <p:sp>
        <p:nvSpPr>
          <p:cNvPr id="4" name="Veri Yer Tutucusu 3"/>
          <p:cNvSpPr>
            <a:spLocks noGrp="1"/>
          </p:cNvSpPr>
          <p:nvPr>
            <p:ph type="dt" sz="half" idx="10"/>
          </p:nvPr>
        </p:nvSpPr>
        <p:spPr/>
        <p:txBody>
          <a:bodyPr/>
          <a:lstStyle/>
          <a:p>
            <a:fld id="{1C463D64-E275-4CC8-83F7-48840783B60B}"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88235" y="840509"/>
            <a:ext cx="10495722" cy="632636"/>
          </a:xfrm>
        </p:spPr>
        <p:txBody>
          <a:bodyPr>
            <a:normAutofit/>
          </a:bodyPr>
          <a:lstStyle/>
          <a:p>
            <a:pPr algn="ctr"/>
            <a:r>
              <a:rPr lang="tr-TR" sz="3200" b="1" dirty="0">
                <a:solidFill>
                  <a:srgbClr val="FF0000"/>
                </a:solidFill>
              </a:rPr>
              <a:t>Birim Ders Yükü Ortalaması (Saat)</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8" name="Tablo 7"/>
          <p:cNvGraphicFramePr>
            <a:graphicFrameLocks noGrp="1"/>
          </p:cNvGraphicFramePr>
          <p:nvPr/>
        </p:nvGraphicFramePr>
        <p:xfrm>
          <a:off x="337931" y="1811970"/>
          <a:ext cx="11493851" cy="4364796"/>
        </p:xfrm>
        <a:graphic>
          <a:graphicData uri="http://schemas.openxmlformats.org/drawingml/2006/table">
            <a:tbl>
              <a:tblPr firstRow="1" firstCol="1" lastRow="1" lastCol="1" bandRow="1" bandCol="1">
                <a:tableStyleId>{BDBED569-4797-4DF1-A0F4-6AAB3CD982D8}</a:tableStyleId>
              </a:tblPr>
              <a:tblGrid>
                <a:gridCol w="7285554"/>
                <a:gridCol w="1314457"/>
                <a:gridCol w="794787"/>
                <a:gridCol w="1304266"/>
                <a:gridCol w="794787"/>
              </a:tblGrid>
              <a:tr h="794591">
                <a:tc>
                  <a:txBody>
                    <a:bodyPr/>
                    <a:lstStyle/>
                    <a:p>
                      <a:pPr algn="ctr">
                        <a:lnSpc>
                          <a:spcPct val="107000"/>
                        </a:lnSpc>
                        <a:spcAft>
                          <a:spcPts val="0"/>
                        </a:spcAft>
                      </a:pPr>
                      <a:r>
                        <a:rPr lang="tr-TR" sz="1400" dirty="0">
                          <a:solidFill>
                            <a:srgbClr val="FF0000"/>
                          </a:solidFill>
                          <a:effectLst/>
                          <a:latin typeface="+mn-lt"/>
                        </a:rPr>
                        <a:t>BİRİM DERS YÜKÜ ORTALAMASI</a:t>
                      </a:r>
                      <a:endParaRPr lang="tr-TR" sz="1400" dirty="0">
                        <a:solidFill>
                          <a:srgbClr val="FF0000"/>
                        </a:solidFill>
                        <a:effectLst/>
                        <a:latin typeface="+mn-lt"/>
                      </a:endParaRPr>
                    </a:p>
                    <a:p>
                      <a:pPr algn="ctr">
                        <a:lnSpc>
                          <a:spcPct val="107000"/>
                        </a:lnSpc>
                        <a:spcAft>
                          <a:spcPts val="0"/>
                        </a:spcAft>
                      </a:pPr>
                      <a:r>
                        <a:rPr lang="tr-TR" sz="1400" i="1" dirty="0">
                          <a:solidFill>
                            <a:srgbClr val="3333FF"/>
                          </a:solidFill>
                          <a:effectLst/>
                          <a:latin typeface="+mn-lt"/>
                          <a:ea typeface="Calibri" panose="020F0502020204030204" pitchFamily="34" charset="0"/>
                          <a:cs typeface="Times New Roman" panose="02020603050405020304" pitchFamily="18" charset="0"/>
                        </a:rPr>
                        <a:t>(Lütfen birim program</a:t>
                      </a:r>
                      <a:r>
                        <a:rPr lang="tr-TR" sz="1400" i="1" baseline="0" dirty="0">
                          <a:solidFill>
                            <a:srgbClr val="3333FF"/>
                          </a:solidFill>
                          <a:effectLst/>
                          <a:latin typeface="+mn-lt"/>
                          <a:ea typeface="Calibri" panose="020F0502020204030204" pitchFamily="34" charset="0"/>
                          <a:cs typeface="Times New Roman" panose="02020603050405020304" pitchFamily="18" charset="0"/>
                        </a:rPr>
                        <a:t> yapınıza uygun olan satırları cevaplayınız) </a:t>
                      </a:r>
                      <a:endParaRPr lang="tr-TR" sz="1400" i="1" dirty="0">
                        <a:solidFill>
                          <a:srgbClr val="3333FF"/>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endParaRPr lang="tr-TR" sz="1200" dirty="0">
                        <a:solidFill>
                          <a:srgbClr val="FF0000"/>
                        </a:solidFill>
                        <a:effectLst/>
                        <a:latin typeface="+mn-lt"/>
                      </a:endParaRP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2024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200" dirty="0">
                          <a:solidFill>
                            <a:srgbClr val="FF0000"/>
                          </a:solidFill>
                          <a:effectLst/>
                          <a:latin typeface="+mn-lt"/>
                        </a:rPr>
                        <a:t>Sayı </a:t>
                      </a:r>
                      <a:endParaRPr lang="tr-TR" sz="1200" dirty="0">
                        <a:solidFill>
                          <a:srgbClr val="FF0000"/>
                        </a:solidFill>
                        <a:effectLst/>
                        <a:latin typeface="+mn-lt"/>
                      </a:endParaRPr>
                    </a:p>
                    <a:p>
                      <a:pPr algn="ctr">
                        <a:lnSpc>
                          <a:spcPct val="107000"/>
                        </a:lnSpc>
                        <a:spcAft>
                          <a:spcPts val="0"/>
                        </a:spcAft>
                      </a:pPr>
                      <a:r>
                        <a:rPr lang="tr-TR" sz="1200" dirty="0">
                          <a:solidFill>
                            <a:srgbClr val="FF0000"/>
                          </a:solidFill>
                          <a:effectLst/>
                          <a:latin typeface="+mn-lt"/>
                        </a:rPr>
                        <a:t>(Öğretim Üyesi/ Öğretim Görevlisi/ Öğretim Elemanı)*</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latin typeface="+mn-lt"/>
                        </a:rPr>
                        <a:t>2025 (Bahar- Güz)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r>
              <a:tr h="233922">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0264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40*54=2160</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87008">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(Tez, tez izleme, seminer ve uzmanlık dersleri hariç)</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40*230=9200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399750">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Lisansüstü Ders Yükü (saat) (Sadece tez, tez izleme, seminer ve uzmanlık dersleri)</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95264">
                <a:tc>
                  <a:txBody>
                    <a:bodyPr/>
                    <a:lstStyle/>
                    <a:p>
                      <a:pPr>
                        <a:lnSpc>
                          <a:spcPct val="107000"/>
                        </a:lnSpc>
                        <a:spcAft>
                          <a:spcPts val="0"/>
                        </a:spcAft>
                      </a:pPr>
                      <a:r>
                        <a:rPr lang="tr-TR" sz="1200" dirty="0">
                          <a:solidFill>
                            <a:srgbClr val="FF0000"/>
                          </a:solidFill>
                          <a:effectLst/>
                          <a:latin typeface="+mn-lt"/>
                        </a:rPr>
                        <a:t>ÖĞRETİM ÜYESİ </a:t>
                      </a:r>
                      <a:r>
                        <a:rPr lang="tr-TR" sz="1200" dirty="0">
                          <a:effectLst/>
                          <a:latin typeface="+mn-lt"/>
                        </a:rPr>
                        <a:t>Haftalık Ortalama TOPLAM Ders Yükü (saat)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Ön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02640">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Lisans Ders Yükü (saat)</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86149">
                <a:tc>
                  <a:txBody>
                    <a:bodyPr/>
                    <a:lstStyle/>
                    <a:p>
                      <a:pPr>
                        <a:lnSpc>
                          <a:spcPct val="107000"/>
                        </a:lnSpc>
                        <a:spcAft>
                          <a:spcPts val="0"/>
                        </a:spcAft>
                      </a:pPr>
                      <a:r>
                        <a:rPr lang="tr-TR" sz="1200" dirty="0">
                          <a:solidFill>
                            <a:srgbClr val="0000CC"/>
                          </a:solidFill>
                          <a:effectLst/>
                          <a:latin typeface="+mn-lt"/>
                        </a:rPr>
                        <a:t>ÖĞRETİM GÖREVLİSİ </a:t>
                      </a:r>
                      <a:r>
                        <a:rPr lang="tr-TR" sz="1200" dirty="0">
                          <a:effectLst/>
                          <a:latin typeface="+mn-lt"/>
                        </a:rPr>
                        <a:t>Haftalık Ortalama TOPLAM Ders Yükü (saat) (Ön lisans ve Lisans)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202640">
                <a:tc>
                  <a:txBody>
                    <a:bodyPr/>
                    <a:lstStyle/>
                    <a:p>
                      <a:pPr>
                        <a:lnSpc>
                          <a:spcPct val="107000"/>
                        </a:lnSpc>
                        <a:spcAft>
                          <a:spcPts val="0"/>
                        </a:spcAft>
                      </a:pPr>
                      <a:r>
                        <a:rPr lang="tr-TR" sz="1200" dirty="0">
                          <a:effectLst/>
                          <a:latin typeface="+mn-lt"/>
                        </a:rPr>
                        <a:t> </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6709" marR="6709" marT="6709" marB="0" anchor="ctr"/>
                </a:tc>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Hariç)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dirty="0">
                          <a:effectLst/>
                          <a:latin typeface="+mn-lt"/>
                        </a:rPr>
                        <a:t> </a:t>
                      </a:r>
                      <a:endParaRPr lang="tr-TR" sz="11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426248">
                <a:tc>
                  <a:txBody>
                    <a:bodyPr/>
                    <a:lstStyle/>
                    <a:p>
                      <a:pPr>
                        <a:lnSpc>
                          <a:spcPct val="107000"/>
                        </a:lnSpc>
                        <a:spcAft>
                          <a:spcPts val="0"/>
                        </a:spcAft>
                      </a:pPr>
                      <a:r>
                        <a:rPr lang="tr-TR" sz="1200" dirty="0">
                          <a:solidFill>
                            <a:srgbClr val="FF0000"/>
                          </a:solidFill>
                          <a:effectLst/>
                          <a:latin typeface="+mn-lt"/>
                        </a:rPr>
                        <a:t>ÖĞRETİM ELEMANI </a:t>
                      </a:r>
                      <a:r>
                        <a:rPr lang="tr-TR" sz="1200" dirty="0">
                          <a:effectLst/>
                          <a:latin typeface="+mn-lt"/>
                        </a:rPr>
                        <a:t>Haftalık Ortalama Toplam Ders Yükü (Saat) (Tez, Tez İzleme, Seminer Ve Uzmanlık Dersleri Dahil) (Ön lisans, Lisans ve Lisansüstü)</a:t>
                      </a:r>
                      <a:endParaRPr lang="tr-TR" sz="1200" dirty="0">
                        <a:effectLst/>
                        <a:latin typeface="+mn-lt"/>
                        <a:ea typeface="Calibri" panose="020F0502020204030204" pitchFamily="34" charset="0"/>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c>
                  <a:txBody>
                    <a:bodyPr/>
                    <a:lstStyle/>
                    <a:p>
                      <a:pPr algn="ctr">
                        <a:lnSpc>
                          <a:spcPct val="107000"/>
                        </a:lnSpc>
                        <a:spcAft>
                          <a:spcPts val="0"/>
                        </a:spcAft>
                      </a:pPr>
                      <a:r>
                        <a:rPr lang="tr-TR" sz="1100">
                          <a:effectLst/>
                          <a:latin typeface="+mn-lt"/>
                        </a:rPr>
                        <a:t> </a:t>
                      </a:r>
                      <a:endParaRPr lang="tr-TR" sz="11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mn-lt"/>
                        <a:cs typeface="Times New Roman" panose="02020603050405020304" pitchFamily="18" charset="0"/>
                      </a:endParaRPr>
                    </a:p>
                  </a:txBody>
                  <a:tcPr marL="6709" marR="6709" marT="6709" marB="0" anchor="ctr"/>
                </a:tc>
              </a:tr>
              <a:tr h="186304">
                <a:tc gridSpan="5">
                  <a:txBody>
                    <a:bodyPr/>
                    <a:lstStyle/>
                    <a:p>
                      <a:pPr>
                        <a:lnSpc>
                          <a:spcPct val="107000"/>
                        </a:lnSpc>
                        <a:spcAft>
                          <a:spcPts val="800"/>
                        </a:spcAft>
                      </a:pPr>
                      <a:r>
                        <a:rPr lang="tr-TR" sz="1200" dirty="0">
                          <a:solidFill>
                            <a:srgbClr val="FF0000"/>
                          </a:solidFill>
                          <a:effectLst/>
                          <a:latin typeface="+mn-lt"/>
                        </a:rPr>
                        <a:t>*: Her bir satırın karşısına o yıla ait toplam</a:t>
                      </a:r>
                      <a:r>
                        <a:rPr lang="tr-TR" sz="1100" dirty="0">
                          <a:effectLst/>
                          <a:latin typeface="+mn-lt"/>
                        </a:rPr>
                        <a:t> </a:t>
                      </a:r>
                      <a:r>
                        <a:rPr lang="tr-TR" sz="1200" dirty="0">
                          <a:solidFill>
                            <a:srgbClr val="FF0000"/>
                          </a:solidFill>
                          <a:effectLst/>
                          <a:latin typeface="+mn-lt"/>
                        </a:rPr>
                        <a:t>sayıyı yazınız.</a:t>
                      </a:r>
                      <a:endParaRPr lang="tr-TR" sz="1200" dirty="0">
                        <a:solidFill>
                          <a:srgbClr val="FF0000"/>
                        </a:solidFill>
                        <a:effectLst/>
                        <a:latin typeface="+mn-lt"/>
                        <a:ea typeface="Calibri" panose="020F0502020204030204" pitchFamily="34" charset="0"/>
                        <a:cs typeface="Times New Roman" panose="02020603050405020304" pitchFamily="18" charset="0"/>
                      </a:endParaRPr>
                    </a:p>
                  </a:txBody>
                  <a:tcPr marL="6709" marR="6709" marT="6709" marB="0" anchor="ctr"/>
                </a:tc>
                <a:tc hMerge="1">
                  <a:tcPr/>
                </a:tc>
                <a:tc hMerge="1">
                  <a:tcPr/>
                </a:tc>
                <a:tc hMerge="1">
                  <a:tcPr/>
                </a:tc>
                <a:tc hMerge="1">
                  <a:tcPr/>
                </a:tc>
              </a:tr>
            </a:tbl>
          </a:graphicData>
        </a:graphic>
      </p:graphicFrame>
      <p:pic>
        <p:nvPicPr>
          <p:cNvPr id="5" name="Resim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831782" y="6320598"/>
            <a:ext cx="367608" cy="37271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766618"/>
            <a:ext cx="10603345" cy="729776"/>
          </a:xfrm>
        </p:spPr>
        <p:txBody>
          <a:bodyPr>
            <a:noAutofit/>
          </a:bodyPr>
          <a:lstStyle/>
          <a:p>
            <a:pPr algn="ctr"/>
            <a:r>
              <a:rPr lang="tr-TR" sz="2800" b="1" dirty="0">
                <a:solidFill>
                  <a:srgbClr val="FF0000"/>
                </a:solidFill>
              </a:rPr>
              <a:t>Ön Lisans / Lisans Bölüm ve Program Sayısı</a:t>
            </a:r>
            <a:br>
              <a:rPr lang="tr-TR" sz="2800" b="1" dirty="0">
                <a:solidFill>
                  <a:srgbClr val="FF0000"/>
                </a:solidFill>
              </a:rPr>
            </a:br>
            <a:r>
              <a:rPr lang="tr-TR" sz="1600" b="1" i="1" dirty="0">
                <a:solidFill>
                  <a:srgbClr val="0066FF"/>
                </a:solidFill>
              </a:rPr>
              <a:t>(Biriminize uygun olan satırları doldurunuz lütfen) </a:t>
            </a:r>
            <a:endParaRPr lang="tr-TR" sz="1600" i="1" dirty="0">
              <a:solidFill>
                <a:srgbClr val="0066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35711" y="2041235"/>
          <a:ext cx="11102107" cy="3032789"/>
        </p:xfrm>
        <a:graphic>
          <a:graphicData uri="http://schemas.openxmlformats.org/drawingml/2006/table">
            <a:tbl>
              <a:tblPr firstRow="1" firstCol="1" lastRow="1" lastCol="1" bandRow="1" bandCol="1">
                <a:tableStyleId>{5940675A-B579-460E-94D1-54222C63F5DA}</a:tableStyleId>
              </a:tblPr>
              <a:tblGrid>
                <a:gridCol w="5144653"/>
                <a:gridCol w="3371178"/>
                <a:gridCol w="2586276"/>
              </a:tblGrid>
              <a:tr h="443347">
                <a:tc>
                  <a:txBody>
                    <a:bodyPr/>
                    <a:lstStyle/>
                    <a:p>
                      <a:pPr marL="71755" algn="ctr" rtl="0" fontAlgn="ctr">
                        <a:lnSpc>
                          <a:spcPct val="100000"/>
                        </a:lnSpc>
                      </a:pPr>
                      <a:r>
                        <a:rPr lang="tr-TR" sz="2400" b="1" u="none" strike="noStrike" dirty="0">
                          <a:solidFill>
                            <a:srgbClr val="FF0000"/>
                          </a:solidFill>
                          <a:effectLst/>
                        </a:rPr>
                        <a:t>Program Sayısı</a:t>
                      </a:r>
                      <a:endParaRPr lang="tr-TR" sz="2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71755" algn="ctr" rtl="0" fontAlgn="ctr">
                        <a:lnSpc>
                          <a:spcPct val="100000"/>
                        </a:lnSpc>
                      </a:pPr>
                      <a:r>
                        <a:rPr lang="tr-TR" sz="2400" b="1" u="none" strike="noStrike" dirty="0">
                          <a:solidFill>
                            <a:srgbClr val="FF0000"/>
                          </a:solidFill>
                          <a:effectLst/>
                        </a:rPr>
                        <a:t>2024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1755" algn="ctr" rtl="0" fontAlgn="ctr">
                        <a:lnSpc>
                          <a:spcPct val="100000"/>
                        </a:lnSpc>
                      </a:pPr>
                      <a:r>
                        <a:rPr lang="tr-TR" sz="2400" b="1" u="none" strike="noStrike" dirty="0">
                          <a:solidFill>
                            <a:srgbClr val="FF0000"/>
                          </a:solidFill>
                          <a:effectLst/>
                        </a:rPr>
                        <a:t>2025 (Güz Dönemi)</a:t>
                      </a:r>
                      <a:endParaRPr lang="tr-TR" sz="2400" b="1" i="0" u="none" strike="noStrike" dirty="0">
                        <a:solidFill>
                          <a:srgbClr val="FF0000"/>
                        </a:solidFill>
                        <a:effectLst/>
                        <a:latin typeface="Times New Roman" panose="02020603050405020304" pitchFamily="18" charset="0"/>
                      </a:endParaRPr>
                    </a:p>
                  </a:txBody>
                  <a:tcPr marL="7620" marR="7620" marT="7620" marB="0" anchor="ctr"/>
                </a:tc>
              </a:tr>
              <a:tr h="382936">
                <a:tc>
                  <a:txBody>
                    <a:bodyPr/>
                    <a:lstStyle/>
                    <a:p>
                      <a:pPr marL="71755" algn="l" rtl="0" fontAlgn="ctr">
                        <a:lnSpc>
                          <a:spcPct val="100000"/>
                        </a:lnSpc>
                      </a:pPr>
                      <a:r>
                        <a:rPr lang="tr-TR" sz="2000" u="none" strike="noStrike" dirty="0">
                          <a:solidFill>
                            <a:srgbClr val="3333FF"/>
                          </a:solidFill>
                          <a:effectLst/>
                        </a:rPr>
                        <a:t>Ön 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r>
              <a:tr h="382936">
                <a:tc>
                  <a:txBody>
                    <a:bodyPr/>
                    <a:lstStyle/>
                    <a:p>
                      <a:pPr marL="71755" algn="l" rtl="0" fontAlgn="ctr">
                        <a:lnSpc>
                          <a:spcPct val="100000"/>
                        </a:lnSpc>
                      </a:pPr>
                      <a:r>
                        <a:rPr lang="tr-TR" sz="2000" u="none" strike="noStrike" dirty="0">
                          <a:solidFill>
                            <a:srgbClr val="3333FF"/>
                          </a:solidFill>
                          <a:effectLst/>
                        </a:rPr>
                        <a:t>Ön 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r>
              <a:tr h="382936">
                <a:tc>
                  <a:txBody>
                    <a:bodyPr/>
                    <a:lstStyle/>
                    <a:p>
                      <a:pPr marL="71755" algn="r" fontAlgn="ctr">
                        <a:lnSpc>
                          <a:spcPct val="100000"/>
                        </a:lnSpc>
                      </a:pPr>
                      <a:r>
                        <a:rPr lang="tr-TR" sz="2000" b="1" u="none" strike="noStrike" dirty="0">
                          <a:solidFill>
                            <a:srgbClr val="FF0000"/>
                          </a:solidFill>
                          <a:effectLst/>
                        </a:rPr>
                        <a:t>Öğrenci Alan Aktif Ön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1755"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r>
              <a:tr h="382936">
                <a:tc>
                  <a:txBody>
                    <a:bodyPr/>
                    <a:lstStyle/>
                    <a:p>
                      <a:pPr marL="71755" algn="l" rtl="0" fontAlgn="ctr">
                        <a:lnSpc>
                          <a:spcPct val="100000"/>
                        </a:lnSpc>
                      </a:pPr>
                      <a:r>
                        <a:rPr lang="tr-TR" sz="2000" b="0" u="none" strike="noStrike" dirty="0">
                          <a:solidFill>
                            <a:srgbClr val="3333FF"/>
                          </a:solidFill>
                          <a:effectLst/>
                        </a:rPr>
                        <a:t>Lisans Bölüm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r>
              <a:tr h="524693">
                <a:tc>
                  <a:txBody>
                    <a:bodyPr/>
                    <a:lstStyle/>
                    <a:p>
                      <a:pPr marL="71755" algn="l" rtl="0" fontAlgn="ctr">
                        <a:lnSpc>
                          <a:spcPct val="100000"/>
                        </a:lnSpc>
                      </a:pPr>
                      <a:r>
                        <a:rPr lang="tr-TR" sz="2000" b="0" u="none" strike="noStrike" dirty="0">
                          <a:solidFill>
                            <a:srgbClr val="3333FF"/>
                          </a:solidFill>
                          <a:effectLst/>
                        </a:rPr>
                        <a:t>Lisans Programı Sayısı</a:t>
                      </a:r>
                      <a:endParaRPr lang="tr-TR" sz="2000" b="0" i="0" u="none" strike="noStrike" dirty="0">
                        <a:solidFill>
                          <a:srgbClr val="3333FF"/>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r>
              <a:tr h="533005">
                <a:tc>
                  <a:txBody>
                    <a:bodyPr/>
                    <a:lstStyle/>
                    <a:p>
                      <a:pPr marL="71755" algn="r" fontAlgn="ctr">
                        <a:lnSpc>
                          <a:spcPct val="100000"/>
                        </a:lnSpc>
                      </a:pPr>
                      <a:r>
                        <a:rPr lang="tr-TR" sz="2000" b="1" u="none" strike="noStrike" dirty="0">
                          <a:solidFill>
                            <a:srgbClr val="FF0000"/>
                          </a:solidFill>
                          <a:effectLst/>
                        </a:rPr>
                        <a:t>Öğrenci Alan Aktif Lisans Program Sayısı</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marL="71755" algn="l" rtl="0" fontAlgn="ctr">
                        <a:lnSpc>
                          <a:spcPct val="100000"/>
                        </a:lnSpc>
                      </a:pP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marL="71755" algn="l" rtl="0" fontAlgn="ctr">
                        <a:lnSpc>
                          <a:spcPct val="100000"/>
                        </a:lnSpc>
                      </a:pPr>
                      <a:r>
                        <a:rPr lang="tr-TR" sz="2000" u="none" strike="noStrike" dirty="0">
                          <a:effectLst/>
                        </a:rPr>
                        <a:t> 1</a:t>
                      </a:r>
                      <a:endParaRPr lang="tr-TR" sz="2000" b="0" i="0" u="none" strike="noStrike" dirty="0">
                        <a:solidFill>
                          <a:srgbClr val="000000"/>
                        </a:solidFill>
                        <a:effectLst/>
                        <a:latin typeface="Calibri" panose="020F0502020204030204" pitchFamily="34" charset="0"/>
                      </a:endParaRPr>
                    </a:p>
                  </a:txBody>
                  <a:tcPr marL="7620" marR="7620" marT="762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32500" lnSpcReduction="20000"/>
          </a:bodyPr>
          <a:lstStyle/>
          <a:p>
            <a:r>
              <a:rPr lang="tr-TR" sz="24000" b="1" dirty="0">
                <a:solidFill>
                  <a:srgbClr val="FF0000"/>
                </a:solidFill>
              </a:rPr>
              <a:t>EĞİTİM ÖĞRETİM</a:t>
            </a:r>
            <a:endParaRPr lang="tr-TR" sz="24000" b="1" dirty="0">
              <a:solidFill>
                <a:srgbClr val="FF0000"/>
              </a:solidFill>
            </a:endParaRPr>
          </a:p>
          <a:p>
            <a:endParaRPr lang="tr-TR" sz="9600" b="1" dirty="0">
              <a:solidFill>
                <a:srgbClr val="FF0000"/>
              </a:solidFill>
            </a:endParaRPr>
          </a:p>
          <a:p>
            <a:endParaRPr lang="tr-TR" sz="9600" b="1" dirty="0">
              <a:solidFill>
                <a:srgbClr val="FF0000"/>
              </a:solidFill>
            </a:endParaRPr>
          </a:p>
          <a:p>
            <a:r>
              <a:rPr lang="tr-TR" sz="9600" b="1" dirty="0">
                <a:solidFill>
                  <a:srgbClr val="3333FF"/>
                </a:solidFill>
              </a:rPr>
              <a:t>PROGRAMLAR VE ÖĞRENCİ </a:t>
            </a:r>
            <a:endParaRPr lang="tr-TR" sz="9600" b="1" dirty="0">
              <a:solidFill>
                <a:srgbClr val="3333FF"/>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3273" y="766617"/>
            <a:ext cx="10455562" cy="644811"/>
          </a:xfrm>
        </p:spPr>
        <p:txBody>
          <a:bodyPr>
            <a:noAutofit/>
          </a:bodyPr>
          <a:lstStyle/>
          <a:p>
            <a:pPr algn="ctr"/>
            <a:r>
              <a:rPr lang="tr-TR" sz="2800" b="1" dirty="0">
                <a:solidFill>
                  <a:srgbClr val="FF0000"/>
                </a:solidFill>
              </a:rPr>
              <a:t>Ön Lisans / Lisans Eğitimi: </a:t>
            </a:r>
            <a:r>
              <a:rPr lang="tr-TR" sz="2800" b="1" dirty="0">
                <a:solidFill>
                  <a:srgbClr val="0066FF"/>
                </a:solidFill>
              </a:rPr>
              <a:t>Program Yapısı</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434109" y="2068948"/>
          <a:ext cx="10658764" cy="3334325"/>
        </p:xfrm>
        <a:graphic>
          <a:graphicData uri="http://schemas.openxmlformats.org/drawingml/2006/table">
            <a:tbl>
              <a:tblPr>
                <a:tableStyleId>{BDBED569-4797-4DF1-A0F4-6AAB3CD982D8}</a:tableStyleId>
              </a:tblPr>
              <a:tblGrid>
                <a:gridCol w="4457302"/>
                <a:gridCol w="6201462"/>
              </a:tblGrid>
              <a:tr h="312181">
                <a:tc>
                  <a:txBody>
                    <a:bodyPr/>
                    <a:lstStyle/>
                    <a:p>
                      <a:pPr algn="ctr">
                        <a:lnSpc>
                          <a:spcPct val="107000"/>
                        </a:lnSpc>
                        <a:spcAft>
                          <a:spcPts val="800"/>
                        </a:spcAft>
                      </a:pPr>
                      <a:r>
                        <a:rPr lang="tr-TR" sz="1600" b="1" dirty="0">
                          <a:solidFill>
                            <a:srgbClr val="0066FF"/>
                          </a:solidFill>
                          <a:effectLst/>
                        </a:rPr>
                        <a:t>Bölüm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800"/>
                        </a:spcAft>
                      </a:pPr>
                      <a:r>
                        <a:rPr lang="tr-TR" sz="1600" b="1" dirty="0">
                          <a:solidFill>
                            <a:srgbClr val="0066FF"/>
                          </a:solidFill>
                          <a:effectLst/>
                        </a:rPr>
                        <a:t>Ana Bilim - Sanat Dalı/ Program Adı*</a:t>
                      </a:r>
                      <a:endParaRPr lang="tr-TR" sz="1600" b="1" dirty="0">
                        <a:solidFill>
                          <a:srgbClr val="0066FF"/>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Tıp Fakültesi</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Tıp Programı</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r h="377768">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r>
            </a:tbl>
          </a:graphicData>
        </a:graphic>
      </p:graphicFrame>
      <p:sp>
        <p:nvSpPr>
          <p:cNvPr id="6" name="Metin kutusu 5"/>
          <p:cNvSpPr txBox="1"/>
          <p:nvPr/>
        </p:nvSpPr>
        <p:spPr>
          <a:xfrm>
            <a:off x="434109" y="5879856"/>
            <a:ext cx="7751911" cy="276999"/>
          </a:xfrm>
          <a:prstGeom prst="rect">
            <a:avLst/>
          </a:prstGeom>
          <a:noFill/>
        </p:spPr>
        <p:txBody>
          <a:bodyPr wrap="square" rtlCol="0">
            <a:spAutoFit/>
          </a:bodyPr>
          <a:lstStyle/>
          <a:p>
            <a:r>
              <a:rPr lang="tr-TR" sz="1200" b="1" i="1" dirty="0">
                <a:solidFill>
                  <a:srgbClr val="C00000"/>
                </a:solidFill>
              </a:rPr>
              <a:t>*Bölüm ve Ana Bilim - Sanat Dalı/ Program sayısı kadar satır ekleyiniz. </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9310" y="812800"/>
            <a:ext cx="10603345" cy="683594"/>
          </a:xfrm>
        </p:spPr>
        <p:txBody>
          <a:bodyPr>
            <a:noAutofit/>
          </a:bodyPr>
          <a:lstStyle/>
          <a:p>
            <a:pPr algn="ctr"/>
            <a:r>
              <a:rPr lang="tr-TR" sz="2800" b="1" dirty="0">
                <a:solidFill>
                  <a:srgbClr val="0000CC"/>
                </a:solidFill>
              </a:rPr>
              <a:t>Lisansüstü Eğitim Programları </a:t>
            </a:r>
            <a:endParaRPr lang="tr-TR" sz="2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8" name="Tablo 7"/>
          <p:cNvGraphicFramePr>
            <a:graphicFrameLocks noGrp="1"/>
          </p:cNvGraphicFramePr>
          <p:nvPr/>
        </p:nvGraphicFramePr>
        <p:xfrm>
          <a:off x="452583" y="1911921"/>
          <a:ext cx="11166762" cy="3777678"/>
        </p:xfrm>
        <a:graphic>
          <a:graphicData uri="http://schemas.openxmlformats.org/drawingml/2006/table">
            <a:tbl>
              <a:tblPr firstRow="1" firstCol="1" lastRow="1" lastCol="1" bandRow="1" bandCol="1">
                <a:tableStyleId>{5940675A-B579-460E-94D1-54222C63F5DA}</a:tableStyleId>
              </a:tblPr>
              <a:tblGrid>
                <a:gridCol w="6605388"/>
                <a:gridCol w="2280687"/>
                <a:gridCol w="2280687"/>
              </a:tblGrid>
              <a:tr h="419742">
                <a:tc>
                  <a:txBody>
                    <a:bodyPr/>
                    <a:lstStyle/>
                    <a:p>
                      <a:pPr algn="ctr" fontAlgn="ctr"/>
                      <a:r>
                        <a:rPr lang="tr-TR" sz="2000" b="1" u="none" strike="noStrike" dirty="0">
                          <a:solidFill>
                            <a:srgbClr val="FF0000"/>
                          </a:solidFill>
                          <a:effectLst/>
                        </a:rPr>
                        <a:t>Program Sayısı</a:t>
                      </a:r>
                      <a:endParaRPr lang="tr-TR" sz="2000" b="1" i="0" u="none" strike="noStrike" dirty="0">
                        <a:solidFill>
                          <a:srgbClr val="FF0000"/>
                        </a:solidFill>
                        <a:effectLst/>
                        <a:latin typeface="Times New Roman" panose="02020603050405020304" pitchFamily="18" charset="0"/>
                      </a:endParaRPr>
                    </a:p>
                  </a:txBody>
                  <a:tcPr marL="7620" marR="7620" marT="8255" marB="0" anchor="ctr"/>
                </a:tc>
                <a:tc>
                  <a:txBody>
                    <a:bodyPr/>
                    <a:lstStyle/>
                    <a:p>
                      <a:pPr algn="ctr" fontAlgn="ctr"/>
                      <a:r>
                        <a:rPr lang="tr-TR" sz="2000" b="1" u="none" strike="noStrike" dirty="0">
                          <a:solidFill>
                            <a:srgbClr val="FF0000"/>
                          </a:solidFill>
                          <a:effectLst/>
                        </a:rPr>
                        <a:t>2024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2025 (Güz Dönemi)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Doktora Programı Sayısı (Tıpta Uzmanlık)</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0</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14</a:t>
                      </a:r>
                      <a:endParaRPr lang="tr-TR" sz="2000" b="0" i="0" u="none" strike="noStrike" dirty="0">
                        <a:solidFill>
                          <a:srgbClr val="000000"/>
                        </a:solidFill>
                        <a:effectLst/>
                        <a:latin typeface="Times New Roman" panose="02020603050405020304" pitchFamily="18" charset="0"/>
                      </a:endParaRPr>
                    </a:p>
                  </a:txBody>
                  <a:tcPr marL="7620" marR="7620" marT="7620" marB="0" anchor="ctr"/>
                </a:tc>
              </a:tr>
              <a:tr h="419742">
                <a:tc>
                  <a:txBody>
                    <a:bodyPr/>
                    <a:lstStyle/>
                    <a:p>
                      <a:pPr algn="r" fontAlgn="ctr"/>
                      <a:r>
                        <a:rPr lang="tr-TR" sz="2000" b="1" u="none" strike="noStrike" dirty="0">
                          <a:solidFill>
                            <a:srgbClr val="FF0000"/>
                          </a:solidFill>
                          <a:effectLst/>
                        </a:rPr>
                        <a:t>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ctr" fontAlgn="ctr"/>
                      <a:r>
                        <a:rPr lang="tr-TR" sz="2000" b="1" u="none" strike="noStrike" dirty="0">
                          <a:solidFill>
                            <a:srgbClr val="FF0000"/>
                          </a:solidFill>
                          <a:effectLst/>
                        </a:rPr>
                        <a:t> </a:t>
                      </a:r>
                      <a:endParaRPr lang="tr-TR" sz="2000" b="1" i="0" u="none" strike="noStrike" dirty="0">
                        <a:solidFill>
                          <a:srgbClr val="FF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Öğrenci Alan Aktif Tezsiz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Öğrenci Alan Aktif Tezli Yüksek Lisans Programı Sayısı</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tr>
              <a:tr h="419742">
                <a:tc>
                  <a:txBody>
                    <a:bodyPr/>
                    <a:lstStyle/>
                    <a:p>
                      <a:pPr algn="l" fontAlgn="ctr"/>
                      <a:r>
                        <a:rPr lang="tr-TR" sz="2000" u="none" strike="noStrike" dirty="0">
                          <a:solidFill>
                            <a:srgbClr val="3333FF"/>
                          </a:solidFill>
                          <a:effectLst/>
                        </a:rPr>
                        <a:t>Öğrenci Alan Aktif Doktora Programı Sayısı (Tıpta Uzmanlık)</a:t>
                      </a:r>
                      <a:endParaRPr lang="tr-TR" sz="2000" b="1" i="0" u="none" strike="noStrike" dirty="0">
                        <a:solidFill>
                          <a:srgbClr val="3333FF"/>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ctr" fontAlgn="ctr"/>
                      <a:r>
                        <a:rPr lang="tr-TR" sz="2000" u="none" strike="noStrike" dirty="0">
                          <a:effectLst/>
                        </a:rPr>
                        <a:t> 14</a:t>
                      </a:r>
                      <a:endParaRPr lang="tr-TR" sz="2000" b="0" i="0" u="none" strike="noStrike" dirty="0">
                        <a:solidFill>
                          <a:srgbClr val="000000"/>
                        </a:solidFill>
                        <a:effectLst/>
                        <a:latin typeface="Times New Roman" panose="02020603050405020304" pitchFamily="18" charset="0"/>
                      </a:endParaRPr>
                    </a:p>
                  </a:txBody>
                  <a:tcPr marL="7620" marR="7620" marT="7620" marB="0" anchor="ctr"/>
                </a:tc>
              </a:tr>
              <a:tr h="419742">
                <a:tc>
                  <a:txBody>
                    <a:bodyPr/>
                    <a:lstStyle/>
                    <a:p>
                      <a:pPr algn="r" fontAlgn="ctr"/>
                      <a:r>
                        <a:rPr lang="tr-TR" sz="2000" b="1" u="none" strike="noStrike" dirty="0">
                          <a:solidFill>
                            <a:srgbClr val="FF0000"/>
                          </a:solidFill>
                          <a:effectLst/>
                        </a:rPr>
                        <a:t>ÖĞRENCİ ALAN AKTİF TOPLAM PROGRAM SAYISI</a:t>
                      </a:r>
                      <a:endParaRPr lang="tr-TR" sz="2000" b="1" i="0" u="none" strike="noStrike" dirty="0">
                        <a:solidFill>
                          <a:srgbClr val="FF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a:effectLst/>
                        </a:rPr>
                        <a:t> </a:t>
                      </a:r>
                      <a:endParaRPr lang="tr-TR" sz="2000" b="0" i="0" u="none" strike="noStrike">
                        <a:solidFill>
                          <a:srgbClr val="000000"/>
                        </a:solidFill>
                        <a:effectLst/>
                        <a:latin typeface="Times New Roman" panose="02020603050405020304" pitchFamily="18" charset="0"/>
                      </a:endParaRPr>
                    </a:p>
                  </a:txBody>
                  <a:tcPr marL="7620" marR="7620" marT="7620" marB="0" anchor="ctr"/>
                </a:tc>
                <a:tc>
                  <a:txBody>
                    <a:bodyPr/>
                    <a:lstStyle/>
                    <a:p>
                      <a:pPr algn="l" fontAlgn="ctr"/>
                      <a:r>
                        <a:rPr lang="tr-TR" sz="2000" u="none" strike="noStrike" dirty="0">
                          <a:effectLst/>
                        </a:rPr>
                        <a:t> </a:t>
                      </a:r>
                      <a:endParaRPr lang="tr-TR" sz="2000" b="0" i="0" u="none" strike="noStrike" dirty="0">
                        <a:solidFill>
                          <a:srgbClr val="000000"/>
                        </a:solidFill>
                        <a:effectLst/>
                        <a:latin typeface="Times New Roman" panose="02020603050405020304" pitchFamily="18" charset="0"/>
                      </a:endParaRPr>
                    </a:p>
                  </a:txBody>
                  <a:tcPr marL="7620" marR="7620" marT="762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838200" y="1925968"/>
          <a:ext cx="10815783" cy="3832999"/>
        </p:xfrm>
        <a:graphic>
          <a:graphicData uri="http://schemas.openxmlformats.org/drawingml/2006/table">
            <a:tbl>
              <a:tblPr>
                <a:tableStyleId>{BDBED569-4797-4DF1-A0F4-6AAB3CD982D8}</a:tableStyleId>
              </a:tblPr>
              <a:tblGrid>
                <a:gridCol w="5467928"/>
                <a:gridCol w="2576945"/>
                <a:gridCol w="1588655"/>
                <a:gridCol w="1182255"/>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endParaRPr lang="tr-TR" sz="1400" b="1" i="1" u="none" strike="noStrike" dirty="0">
                        <a:solidFill>
                          <a:srgbClr val="3333FF"/>
                        </a:solidFill>
                        <a:effectLst/>
                        <a:latin typeface="Calibri" panose="020F0502020204030204" pitchFamily="34" charset="0"/>
                      </a:endParaRPr>
                    </a:p>
                  </a:txBody>
                  <a:tcPr marL="7620" marR="7620" marT="7620" marB="0" anchor="ctr"/>
                </a:tc>
                <a:tc hMerge="1">
                  <a:tcPr marL="7620" marR="7620" marT="7620" marB="0" anchor="ctr"/>
                </a:tc>
                <a:tc hMerge="1">
                  <a:tcPr marL="7620" marR="7620" marT="7620" marB="0" anchor="ctr"/>
                </a:tc>
              </a:tr>
              <a:tr h="315504">
                <a:tc vMerge="1">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Tıpta Uzmanlık</a:t>
                      </a:r>
                      <a:endParaRPr lang="tr-TR" sz="1400" b="1" i="0" u="none" strike="noStrike" dirty="0">
                        <a:solidFill>
                          <a:srgbClr val="FF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Acil Tıp</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32</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Aile Hekimliği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66</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Genel Cerrahi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11</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Çocuk Ergen ve Ruh Sağlığı</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25</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Çocuk Sağlığı ve Hastalıkları</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4</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Nöroloji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5</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Radyoloji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11</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u="none" strike="noStrike" dirty="0">
                          <a:effectLst/>
                        </a:rPr>
                        <a:t> Kardiyoloji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r"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22</a:t>
                      </a:r>
                      <a:endParaRPr lang="tr-TR" sz="1100" b="0" i="0" u="none" strike="noStrike" dirty="0">
                        <a:solidFill>
                          <a:srgbClr val="000000"/>
                        </a:solidFill>
                        <a:effectLst/>
                        <a:latin typeface="Calibri" panose="020F0502020204030204" pitchFamily="34" charset="0"/>
                      </a:endParaRPr>
                    </a:p>
                  </a:txBody>
                  <a:tcPr marL="7620" marR="7620" marT="7620" marB="0" anchor="ctr"/>
                </a:tc>
              </a:tr>
              <a:tr h="210230">
                <a:tc>
                  <a:txBody>
                    <a:bodyPr/>
                    <a:lstStyle/>
                    <a:p>
                      <a:pPr algn="l" fontAlgn="b"/>
                      <a:r>
                        <a:rPr lang="tr-TR" sz="1800" u="none" strike="noStrike" dirty="0">
                          <a:effectLst/>
                        </a:rPr>
                        <a:t> Kadın Hastalıkları ve Doğum </a:t>
                      </a:r>
                      <a:endParaRPr lang="tr-TR"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dirty="0">
                          <a:effectLst/>
                        </a:rPr>
                        <a:t> 23</a:t>
                      </a:r>
                      <a:endParaRPr lang="tr-TR" sz="1100" b="0" i="0" u="none" strike="noStrike" dirty="0">
                        <a:solidFill>
                          <a:srgbClr val="000000"/>
                        </a:solidFill>
                        <a:effectLst/>
                        <a:latin typeface="Calibri" panose="020F0502020204030204" pitchFamily="34" charset="0"/>
                      </a:endParaRPr>
                    </a:p>
                  </a:txBody>
                  <a:tcPr marL="7620" marR="7620" marT="7620" marB="0" anchor="b"/>
                </a:tc>
              </a:tr>
              <a:tr h="210230">
                <a:tc>
                  <a:txBody>
                    <a:bodyPr/>
                    <a:lstStyle/>
                    <a:p>
                      <a:pPr algn="l" fontAlgn="b"/>
                      <a:r>
                        <a:rPr lang="tr-TR" sz="1800" u="none" strike="noStrike" dirty="0">
                          <a:effectLst/>
                        </a:rPr>
                        <a:t> KVC</a:t>
                      </a:r>
                      <a:endParaRPr lang="tr-TR" sz="1800" b="0"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b"/>
                </a:tc>
                <a:tc>
                  <a:txBody>
                    <a:bodyPr/>
                    <a:lstStyle/>
                    <a:p>
                      <a:pPr algn="ctr" fontAlgn="b"/>
                      <a:r>
                        <a:rPr lang="tr-TR" sz="1100" u="none" strike="noStrike" dirty="0">
                          <a:effectLst/>
                        </a:rPr>
                        <a:t> 12</a:t>
                      </a:r>
                      <a:endParaRPr lang="tr-TR" sz="1100" b="0" i="0" u="none" strike="noStrike" dirty="0">
                        <a:solidFill>
                          <a:srgbClr val="000000"/>
                        </a:solidFill>
                        <a:effectLst/>
                        <a:latin typeface="Calibri" panose="020F0502020204030204" pitchFamily="34" charset="0"/>
                      </a:endParaRPr>
                    </a:p>
                  </a:txBody>
                  <a:tcPr marL="7620" marR="7620" marT="7620" marB="0" anchor="b"/>
                </a:tc>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37836" y="757382"/>
            <a:ext cx="10515600" cy="544946"/>
          </a:xfrm>
        </p:spPr>
        <p:txBody>
          <a:bodyPr>
            <a:noAutofit/>
          </a:bodyPr>
          <a:lstStyle/>
          <a:p>
            <a:pPr algn="ctr"/>
            <a:r>
              <a:rPr lang="tr-TR" sz="3200" b="1" dirty="0">
                <a:solidFill>
                  <a:srgbClr val="0000CC"/>
                </a:solidFill>
              </a:rPr>
              <a:t>Lisansüstü Eğitim Programları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838200" y="1925968"/>
          <a:ext cx="10815783" cy="1604799"/>
        </p:xfrm>
        <a:graphic>
          <a:graphicData uri="http://schemas.openxmlformats.org/drawingml/2006/table">
            <a:tbl>
              <a:tblPr>
                <a:tableStyleId>{BDBED569-4797-4DF1-A0F4-6AAB3CD982D8}</a:tableStyleId>
              </a:tblPr>
              <a:tblGrid>
                <a:gridCol w="5467928"/>
                <a:gridCol w="2576945"/>
                <a:gridCol w="1588655"/>
                <a:gridCol w="1182255"/>
              </a:tblGrid>
              <a:tr h="290703">
                <a:tc rowSpan="2">
                  <a:txBody>
                    <a:bodyPr/>
                    <a:lstStyle/>
                    <a:p>
                      <a:pPr algn="ctr" rtl="0" fontAlgn="ctr"/>
                      <a:r>
                        <a:rPr lang="tr-TR" sz="1800" b="1" u="none" strike="noStrike" dirty="0">
                          <a:solidFill>
                            <a:srgbClr val="FF0000"/>
                          </a:solidFill>
                          <a:effectLst/>
                        </a:rPr>
                        <a:t>Ana Bilim - Sanat Dalı/ Program Adı*</a:t>
                      </a:r>
                      <a:endParaRPr lang="tr-TR" sz="1800" b="1" i="0" u="none" strike="noStrike" dirty="0">
                        <a:solidFill>
                          <a:srgbClr val="FF0000"/>
                        </a:solidFill>
                        <a:effectLst/>
                        <a:latin typeface="Calibri" panose="020F0502020204030204" pitchFamily="34" charset="0"/>
                      </a:endParaRPr>
                    </a:p>
                  </a:txBody>
                  <a:tcPr marL="7620" marR="7620" marT="7620" marB="0" anchor="ctr"/>
                </a:tc>
                <a:tc gridSpan="3">
                  <a:txBody>
                    <a:bodyPr/>
                    <a:lstStyle/>
                    <a:p>
                      <a:pPr algn="ctr" fontAlgn="ctr"/>
                      <a:r>
                        <a:rPr lang="tr-TR" sz="1800" b="1" i="0" u="none" strike="noStrike" dirty="0">
                          <a:solidFill>
                            <a:srgbClr val="FF0000"/>
                          </a:solidFill>
                          <a:effectLst/>
                          <a:latin typeface="Calibri" panose="020F0502020204030204" pitchFamily="34" charset="0"/>
                        </a:rPr>
                        <a:t>Program Türü </a:t>
                      </a:r>
                      <a:r>
                        <a:rPr lang="tr-TR" sz="1400" b="1" i="1" u="none" strike="noStrike" dirty="0">
                          <a:solidFill>
                            <a:srgbClr val="3333FF"/>
                          </a:solidFill>
                          <a:effectLst/>
                          <a:latin typeface="Calibri" panose="020F0502020204030204" pitchFamily="34" charset="0"/>
                        </a:rPr>
                        <a:t>(Lütfen uygun olan işaretleyiniz) </a:t>
                      </a:r>
                      <a:endParaRPr lang="tr-TR" sz="1400" b="1" i="1" u="none" strike="noStrike" dirty="0">
                        <a:solidFill>
                          <a:srgbClr val="3333FF"/>
                        </a:solidFill>
                        <a:effectLst/>
                        <a:latin typeface="Calibri" panose="020F0502020204030204" pitchFamily="34" charset="0"/>
                      </a:endParaRPr>
                    </a:p>
                  </a:txBody>
                  <a:tcPr marL="7620" marR="7620" marT="7620" marB="0" anchor="ctr"/>
                </a:tc>
                <a:tc hMerge="1">
                  <a:tcPr marL="7620" marR="7620" marT="7620" marB="0" anchor="ctr"/>
                </a:tc>
                <a:tc hMerge="1">
                  <a:tcPr marL="7620" marR="7620" marT="7620" marB="0" anchor="ctr"/>
                </a:tc>
              </a:tr>
              <a:tr h="315504">
                <a:tc vMerge="1">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Tezsiz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Tezli Yüksek Lisans</a:t>
                      </a:r>
                      <a:endParaRPr lang="tr-TR"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lang="tr-TR" sz="1400" b="1" u="none" strike="noStrike" dirty="0">
                          <a:solidFill>
                            <a:srgbClr val="FF0000"/>
                          </a:solidFill>
                          <a:effectLst/>
                        </a:rPr>
                        <a:t>Tıpta Uzmanlık</a:t>
                      </a:r>
                      <a:endParaRPr lang="tr-TR" sz="1400" b="1" i="0" u="none" strike="noStrike" dirty="0">
                        <a:solidFill>
                          <a:srgbClr val="FF0000"/>
                        </a:solidFill>
                        <a:effectLst/>
                        <a:latin typeface="Calibri" panose="020F0502020204030204" pitchFamily="34" charset="0"/>
                      </a:endParaRPr>
                    </a:p>
                  </a:txBody>
                  <a:tcPr marL="7620" marR="7620" marT="7620" marB="0" anchor="ctr"/>
                </a:tc>
              </a:tr>
              <a:tr h="332864">
                <a:tc>
                  <a:txBody>
                    <a:bodyPr/>
                    <a:lstStyle/>
                    <a:p>
                      <a:pPr algn="l" fontAlgn="ctr"/>
                      <a:r>
                        <a:rPr lang="tr-TR" sz="1800" b="0" i="0" u="none" strike="noStrike" dirty="0">
                          <a:solidFill>
                            <a:srgbClr val="000000"/>
                          </a:solidFill>
                          <a:effectLst/>
                          <a:latin typeface="Arial" panose="020B0604020202020204" pitchFamily="34" charset="0"/>
                        </a:rPr>
                        <a:t>Üroloji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7</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b="0" i="0" u="none" strike="noStrike" dirty="0">
                          <a:solidFill>
                            <a:srgbClr val="000000"/>
                          </a:solidFill>
                          <a:effectLst/>
                          <a:latin typeface="Arial" panose="020B0604020202020204" pitchFamily="34" charset="0"/>
                        </a:rPr>
                        <a:t>Anesteziyoloji ve Reanimasyon</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a:effectLst/>
                        </a:rPr>
                        <a:t> </a:t>
                      </a:r>
                      <a:endParaRPr lang="tr-TR" sz="1100" b="0" i="0" u="none" strike="noStrike">
                        <a:solidFill>
                          <a:srgbClr val="000000"/>
                        </a:solidFill>
                        <a:effectLst/>
                        <a:latin typeface="Calibri" panose="020F0502020204030204" pitchFamily="34" charset="0"/>
                      </a:endParaRPr>
                    </a:p>
                  </a:txBody>
                  <a:tcPr marL="7620" marR="7620" marT="7620" marB="0" anchor="ctr"/>
                </a:tc>
                <a:tc>
                  <a:txBody>
                    <a:bodyPr/>
                    <a:lstStyle/>
                    <a:p>
                      <a:pPr algn="l"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14</a:t>
                      </a:r>
                      <a:endParaRPr lang="tr-TR" sz="1100" b="0" i="0" u="none" strike="noStrike" dirty="0">
                        <a:solidFill>
                          <a:srgbClr val="000000"/>
                        </a:solidFill>
                        <a:effectLst/>
                        <a:latin typeface="Calibri" panose="020F0502020204030204" pitchFamily="34" charset="0"/>
                      </a:endParaRPr>
                    </a:p>
                  </a:txBody>
                  <a:tcPr marL="7620" marR="7620" marT="7620" marB="0" anchor="ctr"/>
                </a:tc>
              </a:tr>
              <a:tr h="332864">
                <a:tc>
                  <a:txBody>
                    <a:bodyPr/>
                    <a:lstStyle/>
                    <a:p>
                      <a:pPr algn="l" fontAlgn="ctr"/>
                      <a:r>
                        <a:rPr lang="tr-TR" sz="1800" b="0" i="0" u="none" strike="noStrike" dirty="0">
                          <a:solidFill>
                            <a:srgbClr val="000000"/>
                          </a:solidFill>
                          <a:effectLst/>
                          <a:latin typeface="Arial" panose="020B0604020202020204" pitchFamily="34" charset="0"/>
                        </a:rPr>
                        <a:t>Göz Hastalıkları</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10</a:t>
                      </a:r>
                      <a:endParaRPr lang="tr-TR" sz="1100" b="0" i="0" u="none" strike="noStrike" dirty="0">
                        <a:solidFill>
                          <a:srgbClr val="000000"/>
                        </a:solidFill>
                        <a:effectLst/>
                        <a:latin typeface="Calibri" panose="020F0502020204030204" pitchFamily="34" charset="0"/>
                      </a:endParaRPr>
                    </a:p>
                  </a:txBody>
                  <a:tcPr marL="7620" marR="7620" marT="7620" marB="0" anchor="ctr"/>
                </a:tc>
              </a:tr>
            </a:tbl>
          </a:graphicData>
        </a:graphic>
      </p:graphicFrame>
      <p:sp>
        <p:nvSpPr>
          <p:cNvPr id="7" name="Metin kutusu 6"/>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graphicFrame>
        <p:nvGraphicFramePr>
          <p:cNvPr id="8" name="Tablo 7"/>
          <p:cNvGraphicFramePr>
            <a:graphicFrameLocks noGrp="1"/>
          </p:cNvGraphicFramePr>
          <p:nvPr/>
        </p:nvGraphicFramePr>
        <p:xfrm>
          <a:off x="838200" y="3530767"/>
          <a:ext cx="10815783" cy="332864"/>
        </p:xfrm>
        <a:graphic>
          <a:graphicData uri="http://schemas.openxmlformats.org/drawingml/2006/table">
            <a:tbl>
              <a:tblPr>
                <a:tableStyleId>{BDBED569-4797-4DF1-A0F4-6AAB3CD982D8}</a:tableStyleId>
              </a:tblPr>
              <a:tblGrid>
                <a:gridCol w="5467928"/>
                <a:gridCol w="2576945"/>
                <a:gridCol w="1588655"/>
                <a:gridCol w="1182255"/>
              </a:tblGrid>
              <a:tr h="332864">
                <a:tc>
                  <a:txBody>
                    <a:bodyPr/>
                    <a:lstStyle/>
                    <a:p>
                      <a:pPr algn="l" fontAlgn="ctr"/>
                      <a:r>
                        <a:rPr lang="tr-TR" sz="1800" b="0" i="0" u="none" strike="noStrike" dirty="0">
                          <a:solidFill>
                            <a:srgbClr val="000000"/>
                          </a:solidFill>
                          <a:effectLst/>
                          <a:latin typeface="Arial" panose="020B0604020202020204" pitchFamily="34" charset="0"/>
                        </a:rPr>
                        <a:t>Ortopedi ve Travmatoloji</a:t>
                      </a:r>
                      <a:endParaRPr lang="tr-TR" sz="1800" b="0" i="0" u="none" strike="noStrike" dirty="0">
                        <a:solidFill>
                          <a:srgbClr val="000000"/>
                        </a:solidFill>
                        <a:effectLst/>
                        <a:latin typeface="Arial" panose="020B0604020202020204" pitchFamily="34" charset="0"/>
                      </a:endParaRPr>
                    </a:p>
                  </a:txBody>
                  <a:tcPr marL="7620" marR="7620" marT="7620" marB="0" anchor="ctr"/>
                </a:tc>
                <a:tc>
                  <a:txBody>
                    <a:bodyPr/>
                    <a:lstStyle/>
                    <a:p>
                      <a:pPr algn="l" rtl="0"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 </a:t>
                      </a:r>
                      <a:endParaRPr lang="tr-TR" sz="11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1100" u="none" strike="noStrike" dirty="0">
                          <a:effectLst/>
                        </a:rPr>
                        <a:t>3</a:t>
                      </a:r>
                      <a:endParaRPr lang="tr-TR" sz="1100" b="0" i="0" u="none" strike="noStrike" dirty="0">
                        <a:solidFill>
                          <a:srgbClr val="000000"/>
                        </a:solidFill>
                        <a:effectLst/>
                        <a:latin typeface="Calibri" panose="020F0502020204030204" pitchFamily="34" charset="0"/>
                      </a:endParaRPr>
                    </a:p>
                  </a:txBody>
                  <a:tcPr marL="7620" marR="7620" marT="762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663035" y="882333"/>
            <a:ext cx="11031196" cy="512358"/>
          </a:xfrm>
        </p:spPr>
        <p:txBody>
          <a:bodyPr>
            <a:noAutofit/>
          </a:bodyPr>
          <a:lstStyle/>
          <a:p>
            <a:pPr algn="ctr"/>
            <a:r>
              <a:rPr lang="tr-TR" sz="2800" b="1" dirty="0">
                <a:solidFill>
                  <a:srgbClr val="FF0000"/>
                </a:solidFill>
                <a:latin typeface="Calibri" panose="020F0502020204030204" pitchFamily="34" charset="0"/>
                <a:cs typeface="Calibri" panose="020F0502020204030204" pitchFamily="34" charset="0"/>
              </a:rPr>
              <a:t>ÖĞRENCİ </a:t>
            </a:r>
            <a:r>
              <a:rPr lang="tr-TR" sz="2800" b="1" dirty="0">
                <a:solidFill>
                  <a:srgbClr val="FF0000"/>
                </a:solidFill>
                <a:cs typeface="Calibri" panose="020F0502020204030204" pitchFamily="34" charset="0"/>
              </a:rPr>
              <a:t>SAYISI</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3" name="Tablo 2"/>
          <p:cNvGraphicFramePr>
            <a:graphicFrameLocks noGrp="1"/>
          </p:cNvGraphicFramePr>
          <p:nvPr/>
        </p:nvGraphicFramePr>
        <p:xfrm>
          <a:off x="419738" y="1908314"/>
          <a:ext cx="11407827" cy="3766925"/>
        </p:xfrm>
        <a:graphic>
          <a:graphicData uri="http://schemas.openxmlformats.org/drawingml/2006/table">
            <a:tbl>
              <a:tblPr>
                <a:tableStyleId>{BDBED569-4797-4DF1-A0F4-6AAB3CD982D8}</a:tableStyleId>
              </a:tblPr>
              <a:tblGrid>
                <a:gridCol w="2949627"/>
                <a:gridCol w="3532260"/>
                <a:gridCol w="2526388"/>
                <a:gridCol w="2399552"/>
              </a:tblGrid>
              <a:tr h="511247">
                <a:tc>
                  <a:txBody>
                    <a:bodyPr/>
                    <a:lstStyle/>
                    <a:p>
                      <a:pPr algn="ctr">
                        <a:lnSpc>
                          <a:spcPct val="107000"/>
                        </a:lnSpc>
                        <a:spcAft>
                          <a:spcPts val="0"/>
                        </a:spcAft>
                      </a:pPr>
                      <a:r>
                        <a:rPr lang="tr-TR" sz="1800" b="1" dirty="0">
                          <a:solidFill>
                            <a:srgbClr val="FF0000"/>
                          </a:solidFill>
                          <a:effectLst/>
                        </a:rPr>
                        <a:t>Bölüm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Ana Bilim - Sanat Dalı/ Program Adı*</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2024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rPr>
                        <a:t>2025 (Güz Dönemi)</a:t>
                      </a:r>
                      <a:endParaRPr lang="tr-TR"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gn="l">
                        <a:lnSpc>
                          <a:spcPct val="107000"/>
                        </a:lnSpc>
                      </a:pPr>
                      <a:r>
                        <a:rPr lang="tr-TR" sz="1100" dirty="0">
                          <a:effectLst/>
                          <a:latin typeface="Times New Roman" panose="02020603050405020304" pitchFamily="18" charset="0"/>
                          <a:cs typeface="Times New Roman" panose="02020603050405020304" pitchFamily="18" charset="0"/>
                        </a:rPr>
                        <a:t>Tıp  Fakültesi</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pPr>
                      <a:r>
                        <a:rPr lang="tr-TR" sz="1100" dirty="0">
                          <a:effectLst/>
                          <a:latin typeface="Times New Roman" panose="02020603050405020304" pitchFamily="18" charset="0"/>
                          <a:cs typeface="Times New Roman" panose="02020603050405020304" pitchFamily="18" charset="0"/>
                        </a:rPr>
                        <a:t>0</a:t>
                      </a: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100" dirty="0">
                          <a:effectLst/>
                        </a:rPr>
                        <a:t> 62 / 277 SBÜ</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61742">
                <a:tc>
                  <a:txBody>
                    <a:bodyPr/>
                    <a:lstStyle/>
                    <a:p>
                      <a:pPr algn="r">
                        <a:lnSpc>
                          <a:spcPct val="107000"/>
                        </a:lnSpc>
                        <a:spcAft>
                          <a:spcPts val="0"/>
                        </a:spcAft>
                      </a:pPr>
                      <a:r>
                        <a:rPr lang="tr-TR" sz="1600" b="1" dirty="0">
                          <a:solidFill>
                            <a:srgbClr val="FF0000"/>
                          </a:solidFill>
                          <a:effectLst/>
                        </a:rPr>
                        <a:t> TOPLAM  </a:t>
                      </a:r>
                      <a:endParaRPr lang="tr-TR" sz="16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anose="020F0502020204030204" pitchFamily="34" charset="0"/>
                <a:cs typeface="Calibri" panose="020F0502020204030204" pitchFamily="34" charset="0"/>
              </a:rPr>
              <a:t>ÖĞRENCİ </a:t>
            </a:r>
            <a:r>
              <a:rPr lang="tr-TR" sz="2800" b="1" dirty="0">
                <a:solidFill>
                  <a:srgbClr val="FF0000"/>
                </a:solidFill>
                <a:cs typeface="Calibri" panose="020F0502020204030204" pitchFamily="34" charset="0"/>
              </a:rPr>
              <a:t>SAYISI (Cinsiyete Göre Dağılımı)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graphicFrame>
        <p:nvGraphicFramePr>
          <p:cNvPr id="4" name="Tablo 3"/>
          <p:cNvGraphicFramePr>
            <a:graphicFrameLocks noGrp="1"/>
          </p:cNvGraphicFramePr>
          <p:nvPr/>
        </p:nvGraphicFramePr>
        <p:xfrm>
          <a:off x="427384" y="2077284"/>
          <a:ext cx="11320668" cy="1424139"/>
        </p:xfrm>
        <a:graphic>
          <a:graphicData uri="http://schemas.openxmlformats.org/drawingml/2006/table">
            <a:tbl>
              <a:tblPr>
                <a:tableStyleId>{BDBED569-4797-4DF1-A0F4-6AAB3CD982D8}</a:tableStyleId>
              </a:tblPr>
              <a:tblGrid>
                <a:gridCol w="3110946"/>
                <a:gridCol w="3707296"/>
                <a:gridCol w="626165"/>
                <a:gridCol w="685800"/>
                <a:gridCol w="924339"/>
                <a:gridCol w="606287"/>
                <a:gridCol w="715618"/>
                <a:gridCol w="944217"/>
              </a:tblGrid>
              <a:tr h="335969">
                <a:tc rowSpan="2">
                  <a:txBody>
                    <a:bodyPr/>
                    <a:lstStyle/>
                    <a:p>
                      <a:pPr algn="ctr">
                        <a:lnSpc>
                          <a:spcPct val="107000"/>
                        </a:lnSpc>
                        <a:spcAft>
                          <a:spcPts val="0"/>
                        </a:spcAft>
                      </a:pPr>
                      <a:r>
                        <a:rPr lang="tr-TR" sz="1800" b="1" dirty="0">
                          <a:solidFill>
                            <a:srgbClr val="FF0000"/>
                          </a:solidFill>
                          <a:effectLst/>
                          <a:latin typeface="+mn-l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800" b="1" dirty="0">
                          <a:solidFill>
                            <a:srgbClr val="FF0000"/>
                          </a:solidFill>
                          <a:effectLst/>
                          <a:latin typeface="+mn-lt"/>
                        </a:rPr>
                        <a:t>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3">
                  <a:txBody>
                    <a:bodyPr/>
                    <a:lstStyle/>
                    <a:p>
                      <a:pPr algn="ctr">
                        <a:lnSpc>
                          <a:spcPct val="107000"/>
                        </a:lnSpc>
                        <a:spcAft>
                          <a:spcPts val="0"/>
                        </a:spcAft>
                      </a:pPr>
                      <a:r>
                        <a:rPr lang="tr-TR" sz="1800" b="1" dirty="0">
                          <a:solidFill>
                            <a:srgbClr val="FF0000"/>
                          </a:solidFill>
                          <a:effectLst/>
                          <a:latin typeface="+mn-lt"/>
                        </a:rPr>
                        <a:t>2024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hMerge="1">
                  <a:tcPr/>
                </a:tc>
                <a:tc gridSpan="3">
                  <a:txBody>
                    <a:bodyPr/>
                    <a:lstStyle/>
                    <a:p>
                      <a:pPr algn="ctr">
                        <a:lnSpc>
                          <a:spcPct val="107000"/>
                        </a:lnSpc>
                        <a:spcAft>
                          <a:spcPts val="0"/>
                        </a:spcAft>
                      </a:pPr>
                      <a:r>
                        <a:rPr lang="tr-TR" sz="1800" b="1" dirty="0">
                          <a:solidFill>
                            <a:srgbClr val="FF0000"/>
                          </a:solidFill>
                          <a:effectLst/>
                          <a:latin typeface="+mn-lt"/>
                        </a:rPr>
                        <a:t>2025 (Güz Dönemi)</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hMerge="1">
                  <a:tcPr/>
                </a:tc>
              </a:tr>
              <a:tr h="370190">
                <a:tc vMerge="1">
                  <a:tcPr/>
                </a:tc>
                <a:tc vMerge="1">
                  <a:tcP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800" b="1" dirty="0">
                          <a:solidFill>
                            <a:srgbClr val="FF0000"/>
                          </a:solidFill>
                          <a:effectLst/>
                          <a:latin typeface="+mn-lt"/>
                        </a:rPr>
                        <a:t>Kız</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Erkek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Toplam</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58990">
                <a:tc>
                  <a:txBody>
                    <a:bodyPr/>
                    <a:lstStyle/>
                    <a:p>
                      <a:pPr>
                        <a:lnSpc>
                          <a:spcPct val="107000"/>
                        </a:lnSpc>
                      </a:pPr>
                      <a:r>
                        <a:rPr lang="tr-TR" sz="1800" b="1" dirty="0">
                          <a:effectLst/>
                          <a:latin typeface="+mn-lt"/>
                          <a:cs typeface="Times New Roman" panose="02020603050405020304" pitchFamily="18" charset="0"/>
                        </a:rPr>
                        <a:t>Tıp Fakültesi</a:t>
                      </a: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effectLst/>
                          <a:latin typeface="+mn-lt"/>
                        </a:rPr>
                        <a:t> 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0</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r>
                        <a:rPr lang="tr-TR" sz="1800" b="1" dirty="0">
                          <a:effectLst/>
                          <a:latin typeface="+mn-lt"/>
                          <a:cs typeface="Times New Roman" panose="02020603050405020304" pitchFamily="18" charset="0"/>
                        </a:rPr>
                        <a:t>0</a:t>
                      </a:r>
                      <a:endParaRPr lang="tr-TR" sz="1800" b="1" dirty="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effectLst/>
                          <a:latin typeface="+mn-lt"/>
                        </a:rPr>
                        <a:t> 34</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28</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62</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r>
              <a:tr h="358990">
                <a:tc>
                  <a:txBody>
                    <a:bodyPr/>
                    <a:lstStyle/>
                    <a:p>
                      <a:pPr algn="r">
                        <a:lnSpc>
                          <a:spcPct val="107000"/>
                        </a:lnSpc>
                        <a:spcAft>
                          <a:spcPts val="0"/>
                        </a:spcAft>
                      </a:pPr>
                      <a:r>
                        <a:rPr lang="tr-TR" sz="1800" b="1" dirty="0">
                          <a:effectLst/>
                          <a:latin typeface="+mn-lt"/>
                        </a:rPr>
                        <a:t> </a:t>
                      </a:r>
                      <a:r>
                        <a:rPr lang="tr-TR" sz="1800" b="1" dirty="0">
                          <a:solidFill>
                            <a:srgbClr val="FF0000"/>
                          </a:solidFill>
                          <a:effectLst/>
                          <a:latin typeface="+mn-lt"/>
                        </a:rPr>
                        <a:t>TOPLAM</a:t>
                      </a: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effectLst/>
                          <a:latin typeface="+mn-lt"/>
                        </a:rPr>
                        <a:t> </a:t>
                      </a:r>
                      <a:endParaRPr lang="tr-TR" sz="1800" b="1">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effectLst/>
                          <a:latin typeface="+mn-lt"/>
                        </a:rPr>
                        <a:t> 62</a:t>
                      </a:r>
                      <a:endParaRPr lang="tr-TR" sz="1800" b="1"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Öğrenci Sayısı </a:t>
            </a:r>
            <a:br>
              <a:rPr lang="tr-TR" sz="2800" b="1" dirty="0">
                <a:solidFill>
                  <a:srgbClr val="3333FF"/>
                </a:solidFill>
              </a:rPr>
            </a:br>
            <a:r>
              <a:rPr lang="tr-TR" sz="1800" b="1" i="1" dirty="0">
                <a:solidFill>
                  <a:srgbClr val="FF0000"/>
                </a:solidFill>
              </a:rPr>
              <a:t>(Programdaki ön lisans, lisans ve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graphicFrame>
        <p:nvGraphicFramePr>
          <p:cNvPr id="3" name="Tablo 2"/>
          <p:cNvGraphicFramePr>
            <a:graphicFrameLocks noGrp="1"/>
          </p:cNvGraphicFramePr>
          <p:nvPr/>
        </p:nvGraphicFramePr>
        <p:xfrm>
          <a:off x="674257" y="2028498"/>
          <a:ext cx="11139373" cy="3815254"/>
        </p:xfrm>
        <a:graphic>
          <a:graphicData uri="http://schemas.openxmlformats.org/drawingml/2006/table">
            <a:tbl>
              <a:tblPr>
                <a:tableStyleId>{BDBED569-4797-4DF1-A0F4-6AAB3CD982D8}</a:tableStyleId>
              </a:tblPr>
              <a:tblGrid>
                <a:gridCol w="2257117"/>
                <a:gridCol w="2176421"/>
                <a:gridCol w="1608571"/>
                <a:gridCol w="1854963"/>
                <a:gridCol w="1462974"/>
                <a:gridCol w="1779327"/>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r>
              <a:tr h="395133">
                <a:tc vMerge="1">
                  <a:tcPr/>
                </a:tc>
                <a:tc vMerge="1">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0</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a:bodyPr>
          <a:lstStyle/>
          <a:p>
            <a:r>
              <a:rPr lang="tr-TR" sz="6000" b="1" dirty="0">
                <a:solidFill>
                  <a:srgbClr val="FF0000"/>
                </a:solidFill>
              </a:rPr>
              <a:t>YÖNETİM</a:t>
            </a:r>
            <a:endParaRPr lang="tr-TR" sz="6000" dirty="0"/>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63035" y="882333"/>
            <a:ext cx="11031196" cy="606768"/>
          </a:xfrm>
        </p:spPr>
        <p:txBody>
          <a:bodyPr>
            <a:noAutofit/>
          </a:bodyPr>
          <a:lstStyle/>
          <a:p>
            <a:pPr algn="ctr"/>
            <a:r>
              <a:rPr lang="tr-TR" sz="2800" b="1" dirty="0">
                <a:solidFill>
                  <a:srgbClr val="FF0000"/>
                </a:solidFill>
                <a:latin typeface="Calibri" panose="020F0502020204030204" pitchFamily="34" charset="0"/>
                <a:cs typeface="Calibri" panose="020F0502020204030204" pitchFamily="34" charset="0"/>
              </a:rPr>
              <a:t>ÖĞRENCİ </a:t>
            </a:r>
            <a:r>
              <a:rPr lang="tr-TR" sz="2800" b="1" dirty="0">
                <a:solidFill>
                  <a:srgbClr val="FF0000"/>
                </a:solidFill>
                <a:cs typeface="Calibri" panose="020F0502020204030204" pitchFamily="34" charset="0"/>
              </a:rPr>
              <a:t>SAYISI (Engelli) </a:t>
            </a:r>
            <a:endParaRPr lang="tr-TR" sz="2800" dirty="0">
              <a:solidFill>
                <a:srgbClr val="FF0000"/>
              </a:solidFill>
            </a:endParaRPr>
          </a:p>
        </p:txBody>
      </p:sp>
      <p:sp>
        <p:nvSpPr>
          <p:cNvPr id="7" name="Veri Yer Tutucusu 6"/>
          <p:cNvSpPr>
            <a:spLocks noGrp="1"/>
          </p:cNvSpPr>
          <p:nvPr>
            <p:ph type="dt" sz="half" idx="10"/>
          </p:nvPr>
        </p:nvSpPr>
        <p:spPr/>
        <p:txBody>
          <a:bodyPr/>
          <a:lstStyle/>
          <a:p>
            <a:fld id="{E89BDB40-2604-4DE2-BEE6-BBE360735621}"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graphicFrame>
        <p:nvGraphicFramePr>
          <p:cNvPr id="3" name="Tablo 2"/>
          <p:cNvGraphicFramePr>
            <a:graphicFrameLocks noGrp="1"/>
          </p:cNvGraphicFramePr>
          <p:nvPr/>
        </p:nvGraphicFramePr>
        <p:xfrm>
          <a:off x="318054" y="2027583"/>
          <a:ext cx="11509510" cy="3737113"/>
        </p:xfrm>
        <a:graphic>
          <a:graphicData uri="http://schemas.openxmlformats.org/drawingml/2006/table">
            <a:tbl>
              <a:tblPr>
                <a:tableStyleId>{BDBED569-4797-4DF1-A0F4-6AAB3CD982D8}</a:tableStyleId>
              </a:tblPr>
              <a:tblGrid>
                <a:gridCol w="2046455"/>
                <a:gridCol w="2609459"/>
                <a:gridCol w="814503"/>
                <a:gridCol w="814503"/>
                <a:gridCol w="584261"/>
                <a:gridCol w="612825"/>
                <a:gridCol w="721887"/>
                <a:gridCol w="721887"/>
                <a:gridCol w="611093"/>
                <a:gridCol w="678608"/>
                <a:gridCol w="678608"/>
                <a:gridCol w="615421"/>
              </a:tblGrid>
              <a:tr h="320781">
                <a:tc rowSpan="2">
                  <a:txBody>
                    <a:bodyPr/>
                    <a:lstStyle/>
                    <a:p>
                      <a:pPr algn="ctr">
                        <a:lnSpc>
                          <a:spcPct val="107000"/>
                        </a:lnSpc>
                        <a:spcAft>
                          <a:spcPts val="0"/>
                        </a:spcAft>
                      </a:pPr>
                      <a:r>
                        <a:rPr lang="tr-TR" sz="1400" b="1" dirty="0">
                          <a:solidFill>
                            <a:srgbClr val="FF0000"/>
                          </a:solidFill>
                          <a:effectLst/>
                        </a:rPr>
                        <a:t>Bölüm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400" b="1" dirty="0">
                          <a:solidFill>
                            <a:srgbClr val="FF0000"/>
                          </a:solidFill>
                          <a:effectLst/>
                        </a:rPr>
                        <a:t>Ana Bilim - Sanat Dalı/ 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5">
                  <a:txBody>
                    <a:bodyPr/>
                    <a:lstStyle/>
                    <a:p>
                      <a:pPr algn="ctr">
                        <a:lnSpc>
                          <a:spcPct val="107000"/>
                        </a:lnSpc>
                        <a:spcAft>
                          <a:spcPts val="0"/>
                        </a:spcAft>
                      </a:pPr>
                      <a:r>
                        <a:rPr lang="tr-TR" sz="1400" b="1">
                          <a:solidFill>
                            <a:srgbClr val="FF0000"/>
                          </a:solidFill>
                          <a:effectLst/>
                        </a:rPr>
                        <a:t>2024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c hMerge="1">
                  <a:tcPr/>
                </a:tc>
                <a:tc hMerge="1">
                  <a:tcPr/>
                </a:tc>
                <a:tc gridSpan="5">
                  <a:txBody>
                    <a:bodyPr/>
                    <a:lstStyle/>
                    <a:p>
                      <a:pPr algn="ctr">
                        <a:lnSpc>
                          <a:spcPct val="107000"/>
                        </a:lnSpc>
                        <a:spcAft>
                          <a:spcPts val="0"/>
                        </a:spcAft>
                      </a:pPr>
                      <a:r>
                        <a:rPr lang="tr-TR" sz="1400" b="1">
                          <a:solidFill>
                            <a:srgbClr val="FF0000"/>
                          </a:solidFill>
                          <a:effectLst/>
                        </a:rPr>
                        <a:t>2025 (Güz Dönemi)</a:t>
                      </a:r>
                      <a:endParaRPr lang="tr-TR" sz="14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c hMerge="1">
                  <a:tcPr/>
                </a:tc>
                <a:tc hMerge="1">
                  <a:tcPr/>
                </a:tc>
              </a:tr>
              <a:tr h="674236">
                <a:tc vMerge="1">
                  <a:tcPr/>
                </a:tc>
                <a:tc vMerge="1">
                  <a:tcP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Görme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İşitme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FF0000"/>
                          </a:solidFill>
                          <a:effectLst/>
                        </a:rPr>
                        <a:t>Fiziksel Engelli</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400" b="1" dirty="0">
                          <a:solidFill>
                            <a:srgbClr val="FF0000"/>
                          </a:solidFill>
                          <a:effectLst/>
                        </a:rPr>
                        <a:t>Diğer </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400" b="1" dirty="0">
                          <a:solidFill>
                            <a:srgbClr val="3333FF"/>
                          </a:solidFill>
                          <a:effectLst/>
                        </a:rPr>
                        <a:t>Toplam Sayı</a:t>
                      </a:r>
                      <a:endParaRPr lang="tr-TR" sz="14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r>
                        <a:rPr lang="tr-TR" sz="1100" dirty="0">
                          <a:effectLst/>
                          <a:latin typeface="Calibri" panose="020F0502020204030204" pitchFamily="34" charset="0"/>
                          <a:cs typeface="Times New Roman" panose="02020603050405020304" pitchFamily="18" charset="0"/>
                        </a:rPr>
                        <a:t>yok</a:t>
                      </a:r>
                      <a:endParaRPr lang="tr-TR" sz="1100" dirty="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solidFill>
                            <a:srgbClr val="3333FF"/>
                          </a:solidFill>
                          <a:effectLst/>
                        </a:rPr>
                        <a:t> </a:t>
                      </a:r>
                      <a:endParaRPr lang="tr-TR" sz="110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42762">
                <a:tc>
                  <a:txBody>
                    <a:bodyPr/>
                    <a:lstStyle/>
                    <a:p>
                      <a:pPr algn="r">
                        <a:lnSpc>
                          <a:spcPct val="107000"/>
                        </a:lnSpc>
                        <a:spcAft>
                          <a:spcPts val="0"/>
                        </a:spcAft>
                      </a:pPr>
                      <a:r>
                        <a:rPr lang="tr-TR" sz="1100" dirty="0">
                          <a:effectLst/>
                        </a:rPr>
                        <a:t> </a:t>
                      </a:r>
                      <a:r>
                        <a:rPr lang="tr-TR" sz="1600" dirty="0">
                          <a:solidFill>
                            <a:srgbClr val="FF0000"/>
                          </a:solidFill>
                          <a:effectLst/>
                        </a:rPr>
                        <a:t>TOPLAM</a:t>
                      </a: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3333FF"/>
                          </a:solidFill>
                          <a:effectLst/>
                        </a:rPr>
                        <a:t> </a:t>
                      </a:r>
                      <a:endParaRPr lang="tr-TR" sz="1100"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58417" y="790313"/>
            <a:ext cx="10505661" cy="625740"/>
          </a:xfrm>
        </p:spPr>
        <p:txBody>
          <a:bodyPr>
            <a:noAutofit/>
          </a:bodyPr>
          <a:lstStyle/>
          <a:p>
            <a:pPr algn="ctr"/>
            <a:r>
              <a:rPr lang="tr-TR" sz="2800" b="1" dirty="0">
                <a:solidFill>
                  <a:srgbClr val="FF0000"/>
                </a:solidFill>
                <a:cs typeface="Calibri" panose="020F0502020204030204" pitchFamily="34" charset="0"/>
              </a:rPr>
              <a:t>ÖĞRENCİ SAYISI (</a:t>
            </a:r>
            <a:r>
              <a:rPr lang="tr-TR" sz="2800" b="1" i="1" dirty="0">
                <a:solidFill>
                  <a:srgbClr val="FF0000"/>
                </a:solidFill>
                <a:cs typeface="Calibri" panose="020F0502020204030204" pitchFamily="34" charset="0"/>
              </a:rPr>
              <a:t>Varsa, Lisansüstü </a:t>
            </a:r>
            <a:r>
              <a:rPr lang="tr-TR" sz="2800" b="1" dirty="0">
                <a:solidFill>
                  <a:srgbClr val="FF0000"/>
                </a:solidFill>
                <a:cs typeface="Calibri" panose="020F0502020204030204" pitchFamily="34" charset="0"/>
              </a:rPr>
              <a:t>)</a:t>
            </a:r>
            <a:endParaRPr lang="tr-TR" sz="2800" dirty="0">
              <a:solidFill>
                <a:srgbClr val="FF0000"/>
              </a:solidFill>
            </a:endParaRPr>
          </a:p>
        </p:txBody>
      </p:sp>
      <p:sp>
        <p:nvSpPr>
          <p:cNvPr id="3" name="Veri Yer Tutucusu 2"/>
          <p:cNvSpPr>
            <a:spLocks noGrp="1"/>
          </p:cNvSpPr>
          <p:nvPr>
            <p:ph type="dt" sz="half" idx="10"/>
          </p:nvPr>
        </p:nvSpPr>
        <p:spPr/>
        <p:txBody>
          <a:bodyPr/>
          <a:lstStyle/>
          <a:p>
            <a:fld id="{C0AB891B-9CA3-40B3-819B-83EB387B8A2F}"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459498" y="5925707"/>
            <a:ext cx="7751911" cy="307777"/>
          </a:xfrm>
          <a:prstGeom prst="rect">
            <a:avLst/>
          </a:prstGeom>
          <a:noFill/>
        </p:spPr>
        <p:txBody>
          <a:bodyPr wrap="square" rtlCol="0">
            <a:spAutoFit/>
          </a:bodyPr>
          <a:lstStyle/>
          <a:p>
            <a:r>
              <a:rPr lang="tr-TR" sz="1400" b="1" i="1" dirty="0">
                <a:solidFill>
                  <a:srgbClr val="C00000"/>
                </a:solidFill>
              </a:rPr>
              <a:t>*Her Ana Bilim - Sanat Dalı/ Program için kadar satır ekleyiniz. </a:t>
            </a:r>
            <a:endParaRPr lang="tr-TR" sz="1400" b="1" i="1" dirty="0">
              <a:solidFill>
                <a:srgbClr val="C00000"/>
              </a:solidFill>
            </a:endParaRPr>
          </a:p>
        </p:txBody>
      </p:sp>
      <p:graphicFrame>
        <p:nvGraphicFramePr>
          <p:cNvPr id="4" name="Tablo 3"/>
          <p:cNvGraphicFramePr>
            <a:graphicFrameLocks noGrp="1"/>
          </p:cNvGraphicFramePr>
          <p:nvPr/>
        </p:nvGraphicFramePr>
        <p:xfrm>
          <a:off x="387626" y="1958012"/>
          <a:ext cx="11459817" cy="3856378"/>
        </p:xfrm>
        <a:graphic>
          <a:graphicData uri="http://schemas.openxmlformats.org/drawingml/2006/table">
            <a:tbl>
              <a:tblPr>
                <a:tableStyleId>{BDBED569-4797-4DF1-A0F4-6AAB3CD982D8}</a:tableStyleId>
              </a:tblPr>
              <a:tblGrid>
                <a:gridCol w="3063868"/>
                <a:gridCol w="1164733"/>
                <a:gridCol w="1164733"/>
                <a:gridCol w="1028762"/>
                <a:gridCol w="877099"/>
                <a:gridCol w="877099"/>
                <a:gridCol w="1165483"/>
                <a:gridCol w="1165483"/>
                <a:gridCol w="952557"/>
              </a:tblGrid>
              <a:tr h="321600">
                <a:tc rowSpan="2">
                  <a:txBody>
                    <a:bodyPr/>
                    <a:lstStyle/>
                    <a:p>
                      <a:pPr algn="ctr">
                        <a:lnSpc>
                          <a:spcPct val="107000"/>
                        </a:lnSpc>
                        <a:spcAft>
                          <a:spcPts val="0"/>
                        </a:spcAft>
                      </a:pPr>
                      <a:r>
                        <a:rPr lang="tr-TR" sz="1800" b="1" dirty="0">
                          <a:solidFill>
                            <a:srgbClr val="FF0000"/>
                          </a:solidFill>
                          <a:effectLst/>
                        </a:rPr>
                        <a:t>Ana Bilim/Sanat Dalı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4">
                  <a:txBody>
                    <a:bodyPr/>
                    <a:lstStyle/>
                    <a:p>
                      <a:pPr algn="ctr">
                        <a:lnSpc>
                          <a:spcPct val="107000"/>
                        </a:lnSpc>
                        <a:spcAft>
                          <a:spcPts val="0"/>
                        </a:spcAft>
                      </a:pPr>
                      <a:r>
                        <a:rPr lang="tr-TR" sz="1600" b="1">
                          <a:solidFill>
                            <a:srgbClr val="FF0000"/>
                          </a:solidFill>
                          <a:effectLst/>
                        </a:rPr>
                        <a:t>2024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cPr/>
                </a:tc>
                <a:tc hMerge="1">
                  <a:tcPr/>
                </a:tc>
                <a:tc hMerge="1">
                  <a:tcPr/>
                </a:tc>
                <a:tc gridSpan="4">
                  <a:txBody>
                    <a:bodyPr/>
                    <a:lstStyle/>
                    <a:p>
                      <a:pPr algn="ctr">
                        <a:lnSpc>
                          <a:spcPct val="107000"/>
                        </a:lnSpc>
                        <a:spcAft>
                          <a:spcPts val="0"/>
                        </a:spcAft>
                      </a:pPr>
                      <a:r>
                        <a:rPr lang="tr-TR" sz="1600" b="1">
                          <a:solidFill>
                            <a:srgbClr val="FF0000"/>
                          </a:solidFill>
                          <a:effectLst/>
                        </a:rPr>
                        <a:t>2025 Güz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c hMerge="1">
                  <a:tcPr/>
                </a:tc>
              </a:tr>
              <a:tr h="640378">
                <a:tc vMerge="1">
                  <a:tcPr/>
                </a:tc>
                <a:tc>
                  <a:txBody>
                    <a:bodyPr/>
                    <a:lstStyle/>
                    <a:p>
                      <a:pPr algn="ctr">
                        <a:lnSpc>
                          <a:spcPct val="107000"/>
                        </a:lnSpc>
                        <a:spcAft>
                          <a:spcPts val="0"/>
                        </a:spcAft>
                      </a:pPr>
                      <a:r>
                        <a:rPr lang="tr-TR" sz="1600" b="1">
                          <a:solidFill>
                            <a:srgbClr val="FF0000"/>
                          </a:solidFill>
                          <a:effectLst/>
                        </a:rPr>
                        <a:t>(YL)</a:t>
                      </a:r>
                      <a:endParaRPr lang="tr-TR" sz="1600" b="1">
                        <a:solidFill>
                          <a:srgbClr val="FF0000"/>
                        </a:solidFill>
                        <a:effectLst/>
                      </a:endParaRP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(YL)</a:t>
                      </a:r>
                      <a:endParaRPr lang="tr-TR" sz="1600" b="1">
                        <a:solidFill>
                          <a:srgbClr val="FF0000"/>
                        </a:solidFill>
                        <a:effectLst/>
                      </a:endParaRP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endParaRPr lang="tr-TR" sz="1600" b="1">
                        <a:solidFill>
                          <a:srgbClr val="FF0000"/>
                        </a:solidFill>
                        <a:effectLst/>
                      </a:endParaRPr>
                    </a:p>
                    <a:p>
                      <a:pPr algn="ctr">
                        <a:lnSpc>
                          <a:spcPct val="107000"/>
                        </a:lnSpc>
                        <a:spcAft>
                          <a:spcPts val="0"/>
                        </a:spcAft>
                      </a:pPr>
                      <a:r>
                        <a:rPr lang="tr-TR" sz="1600" b="1">
                          <a:solidFill>
                            <a:srgbClr val="FF0000"/>
                          </a:solidFill>
                          <a:effectLst/>
                        </a:rPr>
                        <a:t>(TEZLİ)</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a:solidFill>
                            <a:srgbClr val="FF0000"/>
                          </a:solidFill>
                          <a:effectLst/>
                        </a:rPr>
                        <a:t>(YL)</a:t>
                      </a:r>
                      <a:endParaRPr lang="tr-TR" sz="1600" b="1">
                        <a:solidFill>
                          <a:srgbClr val="FF0000"/>
                        </a:solidFill>
                        <a:effectLst/>
                      </a:endParaRPr>
                    </a:p>
                    <a:p>
                      <a:pPr algn="ctr">
                        <a:lnSpc>
                          <a:spcPct val="107000"/>
                        </a:lnSpc>
                        <a:spcAft>
                          <a:spcPts val="0"/>
                        </a:spcAft>
                      </a:pPr>
                      <a:r>
                        <a:rPr lang="tr-TR" sz="1600" b="1">
                          <a:solidFill>
                            <a:srgbClr val="FF0000"/>
                          </a:solidFill>
                          <a:effectLst/>
                        </a:rPr>
                        <a:t>(TEZSİZ)</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(DR)</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a:solidFill>
                            <a:srgbClr val="FF0000"/>
                          </a:solidFill>
                          <a:effectLst/>
                        </a:rPr>
                        <a:t>TOPLAM</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r h="321600">
                <a:tc>
                  <a:txBody>
                    <a:bodyPr/>
                    <a:lstStyle/>
                    <a:p>
                      <a:pPr algn="r">
                        <a:lnSpc>
                          <a:spcPct val="107000"/>
                        </a:lnSpc>
                        <a:spcAft>
                          <a:spcPts val="0"/>
                        </a:spcAft>
                      </a:pPr>
                      <a:r>
                        <a:rPr lang="tr-TR" sz="1600" b="1">
                          <a:solidFill>
                            <a:srgbClr val="FF0000"/>
                          </a:solidFill>
                          <a:effectLst/>
                        </a:rPr>
                        <a:t>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57352" y="651641"/>
            <a:ext cx="11336879" cy="837460"/>
          </a:xfrm>
        </p:spPr>
        <p:txBody>
          <a:bodyPr>
            <a:noAutofit/>
          </a:bodyPr>
          <a:lstStyle/>
          <a:p>
            <a:pPr algn="ctr">
              <a:lnSpc>
                <a:spcPct val="107000"/>
              </a:lnSpc>
              <a:spcAft>
                <a:spcPts val="800"/>
              </a:spcAft>
            </a:pPr>
            <a:r>
              <a:rPr lang="tr-TR" sz="2800" b="1" dirty="0">
                <a:solidFill>
                  <a:srgbClr val="3333FF"/>
                </a:solidFill>
              </a:rPr>
              <a:t>Öğretim Üyesi/Elemanı Başına Düşen Lisansüstü Öğrenci Sayısı </a:t>
            </a:r>
            <a:br>
              <a:rPr lang="tr-TR" sz="2800" b="1" dirty="0">
                <a:solidFill>
                  <a:srgbClr val="3333FF"/>
                </a:solidFill>
              </a:rPr>
            </a:br>
            <a:r>
              <a:rPr lang="tr-TR" sz="1800" b="1" i="1" dirty="0">
                <a:solidFill>
                  <a:srgbClr val="FF0000"/>
                </a:solidFill>
              </a:rPr>
              <a:t>(Varsa, programdaki lisansüstü toplam öğrenci sayısı)</a:t>
            </a:r>
            <a:endParaRPr lang="tr-TR" sz="1800" b="1" i="1" dirty="0">
              <a:solidFill>
                <a:srgbClr val="FF0000"/>
              </a:solidFill>
              <a:ea typeface="Calibri" panose="020F0502020204030204" pitchFamily="34" charset="0"/>
              <a:cs typeface="Times New Roman" panose="02020603050405020304" pitchFamily="18" charset="0"/>
            </a:endParaRPr>
          </a:p>
        </p:txBody>
      </p:sp>
      <p:sp>
        <p:nvSpPr>
          <p:cNvPr id="7" name="Veri Yer Tutucusu 6"/>
          <p:cNvSpPr>
            <a:spLocks noGrp="1"/>
          </p:cNvSpPr>
          <p:nvPr>
            <p:ph type="dt" sz="half" idx="10"/>
          </p:nvPr>
        </p:nvSpPr>
        <p:spPr/>
        <p:txBody>
          <a:bodyPr/>
          <a:lstStyle/>
          <a:p>
            <a:fld id="{E89BDB40-2604-4DE2-BEE6-BBE360735621}"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
        <p:nvSpPr>
          <p:cNvPr id="5" name="Metin kutusu 4"/>
          <p:cNvSpPr txBox="1"/>
          <p:nvPr/>
        </p:nvSpPr>
        <p:spPr>
          <a:xfrm>
            <a:off x="439616" y="5946161"/>
            <a:ext cx="7751911" cy="307777"/>
          </a:xfrm>
          <a:prstGeom prst="rect">
            <a:avLst/>
          </a:prstGeom>
          <a:noFill/>
        </p:spPr>
        <p:txBody>
          <a:bodyPr wrap="square" rtlCol="0">
            <a:spAutoFit/>
          </a:bodyPr>
          <a:lstStyle/>
          <a:p>
            <a:r>
              <a:rPr lang="tr-TR" sz="1400" b="1" i="1" dirty="0">
                <a:solidFill>
                  <a:srgbClr val="C00000"/>
                </a:solidFill>
              </a:rPr>
              <a:t>*Bölüm ve Ana Bilim - Sanat Dalı/ Program sayısı kadar satır ekleyiniz. </a:t>
            </a:r>
            <a:endParaRPr lang="tr-TR" sz="1400" b="1" i="1" dirty="0">
              <a:solidFill>
                <a:srgbClr val="C00000"/>
              </a:solidFill>
            </a:endParaRPr>
          </a:p>
        </p:txBody>
      </p:sp>
      <p:graphicFrame>
        <p:nvGraphicFramePr>
          <p:cNvPr id="3" name="Tablo 2"/>
          <p:cNvGraphicFramePr>
            <a:graphicFrameLocks noGrp="1"/>
          </p:cNvGraphicFramePr>
          <p:nvPr/>
        </p:nvGraphicFramePr>
        <p:xfrm>
          <a:off x="838200" y="2028498"/>
          <a:ext cx="10975429" cy="3815254"/>
        </p:xfrm>
        <a:graphic>
          <a:graphicData uri="http://schemas.openxmlformats.org/drawingml/2006/table">
            <a:tbl>
              <a:tblPr>
                <a:tableStyleId>{BDBED569-4797-4DF1-A0F4-6AAB3CD982D8}</a:tableStyleId>
              </a:tblPr>
              <a:tblGrid>
                <a:gridCol w="2223898"/>
                <a:gridCol w="2144389"/>
                <a:gridCol w="1584897"/>
                <a:gridCol w="1827662"/>
                <a:gridCol w="1441443"/>
                <a:gridCol w="1753140"/>
              </a:tblGrid>
              <a:tr h="358521">
                <a:tc rowSpan="2">
                  <a:txBody>
                    <a:bodyPr/>
                    <a:lstStyle/>
                    <a:p>
                      <a:pPr algn="ctr">
                        <a:lnSpc>
                          <a:spcPct val="107000"/>
                        </a:lnSpc>
                        <a:spcAft>
                          <a:spcPts val="800"/>
                        </a:spcAft>
                      </a:pPr>
                      <a:r>
                        <a:rPr lang="tr-TR" sz="1600" b="1" dirty="0">
                          <a:solidFill>
                            <a:srgbClr val="3333FF"/>
                          </a:solidFill>
                          <a:effectLst/>
                          <a:latin typeface="+mn-lt"/>
                        </a:rPr>
                        <a:t>Bölüm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800"/>
                        </a:spcAft>
                      </a:pPr>
                      <a:r>
                        <a:rPr lang="tr-TR" sz="1600" b="1" dirty="0">
                          <a:solidFill>
                            <a:srgbClr val="3333FF"/>
                          </a:solidFill>
                          <a:effectLst/>
                          <a:latin typeface="+mn-lt"/>
                        </a:rPr>
                        <a:t>Ana Bilim - Sanat Dalı/ Program Adı*</a:t>
                      </a:r>
                      <a:endParaRPr lang="tr-TR" sz="1600" b="1"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800"/>
                        </a:spcAft>
                      </a:pPr>
                      <a:r>
                        <a:rPr lang="tr-TR" sz="2000" b="1" dirty="0">
                          <a:solidFill>
                            <a:srgbClr val="3333FF"/>
                          </a:solidFill>
                          <a:effectLst/>
                          <a:latin typeface="+mn-lt"/>
                        </a:rPr>
                        <a:t>2024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gridSpan="2">
                  <a:txBody>
                    <a:bodyPr/>
                    <a:lstStyle/>
                    <a:p>
                      <a:pPr algn="ctr">
                        <a:lnSpc>
                          <a:spcPct val="107000"/>
                        </a:lnSpc>
                        <a:spcAft>
                          <a:spcPts val="800"/>
                        </a:spcAft>
                      </a:pPr>
                      <a:r>
                        <a:rPr lang="tr-TR" sz="2000" b="1" dirty="0">
                          <a:solidFill>
                            <a:srgbClr val="3333FF"/>
                          </a:solidFill>
                          <a:effectLst/>
                          <a:latin typeface="+mn-lt"/>
                        </a:rPr>
                        <a:t>2025 (Güz Dönemi)</a:t>
                      </a:r>
                      <a:endParaRPr lang="tr-TR" sz="20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r>
              <a:tr h="395133">
                <a:tc vMerge="1">
                  <a:tcPr/>
                </a:tc>
                <a:tc vMerge="1">
                  <a:tcP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Üyesi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3333FF"/>
                          </a:solidFill>
                          <a:effectLst/>
                          <a:latin typeface="+mn-lt"/>
                        </a:rPr>
                        <a:t>Öğretim Elemanı Başına Düşen Öğrenci Sayısı</a:t>
                      </a:r>
                      <a:endParaRPr lang="tr-TR" sz="1200" b="1" dirty="0">
                        <a:solidFill>
                          <a:srgbClr val="3333FF"/>
                        </a:solidFill>
                        <a:effectLst/>
                        <a:latin typeface="+mn-lt"/>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382700">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3810" marR="3810" marT="3810" marB="0" anchor="ctr"/>
                </a:tc>
                <a:tc>
                  <a:txBody>
                    <a:bodyPr/>
                    <a:lstStyle/>
                    <a:p>
                      <a:pPr algn="r">
                        <a:lnSpc>
                          <a:spcPct val="107000"/>
                        </a:lnSpc>
                        <a:spcAft>
                          <a:spcPts val="800"/>
                        </a:spcAft>
                      </a:pPr>
                      <a:r>
                        <a:rPr lang="tr-TR" sz="1100" b="1" dirty="0">
                          <a:solidFill>
                            <a:srgbClr val="FF0000"/>
                          </a:solidFill>
                          <a:effectLst/>
                        </a:rPr>
                        <a:t> BİRİM ORTALAMASI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100" b="1" dirty="0">
                          <a:solidFill>
                            <a:srgbClr val="FF0000"/>
                          </a:solidFill>
                          <a:effectLst/>
                        </a:rPr>
                        <a:t> </a:t>
                      </a:r>
                      <a:endParaRPr lang="tr-TR" sz="11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478485" y="847035"/>
            <a:ext cx="10306877" cy="511839"/>
          </a:xfrm>
        </p:spPr>
        <p:txBody>
          <a:bodyPr>
            <a:noAutofit/>
          </a:bodyPr>
          <a:lstStyle/>
          <a:p>
            <a:pPr algn="ctr"/>
            <a:r>
              <a:rPr lang="tr-TR" sz="2800" b="1" dirty="0">
                <a:solidFill>
                  <a:srgbClr val="FF0000"/>
                </a:solidFill>
                <a:latin typeface="+mn-lt"/>
                <a:cs typeface="Calibri" panose="020F0502020204030204" pitchFamily="34" charset="0"/>
              </a:rPr>
              <a:t>Yabancı Uyruklu Öğrenci Sayısı</a:t>
            </a:r>
            <a:endParaRPr lang="tr-TR" sz="2800" dirty="0">
              <a:solidFill>
                <a:srgbClr val="FF0000"/>
              </a:solidFill>
            </a:endParaRPr>
          </a:p>
        </p:txBody>
      </p:sp>
      <p:sp>
        <p:nvSpPr>
          <p:cNvPr id="3" name="Veri Yer Tutucusu 2"/>
          <p:cNvSpPr>
            <a:spLocks noGrp="1"/>
          </p:cNvSpPr>
          <p:nvPr>
            <p:ph type="dt" sz="half" idx="10"/>
          </p:nvPr>
        </p:nvSpPr>
        <p:spPr/>
        <p:txBody>
          <a:bodyPr/>
          <a:lstStyle/>
          <a:p>
            <a:fld id="{B17F653B-1A74-4BC2-8455-8613C38E416B}"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241540" y="1769167"/>
          <a:ext cx="11605903" cy="4075290"/>
        </p:xfrm>
        <a:graphic>
          <a:graphicData uri="http://schemas.openxmlformats.org/drawingml/2006/table">
            <a:tbl>
              <a:tblPr firstRow="1" firstCol="1" bandRow="1">
                <a:tableStyleId>{BC89EF96-8CEA-46FF-86C4-4CE0E7609802}</a:tableStyleId>
              </a:tblPr>
              <a:tblGrid>
                <a:gridCol w="2748650"/>
                <a:gridCol w="4147339"/>
                <a:gridCol w="3233706"/>
                <a:gridCol w="1476208"/>
              </a:tblGrid>
              <a:tr h="302773">
                <a:tc>
                  <a:txBody>
                    <a:bodyPr/>
                    <a:lstStyle/>
                    <a:p>
                      <a:pPr algn="ctr">
                        <a:lnSpc>
                          <a:spcPct val="107000"/>
                        </a:lnSpc>
                        <a:spcAft>
                          <a:spcPts val="0"/>
                        </a:spcAft>
                      </a:pPr>
                      <a:r>
                        <a:rPr lang="tr-TR" sz="1800" kern="1200" dirty="0">
                          <a:solidFill>
                            <a:srgbClr val="FF0000"/>
                          </a:solidFill>
                          <a:effectLst/>
                        </a:rPr>
                        <a:t>Bölüm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kern="1200" dirty="0">
                          <a:solidFill>
                            <a:srgbClr val="FF0000"/>
                          </a:solidFill>
                          <a:effectLst/>
                        </a:rPr>
                        <a:t>Ana Bilim - Sanat Dalı/ Program Adı*</a:t>
                      </a:r>
                      <a:endParaRPr lang="tr-T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Ülkesi</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800" dirty="0">
                          <a:solidFill>
                            <a:srgbClr val="FF0000"/>
                          </a:solidFill>
                          <a:effectLst/>
                        </a:rPr>
                        <a:t>Sayı</a:t>
                      </a:r>
                      <a:endParaRPr lang="tr-TR" sz="1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r>
              <a:tr h="269695">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r>
              <a:tr h="266233">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0"/>
                        </a:spcAft>
                      </a:pP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4450" marR="44450" marT="9525" marB="0" anchor="ctr"/>
                </a:tc>
                <a:tc>
                  <a:txBody>
                    <a:bodyPr/>
                    <a:lstStyle/>
                    <a:p>
                      <a:pPr algn="r">
                        <a:lnSpc>
                          <a:spcPct val="107000"/>
                        </a:lnSpc>
                        <a:spcAft>
                          <a:spcPts val="0"/>
                        </a:spcAft>
                      </a:pPr>
                      <a:r>
                        <a:rPr lang="tr-TR" sz="1400" b="1" dirty="0">
                          <a:solidFill>
                            <a:srgbClr val="FF0000"/>
                          </a:solidFill>
                          <a:effectLst/>
                        </a:rPr>
                        <a:t> TOPLAM</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400" b="1" dirty="0">
                          <a:solidFill>
                            <a:srgbClr val="FF0000"/>
                          </a:solidFill>
                          <a:effectLst/>
                        </a:rPr>
                        <a:t> </a:t>
                      </a:r>
                      <a:endParaRPr lang="tr-TR" sz="14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7" name="Metin kutusu 6"/>
          <p:cNvSpPr txBox="1"/>
          <p:nvPr/>
        </p:nvSpPr>
        <p:spPr>
          <a:xfrm>
            <a:off x="407504" y="5864088"/>
            <a:ext cx="582433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46878" y="745435"/>
            <a:ext cx="10634870" cy="636553"/>
          </a:xfrm>
        </p:spPr>
        <p:txBody>
          <a:bodyPr>
            <a:noAutofit/>
          </a:bodyPr>
          <a:lstStyle/>
          <a:p>
            <a:pPr algn="ctr"/>
            <a:r>
              <a:rPr lang="tr-TR" sz="2800" b="1" dirty="0">
                <a:solidFill>
                  <a:srgbClr val="FF0000"/>
                </a:solidFill>
                <a:latin typeface="+mn-lt"/>
                <a:cs typeface="Calibri" panose="020F0502020204030204" pitchFamily="34" charset="0"/>
              </a:rPr>
              <a:t>YKS/ Özel Yetenek Sınavı / ÖZYES Yerleşme ve Kesin Kayıt Sonuçları </a:t>
            </a:r>
            <a:endParaRPr lang="tr-TR" sz="2800" dirty="0">
              <a:solidFill>
                <a:srgbClr val="FF0000"/>
              </a:solidFill>
            </a:endParaRPr>
          </a:p>
        </p:txBody>
      </p:sp>
      <p:sp>
        <p:nvSpPr>
          <p:cNvPr id="7" name="Veri Yer Tutucusu 6"/>
          <p:cNvSpPr>
            <a:spLocks noGrp="1"/>
          </p:cNvSpPr>
          <p:nvPr>
            <p:ph type="dt" sz="half" idx="10"/>
          </p:nvPr>
        </p:nvSpPr>
        <p:spPr/>
        <p:txBody>
          <a:bodyPr/>
          <a:lstStyle/>
          <a:p>
            <a:fld id="{57BE1657-4292-4E4C-B36B-9C104EFD0094}"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
        <p:nvSpPr>
          <p:cNvPr id="9" name="Metin kutusu 8"/>
          <p:cNvSpPr txBox="1"/>
          <p:nvPr/>
        </p:nvSpPr>
        <p:spPr>
          <a:xfrm>
            <a:off x="330956" y="5917915"/>
            <a:ext cx="5761619"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graphicFrame>
        <p:nvGraphicFramePr>
          <p:cNvPr id="6" name="Tablo 5"/>
          <p:cNvGraphicFramePr>
            <a:graphicFrameLocks noGrp="1"/>
          </p:cNvGraphicFramePr>
          <p:nvPr/>
        </p:nvGraphicFramePr>
        <p:xfrm>
          <a:off x="595901" y="2003461"/>
          <a:ext cx="11281361" cy="3731416"/>
        </p:xfrm>
        <a:graphic>
          <a:graphicData uri="http://schemas.openxmlformats.org/drawingml/2006/table">
            <a:tbl>
              <a:tblPr firstRow="1" firstCol="1" bandRow="1">
                <a:tableStyleId>{BC89EF96-8CEA-46FF-86C4-4CE0E7609802}</a:tableStyleId>
              </a:tblPr>
              <a:tblGrid>
                <a:gridCol w="2147299"/>
                <a:gridCol w="983974"/>
                <a:gridCol w="983974"/>
                <a:gridCol w="1033669"/>
                <a:gridCol w="824948"/>
                <a:gridCol w="904461"/>
                <a:gridCol w="967544"/>
                <a:gridCol w="858873"/>
                <a:gridCol w="858873"/>
                <a:gridCol w="858873"/>
                <a:gridCol w="858873"/>
              </a:tblGrid>
              <a:tr h="319393">
                <a:tc>
                  <a:txBody>
                    <a:bodyPr/>
                    <a:lstStyle/>
                    <a:p>
                      <a:pPr algn="ctr">
                        <a:lnSpc>
                          <a:spcPct val="107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gridSpan="5">
                  <a:txBody>
                    <a:bodyPr/>
                    <a:lstStyle/>
                    <a:p>
                      <a:pPr algn="ctr">
                        <a:lnSpc>
                          <a:spcPct val="107000"/>
                        </a:lnSpc>
                        <a:spcAft>
                          <a:spcPts val="0"/>
                        </a:spcAft>
                      </a:pPr>
                      <a:r>
                        <a:rPr lang="tr-TR" sz="1600" dirty="0">
                          <a:effectLst/>
                        </a:rPr>
                        <a:t>2024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hMerge="1">
                  <a:tcPr/>
                </a:tc>
                <a:tc hMerge="1">
                  <a:tcPr/>
                </a:tc>
                <a:tc hMerge="1">
                  <a:tcPr/>
                </a:tc>
                <a:tc hMerge="1">
                  <a:tcPr/>
                </a:tc>
                <a:tc gridSpan="5">
                  <a:txBody>
                    <a:bodyPr/>
                    <a:lstStyle/>
                    <a:p>
                      <a:pPr algn="ctr">
                        <a:lnSpc>
                          <a:spcPct val="107000"/>
                        </a:lnSpc>
                        <a:spcAft>
                          <a:spcPts val="0"/>
                        </a:spcAft>
                      </a:pPr>
                      <a:r>
                        <a:rPr lang="tr-TR" sz="1600" dirty="0">
                          <a:effectLst/>
                        </a:rPr>
                        <a:t>2025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c hMerge="1">
                  <a:tcPr/>
                </a:tc>
                <a:tc hMerge="1">
                  <a:tcPr/>
                </a:tc>
              </a:tr>
              <a:tr h="637342">
                <a:tc>
                  <a:txBody>
                    <a:bodyPr/>
                    <a:lstStyle/>
                    <a:p>
                      <a:pPr algn="ctr">
                        <a:lnSpc>
                          <a:spcPct val="107000"/>
                        </a:lnSpc>
                        <a:spcAft>
                          <a:spcPts val="0"/>
                        </a:spcAft>
                      </a:pPr>
                      <a:r>
                        <a:rPr lang="tr-TR" sz="1600" b="1" dirty="0">
                          <a:effectLst/>
                        </a:rPr>
                        <a:t>Program Adı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600" b="1" dirty="0">
                          <a:effectLst/>
                        </a:rPr>
                        <a:t>Kontenjan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Yerleşen (n)</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effectLst/>
                        </a:rPr>
                        <a:t>Yerleşme, %</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(n)</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Kesin Kayıt,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r>
                        <a:rPr lang="tr-TR" sz="1100" dirty="0">
                          <a:effectLst/>
                          <a:latin typeface="Calibri" panose="020F0502020204030204" pitchFamily="34" charset="0"/>
                          <a:cs typeface="Times New Roman" panose="02020603050405020304" pitchFamily="18" charset="0"/>
                        </a:rPr>
                        <a:t>Tıp</a:t>
                      </a: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gn="ctr">
                        <a:lnSpc>
                          <a:spcPct val="107000"/>
                        </a:lnSpc>
                        <a:spcAft>
                          <a:spcPts val="0"/>
                        </a:spcAft>
                      </a:pPr>
                      <a:r>
                        <a:rPr lang="tr-TR" sz="1200" dirty="0">
                          <a:effectLst/>
                        </a:rPr>
                        <a:t> 62</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61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latin typeface="Calibri" panose="020F0502020204030204" pitchFamily="34" charset="0"/>
                          <a:ea typeface="Calibri" panose="020F0502020204030204" pitchFamily="34" charset="0"/>
                          <a:cs typeface="Times New Roman" panose="02020603050405020304" pitchFamily="18" charset="0"/>
                        </a:rPr>
                        <a:t>%100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effectLst/>
                        </a:rPr>
                        <a:t> %100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06911">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19393">
                <a:tc>
                  <a:txBody>
                    <a:bodyPr/>
                    <a:lstStyle/>
                    <a:p>
                      <a:pPr algn="r">
                        <a:lnSpc>
                          <a:spcPct val="107000"/>
                        </a:lnSpc>
                        <a:spcAft>
                          <a:spcPts val="0"/>
                        </a:spcAft>
                      </a:pPr>
                      <a:r>
                        <a:rPr lang="tr-TR" sz="1200">
                          <a:effectLst/>
                        </a:rPr>
                        <a:t>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pPr>
                      <a:endParaRPr lang="tr-TR" sz="1100">
                        <a:effectLst/>
                        <a:latin typeface="Calibri" panose="020F0502020204030204" pitchFamily="34" charset="0"/>
                        <a:cs typeface="Times New Roman" panose="02020603050405020304" pitchFamily="18" charset="0"/>
                      </a:endParaRPr>
                    </a:p>
                  </a:txBody>
                  <a:tcPr marL="44450" marR="44450" marT="9525"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2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07442" y="751484"/>
            <a:ext cx="10425256" cy="666207"/>
          </a:xfrm>
        </p:spPr>
        <p:txBody>
          <a:bodyPr>
            <a:normAutofit/>
          </a:bodyPr>
          <a:lstStyle/>
          <a:p>
            <a:pPr algn="ctr"/>
            <a:r>
              <a:rPr lang="tr-TR" sz="3200" b="1" dirty="0">
                <a:solidFill>
                  <a:srgbClr val="FF0000"/>
                </a:solidFill>
              </a:rPr>
              <a:t>YKS/ÖZYES Tercih/ Yerleşme Durumu</a:t>
            </a:r>
            <a:endParaRPr lang="tr-TR" sz="3200"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7" name="Tablo 6"/>
          <p:cNvGraphicFramePr>
            <a:graphicFrameLocks noGrp="1"/>
          </p:cNvGraphicFramePr>
          <p:nvPr/>
        </p:nvGraphicFramePr>
        <p:xfrm>
          <a:off x="307441" y="1997764"/>
          <a:ext cx="11480369" cy="1494015"/>
        </p:xfrm>
        <a:graphic>
          <a:graphicData uri="http://schemas.openxmlformats.org/drawingml/2006/table">
            <a:tbl>
              <a:tblPr firstRow="1" firstCol="1" lastRow="1" lastCol="1" bandRow="1" bandCol="1">
                <a:tableStyleId>{5940675A-B579-460E-94D1-54222C63F5DA}</a:tableStyleId>
              </a:tblPr>
              <a:tblGrid>
                <a:gridCol w="3128486"/>
                <a:gridCol w="4403464"/>
                <a:gridCol w="2068220"/>
                <a:gridCol w="1880199"/>
              </a:tblGrid>
              <a:tr h="332709">
                <a:tc>
                  <a:txBody>
                    <a:bodyPr/>
                    <a:lstStyle/>
                    <a:p>
                      <a:pPr algn="ctr">
                        <a:lnSpc>
                          <a:spcPct val="107000"/>
                        </a:lnSpc>
                        <a:spcAft>
                          <a:spcPts val="800"/>
                        </a:spcAft>
                      </a:pPr>
                      <a:r>
                        <a:rPr lang="tr-TR" sz="1600" b="1" dirty="0">
                          <a:solidFill>
                            <a:srgbClr val="FF0000"/>
                          </a:solidFill>
                          <a:effectLst/>
                        </a:rPr>
                        <a:t>PROGRAM ADI*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600" b="1" dirty="0">
                          <a:solidFill>
                            <a:srgbClr val="FF0000"/>
                          </a:solidFill>
                          <a:effectLst/>
                        </a:rPr>
                        <a:t>YKS TERCİH/ YERLEŞME DURUMU</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r>
              <a:tr h="288383">
                <a:tc rowSpan="4">
                  <a:txBody>
                    <a:bodyPr/>
                    <a:lstStyle/>
                    <a:p>
                      <a:pPr>
                        <a:lnSpc>
                          <a:spcPct val="107000"/>
                        </a:lnSpc>
                        <a:spcAft>
                          <a:spcPts val="800"/>
                        </a:spcAft>
                      </a:pPr>
                      <a:r>
                        <a:rPr lang="tr-TR" sz="1100" dirty="0">
                          <a:effectLst/>
                        </a:rPr>
                        <a:t> Tıp Fakültesi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r">
                        <a:lnSpc>
                          <a:spcPct val="107000"/>
                        </a:lnSpc>
                        <a:spcAft>
                          <a:spcPts val="800"/>
                        </a:spcAft>
                      </a:pPr>
                      <a:r>
                        <a:rPr lang="tr-TR" sz="1400" b="1" dirty="0">
                          <a:solidFill>
                            <a:srgbClr val="0000CC"/>
                          </a:solidFill>
                          <a:effectLst/>
                        </a:rPr>
                        <a:t>EN YÜKSEK PUAN</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100" dirty="0">
                          <a:effectLst/>
                        </a:rPr>
                        <a:t> 492,78</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r>
              <a:tr h="292270">
                <a:tc vMerge="1">
                  <a:tcPr/>
                </a:tc>
                <a:tc>
                  <a:txBody>
                    <a:bodyPr/>
                    <a:lstStyle/>
                    <a:p>
                      <a:pPr algn="r">
                        <a:lnSpc>
                          <a:spcPct val="107000"/>
                        </a:lnSpc>
                        <a:spcAft>
                          <a:spcPts val="800"/>
                        </a:spcAft>
                      </a:pPr>
                      <a:r>
                        <a:rPr lang="tr-TR" sz="1400" b="1" dirty="0">
                          <a:solidFill>
                            <a:srgbClr val="FF0000"/>
                          </a:solidFill>
                          <a:effectLst/>
                        </a:rPr>
                        <a:t>EN DÜŞÜK PUAN</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100" dirty="0">
                          <a:effectLst/>
                        </a:rPr>
                        <a:t> 484,36</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r>
              <a:tr h="288383">
                <a:tc vMerge="1">
                  <a:tcPr/>
                </a:tc>
                <a:tc>
                  <a:txBody>
                    <a:bodyPr/>
                    <a:lstStyle/>
                    <a:p>
                      <a:pPr algn="r">
                        <a:lnSpc>
                          <a:spcPct val="107000"/>
                        </a:lnSpc>
                        <a:spcAft>
                          <a:spcPts val="800"/>
                        </a:spcAft>
                      </a:pPr>
                      <a:r>
                        <a:rPr lang="tr-TR" sz="1400" b="1" dirty="0">
                          <a:solidFill>
                            <a:srgbClr val="0000CC"/>
                          </a:solidFill>
                          <a:effectLst/>
                        </a:rPr>
                        <a:t>EN YÜKSEK YÜZDELİK DİLİM</a:t>
                      </a:r>
                      <a:endParaRPr lang="tr-TR" sz="14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14597</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r>
              <a:tr h="292270">
                <a:tc vMerge="1">
                  <a:tcPr/>
                </a:tc>
                <a:tc>
                  <a:txBody>
                    <a:bodyPr/>
                    <a:lstStyle/>
                    <a:p>
                      <a:pPr algn="r">
                        <a:lnSpc>
                          <a:spcPct val="107000"/>
                        </a:lnSpc>
                        <a:spcAft>
                          <a:spcPts val="800"/>
                        </a:spcAft>
                      </a:pPr>
                      <a:r>
                        <a:rPr lang="tr-TR" sz="1400" b="1" dirty="0">
                          <a:solidFill>
                            <a:srgbClr val="FF0000"/>
                          </a:solidFill>
                          <a:effectLst/>
                        </a:rPr>
                        <a:t>EN DÜŞÜK YÜZDELİK DİLİM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100" dirty="0">
                          <a:effectLst/>
                        </a:rPr>
                        <a:t> 19571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r>
            </a:tbl>
          </a:graphicData>
        </a:graphic>
      </p:graphicFrame>
      <p:sp>
        <p:nvSpPr>
          <p:cNvPr id="8" name="Metin kutusu 7"/>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6" y="805070"/>
            <a:ext cx="10426148" cy="576469"/>
          </a:xfrm>
        </p:spPr>
        <p:txBody>
          <a:bodyPr>
            <a:noAutofit/>
          </a:bodyPr>
          <a:lstStyle/>
          <a:p>
            <a:pPr algn="ctr"/>
            <a:r>
              <a:rPr lang="tr-TR" sz="3200" b="1" dirty="0">
                <a:solidFill>
                  <a:srgbClr val="0066FF"/>
                </a:solidFill>
              </a:rPr>
              <a:t>Yatay Geçiş Yapan Öğrenci Sayısı </a:t>
            </a:r>
            <a:r>
              <a:rPr lang="tr-TR" sz="3200" b="1" dirty="0">
                <a:solidFill>
                  <a:srgbClr val="FF0000"/>
                </a:solidFill>
              </a:rPr>
              <a:t>(G.A.N.O. ile) </a:t>
            </a:r>
            <a:r>
              <a:rPr lang="tr-TR" sz="3200" b="1" dirty="0">
                <a:solidFill>
                  <a:srgbClr val="0066FF"/>
                </a:solidFill>
              </a:rPr>
              <a:t> </a:t>
            </a:r>
            <a:endParaRPr lang="tr-TR" sz="32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67749" y="2057401"/>
          <a:ext cx="11509514" cy="3510950"/>
        </p:xfrm>
        <a:graphic>
          <a:graphicData uri="http://schemas.openxmlformats.org/drawingml/2006/table">
            <a:tbl>
              <a:tblPr>
                <a:tableStyleId>{BDBED569-4797-4DF1-A0F4-6AAB3CD982D8}</a:tableStyleId>
              </a:tblPr>
              <a:tblGrid>
                <a:gridCol w="3106550"/>
                <a:gridCol w="3058898"/>
                <a:gridCol w="1257427"/>
                <a:gridCol w="1439957"/>
                <a:gridCol w="1277708"/>
                <a:gridCol w="1368974"/>
              </a:tblGrid>
              <a:tr h="395844">
                <a:tc rowSpan="2">
                  <a:txBody>
                    <a:bodyPr/>
                    <a:lstStyle/>
                    <a:p>
                      <a:pPr algn="ctr">
                        <a:lnSpc>
                          <a:spcPct val="107000"/>
                        </a:lnSpc>
                        <a:spcAft>
                          <a:spcPts val="0"/>
                        </a:spcAft>
                      </a:pPr>
                      <a:r>
                        <a:rPr lang="tr-TR" sz="1600" b="1" dirty="0">
                          <a:solidFill>
                            <a:srgbClr val="FF0000"/>
                          </a:solidFill>
                          <a:effectLst/>
                        </a:rPr>
                        <a:t>Bölüm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rPr>
                        <a:t>Ana Bilim - Sanat Dalı/ Program Adı*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dirty="0">
                          <a:solidFill>
                            <a:srgbClr val="FF0000"/>
                          </a:solidFill>
                          <a:effectLst/>
                        </a:rPr>
                        <a:t>2024 (Güz – Bahar)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gridSpan="2">
                  <a:txBody>
                    <a:bodyPr/>
                    <a:lstStyle/>
                    <a:p>
                      <a:pPr algn="ctr">
                        <a:lnSpc>
                          <a:spcPct val="107000"/>
                        </a:lnSpc>
                        <a:spcAft>
                          <a:spcPts val="0"/>
                        </a:spcAft>
                      </a:pPr>
                      <a:r>
                        <a:rPr lang="tr-TR" sz="1600" b="1" dirty="0">
                          <a:solidFill>
                            <a:srgbClr val="FF0000"/>
                          </a:solidFill>
                          <a:effectLst/>
                        </a:rPr>
                        <a:t>2025  (Güz – Bahar)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r>
              <a:tr h="569242">
                <a:tc vMerge="1">
                  <a:tcPr/>
                </a:tc>
                <a:tc vMerge="1">
                  <a:tcPr/>
                </a:tc>
                <a:tc>
                  <a:txBody>
                    <a:bodyPr/>
                    <a:lstStyle/>
                    <a:p>
                      <a:pPr algn="ctr">
                        <a:lnSpc>
                          <a:spcPct val="107000"/>
                        </a:lnSpc>
                        <a:spcAft>
                          <a:spcPts val="0"/>
                        </a:spcAft>
                      </a:pPr>
                      <a:r>
                        <a:rPr lang="tr-TR" sz="1600" b="1" dirty="0">
                          <a:solidFill>
                            <a:srgbClr val="FF0000"/>
                          </a:solidFill>
                          <a:effectLst/>
                        </a:rPr>
                        <a:t> </a:t>
                      </a: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rPr>
                        <a:t>Gelen Öğrenci Sayısı</a:t>
                      </a:r>
                      <a:endParaRPr lang="tr-TR" sz="1600" b="1" dirty="0">
                        <a:solidFill>
                          <a:srgbClr val="0066FF"/>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rPr>
                        <a:t>Giden Öğrenci Sayısı</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36161">
                <a:tc>
                  <a:txBody>
                    <a:bodyPr/>
                    <a:lstStyle/>
                    <a:p>
                      <a:pPr>
                        <a:lnSpc>
                          <a:spcPct val="107000"/>
                        </a:lnSpc>
                      </a:pPr>
                      <a:r>
                        <a:rPr lang="tr-TR" sz="1600" b="1" dirty="0">
                          <a:solidFill>
                            <a:srgbClr val="FF0000"/>
                          </a:solidFill>
                          <a:effectLst/>
                          <a:latin typeface="Calibri" panose="020F0502020204030204" pitchFamily="34" charset="0"/>
                          <a:cs typeface="Times New Roman" panose="02020603050405020304" pitchFamily="18" charset="0"/>
                        </a:rPr>
                        <a:t>Yok</a:t>
                      </a: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22967">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17835">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rPr>
                        <a:t>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422967">
                <a:tc>
                  <a:txBody>
                    <a:bodyPr/>
                    <a:lstStyle/>
                    <a:p>
                      <a:pPr algn="r">
                        <a:lnSpc>
                          <a:spcPct val="107000"/>
                        </a:lnSpc>
                        <a:spcAft>
                          <a:spcPts val="0"/>
                        </a:spcAft>
                      </a:pPr>
                      <a:r>
                        <a:rPr lang="tr-TR" sz="1600" b="1">
                          <a:solidFill>
                            <a:srgbClr val="FF0000"/>
                          </a:solidFill>
                          <a:effectLst/>
                        </a:rPr>
                        <a:t> TOPLAM  </a:t>
                      </a:r>
                      <a:endParaRPr lang="tr-TR"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dirty="0">
                        <a:solidFill>
                          <a:srgbClr val="FF0000"/>
                        </a:solidFill>
                        <a:effectLst/>
                        <a:latin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rPr>
                        <a:t> </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bl>
          </a:graphicData>
        </a:graphic>
      </p:graphicFrame>
      <p:sp>
        <p:nvSpPr>
          <p:cNvPr id="6" name="Metin kutusu 5"/>
          <p:cNvSpPr txBox="1"/>
          <p:nvPr/>
        </p:nvSpPr>
        <p:spPr>
          <a:xfrm>
            <a:off x="330956" y="5923722"/>
            <a:ext cx="6338201"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834109"/>
            <a:ext cx="10595113" cy="607290"/>
          </a:xfrm>
        </p:spPr>
        <p:txBody>
          <a:bodyPr>
            <a:noAutofit/>
          </a:bodyPr>
          <a:lstStyle/>
          <a:p>
            <a:pPr algn="ctr"/>
            <a:r>
              <a:rPr lang="tr-TR" sz="2800" b="1" dirty="0">
                <a:solidFill>
                  <a:srgbClr val="0066FF"/>
                </a:solidFill>
              </a:rPr>
              <a:t>Yatay Geçiş Yapan Öğrenci Sayısı </a:t>
            </a:r>
            <a:r>
              <a:rPr lang="tr-TR" sz="2800" b="1" dirty="0">
                <a:solidFill>
                  <a:srgbClr val="FF0000"/>
                </a:solidFill>
              </a:rPr>
              <a:t>(Merkezi Yerleştirme Puanı ile) </a:t>
            </a:r>
            <a:endParaRPr lang="tr-TR" sz="28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graphicFrame>
        <p:nvGraphicFramePr>
          <p:cNvPr id="7" name="Tablo 6"/>
          <p:cNvGraphicFramePr>
            <a:graphicFrameLocks noGrp="1"/>
          </p:cNvGraphicFramePr>
          <p:nvPr/>
        </p:nvGraphicFramePr>
        <p:xfrm>
          <a:off x="330956" y="1970760"/>
          <a:ext cx="11509512" cy="3377958"/>
        </p:xfrm>
        <a:graphic>
          <a:graphicData uri="http://schemas.openxmlformats.org/drawingml/2006/table">
            <a:tbl>
              <a:tblPr>
                <a:tableStyleId>{BDBED569-4797-4DF1-A0F4-6AAB3CD982D8}</a:tableStyleId>
              </a:tblPr>
              <a:tblGrid>
                <a:gridCol w="2698781"/>
                <a:gridCol w="3601685"/>
                <a:gridCol w="1329547"/>
                <a:gridCol w="1260094"/>
                <a:gridCol w="1289859"/>
                <a:gridCol w="1329546"/>
              </a:tblGrid>
              <a:tr h="383045">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r>
              <a:tr h="518705">
                <a:tc vMerge="1">
                  <a:tcPr/>
                </a:tc>
                <a:tc vMerge="1">
                  <a:tcP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0066FF"/>
                          </a:solidFill>
                          <a:effectLst/>
                          <a:latin typeface="+mn-lt"/>
                        </a:rPr>
                        <a:t>Gelen Öğrenci Sayısı</a:t>
                      </a:r>
                      <a:endParaRPr lang="tr-TR" sz="1600" b="1" dirty="0">
                        <a:solidFill>
                          <a:srgbClr val="0066FF"/>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22060">
                <a:tc>
                  <a:txBody>
                    <a:bodyPr/>
                    <a:lstStyle/>
                    <a:p>
                      <a:pPr>
                        <a:lnSpc>
                          <a:spcPct val="107000"/>
                        </a:lnSpc>
                      </a:pPr>
                      <a:r>
                        <a:rPr lang="tr-TR" sz="1600" b="1" dirty="0">
                          <a:solidFill>
                            <a:srgbClr val="FF0000"/>
                          </a:solidFill>
                          <a:effectLst/>
                          <a:latin typeface="+mn-lt"/>
                          <a:cs typeface="Times New Roman" panose="02020603050405020304" pitchFamily="18" charset="0"/>
                        </a:rPr>
                        <a:t>Yok</a:t>
                      </a:r>
                      <a:endParaRPr lang="tr-TR" sz="1600" b="1" dirty="0">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04325">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09290">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09290">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0492" y="807725"/>
            <a:ext cx="10595113" cy="533255"/>
          </a:xfrm>
        </p:spPr>
        <p:txBody>
          <a:bodyPr>
            <a:noAutofit/>
          </a:bodyPr>
          <a:lstStyle/>
          <a:p>
            <a:pPr algn="ctr"/>
            <a:r>
              <a:rPr lang="tr-TR" sz="3200" b="1" dirty="0">
                <a:solidFill>
                  <a:srgbClr val="0066FF"/>
                </a:solidFill>
              </a:rPr>
              <a:t>Özel Öğrencilik Hakkını Kullanan Öğrenci Sayısı </a:t>
            </a:r>
            <a:endParaRPr lang="tr-TR" sz="3200" b="1" dirty="0">
              <a:solidFill>
                <a:srgbClr val="0066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graphicFrame>
        <p:nvGraphicFramePr>
          <p:cNvPr id="5" name="Tablo 4"/>
          <p:cNvGraphicFramePr>
            <a:graphicFrameLocks noGrp="1"/>
          </p:cNvGraphicFramePr>
          <p:nvPr/>
        </p:nvGraphicFramePr>
        <p:xfrm>
          <a:off x="606287" y="2057402"/>
          <a:ext cx="11270973" cy="3169297"/>
        </p:xfrm>
        <a:graphic>
          <a:graphicData uri="http://schemas.openxmlformats.org/drawingml/2006/table">
            <a:tbl>
              <a:tblPr>
                <a:tableStyleId>{BDBED569-4797-4DF1-A0F4-6AAB3CD982D8}</a:tableStyleId>
              </a:tblPr>
              <a:tblGrid>
                <a:gridCol w="2653168"/>
                <a:gridCol w="3337069"/>
                <a:gridCol w="1297378"/>
                <a:gridCol w="1479822"/>
                <a:gridCol w="1256835"/>
                <a:gridCol w="1246701"/>
              </a:tblGrid>
              <a:tr h="354966">
                <a:tc rowSpan="2">
                  <a:txBody>
                    <a:bodyPr/>
                    <a:lstStyle/>
                    <a:p>
                      <a:pPr algn="ctr">
                        <a:lnSpc>
                          <a:spcPct val="107000"/>
                        </a:lnSpc>
                        <a:spcAft>
                          <a:spcPts val="0"/>
                        </a:spcAft>
                      </a:pPr>
                      <a:r>
                        <a:rPr lang="tr-TR" sz="1600" b="1">
                          <a:solidFill>
                            <a:srgbClr val="FF0000"/>
                          </a:solidFill>
                          <a:effectLst/>
                          <a:latin typeface="+mn-lt"/>
                        </a:rPr>
                        <a:t>Bölüm Adı*</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rowSpan="2">
                  <a:txBody>
                    <a:bodyPr/>
                    <a:lstStyle/>
                    <a:p>
                      <a:pPr algn="ctr">
                        <a:lnSpc>
                          <a:spcPct val="107000"/>
                        </a:lnSpc>
                        <a:spcAft>
                          <a:spcPts val="0"/>
                        </a:spcAft>
                      </a:pPr>
                      <a:r>
                        <a:rPr lang="tr-TR" sz="1600" b="1" dirty="0">
                          <a:solidFill>
                            <a:srgbClr val="FF0000"/>
                          </a:solidFill>
                          <a:effectLst/>
                          <a:latin typeface="+mn-lt"/>
                        </a:rPr>
                        <a:t>Ana Bilim - Sanat Dalı/ Program Adı*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gridSpan="2">
                  <a:txBody>
                    <a:bodyPr/>
                    <a:lstStyle/>
                    <a:p>
                      <a:pPr algn="ctr">
                        <a:lnSpc>
                          <a:spcPct val="107000"/>
                        </a:lnSpc>
                        <a:spcAft>
                          <a:spcPts val="0"/>
                        </a:spcAft>
                      </a:pPr>
                      <a:r>
                        <a:rPr lang="tr-TR" sz="1600" b="1">
                          <a:solidFill>
                            <a:srgbClr val="FF0000"/>
                          </a:solidFill>
                          <a:effectLst/>
                          <a:latin typeface="+mn-lt"/>
                        </a:rPr>
                        <a:t>2024 (Güz – Bahar)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c gridSpan="2">
                  <a:txBody>
                    <a:bodyPr/>
                    <a:lstStyle/>
                    <a:p>
                      <a:pPr algn="ctr">
                        <a:lnSpc>
                          <a:spcPct val="107000"/>
                        </a:lnSpc>
                        <a:spcAft>
                          <a:spcPts val="0"/>
                        </a:spcAft>
                      </a:pPr>
                      <a:r>
                        <a:rPr lang="tr-TR" sz="1600" b="1">
                          <a:solidFill>
                            <a:srgbClr val="FF0000"/>
                          </a:solidFill>
                          <a:effectLst/>
                          <a:latin typeface="+mn-lt"/>
                        </a:rPr>
                        <a:t>2025  (Güz – Bahar)</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hMerge="1">
                  <a:tcPr/>
                </a:tc>
              </a:tr>
              <a:tr h="450905">
                <a:tc vMerge="1">
                  <a:tcPr/>
                </a:tc>
                <a:tc vMerge="1">
                  <a:tcP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dirty="0">
                          <a:solidFill>
                            <a:srgbClr val="FF0000"/>
                          </a:solidFill>
                          <a:effectLst/>
                          <a:latin typeface="+mn-lt"/>
                        </a:rPr>
                        <a:t>Gelen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600" b="1" dirty="0">
                          <a:solidFill>
                            <a:srgbClr val="FF0000"/>
                          </a:solidFill>
                          <a:effectLst/>
                          <a:latin typeface="+mn-lt"/>
                        </a:rPr>
                        <a:t>Giden Öğrenci Sayısı</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91121">
                <a:tc>
                  <a:txBody>
                    <a:bodyPr/>
                    <a:lstStyle/>
                    <a:p>
                      <a:pPr>
                        <a:lnSpc>
                          <a:spcPct val="107000"/>
                        </a:lnSpc>
                      </a:pPr>
                      <a:r>
                        <a:rPr lang="tr-TR" sz="1600" b="1" dirty="0">
                          <a:solidFill>
                            <a:srgbClr val="FF0000"/>
                          </a:solidFill>
                          <a:effectLst/>
                          <a:latin typeface="+mn-lt"/>
                          <a:cs typeface="Times New Roman" panose="02020603050405020304" pitchFamily="18" charset="0"/>
                        </a:rPr>
                        <a:t>Yok</a:t>
                      </a:r>
                      <a:endParaRPr lang="tr-TR" sz="1600" b="1" dirty="0">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74686">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79289">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379289">
                <a:tc>
                  <a:txBody>
                    <a:bodyPr/>
                    <a:lstStyle/>
                    <a:p>
                      <a:pPr algn="r">
                        <a:lnSpc>
                          <a:spcPct val="107000"/>
                        </a:lnSpc>
                        <a:spcAft>
                          <a:spcPts val="0"/>
                        </a:spcAft>
                      </a:pPr>
                      <a:r>
                        <a:rPr lang="tr-TR" sz="1600" b="1">
                          <a:solidFill>
                            <a:srgbClr val="FF0000"/>
                          </a:solidFill>
                          <a:effectLst/>
                          <a:latin typeface="+mn-lt"/>
                        </a:rPr>
                        <a:t> TOPLAM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6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600" b="1">
                          <a:solidFill>
                            <a:srgbClr val="FF0000"/>
                          </a:solidFill>
                          <a:effectLst/>
                          <a:latin typeface="+mn-lt"/>
                        </a:rPr>
                        <a:t> </a:t>
                      </a:r>
                      <a:endParaRPr lang="tr-TR" sz="16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964" y="770007"/>
            <a:ext cx="10595113" cy="579581"/>
          </a:xfrm>
        </p:spPr>
        <p:txBody>
          <a:bodyPr>
            <a:noAutofit/>
          </a:bodyPr>
          <a:lstStyle/>
          <a:p>
            <a:pPr algn="ctr">
              <a:lnSpc>
                <a:spcPct val="107000"/>
              </a:lnSpc>
              <a:spcAft>
                <a:spcPts val="0"/>
              </a:spcAft>
            </a:pPr>
            <a:r>
              <a:rPr lang="tr-TR" sz="3200" b="1" dirty="0">
                <a:solidFill>
                  <a:srgbClr val="0066FF"/>
                </a:solidFill>
              </a:rPr>
              <a:t>Kayıt Donduran Öğrenci Sayısı</a:t>
            </a:r>
            <a:endParaRPr lang="tr-TR" sz="3200" b="1" dirty="0">
              <a:solidFill>
                <a:srgbClr val="0066FF"/>
              </a:solidFill>
              <a:ea typeface="Calibri" panose="020F0502020204030204" pitchFamily="34" charset="0"/>
              <a:cs typeface="Times New Roman" panose="02020603050405020304" pitchFamily="18" charset="0"/>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330956" y="5655366"/>
            <a:ext cx="6745705" cy="307777"/>
          </a:xfrm>
          <a:prstGeom prst="rect">
            <a:avLst/>
          </a:prstGeom>
          <a:noFill/>
        </p:spPr>
        <p:txBody>
          <a:bodyPr wrap="square" rtlCol="0">
            <a:spAutoFit/>
          </a:bodyPr>
          <a:lstStyle/>
          <a:p>
            <a:r>
              <a:rPr lang="tr-TR" sz="1400" b="1" i="1" dirty="0">
                <a:solidFill>
                  <a:srgbClr val="C00000"/>
                </a:solidFill>
              </a:rPr>
              <a:t>*Her Ana Bilim - Sanat Dalı/ Program için ayrı satır ekleyiniz. </a:t>
            </a:r>
            <a:endParaRPr lang="tr-TR" sz="1400" b="1" i="1" dirty="0">
              <a:solidFill>
                <a:srgbClr val="C00000"/>
              </a:solidFill>
            </a:endParaRPr>
          </a:p>
        </p:txBody>
      </p:sp>
      <p:graphicFrame>
        <p:nvGraphicFramePr>
          <p:cNvPr id="7" name="Tablo 6"/>
          <p:cNvGraphicFramePr>
            <a:graphicFrameLocks noGrp="1"/>
          </p:cNvGraphicFramePr>
          <p:nvPr/>
        </p:nvGraphicFramePr>
        <p:xfrm>
          <a:off x="477079" y="1987827"/>
          <a:ext cx="11459818" cy="3007129"/>
        </p:xfrm>
        <a:graphic>
          <a:graphicData uri="http://schemas.openxmlformats.org/drawingml/2006/table">
            <a:tbl>
              <a:tblPr>
                <a:tableStyleId>{BDBED569-4797-4DF1-A0F4-6AAB3CD982D8}</a:tableStyleId>
              </a:tblPr>
              <a:tblGrid>
                <a:gridCol w="3147850"/>
                <a:gridCol w="4227994"/>
                <a:gridCol w="2047131"/>
                <a:gridCol w="2036843"/>
              </a:tblGrid>
              <a:tr h="552173">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800" b="1" dirty="0">
                          <a:solidFill>
                            <a:srgbClr val="FF0000"/>
                          </a:solidFill>
                          <a:effectLst/>
                        </a:rPr>
                        <a:t>Bölüm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800" b="1" dirty="0">
                          <a:solidFill>
                            <a:srgbClr val="FF0000"/>
                          </a:solidFill>
                          <a:effectLst/>
                        </a:rPr>
                        <a:t> Ana Bilim - Sanat Dalı/ Program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800" b="1" dirty="0">
                          <a:solidFill>
                            <a:srgbClr val="FF0000"/>
                          </a:solidFill>
                          <a:effectLst/>
                        </a:rPr>
                        <a:t>2024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rPr>
                        <a:t>2025  (Güz – Bahar</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488590">
                <a:tc>
                  <a:txBody>
                    <a:bodyPr/>
                    <a:lstStyle/>
                    <a:p>
                      <a:pPr>
                        <a:lnSpc>
                          <a:spcPct val="107000"/>
                        </a:lnSpc>
                        <a:spcAft>
                          <a:spcPts val="0"/>
                        </a:spcAft>
                      </a:pPr>
                      <a:r>
                        <a:rPr lang="tr-TR" sz="1800" b="1" dirty="0">
                          <a:solidFill>
                            <a:srgbClr val="FF0000"/>
                          </a:solidFill>
                          <a:effectLst/>
                        </a:rPr>
                        <a:t> Yok</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488590">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494593">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488590">
                <a:tc>
                  <a:txBody>
                    <a:bodyPr/>
                    <a:lstStyle/>
                    <a:p>
                      <a:pPr algn="r">
                        <a:lnSpc>
                          <a:spcPct val="107000"/>
                        </a:lnSpc>
                        <a:spcAft>
                          <a:spcPts val="0"/>
                        </a:spcAft>
                      </a:pPr>
                      <a:r>
                        <a:rPr lang="tr-TR" sz="1800" b="1">
                          <a:solidFill>
                            <a:srgbClr val="FF0000"/>
                          </a:solidFill>
                          <a:effectLst/>
                        </a:rPr>
                        <a:t> TOPLAM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1042750" y="771672"/>
            <a:ext cx="9792375" cy="692727"/>
          </a:xfrm>
        </p:spPr>
        <p:txBody>
          <a:bodyPr>
            <a:normAutofit/>
          </a:bodyPr>
          <a:lstStyle/>
          <a:p>
            <a:pPr algn="ctr"/>
            <a:r>
              <a:rPr lang="tr-TR" sz="2800" b="1" dirty="0">
                <a:solidFill>
                  <a:srgbClr val="FF0000"/>
                </a:solidFill>
                <a:latin typeface="+mn-lt"/>
              </a:rPr>
              <a:t>YÖNETİM: </a:t>
            </a:r>
            <a:r>
              <a:rPr lang="tr-TR" sz="2800" b="1" dirty="0">
                <a:solidFill>
                  <a:srgbClr val="3333FF"/>
                </a:solidFill>
                <a:latin typeface="+mn-lt"/>
              </a:rPr>
              <a:t>Dekanlık</a:t>
            </a:r>
            <a:endParaRPr lang="tr-TR" sz="2800" b="1" dirty="0">
              <a:solidFill>
                <a:srgbClr val="3333FF"/>
              </a:solidFill>
              <a:latin typeface="+mn-lt"/>
            </a:endParaRPr>
          </a:p>
        </p:txBody>
      </p:sp>
      <p:graphicFrame>
        <p:nvGraphicFramePr>
          <p:cNvPr id="8" name="Tablo 7"/>
          <p:cNvGraphicFramePr>
            <a:graphicFrameLocks noGrp="1"/>
          </p:cNvGraphicFramePr>
          <p:nvPr/>
        </p:nvGraphicFramePr>
        <p:xfrm>
          <a:off x="361699" y="2084307"/>
          <a:ext cx="11516263" cy="2846281"/>
        </p:xfrm>
        <a:graphic>
          <a:graphicData uri="http://schemas.openxmlformats.org/drawingml/2006/table">
            <a:tbl>
              <a:tblPr firstRow="1" firstCol="1" bandRow="1">
                <a:tableStyleId>{5940675A-B579-460E-94D1-54222C63F5DA}</a:tableStyleId>
              </a:tblPr>
              <a:tblGrid>
                <a:gridCol w="5173079"/>
                <a:gridCol w="6343184"/>
              </a:tblGrid>
              <a:tr h="504716">
                <a:tc>
                  <a:txBody>
                    <a:bodyPr/>
                    <a:lstStyle/>
                    <a:p>
                      <a:pPr marL="36195" algn="ctr" rtl="0">
                        <a:lnSpc>
                          <a:spcPct val="150000"/>
                        </a:lnSpc>
                        <a:spcAft>
                          <a:spcPts val="0"/>
                        </a:spcAft>
                      </a:pPr>
                      <a:r>
                        <a:rPr lang="tr-TR" sz="2000" b="1" dirty="0">
                          <a:solidFill>
                            <a:srgbClr val="3333FF"/>
                          </a:solidFill>
                          <a:effectLst/>
                        </a:rPr>
                        <a:t>Birim Yöneticisi</a:t>
                      </a:r>
                      <a:endParaRPr lang="tr-TR" sz="2000" b="1" dirty="0">
                        <a:solidFill>
                          <a:srgbClr val="3333FF"/>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marL="36195" marR="0" lvl="0" indent="0" algn="ctr" defTabSz="914400" rtl="0" eaLnBrk="1" fontAlgn="auto" latinLnBrk="0" hangingPunct="1">
                        <a:lnSpc>
                          <a:spcPct val="150000"/>
                        </a:lnSpc>
                        <a:spcBef>
                          <a:spcPts val="0"/>
                        </a:spcBef>
                        <a:spcAft>
                          <a:spcPts val="0"/>
                        </a:spcAft>
                        <a:buClrTx/>
                        <a:buSzTx/>
                        <a:buFontTx/>
                        <a:buNone/>
                        <a:defRPr/>
                      </a:pPr>
                      <a:r>
                        <a:rPr lang="tr-TR" sz="2000" b="1" dirty="0" err="1">
                          <a:solidFill>
                            <a:srgbClr val="3333FF"/>
                          </a:solidFill>
                          <a:effectLst/>
                        </a:rPr>
                        <a:t>Ünvanı</a:t>
                      </a:r>
                      <a:r>
                        <a:rPr lang="tr-TR" sz="2000" b="1" dirty="0">
                          <a:solidFill>
                            <a:srgbClr val="3333FF"/>
                          </a:solidFill>
                          <a:effectLst/>
                        </a:rPr>
                        <a:t> Adı Soyadı</a:t>
                      </a:r>
                      <a:endParaRPr lang="tr-TR" sz="2000" b="1" dirty="0">
                        <a:solidFill>
                          <a:srgbClr val="3333FF"/>
                        </a:solidFill>
                        <a:effectLst/>
                      </a:endParaRPr>
                    </a:p>
                  </a:txBody>
                  <a:tcPr marL="0" marR="0" marT="0" marB="0" anchor="ctr"/>
                </a:tc>
              </a:tr>
              <a:tr h="504716">
                <a:tc>
                  <a:txBody>
                    <a:bodyPr/>
                    <a:lstStyle/>
                    <a:p>
                      <a:pPr marL="36195" marR="0" lvl="0" indent="0" algn="l" defTabSz="914400" rtl="0" eaLnBrk="1" fontAlgn="auto" latinLnBrk="0" hangingPunct="1">
                        <a:lnSpc>
                          <a:spcPct val="150000"/>
                        </a:lnSpc>
                        <a:spcBef>
                          <a:spcPts val="0"/>
                        </a:spcBef>
                        <a:spcAft>
                          <a:spcPts val="0"/>
                        </a:spcAft>
                        <a:buClrTx/>
                        <a:buSzTx/>
                        <a:buFontTx/>
                        <a:buNone/>
                        <a:defRPr/>
                      </a:pPr>
                      <a:r>
                        <a:rPr lang="tr-TR" sz="2000" dirty="0">
                          <a:effectLst/>
                        </a:rPr>
                        <a:t>Dekan</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195" marR="0" lvl="0" indent="0" algn="l" defTabSz="914400" rtl="0" eaLnBrk="1" fontAlgn="auto" latinLnBrk="0" hangingPunct="1">
                        <a:lnSpc>
                          <a:spcPct val="150000"/>
                        </a:lnSpc>
                        <a:spcBef>
                          <a:spcPts val="0"/>
                        </a:spcBef>
                        <a:spcAft>
                          <a:spcPts val="0"/>
                        </a:spcAft>
                        <a:buClrTx/>
                        <a:buSzTx/>
                        <a:buFontTx/>
                        <a:buNone/>
                        <a:defRPr/>
                      </a:pPr>
                      <a:r>
                        <a:rPr lang="tr-TR" sz="2000" b="1" dirty="0">
                          <a:solidFill>
                            <a:srgbClr val="962E2E"/>
                          </a:solidFill>
                          <a:effectLst/>
                          <a:latin typeface="+mn-lt"/>
                        </a:rPr>
                        <a:t>Prof. Dr. Ahmet ŞEN</a:t>
                      </a:r>
                      <a:endParaRPr lang="tr-TR" sz="2000" b="1" dirty="0">
                        <a:solidFill>
                          <a:srgbClr val="962E2E"/>
                        </a:solidFill>
                        <a:effectLst/>
                        <a:latin typeface="+mn-lt"/>
                      </a:endParaRPr>
                    </a:p>
                  </a:txBody>
                  <a:tcPr marL="0" marR="0" marT="0" marB="0" anchor="ctr"/>
                </a:tc>
              </a:tr>
              <a:tr h="504716">
                <a:tc>
                  <a:txBody>
                    <a:bodyPr/>
                    <a:lstStyle/>
                    <a:p>
                      <a:pPr marL="36195" marR="0" indent="0" algn="l" defTabSz="914400" rtl="0" eaLnBrk="1" fontAlgn="auto" latinLnBrk="0" hangingPunct="1">
                        <a:lnSpc>
                          <a:spcPct val="150000"/>
                        </a:lnSpc>
                        <a:spcBef>
                          <a:spcPts val="0"/>
                        </a:spcBef>
                        <a:spcAft>
                          <a:spcPts val="0"/>
                        </a:spcAft>
                        <a:buClrTx/>
                        <a:buSzTx/>
                        <a:buFontTx/>
                        <a:buNone/>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195" marR="0" lvl="0" indent="0" algn="l" defTabSz="914400" rtl="0" eaLnBrk="1" fontAlgn="auto" latinLnBrk="0" hangingPunct="1">
                        <a:lnSpc>
                          <a:spcPct val="150000"/>
                        </a:lnSpc>
                        <a:spcBef>
                          <a:spcPts val="0"/>
                        </a:spcBef>
                        <a:spcAft>
                          <a:spcPts val="0"/>
                        </a:spcAft>
                        <a:buClrTx/>
                        <a:buSzTx/>
                        <a:buFontTx/>
                        <a:buNone/>
                        <a:defRPr/>
                      </a:pPr>
                      <a:r>
                        <a:rPr lang="tr-TR" sz="2000" b="1" kern="1200" dirty="0">
                          <a:solidFill>
                            <a:srgbClr val="485793"/>
                          </a:solidFill>
                          <a:effectLst/>
                          <a:latin typeface="+mn-lt"/>
                          <a:ea typeface="+mn-ea"/>
                          <a:cs typeface="+mn-cs"/>
                        </a:rPr>
                        <a:t>Doç. Dr. Serap ÖZER YAMAN</a:t>
                      </a:r>
                      <a:endParaRPr lang="tr-TR" sz="2000" b="1" kern="1200" dirty="0">
                        <a:solidFill>
                          <a:srgbClr val="485793"/>
                        </a:solidFill>
                        <a:effectLst/>
                        <a:latin typeface="+mn-lt"/>
                        <a:ea typeface="+mn-ea"/>
                        <a:cs typeface="+mn-cs"/>
                      </a:endParaRPr>
                    </a:p>
                  </a:txBody>
                  <a:tcPr marL="0" marR="0" marT="0" marB="0" anchor="ctr"/>
                </a:tc>
              </a:tr>
              <a:tr h="520963">
                <a:tc>
                  <a:txBody>
                    <a:bodyPr/>
                    <a:lstStyle/>
                    <a:p>
                      <a:pPr marL="36195" marR="0" indent="0" algn="l" defTabSz="914400" rtl="0" eaLnBrk="1" fontAlgn="auto" latinLnBrk="0" hangingPunct="1">
                        <a:lnSpc>
                          <a:spcPct val="150000"/>
                        </a:lnSpc>
                        <a:spcBef>
                          <a:spcPts val="0"/>
                        </a:spcBef>
                        <a:spcAft>
                          <a:spcPts val="0"/>
                        </a:spcAft>
                        <a:buClrTx/>
                        <a:buSzTx/>
                        <a:buFontTx/>
                        <a:buNone/>
                        <a:defRPr/>
                      </a:pPr>
                      <a:r>
                        <a:rPr lang="tr-TR" sz="2000" dirty="0">
                          <a:effectLst/>
                        </a:rPr>
                        <a:t>Dekan Yardımcısı</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195" marR="0" lvl="0" indent="0" algn="l" defTabSz="914400" rtl="0" eaLnBrk="1" fontAlgn="auto" latinLnBrk="0" hangingPunct="1">
                        <a:lnSpc>
                          <a:spcPct val="150000"/>
                        </a:lnSpc>
                        <a:spcBef>
                          <a:spcPts val="0"/>
                        </a:spcBef>
                        <a:spcAft>
                          <a:spcPts val="0"/>
                        </a:spcAft>
                        <a:buClrTx/>
                        <a:buSzTx/>
                        <a:buFontTx/>
                        <a:buNone/>
                        <a:defRPr/>
                      </a:pPr>
                      <a:r>
                        <a:rPr lang="tr-TR" sz="2000" b="1" dirty="0">
                          <a:solidFill>
                            <a:srgbClr val="485793"/>
                          </a:solidFill>
                          <a:effectLst/>
                          <a:latin typeface="+mn-lt"/>
                          <a:ea typeface="Calibri" panose="020F0502020204030204" pitchFamily="34" charset="0"/>
                          <a:cs typeface="Calibri" panose="020F0502020204030204" pitchFamily="34" charset="0"/>
                        </a:rPr>
                        <a:t>Doç. Dr. Selim KUL</a:t>
                      </a:r>
                      <a:endParaRPr lang="tr-TR" sz="2000" b="1" dirty="0">
                        <a:solidFill>
                          <a:srgbClr val="485793"/>
                        </a:solidFill>
                        <a:effectLst/>
                        <a:latin typeface="+mn-lt"/>
                        <a:ea typeface="Calibri" panose="020F0502020204030204" pitchFamily="34" charset="0"/>
                        <a:cs typeface="Calibri" panose="020F0502020204030204" pitchFamily="34" charset="0"/>
                      </a:endParaRPr>
                    </a:p>
                  </a:txBody>
                  <a:tcPr marL="0" marR="0" marT="0" marB="0" anchor="ctr"/>
                </a:tc>
              </a:tr>
              <a:tr h="811170">
                <a:tc>
                  <a:txBody>
                    <a:bodyPr/>
                    <a:lstStyle/>
                    <a:p>
                      <a:pPr marL="36195" algn="l" rtl="0">
                        <a:lnSpc>
                          <a:spcPct val="100000"/>
                        </a:lnSpc>
                        <a:spcAft>
                          <a:spcPts val="0"/>
                        </a:spcAft>
                      </a:pPr>
                      <a:r>
                        <a:rPr lang="tr-TR" sz="2000" dirty="0">
                          <a:effectLst/>
                        </a:rPr>
                        <a:t>Fakülte </a:t>
                      </a:r>
                      <a:r>
                        <a:rPr lang="tr-TR" sz="2000" baseline="0" dirty="0">
                          <a:effectLst/>
                        </a:rPr>
                        <a:t>Sekreteri</a:t>
                      </a:r>
                      <a:endParaRPr lang="tr-TR" sz="2000" dirty="0">
                        <a:solidFill>
                          <a:srgbClr val="FF0000"/>
                        </a:solidFill>
                        <a:effectLst/>
                        <a:latin typeface="+mn-lt"/>
                        <a:ea typeface="Calibri" panose="020F0502020204030204" pitchFamily="34" charset="0"/>
                        <a:cs typeface="Calibri" panose="020F0502020204030204" pitchFamily="34" charset="0"/>
                      </a:endParaRPr>
                    </a:p>
                  </a:txBody>
                  <a:tcPr marL="0" marR="0" marT="0" marB="0" anchor="ctr"/>
                </a:tc>
                <a:tc>
                  <a:txBody>
                    <a:bodyPr/>
                    <a:lstStyle/>
                    <a:p>
                      <a:pPr marL="36195" indent="0" algn="l">
                        <a:lnSpc>
                          <a:spcPct val="100000"/>
                        </a:lnSpc>
                        <a:spcAft>
                          <a:spcPts val="0"/>
                        </a:spcAft>
                      </a:pPr>
                      <a:r>
                        <a:rPr lang="tr-TR" sz="2000" b="1" dirty="0">
                          <a:solidFill>
                            <a:srgbClr val="962E2E"/>
                          </a:solidFill>
                          <a:effectLst/>
                          <a:latin typeface="+mn-lt"/>
                          <a:ea typeface="Calibri" panose="020F0502020204030204" pitchFamily="34" charset="0"/>
                          <a:cs typeface="Calibri" panose="020F0502020204030204" pitchFamily="34" charset="0"/>
                        </a:rPr>
                        <a:t>Muhammet BİR</a:t>
                      </a:r>
                      <a:endParaRPr lang="tr-TR" sz="2000" b="1" dirty="0">
                        <a:solidFill>
                          <a:srgbClr val="962E2E"/>
                        </a:solidFill>
                        <a:effectLst/>
                        <a:latin typeface="+mn-lt"/>
                        <a:ea typeface="Calibri" panose="020F0502020204030204" pitchFamily="34" charset="0"/>
                        <a:cs typeface="Calibri" panose="020F0502020204030204" pitchFamily="34" charset="0"/>
                      </a:endParaRPr>
                    </a:p>
                  </a:txBody>
                  <a:tcPr marL="0" marR="0" marT="0" marB="0" anchor="ctr"/>
                </a:tc>
              </a:tr>
            </a:tbl>
          </a:graphicData>
        </a:graphic>
      </p:graphicFrame>
      <p:sp>
        <p:nvSpPr>
          <p:cNvPr id="3" name="Veri Yer Tutucusu 2"/>
          <p:cNvSpPr>
            <a:spLocks noGrp="1"/>
          </p:cNvSpPr>
          <p:nvPr>
            <p:ph type="dt" sz="half" idx="10"/>
          </p:nvPr>
        </p:nvSpPr>
        <p:spPr/>
        <p:txBody>
          <a:bodyPr/>
          <a:lstStyle/>
          <a:p>
            <a:fld id="{A224D5C2-DC3A-45D9-A443-C8578C816423}"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5"/>
            <a:ext cx="10333383" cy="610982"/>
          </a:xfrm>
        </p:spPr>
        <p:txBody>
          <a:bodyPr>
            <a:normAutofit/>
          </a:bodyPr>
          <a:lstStyle/>
          <a:p>
            <a:pPr algn="ctr"/>
            <a:r>
              <a:rPr lang="tr-TR" sz="3600" b="1" dirty="0">
                <a:solidFill>
                  <a:srgbClr val="FF0000"/>
                </a:solidFill>
              </a:rPr>
              <a:t>Program Dersleri Analizi</a:t>
            </a:r>
            <a:endParaRPr lang="tr-TR" sz="36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258415" y="1928194"/>
          <a:ext cx="11748054" cy="3856378"/>
        </p:xfrm>
        <a:graphic>
          <a:graphicData uri="http://schemas.openxmlformats.org/drawingml/2006/table">
            <a:tbl>
              <a:tblPr>
                <a:tableStyleId>{BDBED569-4797-4DF1-A0F4-6AAB3CD982D8}</a:tableStyleId>
              </a:tblPr>
              <a:tblGrid>
                <a:gridCol w="3785692"/>
                <a:gridCol w="782202"/>
                <a:gridCol w="828688"/>
                <a:gridCol w="384027"/>
                <a:gridCol w="4128161"/>
                <a:gridCol w="1017511"/>
                <a:gridCol w="821773"/>
              </a:tblGrid>
              <a:tr h="315720">
                <a:tc>
                  <a:txBody>
                    <a:bodyPr/>
                    <a:lstStyle/>
                    <a:p>
                      <a:pPr marL="36195" algn="r">
                        <a:lnSpc>
                          <a:spcPct val="100000"/>
                        </a:lnSpc>
                        <a:spcAft>
                          <a:spcPts val="0"/>
                        </a:spcAft>
                      </a:pPr>
                      <a:r>
                        <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36195" algn="ctr">
                        <a:lnSpc>
                          <a:spcPct val="100000"/>
                        </a:lnSpc>
                        <a:spcAft>
                          <a:spcPts val="0"/>
                        </a:spcAft>
                      </a:pP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cPr marL="3175" marR="3175" marT="3175" marB="0" anchor="ctr"/>
                </a:tc>
                <a:tc hMerge="1">
                  <a:tcPr marL="0" marR="0" marT="0" marB="0" anchor="ctr">
                    <a:solidFill>
                      <a:schemeClr val="accent5"/>
                    </a:solidFill>
                  </a:tcPr>
                </a:tc>
                <a:tc hMerge="1">
                  <a:tcPr marL="0" marR="0" marT="0" marB="0" anchor="ctr"/>
                </a:tc>
                <a:tc hMerge="1">
                  <a:tcPr marL="0" marR="0" marT="0" marB="0" anchor="ctr"/>
                </a:tc>
                <a:tc hMerge="1">
                  <a:tcPr marL="0" marR="0" marT="0" marB="0" anchor="ctr"/>
                </a:tc>
              </a:tr>
              <a:tr h="315720">
                <a:tc>
                  <a:txBody>
                    <a:bodyPr/>
                    <a:lstStyle/>
                    <a:p>
                      <a:pPr marL="36195"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195" algn="ctr">
                        <a:lnSpc>
                          <a:spcPct val="100000"/>
                        </a:lnSpc>
                        <a:spcAft>
                          <a:spcPts val="0"/>
                        </a:spcAft>
                      </a:pPr>
                      <a:r>
                        <a:rPr lang="tr-TR" sz="2000" b="1" dirty="0">
                          <a:solidFill>
                            <a:srgbClr val="FF0000"/>
                          </a:solidFill>
                          <a:effectLst/>
                        </a:rPr>
                        <a:t>Ders Türü</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2024</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2025</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r>
              <a:tr h="322027">
                <a:tc>
                  <a:txBody>
                    <a:bodyPr/>
                    <a:lstStyle/>
                    <a:p>
                      <a:pPr marL="71755">
                        <a:lnSpc>
                          <a:spcPct val="100000"/>
                        </a:lnSpc>
                        <a:spcAft>
                          <a:spcPts val="0"/>
                        </a:spcAft>
                      </a:pPr>
                      <a:r>
                        <a:rPr lang="tr-TR" sz="2000" b="0" dirty="0">
                          <a:effectLst/>
                        </a:rPr>
                        <a:t>Zorunlu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İçi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22027">
                <a:tc>
                  <a:txBody>
                    <a:bodyPr/>
                    <a:lstStyle/>
                    <a:p>
                      <a:pPr marL="71755">
                        <a:lnSpc>
                          <a:spcPct val="100000"/>
                        </a:lnSpc>
                        <a:spcAft>
                          <a:spcPts val="0"/>
                        </a:spcAft>
                      </a:pPr>
                      <a:r>
                        <a:rPr lang="tr-TR" sz="2000" b="0" dirty="0">
                          <a:effectLst/>
                        </a:rPr>
                        <a:t>Seçmeli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Dışı Ders Sayısı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22027">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a:solidFill>
                            <a:srgbClr val="FF0000"/>
                          </a:solidFill>
                          <a:effectLst/>
                        </a:rPr>
                        <a:t> </a:t>
                      </a:r>
                      <a:endParaRPr lang="tr-TR" sz="2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84388">
                <a:tc>
                  <a:txBody>
                    <a:bodyPr/>
                    <a:lstStyle/>
                    <a:p>
                      <a:pPr marL="71755">
                        <a:lnSpc>
                          <a:spcPct val="100000"/>
                        </a:lnSpc>
                        <a:spcAft>
                          <a:spcPts val="0"/>
                        </a:spcAft>
                      </a:pPr>
                      <a:r>
                        <a:rPr lang="tr-TR" sz="2000" b="0" dirty="0">
                          <a:effectLst/>
                        </a:rPr>
                        <a:t>Zorunlu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İçi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15720">
                <a:tc>
                  <a:txBody>
                    <a:bodyPr/>
                    <a:lstStyle/>
                    <a:p>
                      <a:pPr marL="71755">
                        <a:lnSpc>
                          <a:spcPct val="100000"/>
                        </a:lnSpc>
                        <a:spcAft>
                          <a:spcPts val="0"/>
                        </a:spcAft>
                      </a:pPr>
                      <a:r>
                        <a:rPr lang="tr-TR" sz="2000" b="0" dirty="0">
                          <a:effectLst/>
                        </a:rPr>
                        <a:t>Seçmeli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Dışı Ders Saati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22027">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506039">
                <a:tc>
                  <a:txBody>
                    <a:bodyPr/>
                    <a:lstStyle/>
                    <a:p>
                      <a:pPr marL="71755">
                        <a:lnSpc>
                          <a:spcPct val="100000"/>
                        </a:lnSpc>
                        <a:spcAft>
                          <a:spcPts val="0"/>
                        </a:spcAft>
                      </a:pPr>
                      <a:r>
                        <a:rPr lang="tr-TR" sz="2000" b="0" dirty="0">
                          <a:effectLst/>
                        </a:rPr>
                        <a:t>Zorunlu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İçi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408656">
                <a:tc>
                  <a:txBody>
                    <a:bodyPr/>
                    <a:lstStyle/>
                    <a:p>
                      <a:pPr marL="71755">
                        <a:lnSpc>
                          <a:spcPct val="100000"/>
                        </a:lnSpc>
                        <a:spcAft>
                          <a:spcPts val="0"/>
                        </a:spcAft>
                      </a:pPr>
                      <a:r>
                        <a:rPr lang="tr-TR" sz="2000" b="0">
                          <a:effectLst/>
                        </a:rPr>
                        <a:t>Seçmeli Ders AKTS Toplamı</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2000" b="0">
                          <a:effectLst/>
                        </a:rPr>
                        <a:t> </a:t>
                      </a:r>
                      <a:endParaRPr lang="tr-TR" sz="2000" b="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2000" b="0" dirty="0">
                          <a:effectLst/>
                        </a:rPr>
                        <a:t> </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71755">
                        <a:lnSpc>
                          <a:spcPct val="100000"/>
                        </a:lnSpc>
                        <a:spcAft>
                          <a:spcPts val="0"/>
                        </a:spcAft>
                      </a:pPr>
                      <a:r>
                        <a:rPr lang="tr-TR" sz="2000" b="0" dirty="0">
                          <a:effectLst/>
                        </a:rPr>
                        <a:t>Alan Dışı Ders AKTS Toplamı</a:t>
                      </a:r>
                      <a:endParaRPr lang="tr-TR"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22027">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gn="ctr">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36195">
                        <a:lnSpc>
                          <a:spcPct val="100000"/>
                        </a:lnSpc>
                        <a:spcAft>
                          <a:spcPts val="0"/>
                        </a:spcAft>
                      </a:pPr>
                      <a:r>
                        <a:rPr lang="tr-TR" sz="2000" b="1" dirty="0">
                          <a:solidFill>
                            <a:srgbClr val="FF0000"/>
                          </a:solidFill>
                          <a:effectLst/>
                        </a:rPr>
                        <a:t> </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solidFill>
                      <a:schemeClr val="accent5"/>
                    </a:solidFill>
                  </a:tcPr>
                </a:tc>
                <a:tc>
                  <a:txBody>
                    <a:bodyPr/>
                    <a:lstStyle/>
                    <a:p>
                      <a:pPr marL="3619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a:effectLst/>
                        </a:rPr>
                        <a:t> </a:t>
                      </a:r>
                      <a:endParaRPr lang="tr-TR" sz="2000" b="1">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195" algn="ctr">
                        <a:lnSpc>
                          <a:spcPct val="100000"/>
                        </a:lnSpc>
                        <a:spcAft>
                          <a:spcPts val="0"/>
                        </a:spcAft>
                      </a:pPr>
                      <a:r>
                        <a:rPr lang="tr-TR" sz="2000" b="1" dirty="0">
                          <a:effectLst/>
                        </a:rPr>
                        <a:t> </a:t>
                      </a:r>
                      <a:endParaRPr lang="tr-TR"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endParaRPr lang="tr-TR"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71060" y="745434"/>
            <a:ext cx="10333383" cy="755375"/>
          </a:xfrm>
        </p:spPr>
        <p:txBody>
          <a:bodyPr>
            <a:normAutofit/>
          </a:bodyPr>
          <a:lstStyle/>
          <a:p>
            <a:pPr algn="ctr"/>
            <a:r>
              <a:rPr lang="tr-TR" sz="3600" b="1" dirty="0">
                <a:solidFill>
                  <a:srgbClr val="FF0000"/>
                </a:solidFill>
              </a:rPr>
              <a:t>Program Dersleri Analizi</a:t>
            </a:r>
            <a:endParaRPr lang="tr-TR" sz="36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861060" y="5884023"/>
            <a:ext cx="7002780" cy="369332"/>
          </a:xfrm>
          <a:prstGeom prst="rect">
            <a:avLst/>
          </a:prstGeom>
          <a:noFill/>
        </p:spPr>
        <p:txBody>
          <a:bodyPr wrap="square" rtlCol="0">
            <a:spAutoFit/>
          </a:bodyPr>
          <a:lstStyle/>
          <a:p>
            <a:r>
              <a:rPr lang="tr-TR" b="1" i="1" dirty="0">
                <a:solidFill>
                  <a:srgbClr val="C00000"/>
                </a:solidFill>
              </a:rPr>
              <a:t>* Her bir Program için ayrı ayrı tablo hazırlayınız. </a:t>
            </a:r>
            <a:endParaRPr lang="tr-TR" b="1" i="1" dirty="0">
              <a:solidFill>
                <a:srgbClr val="C00000"/>
              </a:solidFill>
            </a:endParaRPr>
          </a:p>
        </p:txBody>
      </p:sp>
      <p:graphicFrame>
        <p:nvGraphicFramePr>
          <p:cNvPr id="7" name="Tablo 6"/>
          <p:cNvGraphicFramePr>
            <a:graphicFrameLocks noGrp="1"/>
          </p:cNvGraphicFramePr>
          <p:nvPr/>
        </p:nvGraphicFramePr>
        <p:xfrm>
          <a:off x="447261" y="2057399"/>
          <a:ext cx="11380305" cy="3526710"/>
        </p:xfrm>
        <a:graphic>
          <a:graphicData uri="http://schemas.openxmlformats.org/drawingml/2006/table">
            <a:tbl>
              <a:tblPr>
                <a:tableStyleId>{BDBED569-4797-4DF1-A0F4-6AAB3CD982D8}</a:tableStyleId>
              </a:tblPr>
              <a:tblGrid>
                <a:gridCol w="3640588"/>
                <a:gridCol w="752680"/>
                <a:gridCol w="982444"/>
                <a:gridCol w="504096"/>
                <a:gridCol w="3567302"/>
                <a:gridCol w="1180515"/>
                <a:gridCol w="752680"/>
              </a:tblGrid>
              <a:tr h="324966">
                <a:tc>
                  <a:txBody>
                    <a:bodyPr/>
                    <a:lstStyle/>
                    <a:p>
                      <a:pPr marL="71755" algn="r">
                        <a:lnSpc>
                          <a:spcPct val="107000"/>
                        </a:lnSpc>
                        <a:spcAft>
                          <a:spcPts val="0"/>
                        </a:spcAft>
                      </a:pPr>
                      <a:r>
                        <a:rPr lang="tr-TR" sz="2000" b="1" dirty="0">
                          <a:solidFill>
                            <a:srgbClr val="3333FF"/>
                          </a:solidFill>
                          <a:effectLst/>
                        </a:rPr>
                        <a:t>Program Adı*</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gridSpan="6">
                  <a:txBody>
                    <a:bodyPr/>
                    <a:lstStyle/>
                    <a:p>
                      <a:pPr marL="71755" algn="ctr">
                        <a:lnSpc>
                          <a:spcPct val="107000"/>
                        </a:lnSpc>
                        <a:spcAft>
                          <a:spcPts val="0"/>
                        </a:spcAft>
                      </a:pPr>
                      <a:r>
                        <a:rPr lang="tr-TR" sz="2000" b="1" dirty="0">
                          <a:solidFill>
                            <a:srgbClr val="3333FF"/>
                          </a:solidFill>
                          <a:effectLst/>
                        </a:rPr>
                        <a:t> </a:t>
                      </a:r>
                      <a:endParaRPr lang="tr-TR" sz="2000" b="1" dirty="0">
                        <a:solidFill>
                          <a:srgbClr val="3333FF"/>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hMerge="1">
                  <a:tcPr/>
                </a:tc>
                <a:tc hMerge="1">
                  <a:tcPr/>
                </a:tc>
                <a:tc hMerge="1">
                  <a:tcPr/>
                </a:tc>
                <a:tc hMerge="1">
                  <a:tcPr/>
                </a:tc>
                <a:tc hMerge="1">
                  <a:tcPr/>
                </a:tc>
              </a:tr>
              <a:tr h="292757">
                <a:tc>
                  <a:txBody>
                    <a:bodyPr/>
                    <a:lstStyle/>
                    <a:p>
                      <a:pPr marL="71755"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b="1" dirty="0">
                          <a:solidFill>
                            <a:srgbClr val="FF0000"/>
                          </a:solidFill>
                          <a:effectLst/>
                        </a:rPr>
                        <a:t>Ders Türü</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b="1" dirty="0">
                          <a:solidFill>
                            <a:srgbClr val="FF0000"/>
                          </a:solidFill>
                          <a:effectLst/>
                        </a:rPr>
                        <a:t>2024</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b="1" dirty="0">
                          <a:solidFill>
                            <a:srgbClr val="FF0000"/>
                          </a:solidFill>
                          <a:effectLst/>
                        </a:rPr>
                        <a:t>2025</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r>
              <a:tr h="322303">
                <a:tc>
                  <a:txBody>
                    <a:bodyPr/>
                    <a:lstStyle/>
                    <a:p>
                      <a:pPr marL="71755">
                        <a:lnSpc>
                          <a:spcPct val="107000"/>
                        </a:lnSpc>
                        <a:spcAft>
                          <a:spcPts val="0"/>
                        </a:spcAft>
                      </a:pPr>
                      <a:r>
                        <a:rPr lang="tr-TR" sz="1800">
                          <a:effectLst/>
                        </a:rPr>
                        <a:t>Alan İçi Zorunlu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a:effectLst/>
                        </a:rPr>
                        <a:t>Alan İçi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nSpc>
                          <a:spcPct val="107000"/>
                        </a:lnSpc>
                        <a:spcAft>
                          <a:spcPts val="0"/>
                        </a:spcAft>
                      </a:pPr>
                      <a:r>
                        <a:rPr lang="tr-TR" sz="1800" dirty="0">
                          <a:effectLst/>
                        </a:rPr>
                        <a:t>Alan Dışı Zorunlu Ders Sayısı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a:effectLst/>
                        </a:rPr>
                        <a:t>Alan Dışı Seçmeli Ders Sayısı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nSpc>
                          <a:spcPct val="107000"/>
                        </a:lnSpc>
                        <a:spcAft>
                          <a:spcPts val="0"/>
                        </a:spcAft>
                      </a:pPr>
                      <a:r>
                        <a:rPr lang="tr-TR" sz="1800" dirty="0">
                          <a:effectLst/>
                        </a:rPr>
                        <a:t>Alan İçi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a:effectLst/>
                        </a:rPr>
                        <a:t>Alan İçi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nSpc>
                          <a:spcPct val="107000"/>
                        </a:lnSpc>
                        <a:spcAft>
                          <a:spcPts val="0"/>
                        </a:spcAft>
                      </a:pPr>
                      <a:r>
                        <a:rPr lang="tr-TR" sz="1800" dirty="0">
                          <a:effectLst/>
                        </a:rPr>
                        <a:t>Alan Dışı Zorunlu Ders Saati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a:effectLst/>
                        </a:rPr>
                        <a:t>Alan Dışı Seçmeli Ders Saati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b="1">
                          <a:solidFill>
                            <a:srgbClr val="FF0000"/>
                          </a:solidFill>
                          <a:effectLst/>
                        </a:rPr>
                        <a:t> </a:t>
                      </a:r>
                      <a:endParaRPr lang="tr-TR" sz="18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nSpc>
                          <a:spcPct val="107000"/>
                        </a:lnSpc>
                        <a:spcAft>
                          <a:spcPts val="0"/>
                        </a:spcAft>
                      </a:pPr>
                      <a:r>
                        <a:rPr lang="tr-TR" sz="1800" dirty="0">
                          <a:effectLst/>
                        </a:rPr>
                        <a:t>Alan İçi Zorunlu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dirty="0">
                          <a:effectLst/>
                        </a:rPr>
                        <a:t>Alan İçi Seçmeli Ders AKTS Toplamı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nSpc>
                          <a:spcPct val="107000"/>
                        </a:lnSpc>
                        <a:spcAft>
                          <a:spcPts val="0"/>
                        </a:spcAft>
                      </a:pPr>
                      <a:r>
                        <a:rPr lang="tr-TR" sz="1800">
                          <a:effectLst/>
                        </a:rPr>
                        <a:t>Alan Dışı Zorunlu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nSpc>
                          <a:spcPct val="107000"/>
                        </a:lnSpc>
                        <a:spcAft>
                          <a:spcPts val="0"/>
                        </a:spcAft>
                      </a:pPr>
                      <a:r>
                        <a:rPr lang="tr-TR" sz="1800">
                          <a:effectLst/>
                        </a:rPr>
                        <a:t>Alan Dışı Seçmeli Ders AKTS Toplamı</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22303">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7000"/>
                        </a:lnSpc>
                        <a:spcAft>
                          <a:spcPts val="0"/>
                        </a:spcAft>
                      </a:pPr>
                      <a:r>
                        <a:rPr lang="tr-TR" sz="1800" b="1" dirty="0">
                          <a:solidFill>
                            <a:srgbClr val="FF0000"/>
                          </a:solidFill>
                          <a:effectLst/>
                        </a:rPr>
                        <a:t>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71755" algn="r">
                        <a:lnSpc>
                          <a:spcPct val="107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a:effectLst/>
                        </a:rPr>
                        <a:t> </a:t>
                      </a:r>
                      <a:endParaRPr lang="tr-TR" sz="18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7000"/>
                        </a:lnSpc>
                        <a:spcAft>
                          <a:spcPts val="0"/>
                        </a:spcAft>
                      </a:pPr>
                      <a:r>
                        <a:rPr lang="tr-TR" sz="1800" dirty="0">
                          <a:effectLst/>
                        </a:rPr>
                        <a:t>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bl>
          </a:graphicData>
        </a:graphic>
      </p:graphicFrame>
      <p:pic>
        <p:nvPicPr>
          <p:cNvPr id="8" name="Resim 7"/>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714591" y="6313518"/>
            <a:ext cx="444612" cy="450787"/>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48637" y="795347"/>
            <a:ext cx="10175966" cy="736785"/>
          </a:xfrm>
        </p:spPr>
        <p:txBody>
          <a:bodyPr>
            <a:noAutofit/>
          </a:bodyPr>
          <a:lstStyle/>
          <a:p>
            <a:pPr algn="ctr"/>
            <a:r>
              <a:rPr lang="tr-TR" sz="2800" b="1" dirty="0">
                <a:solidFill>
                  <a:srgbClr val="FF0000"/>
                </a:solidFill>
              </a:rPr>
              <a:t>Birim Öğretim Programları Haftalık Ders Saati </a:t>
            </a:r>
            <a:br>
              <a:rPr lang="tr-TR" sz="2800" b="1" dirty="0">
                <a:solidFill>
                  <a:srgbClr val="FF0000"/>
                </a:solidFill>
              </a:rPr>
            </a:br>
            <a:r>
              <a:rPr lang="tr-TR" sz="2800" b="1" dirty="0">
                <a:solidFill>
                  <a:srgbClr val="3333FF"/>
                </a:solidFill>
              </a:rPr>
              <a:t>(Teorik-T ve Uygulama-U) </a:t>
            </a:r>
            <a:r>
              <a:rPr lang="tr-TR" sz="2800" b="1" dirty="0">
                <a:solidFill>
                  <a:srgbClr val="FF0000"/>
                </a:solidFill>
              </a:rPr>
              <a:t>Analizi</a:t>
            </a:r>
            <a:endParaRPr lang="tr-TR" sz="1200" b="1" i="1" dirty="0">
              <a:solidFill>
                <a:srgbClr val="0000CC"/>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861060" y="5884023"/>
            <a:ext cx="7002780" cy="338554"/>
          </a:xfrm>
          <a:prstGeom prst="rect">
            <a:avLst/>
          </a:prstGeom>
          <a:noFill/>
        </p:spPr>
        <p:txBody>
          <a:bodyPr wrap="square" rtlCol="0">
            <a:spAutoFit/>
          </a:bodyPr>
          <a:lstStyle/>
          <a:p>
            <a:r>
              <a:rPr lang="tr-TR" sz="1600" b="1" i="1" dirty="0">
                <a:solidFill>
                  <a:srgbClr val="C00000"/>
                </a:solidFill>
              </a:rPr>
              <a:t>* Program sayısı ikiden fazla ise başka bir slayt oluşturunuz. </a:t>
            </a:r>
            <a:endParaRPr lang="tr-TR" sz="1600" b="1" i="1" dirty="0">
              <a:solidFill>
                <a:srgbClr val="C00000"/>
              </a:solidFill>
            </a:endParaRPr>
          </a:p>
        </p:txBody>
      </p:sp>
      <p:graphicFrame>
        <p:nvGraphicFramePr>
          <p:cNvPr id="7" name="Tablo 6"/>
          <p:cNvGraphicFramePr>
            <a:graphicFrameLocks noGrp="1"/>
          </p:cNvGraphicFramePr>
          <p:nvPr/>
        </p:nvGraphicFramePr>
        <p:xfrm>
          <a:off x="388121" y="1943099"/>
          <a:ext cx="11407640" cy="3920494"/>
        </p:xfrm>
        <a:graphic>
          <a:graphicData uri="http://schemas.openxmlformats.org/drawingml/2006/table">
            <a:tbl>
              <a:tblPr firstRow="1" firstCol="1" lastRow="1" lastCol="1" bandRow="1" bandCol="1">
                <a:tableStyleId>{BDBED569-4797-4DF1-A0F4-6AAB3CD982D8}</a:tableStyleId>
              </a:tblPr>
              <a:tblGrid>
                <a:gridCol w="1838244"/>
                <a:gridCol w="2381418"/>
                <a:gridCol w="592530"/>
                <a:gridCol w="599807"/>
                <a:gridCol w="599807"/>
                <a:gridCol w="578788"/>
                <a:gridCol w="607891"/>
                <a:gridCol w="607891"/>
                <a:gridCol w="593338"/>
                <a:gridCol w="599807"/>
                <a:gridCol w="599807"/>
                <a:gridCol w="592530"/>
                <a:gridCol w="607891"/>
                <a:gridCol w="607891"/>
              </a:tblGrid>
              <a:tr h="315771">
                <a:tc rowSpan="2">
                  <a:txBody>
                    <a:bodyPr/>
                    <a:lstStyle/>
                    <a:p>
                      <a:pPr algn="ctr">
                        <a:lnSpc>
                          <a:spcPct val="107000"/>
                        </a:lnSpc>
                        <a:spcAft>
                          <a:spcPts val="800"/>
                        </a:spcAft>
                      </a:pPr>
                      <a:r>
                        <a:rPr lang="tr-TR" sz="1400" b="1" dirty="0">
                          <a:solidFill>
                            <a:srgbClr val="FF0000"/>
                          </a:solidFill>
                          <a:effectLst/>
                        </a:rPr>
                        <a:t>Program Adı</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rowSpan="2">
                  <a:txBody>
                    <a:bodyPr/>
                    <a:lstStyle/>
                    <a:p>
                      <a:pPr algn="ctr">
                        <a:lnSpc>
                          <a:spcPct val="107000"/>
                        </a:lnSpc>
                        <a:spcAft>
                          <a:spcPts val="800"/>
                        </a:spcAft>
                      </a:pPr>
                      <a:r>
                        <a:rPr lang="tr-TR" sz="1400" b="1" dirty="0">
                          <a:solidFill>
                            <a:srgbClr val="FF0000"/>
                          </a:solidFill>
                          <a:effectLst/>
                        </a:rPr>
                        <a:t>Sınıf</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gridSpan="3">
                  <a:txBody>
                    <a:bodyPr/>
                    <a:lstStyle/>
                    <a:p>
                      <a:pPr algn="ctr">
                        <a:lnSpc>
                          <a:spcPct val="107000"/>
                        </a:lnSpc>
                        <a:spcAft>
                          <a:spcPts val="800"/>
                        </a:spcAft>
                      </a:pPr>
                      <a:r>
                        <a:rPr lang="tr-TR" sz="1400" b="1" dirty="0">
                          <a:solidFill>
                            <a:srgbClr val="FF0000"/>
                          </a:solidFill>
                          <a:effectLst/>
                        </a:rPr>
                        <a:t>2024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cPr/>
                </a:tc>
                <a:tc hMerge="1">
                  <a:tcPr/>
                </a:tc>
                <a:tc gridSpan="3">
                  <a:txBody>
                    <a:bodyPr/>
                    <a:lstStyle/>
                    <a:p>
                      <a:pPr algn="ctr">
                        <a:lnSpc>
                          <a:spcPct val="107000"/>
                        </a:lnSpc>
                        <a:spcAft>
                          <a:spcPts val="800"/>
                        </a:spcAft>
                      </a:pPr>
                      <a:r>
                        <a:rPr lang="tr-TR" sz="1400" b="1" dirty="0">
                          <a:solidFill>
                            <a:srgbClr val="FF0000"/>
                          </a:solidFill>
                          <a:effectLst/>
                        </a:rPr>
                        <a:t>2024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c gridSpan="3">
                  <a:txBody>
                    <a:bodyPr/>
                    <a:lstStyle/>
                    <a:p>
                      <a:pPr algn="ctr">
                        <a:lnSpc>
                          <a:spcPct val="107000"/>
                        </a:lnSpc>
                        <a:spcAft>
                          <a:spcPts val="800"/>
                        </a:spcAft>
                      </a:pPr>
                      <a:r>
                        <a:rPr lang="tr-TR" sz="1400" b="1" dirty="0">
                          <a:solidFill>
                            <a:srgbClr val="FF0000"/>
                          </a:solidFill>
                          <a:effectLst/>
                        </a:rPr>
                        <a:t>2025 Bahar</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hMerge="1">
                  <a:tcPr/>
                </a:tc>
                <a:tc hMerge="1">
                  <a:tcPr/>
                </a:tc>
                <a:tc gridSpan="3">
                  <a:txBody>
                    <a:bodyPr/>
                    <a:lstStyle/>
                    <a:p>
                      <a:pPr algn="ctr">
                        <a:lnSpc>
                          <a:spcPct val="107000"/>
                        </a:lnSpc>
                        <a:spcAft>
                          <a:spcPts val="800"/>
                        </a:spcAft>
                      </a:pPr>
                      <a:r>
                        <a:rPr lang="tr-TR" sz="1400" b="1" dirty="0">
                          <a:solidFill>
                            <a:srgbClr val="FF0000"/>
                          </a:solidFill>
                          <a:effectLst/>
                        </a:rPr>
                        <a:t>2025 Güz</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cPr/>
                </a:tc>
                <a:tc hMerge="1">
                  <a:tcPr/>
                </a:tc>
              </a:tr>
              <a:tr h="421523">
                <a:tc vMerge="1">
                  <a:tcPr/>
                </a:tc>
                <a:tc vMerge="1">
                  <a:tcP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U</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pPr>
                      <a:r>
                        <a:rPr lang="tr-TR" sz="1200" b="1" dirty="0">
                          <a:solidFill>
                            <a:srgbClr val="FF0000"/>
                          </a:solidFill>
                          <a:effectLst/>
                        </a:rPr>
                        <a:t>TOPLAM</a:t>
                      </a:r>
                      <a:endParaRPr lang="tr-TR" sz="1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rowSpan="5">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İkinci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Üçüncü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Dördüncü Sınıf </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rowSpan="5">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1" dirty="0">
                          <a:effectLst/>
                        </a:rPr>
                        <a:t>Birinci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İkinci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Üçüncü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nSpc>
                          <a:spcPct val="107000"/>
                        </a:lnSpc>
                        <a:spcAft>
                          <a:spcPts val="800"/>
                        </a:spcAft>
                      </a:pPr>
                      <a:r>
                        <a:rPr lang="tr-TR" sz="1400" b="1" dirty="0">
                          <a:effectLst/>
                        </a:rPr>
                        <a:t>Dördüncü Sınıf</a:t>
                      </a:r>
                      <a:endParaRPr lang="tr-TR"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318320">
                <a:tc vMerge="1">
                  <a:tcPr/>
                </a:tc>
                <a:tc>
                  <a:txBody>
                    <a:bodyPr/>
                    <a:lstStyle/>
                    <a:p>
                      <a:pPr algn="r">
                        <a:lnSpc>
                          <a:spcPct val="107000"/>
                        </a:lnSpc>
                        <a:spcAft>
                          <a:spcPts val="800"/>
                        </a:spcAft>
                      </a:pPr>
                      <a:r>
                        <a:rPr lang="tr-TR" sz="1400" b="1" dirty="0">
                          <a:solidFill>
                            <a:srgbClr val="FF0000"/>
                          </a:solidFill>
                          <a:effectLst/>
                        </a:rPr>
                        <a:t>Toplam Saat</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a:effectLst/>
                        </a:rPr>
                        <a:t> </a:t>
                      </a:r>
                      <a:endParaRPr lang="tr-TR" sz="1400" b="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800"/>
                        </a:spcAft>
                      </a:pPr>
                      <a:r>
                        <a:rPr lang="tr-TR" sz="1400" b="0" dirty="0">
                          <a:effectLst/>
                        </a:rPr>
                        <a:t> </a:t>
                      </a:r>
                      <a:endParaRPr lang="tr-TR"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490" y="775855"/>
            <a:ext cx="9959110" cy="729672"/>
          </a:xfrm>
        </p:spPr>
        <p:txBody>
          <a:bodyPr>
            <a:noAutofit/>
          </a:bodyPr>
          <a:lstStyle/>
          <a:p>
            <a:pPr algn="ctr"/>
            <a:r>
              <a:rPr lang="tr-TR" sz="3200" b="1" dirty="0">
                <a:solidFill>
                  <a:srgbClr val="FF0000"/>
                </a:solidFill>
              </a:rPr>
              <a:t>Çift </a:t>
            </a:r>
            <a:r>
              <a:rPr lang="tr-TR" sz="3200" b="1" dirty="0" err="1">
                <a:solidFill>
                  <a:srgbClr val="FF0000"/>
                </a:solidFill>
              </a:rPr>
              <a:t>Anadal</a:t>
            </a:r>
            <a:r>
              <a:rPr lang="tr-TR" sz="3200" b="1" dirty="0">
                <a:solidFill>
                  <a:srgbClr val="FF0000"/>
                </a:solidFill>
              </a:rPr>
              <a:t> Programı Sayısı </a:t>
            </a:r>
            <a:endParaRPr lang="tr-TR" sz="32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683490" y="1976580"/>
          <a:ext cx="11111347" cy="4059318"/>
        </p:xfrm>
        <a:graphic>
          <a:graphicData uri="http://schemas.openxmlformats.org/drawingml/2006/table">
            <a:tbl>
              <a:tblPr>
                <a:tableStyleId>{BDBED569-4797-4DF1-A0F4-6AAB3CD982D8}</a:tableStyleId>
              </a:tblPr>
              <a:tblGrid>
                <a:gridCol w="2687180"/>
                <a:gridCol w="3077703"/>
                <a:gridCol w="2519812"/>
                <a:gridCol w="2826652"/>
              </a:tblGrid>
              <a:tr h="402501">
                <a:tc gridSpan="2">
                  <a:txBody>
                    <a:bodyPr/>
                    <a:lstStyle/>
                    <a:p>
                      <a:pPr algn="r">
                        <a:lnSpc>
                          <a:spcPct val="107000"/>
                        </a:lnSpc>
                        <a:spcAft>
                          <a:spcPts val="0"/>
                        </a:spcAft>
                      </a:pPr>
                      <a:r>
                        <a:rPr lang="tr-TR" sz="2000" b="1" dirty="0">
                          <a:solidFill>
                            <a:srgbClr val="FF0000"/>
                          </a:solidFill>
                          <a:effectLst/>
                          <a:latin typeface="+mn-lt"/>
                        </a:rPr>
                        <a:t>Çift </a:t>
                      </a:r>
                      <a:r>
                        <a:rPr lang="tr-TR" sz="2000" b="1" dirty="0" err="1">
                          <a:solidFill>
                            <a:srgbClr val="FF0000"/>
                          </a:solidFill>
                          <a:effectLst/>
                          <a:latin typeface="+mn-lt"/>
                        </a:rPr>
                        <a:t>Anadal</a:t>
                      </a:r>
                      <a:r>
                        <a:rPr lang="tr-TR" sz="2000" b="1" dirty="0">
                          <a:solidFill>
                            <a:srgbClr val="FF0000"/>
                          </a:solidFill>
                          <a:effectLst/>
                          <a:latin typeface="+mn-lt"/>
                        </a:rPr>
                        <a:t> Programı Sayısı (Varsa)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cPr marL="9525" marR="9525" marT="9525" marB="0" anchor="ctr"/>
                </a:tc>
                <a:tc gridSpan="2">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hMerge="1">
                  <a:tcPr/>
                </a:tc>
              </a:tr>
              <a:tr h="543740">
                <a:tc gridSpan="2">
                  <a:txBody>
                    <a:bodyPr/>
                    <a:lstStyle/>
                    <a:p>
                      <a:pPr algn="ctr">
                        <a:lnSpc>
                          <a:spcPct val="107000"/>
                        </a:lnSpc>
                        <a:spcAft>
                          <a:spcPts val="0"/>
                        </a:spcAft>
                      </a:pPr>
                      <a:r>
                        <a:rPr lang="tr-TR" sz="2000" b="1" dirty="0" err="1">
                          <a:solidFill>
                            <a:srgbClr val="3333FF"/>
                          </a:solidFill>
                          <a:effectLst/>
                          <a:latin typeface="+mn-lt"/>
                        </a:rPr>
                        <a:t>Anadal</a:t>
                      </a:r>
                      <a:r>
                        <a:rPr lang="tr-TR" sz="2000" b="1" dirty="0">
                          <a:solidFill>
                            <a:srgbClr val="3333FF"/>
                          </a:solidFill>
                          <a:effectLst/>
                          <a:latin typeface="+mn-lt"/>
                        </a:rPr>
                        <a:t> Program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hMerge="1">
                  <a:tcPr/>
                </a:tc>
                <a:tc gridSpan="2">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2000" b="1" dirty="0">
                          <a:solidFill>
                            <a:srgbClr val="3333FF"/>
                          </a:solidFill>
                          <a:effectLst/>
                          <a:latin typeface="+mn-lt"/>
                        </a:rPr>
                        <a:t>Çift </a:t>
                      </a:r>
                      <a:r>
                        <a:rPr lang="tr-TR" sz="2000" b="1" dirty="0" err="1">
                          <a:solidFill>
                            <a:srgbClr val="3333FF"/>
                          </a:solidFill>
                          <a:effectLst/>
                          <a:latin typeface="+mn-lt"/>
                        </a:rPr>
                        <a:t>Anadal</a:t>
                      </a:r>
                      <a:r>
                        <a:rPr lang="tr-TR" sz="2000" b="1" dirty="0">
                          <a:solidFill>
                            <a:srgbClr val="3333FF"/>
                          </a:solidFill>
                          <a:effectLst/>
                          <a:latin typeface="+mn-lt"/>
                        </a:rPr>
                        <a:t> Programı </a:t>
                      </a:r>
                      <a:r>
                        <a:rPr lang="tr-TR" sz="1200" b="1" i="1" dirty="0">
                          <a:solidFill>
                            <a:srgbClr val="FF0000"/>
                          </a:solidFill>
                          <a:effectLst/>
                          <a:latin typeface="+mn-lt"/>
                        </a:rPr>
                        <a:t>(Varsa, aşağıdaki bilgileri yazınız) </a:t>
                      </a:r>
                      <a:endParaRPr lang="tr-TR" sz="1200" b="1" i="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hMerge="1">
                  <a:tcPr/>
                </a:tc>
              </a:tr>
              <a:tr h="677206">
                <a:tc>
                  <a:txBody>
                    <a:bodyPr/>
                    <a:lstStyle/>
                    <a:p>
                      <a:pPr algn="ctr">
                        <a:lnSpc>
                          <a:spcPct val="107000"/>
                        </a:lnSpc>
                        <a:spcAft>
                          <a:spcPts val="0"/>
                        </a:spcAft>
                      </a:pPr>
                      <a:r>
                        <a:rPr lang="tr-TR" sz="2000" dirty="0">
                          <a:solidFill>
                            <a:srgbClr val="FF0000"/>
                          </a:solidFill>
                          <a:effectLst/>
                          <a:latin typeface="+mn-lt"/>
                        </a:rPr>
                        <a:t>Birim / Bölüm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gn="ctr">
                        <a:lnSpc>
                          <a:spcPct val="107000"/>
                        </a:lnSpc>
                        <a:spcAft>
                          <a:spcPts val="0"/>
                        </a:spcAft>
                      </a:pPr>
                      <a:r>
                        <a:rPr lang="tr-TR" sz="2000" dirty="0">
                          <a:solidFill>
                            <a:srgbClr val="FF0000"/>
                          </a:solidFill>
                          <a:effectLst/>
                          <a:latin typeface="+mn-lt"/>
                        </a:rPr>
                        <a:t>Ana Bilim - Sanat Dalı/ Program Adı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Birim / Bölüm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3333FF"/>
                          </a:solidFill>
                          <a:effectLst/>
                          <a:latin typeface="+mn-lt"/>
                        </a:rPr>
                        <a:t>Ana Bilim - Sanat Dalı/ Program Adı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r>
              <a:tr h="402501">
                <a:tc>
                  <a:txBody>
                    <a:bodyPr/>
                    <a:lstStyle/>
                    <a:p>
                      <a:pPr>
                        <a:lnSpc>
                          <a:spcPct val="107000"/>
                        </a:lnSpc>
                        <a:spcAft>
                          <a:spcPts val="0"/>
                        </a:spcAft>
                      </a:pPr>
                      <a:r>
                        <a:rPr lang="tr-TR" sz="2000" dirty="0">
                          <a:effectLst/>
                          <a:latin typeface="+mn-lt"/>
                        </a:rPr>
                        <a:t> Yok</a:t>
                      </a:r>
                      <a:endParaRPr lang="tr-TR" sz="2000" dirty="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r>
              <a:tr h="402501">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r>
              <a:tr h="409456">
                <a:tc>
                  <a:txBody>
                    <a:bodyPr/>
                    <a:lstStyle/>
                    <a:p>
                      <a:pPr>
                        <a:lnSpc>
                          <a:spcPct val="107000"/>
                        </a:lnSpc>
                      </a:pPr>
                      <a:endParaRPr lang="tr-TR" sz="2000">
                        <a:effectLst/>
                        <a:latin typeface="+mn-lt"/>
                        <a:cs typeface="Times New Roman" panose="02020603050405020304" pitchFamily="18" charset="0"/>
                      </a:endParaRPr>
                    </a:p>
                  </a:txBody>
                  <a:tcPr marL="3810" marR="3810" marT="381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pic>
        <p:nvPicPr>
          <p:cNvPr id="6" name="Resim 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727271" y="6309753"/>
            <a:ext cx="388992" cy="39439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conveyor dir="l"/>
      </p:transition>
    </mc:Choice>
    <mc:Fallback>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254836" cy="2457016"/>
          </a:xfrm>
        </p:spPr>
        <p:txBody>
          <a:bodyPr>
            <a:normAutofit fontScale="92500" lnSpcReduction="10000"/>
          </a:bodyPr>
          <a:lstStyle/>
          <a:p>
            <a:r>
              <a:rPr lang="tr-TR" sz="9600" b="1" dirty="0">
                <a:solidFill>
                  <a:srgbClr val="FF0000"/>
                </a:solidFill>
              </a:rPr>
              <a:t>Fiziksel Altyapı ve Tesisler</a:t>
            </a:r>
            <a:endParaRPr lang="tr-TR" sz="9600" b="1" dirty="0">
              <a:solidFill>
                <a:srgbClr val="FF0000"/>
              </a:solidFill>
            </a:endParaRPr>
          </a:p>
          <a:p>
            <a:endParaRPr lang="tr-TR" sz="9600" b="1" dirty="0">
              <a:solidFill>
                <a:srgbClr val="FF0000"/>
              </a:solidFill>
            </a:endParaRPr>
          </a:p>
          <a:p>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98174" y="827949"/>
            <a:ext cx="10680402" cy="641500"/>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Eğitim Alanları (Derslikler)</a:t>
            </a:r>
            <a:endParaRPr lang="tr-TR" sz="2800" dirty="0">
              <a:solidFill>
                <a:srgbClr val="3333FF"/>
              </a:solidFill>
            </a:endParaRPr>
          </a:p>
        </p:txBody>
      </p:sp>
      <p:sp>
        <p:nvSpPr>
          <p:cNvPr id="3" name="Veri Yer Tutucusu 2"/>
          <p:cNvSpPr>
            <a:spLocks noGrp="1"/>
          </p:cNvSpPr>
          <p:nvPr>
            <p:ph type="dt" sz="half" idx="10"/>
          </p:nvPr>
        </p:nvSpPr>
        <p:spPr/>
        <p:txBody>
          <a:bodyPr/>
          <a:lstStyle/>
          <a:p>
            <a:fld id="{F593CDD7-1D31-4C3E-A0CE-1E28865E3744}"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221647" y="1783599"/>
          <a:ext cx="11637843" cy="4078328"/>
        </p:xfrm>
        <a:graphic>
          <a:graphicData uri="http://schemas.openxmlformats.org/drawingml/2006/table">
            <a:tbl>
              <a:tblPr firstRow="1" firstCol="1" bandRow="1">
                <a:tableStyleId>{BDBED569-4797-4DF1-A0F4-6AAB3CD982D8}</a:tableStyleId>
              </a:tblPr>
              <a:tblGrid>
                <a:gridCol w="2445889"/>
                <a:gridCol w="596626"/>
                <a:gridCol w="556553"/>
                <a:gridCol w="1020347"/>
                <a:gridCol w="890485"/>
                <a:gridCol w="1011071"/>
                <a:gridCol w="1113106"/>
                <a:gridCol w="1210052"/>
                <a:gridCol w="867745"/>
                <a:gridCol w="1030750"/>
                <a:gridCol w="895219"/>
              </a:tblGrid>
              <a:tr h="847883">
                <a:tc>
                  <a:txBody>
                    <a:bodyPr/>
                    <a:lstStyle/>
                    <a:p>
                      <a:pPr algn="ctr">
                        <a:lnSpc>
                          <a:spcPct val="107000"/>
                        </a:lnSpc>
                        <a:spcAft>
                          <a:spcPts val="0"/>
                        </a:spcAft>
                      </a:pPr>
                      <a:r>
                        <a:rPr lang="tr-TR" sz="1200" dirty="0">
                          <a:solidFill>
                            <a:srgbClr val="FF0000"/>
                          </a:solidFill>
                          <a:effectLst/>
                        </a:rPr>
                        <a:t>EĞİTİM ALANI</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Sayısı</a:t>
                      </a:r>
                      <a:endParaRPr lang="tr-TR" sz="1200" dirty="0">
                        <a:solidFill>
                          <a:srgbClr val="FF0000"/>
                        </a:solidFill>
                        <a:effectLst/>
                      </a:endParaRPr>
                    </a:p>
                    <a:p>
                      <a:pPr algn="ctr">
                        <a:lnSpc>
                          <a:spcPct val="107000"/>
                        </a:lnSpc>
                        <a:spcAft>
                          <a:spcPts val="0"/>
                        </a:spcAft>
                      </a:pPr>
                      <a:r>
                        <a:rPr lang="tr-TR" sz="1200" dirty="0">
                          <a:solidFill>
                            <a:srgbClr val="FF0000"/>
                          </a:solidFill>
                          <a:effectLst/>
                        </a:rPr>
                        <a:t>(Adet )</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Alanı (m</a:t>
                      </a:r>
                      <a:r>
                        <a:rPr lang="tr-TR" sz="1200" baseline="30000" dirty="0">
                          <a:solidFill>
                            <a:srgbClr val="FF0000"/>
                          </a:solidFill>
                          <a:effectLst/>
                        </a:rPr>
                        <a:t>2</a:t>
                      </a:r>
                      <a:r>
                        <a:rPr lang="tr-TR" sz="1200" dirty="0">
                          <a:solidFill>
                            <a:srgbClr val="FF0000"/>
                          </a:solidFill>
                          <a:effectLst/>
                        </a:rPr>
                        <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200" dirty="0">
                          <a:solidFill>
                            <a:srgbClr val="FF0000"/>
                          </a:solidFill>
                          <a:effectLst/>
                        </a:rPr>
                        <a:t>Kapasitesi </a:t>
                      </a:r>
                      <a:endParaRPr lang="tr-TR" sz="1200" dirty="0">
                        <a:solidFill>
                          <a:srgbClr val="FF0000"/>
                        </a:solidFill>
                        <a:effectLst/>
                      </a:endParaRPr>
                    </a:p>
                    <a:p>
                      <a:pPr algn="ctr">
                        <a:lnSpc>
                          <a:spcPct val="107000"/>
                        </a:lnSpc>
                        <a:spcAft>
                          <a:spcPts val="0"/>
                        </a:spcAft>
                      </a:pPr>
                      <a:r>
                        <a:rPr lang="tr-TR" sz="1200" dirty="0">
                          <a:solidFill>
                            <a:srgbClr val="FF0000"/>
                          </a:solidFill>
                          <a:effectLst/>
                        </a:rPr>
                        <a:t>(Kişi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Haftalık Kullanım Süresi (Saat)</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Bilgisayar ve Projeksiyon Cihazı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Akılla Tahta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a:solidFill>
                            <a:srgbClr val="FF0000"/>
                          </a:solidFill>
                          <a:effectLst/>
                        </a:rPr>
                        <a:t>Kablolu İnternet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200" dirty="0" err="1">
                          <a:solidFill>
                            <a:srgbClr val="FF0000"/>
                          </a:solidFill>
                          <a:effectLst/>
                        </a:rPr>
                        <a:t>Wi</a:t>
                      </a:r>
                      <a:r>
                        <a:rPr lang="tr-TR" sz="1200" dirty="0">
                          <a:solidFill>
                            <a:srgbClr val="FF0000"/>
                          </a:solidFill>
                          <a:effectLst/>
                        </a:rPr>
                        <a:t>-Fi Bulunan Eğitim Alanı* Sayısı</a:t>
                      </a:r>
                      <a:endParaRPr lang="tr-TR"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Amfi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Sınıf</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5</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15-20</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5</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5</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5</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5</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Atölye</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Seminer Salonu</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3</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30-- 50</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3</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3</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3</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3</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marR="0" lvl="0" indent="0" algn="l" defTabSz="914400" rtl="0" eaLnBrk="1" fontAlgn="auto" latinLnBrk="0" hangingPunct="1">
                        <a:lnSpc>
                          <a:spcPct val="100000"/>
                        </a:lnSpc>
                        <a:spcBef>
                          <a:spcPts val="0"/>
                        </a:spcBef>
                        <a:spcAft>
                          <a:spcPts val="0"/>
                        </a:spcAft>
                        <a:buClrTx/>
                        <a:buSzTx/>
                        <a:buFontTx/>
                        <a:buNone/>
                        <a:defRPr/>
                      </a:pPr>
                      <a:r>
                        <a:rPr lang="tr-TR" sz="1400" b="1" dirty="0">
                          <a:effectLst/>
                          <a:latin typeface="+mn-lt"/>
                        </a:rPr>
                        <a:t>Toplantı Salonu</a:t>
                      </a:r>
                      <a:endParaRPr lang="tr-TR" sz="1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2</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latin typeface="Times New Roman" panose="02020603050405020304" pitchFamily="18" charset="0"/>
                          <a:ea typeface="Calibri" panose="020F0502020204030204" pitchFamily="34" charset="0"/>
                          <a:cs typeface="Times New Roman" panose="02020603050405020304" pitchFamily="18" charset="0"/>
                        </a:rPr>
                        <a:t>20 - 40</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latin typeface="Times New Roman" panose="02020603050405020304" pitchFamily="18" charset="0"/>
                          <a:ea typeface="Calibri" panose="020F0502020204030204" pitchFamily="34" charset="0"/>
                          <a:cs typeface="Times New Roman" panose="02020603050405020304" pitchFamily="18" charset="0"/>
                        </a:rPr>
                        <a:t>1</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Orkestra Dersliği</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Drama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15265">
                <a:tc>
                  <a:txBody>
                    <a:bodyPr/>
                    <a:lstStyle/>
                    <a:p>
                      <a:pPr marL="36195">
                        <a:lnSpc>
                          <a:spcPct val="100000"/>
                        </a:lnSpc>
                        <a:spcAft>
                          <a:spcPts val="0"/>
                        </a:spcAft>
                      </a:pPr>
                      <a:r>
                        <a:rPr lang="tr-TR" sz="1400" b="1" dirty="0">
                          <a:effectLst/>
                        </a:rPr>
                        <a:t>Öğrenci Çalışma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1</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20-25</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1</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Proje Odası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457514">
                <a:tc>
                  <a:txBody>
                    <a:bodyPr/>
                    <a:lstStyle/>
                    <a:p>
                      <a:pPr marL="36195">
                        <a:lnSpc>
                          <a:spcPct val="100000"/>
                        </a:lnSpc>
                        <a:spcAft>
                          <a:spcPts val="0"/>
                        </a:spcAft>
                      </a:pPr>
                      <a:r>
                        <a:rPr lang="tr-TR" sz="1400" b="1" dirty="0">
                          <a:effectLst/>
                        </a:rPr>
                        <a:t>Eğitim Laboratuvarı (Ders Uygulaması)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Teknoloji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nSpc>
                          <a:spcPct val="100000"/>
                        </a:lnSpc>
                        <a:spcAft>
                          <a:spcPts val="0"/>
                        </a:spcAft>
                      </a:pPr>
                      <a:r>
                        <a:rPr lang="tr-TR" sz="1400" b="1" dirty="0">
                          <a:effectLst/>
                        </a:rPr>
                        <a:t>Bilgisayar Laboratuvarı</a:t>
                      </a: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1100" dirty="0">
                          <a:effectLst/>
                          <a:latin typeface="Times New Roman" panose="02020603050405020304" pitchFamily="18" charset="0"/>
                          <a:cs typeface="Times New Roman" panose="02020603050405020304" pitchFamily="18" charset="0"/>
                        </a:rPr>
                        <a:t>yok</a:t>
                      </a:r>
                      <a:endParaRPr lang="tr-TR" sz="1100" dirty="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r h="232111">
                <a:tc>
                  <a:txBody>
                    <a:bodyPr/>
                    <a:lstStyle/>
                    <a:p>
                      <a:pPr marL="36195" algn="r">
                        <a:lnSpc>
                          <a:spcPct val="100000"/>
                        </a:lnSpc>
                        <a:spcAft>
                          <a:spcPts val="0"/>
                        </a:spcAft>
                      </a:pPr>
                      <a:r>
                        <a:rPr lang="tr-TR" sz="1100" dirty="0">
                          <a:effectLst/>
                        </a:rPr>
                        <a:t>                                </a:t>
                      </a:r>
                      <a:r>
                        <a:rPr lang="tr-TR" sz="1400" dirty="0">
                          <a:solidFill>
                            <a:srgbClr val="FF0000"/>
                          </a:solidFill>
                          <a:effectLst/>
                        </a:rPr>
                        <a:t>TOPLAM</a:t>
                      </a:r>
                      <a:endParaRPr lang="tr-TR" sz="14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pPr>
                      <a:endParaRPr lang="tr-TR" sz="1100">
                        <a:effectLst/>
                        <a:latin typeface="Times New Roman" panose="02020603050405020304" pitchFamily="18"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effectLst/>
                        </a:rPr>
                        <a:t> </a:t>
                      </a:r>
                      <a:endParaRPr lang="tr-TR"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r>
            </a:tbl>
          </a:graphicData>
        </a:graphic>
      </p:graphicFrame>
      <p:sp>
        <p:nvSpPr>
          <p:cNvPr id="7" name="Metin kutusu 6"/>
          <p:cNvSpPr txBox="1"/>
          <p:nvPr/>
        </p:nvSpPr>
        <p:spPr>
          <a:xfrm>
            <a:off x="109366" y="6017843"/>
            <a:ext cx="4572000" cy="276999"/>
          </a:xfrm>
          <a:prstGeom prst="rect">
            <a:avLst/>
          </a:prstGeom>
          <a:noFill/>
        </p:spPr>
        <p:txBody>
          <a:bodyPr wrap="square" rtlCol="0">
            <a:spAutoFit/>
          </a:bodyPr>
          <a:lstStyle/>
          <a:p>
            <a:r>
              <a:rPr lang="tr-TR" sz="1200" b="1" i="1" dirty="0">
                <a:solidFill>
                  <a:srgbClr val="C00000"/>
                </a:solidFill>
              </a:rPr>
              <a:t>*Bu tabloda verilen eğitim alanlarına göre cevaplayınız.</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561535" y="856084"/>
            <a:ext cx="10140376" cy="641500"/>
          </a:xfrm>
        </p:spPr>
        <p:txBody>
          <a:bodyPr>
            <a:normAutofit/>
          </a:bodyPr>
          <a:lstStyle/>
          <a:p>
            <a:pPr algn="ctr"/>
            <a:r>
              <a:rPr lang="tr-TR" sz="2800" b="1" dirty="0">
                <a:solidFill>
                  <a:srgbClr val="FF0000"/>
                </a:solidFill>
                <a:latin typeface="+mn-lt"/>
              </a:rPr>
              <a:t>Fiziksel Altyapı ve Tesisler: </a:t>
            </a:r>
            <a:r>
              <a:rPr lang="tr-TR" sz="2800" b="1" dirty="0">
                <a:solidFill>
                  <a:srgbClr val="485793"/>
                </a:solidFill>
                <a:latin typeface="+mn-lt"/>
              </a:rPr>
              <a:t>Sağlık, Sosyal, Kültürel ve Sportif Alanlar</a:t>
            </a:r>
            <a:endParaRPr lang="tr-TR" sz="2800" dirty="0">
              <a:solidFill>
                <a:srgbClr val="485793"/>
              </a:solidFill>
            </a:endParaRPr>
          </a:p>
        </p:txBody>
      </p:sp>
      <p:sp>
        <p:nvSpPr>
          <p:cNvPr id="3" name="Veri Yer Tutucusu 2"/>
          <p:cNvSpPr>
            <a:spLocks noGrp="1"/>
          </p:cNvSpPr>
          <p:nvPr>
            <p:ph type="dt" sz="half" idx="10"/>
          </p:nvPr>
        </p:nvSpPr>
        <p:spPr/>
        <p:txBody>
          <a:bodyPr/>
          <a:lstStyle/>
          <a:p>
            <a:fld id="{F593CDD7-1D31-4C3E-A0CE-1E28865E3744}"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4" name="Tablo 3"/>
          <p:cNvGraphicFramePr>
            <a:graphicFrameLocks noGrp="1"/>
          </p:cNvGraphicFramePr>
          <p:nvPr/>
        </p:nvGraphicFramePr>
        <p:xfrm>
          <a:off x="416285" y="2039839"/>
          <a:ext cx="11406260" cy="3812323"/>
        </p:xfrm>
        <a:graphic>
          <a:graphicData uri="http://schemas.openxmlformats.org/drawingml/2006/table">
            <a:tbl>
              <a:tblPr firstRow="1" firstCol="1" bandRow="1">
                <a:tableStyleId>{5940675A-B579-460E-94D1-54222C63F5DA}</a:tableStyleId>
              </a:tblPr>
              <a:tblGrid>
                <a:gridCol w="5245606"/>
                <a:gridCol w="1847273"/>
                <a:gridCol w="1551709"/>
                <a:gridCol w="2761672"/>
              </a:tblGrid>
              <a:tr h="652159">
                <a:tc>
                  <a:txBody>
                    <a:bodyPr/>
                    <a:lstStyle/>
                    <a:p>
                      <a:pPr algn="ctr">
                        <a:lnSpc>
                          <a:spcPct val="107000"/>
                        </a:lnSpc>
                        <a:spcAft>
                          <a:spcPts val="0"/>
                        </a:spcAft>
                      </a:pPr>
                      <a:r>
                        <a:rPr lang="tr-TR" sz="2400" b="1" dirty="0">
                          <a:solidFill>
                            <a:srgbClr val="FF0000"/>
                          </a:solidFill>
                          <a:latin typeface="+mn-lt"/>
                        </a:rPr>
                        <a:t>Sağlık, Sosyal, Kültürel ve Sportif Alanlar</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Sayısı (Adet )</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Alanı (m</a:t>
                      </a:r>
                      <a:r>
                        <a:rPr lang="tr-TR" sz="2000" b="1" baseline="30000" dirty="0">
                          <a:solidFill>
                            <a:srgbClr val="FF0000"/>
                          </a:solidFill>
                          <a:effectLst/>
                          <a:latin typeface="+mn-lt"/>
                        </a:rPr>
                        <a:t>2</a:t>
                      </a:r>
                      <a:r>
                        <a:rPr lang="tr-TR" sz="2000" b="1" dirty="0">
                          <a:solidFill>
                            <a:srgbClr val="FF0000"/>
                          </a:solidFill>
                          <a:effectLst/>
                          <a:latin typeface="+mn-lt"/>
                        </a:rPr>
                        <a: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b="1" dirty="0">
                          <a:solidFill>
                            <a:srgbClr val="FF0000"/>
                          </a:solidFill>
                          <a:effectLst/>
                          <a:latin typeface="+mn-lt"/>
                        </a:rPr>
                        <a:t>Kapasitesi (Kişi Sayısı)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Açık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Yok</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Kapalı Spor Sahası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Yok</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Kantin/Kafeterya</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Yok</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Yemekhane</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3</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Mescit</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3</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9525" marR="9525" marT="9525" marB="0" anchor="ctr"/>
                </a:tc>
              </a:tr>
              <a:tr h="451452">
                <a:tc>
                  <a:txBody>
                    <a:bodyPr/>
                    <a:lstStyle/>
                    <a:p>
                      <a:pPr algn="l">
                        <a:lnSpc>
                          <a:spcPct val="107000"/>
                        </a:lnSpc>
                        <a:spcAft>
                          <a:spcPts val="0"/>
                        </a:spcAft>
                      </a:pPr>
                      <a:r>
                        <a:rPr lang="tr-TR" sz="2400" b="1" dirty="0">
                          <a:effectLst/>
                          <a:latin typeface="+mn-lt"/>
                        </a:rPr>
                        <a:t>Öğrenci Kulüp Odası</a:t>
                      </a:r>
                      <a:endParaRPr lang="tr-TR" sz="2400" b="1" dirty="0">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r>
                        <a:rPr lang="tr-TR" sz="2400" dirty="0">
                          <a:effectLst/>
                          <a:latin typeface="+mn-lt"/>
                          <a:cs typeface="Times New Roman" panose="02020603050405020304" pitchFamily="18" charset="0"/>
                        </a:rPr>
                        <a:t>Yok</a:t>
                      </a:r>
                      <a:endParaRPr lang="tr-TR" sz="2400" dirty="0">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a:effectLst/>
                          <a:latin typeface="+mn-lt"/>
                        </a:rPr>
                        <a:t> </a:t>
                      </a:r>
                      <a:endParaRPr lang="tr-TR" sz="2400">
                        <a:effectLst/>
                        <a:latin typeface="+mn-lt"/>
                        <a:ea typeface="Calibri" panose="020F0502020204030204" pitchFamily="34" charset="0"/>
                        <a:cs typeface="Times New Roman" panose="02020603050405020304" pitchFamily="18" charset="0"/>
                      </a:endParaRPr>
                    </a:p>
                  </a:txBody>
                  <a:tcPr marL="9525" marR="9525" marT="9525" marB="0" anchor="ctr"/>
                </a:tc>
              </a:tr>
              <a:tr h="451452">
                <a:tc>
                  <a:txBody>
                    <a:bodyPr/>
                    <a:lstStyle/>
                    <a:p>
                      <a:pPr algn="r">
                        <a:lnSpc>
                          <a:spcPct val="107000"/>
                        </a:lnSpc>
                        <a:spcAft>
                          <a:spcPts val="0"/>
                        </a:spcAft>
                      </a:pPr>
                      <a:r>
                        <a:rPr lang="tr-TR" sz="2400" b="1" dirty="0">
                          <a:solidFill>
                            <a:srgbClr val="FF0000"/>
                          </a:solidFill>
                          <a:effectLst/>
                          <a:latin typeface="+mn-lt"/>
                        </a:rPr>
                        <a:t>                                TOPLAM</a:t>
                      </a:r>
                      <a:endParaRPr lang="tr-TR" sz="24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400"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pPr>
                      <a:endParaRPr lang="tr-TR" sz="24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400" dirty="0">
                          <a:effectLst/>
                          <a:latin typeface="+mn-lt"/>
                        </a:rPr>
                        <a:t> </a:t>
                      </a:r>
                      <a:endParaRPr lang="tr-TR" sz="2400" dirty="0">
                        <a:effectLst/>
                        <a:latin typeface="+mn-lt"/>
                        <a:ea typeface="Calibri" panose="020F0502020204030204" pitchFamily="34" charset="0"/>
                        <a:cs typeface="Times New Roman" panose="02020603050405020304" pitchFamily="18" charset="0"/>
                      </a:endParaRPr>
                    </a:p>
                  </a:txBody>
                  <a:tcPr marL="9525" marR="9525" marT="9525"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924960"/>
            <a:ext cx="10140376" cy="616225"/>
          </a:xfrm>
        </p:spPr>
        <p:txBody>
          <a:bodyPr>
            <a:normAutofit/>
          </a:bodyPr>
          <a:lstStyle/>
          <a:p>
            <a:pPr algn="ctr"/>
            <a:r>
              <a:rPr lang="tr-TR" sz="2800" b="1" dirty="0">
                <a:solidFill>
                  <a:srgbClr val="FF0000"/>
                </a:solidFill>
                <a:latin typeface="+mn-lt"/>
              </a:rPr>
              <a:t>Fiziksel Yapı: </a:t>
            </a:r>
            <a:r>
              <a:rPr lang="tr-TR" sz="2800" b="1" dirty="0">
                <a:solidFill>
                  <a:srgbClr val="3333FF"/>
                </a:solidFill>
                <a:latin typeface="+mn-lt"/>
              </a:rPr>
              <a:t>Hizmet Alanları</a:t>
            </a:r>
            <a:endParaRPr lang="tr-TR" sz="2800" dirty="0">
              <a:solidFill>
                <a:srgbClr val="3333FF"/>
              </a:solidFill>
            </a:endParaRPr>
          </a:p>
        </p:txBody>
      </p:sp>
      <p:sp>
        <p:nvSpPr>
          <p:cNvPr id="3" name="Veri Yer Tutucusu 2"/>
          <p:cNvSpPr>
            <a:spLocks noGrp="1"/>
          </p:cNvSpPr>
          <p:nvPr>
            <p:ph type="dt" sz="half" idx="10"/>
          </p:nvPr>
        </p:nvSpPr>
        <p:spPr/>
        <p:txBody>
          <a:bodyPr/>
          <a:lstStyle/>
          <a:p>
            <a:fld id="{FCFBF372-F79F-47DF-8DAA-DBE12665072C}"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5" name="Tablo 4"/>
          <p:cNvGraphicFramePr>
            <a:graphicFrameLocks noGrp="1"/>
          </p:cNvGraphicFramePr>
          <p:nvPr/>
        </p:nvGraphicFramePr>
        <p:xfrm>
          <a:off x="346080" y="2068815"/>
          <a:ext cx="11572685" cy="3090196"/>
        </p:xfrm>
        <a:graphic>
          <a:graphicData uri="http://schemas.openxmlformats.org/drawingml/2006/table">
            <a:tbl>
              <a:tblPr firstRow="1" firstCol="1" bandRow="1">
                <a:tableStyleId>{BDBED569-4797-4DF1-A0F4-6AAB3CD982D8}</a:tableStyleId>
              </a:tblPr>
              <a:tblGrid>
                <a:gridCol w="2436116"/>
                <a:gridCol w="1023186"/>
                <a:gridCol w="1560945"/>
                <a:gridCol w="1551709"/>
                <a:gridCol w="2493819"/>
                <a:gridCol w="2506910"/>
              </a:tblGrid>
              <a:tr h="861287">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2000" dirty="0">
                          <a:solidFill>
                            <a:srgbClr val="FF0000"/>
                          </a:solidFill>
                          <a:effectLst/>
                          <a:latin typeface="+mn-lt"/>
                        </a:rPr>
                        <a:t>Çalışma Odası Sayısı (Adet)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Alanı (m</a:t>
                      </a:r>
                      <a:r>
                        <a:rPr lang="tr-TR" sz="2000" baseline="30000" dirty="0">
                          <a:solidFill>
                            <a:srgbClr val="FF0000"/>
                          </a:solidFill>
                          <a:effectLst/>
                          <a:latin typeface="+mn-lt"/>
                        </a:rPr>
                        <a:t>2)</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2000" dirty="0">
                          <a:solidFill>
                            <a:srgbClr val="FF0000"/>
                          </a:solidFill>
                          <a:effectLst/>
                          <a:latin typeface="+mn-lt"/>
                        </a:rPr>
                        <a:t>Çalışma Odası Başına Düşen Personel Sayısı</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2000" dirty="0">
                          <a:solidFill>
                            <a:srgbClr val="FF0000"/>
                          </a:solidFill>
                          <a:effectLst/>
                          <a:latin typeface="+mn-lt"/>
                        </a:rPr>
                        <a:t>Personel Başına Düşen Fiziksel Alan (m</a:t>
                      </a:r>
                      <a:r>
                        <a:rPr lang="tr-TR" sz="2000" baseline="30000" dirty="0">
                          <a:solidFill>
                            <a:srgbClr val="FF0000"/>
                          </a:solidFill>
                          <a:effectLst/>
                          <a:latin typeface="+mn-lt"/>
                        </a:rPr>
                        <a:t>2</a:t>
                      </a:r>
                      <a:r>
                        <a:rPr lang="tr-TR" sz="2000" dirty="0">
                          <a:solidFill>
                            <a:srgbClr val="FF0000"/>
                          </a:solidFill>
                          <a:effectLst/>
                          <a:latin typeface="+mn-lt"/>
                        </a:rPr>
                        <a:t>)</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908490">
                <a:tc>
                  <a:txBody>
                    <a:bodyPr/>
                    <a:lstStyle/>
                    <a:p>
                      <a:pPr>
                        <a:lnSpc>
                          <a:spcPct val="107000"/>
                        </a:lnSpc>
                        <a:spcAft>
                          <a:spcPts val="0"/>
                        </a:spcAft>
                      </a:pPr>
                      <a:r>
                        <a:rPr lang="tr-TR" sz="2000" dirty="0">
                          <a:solidFill>
                            <a:srgbClr val="3333FF"/>
                          </a:solidFill>
                          <a:effectLst/>
                          <a:latin typeface="+mn-lt"/>
                        </a:rPr>
                        <a:t>Akademik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2000" dirty="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dirty="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r>
              <a:tr h="604900">
                <a:tc>
                  <a:txBody>
                    <a:bodyPr/>
                    <a:lstStyle/>
                    <a:p>
                      <a:pPr>
                        <a:lnSpc>
                          <a:spcPct val="107000"/>
                        </a:lnSpc>
                        <a:spcAft>
                          <a:spcPts val="0"/>
                        </a:spcAft>
                      </a:pPr>
                      <a:r>
                        <a:rPr lang="tr-TR" sz="2000" dirty="0">
                          <a:solidFill>
                            <a:srgbClr val="3333FF"/>
                          </a:solidFill>
                          <a:effectLst/>
                          <a:latin typeface="+mn-lt"/>
                        </a:rPr>
                        <a:t>İdari Personel Hizmet Alanları</a:t>
                      </a:r>
                      <a:endParaRPr lang="tr-TR" sz="2000" dirty="0">
                        <a:solidFill>
                          <a:srgbClr val="3333FF"/>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r>
                        <a:rPr lang="tr-TR" sz="2000">
                          <a:effectLst/>
                          <a:latin typeface="+mn-lt"/>
                          <a:cs typeface="Times New Roman" panose="02020603050405020304" pitchFamily="18" charset="0"/>
                        </a:rPr>
                        <a:t>3</a:t>
                      </a:r>
                      <a:endParaRPr lang="tr-TR" sz="2000">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2000" dirty="0">
                          <a:effectLst/>
                          <a:latin typeface="+mn-lt"/>
                        </a:rPr>
                        <a:t> 2</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r>
              <a:tr h="600677">
                <a:tc>
                  <a:txBody>
                    <a:bodyPr/>
                    <a:lstStyle/>
                    <a:p>
                      <a:pPr algn="r">
                        <a:lnSpc>
                          <a:spcPct val="107000"/>
                        </a:lnSpc>
                        <a:spcAft>
                          <a:spcPts val="0"/>
                        </a:spcAft>
                      </a:pPr>
                      <a:r>
                        <a:rPr lang="tr-TR" sz="2000" dirty="0">
                          <a:solidFill>
                            <a:srgbClr val="FF0000"/>
                          </a:solidFill>
                          <a:effectLst/>
                          <a:latin typeface="+mn-lt"/>
                        </a:rPr>
                        <a:t>                               TOPLAM</a:t>
                      </a:r>
                      <a:endParaRPr lang="tr-TR" sz="2000"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2000">
                          <a:effectLst/>
                          <a:latin typeface="+mn-lt"/>
                        </a:rPr>
                        <a:t> </a:t>
                      </a:r>
                      <a:endParaRPr lang="tr-TR" sz="20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2000">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268357" y="869769"/>
            <a:ext cx="11381451" cy="664501"/>
          </a:xfrm>
        </p:spPr>
        <p:txBody>
          <a:bodyPr>
            <a:normAutofit/>
          </a:bodyPr>
          <a:lstStyle/>
          <a:p>
            <a:pPr algn="ctr"/>
            <a:r>
              <a:rPr lang="tr-TR" sz="3200" b="1" dirty="0">
                <a:solidFill>
                  <a:srgbClr val="FF0000"/>
                </a:solidFill>
                <a:latin typeface="+mn-lt"/>
              </a:rPr>
              <a:t>Bilgi ve Teknoloji Kaynakları</a:t>
            </a:r>
            <a:endParaRPr lang="tr-TR" sz="3200" b="1" dirty="0">
              <a:solidFill>
                <a:srgbClr val="FF0000"/>
              </a:solidFill>
            </a:endParaRPr>
          </a:p>
        </p:txBody>
      </p:sp>
      <p:graphicFrame>
        <p:nvGraphicFramePr>
          <p:cNvPr id="3" name="Tablo 2"/>
          <p:cNvGraphicFramePr>
            <a:graphicFrameLocks noGrp="1"/>
          </p:cNvGraphicFramePr>
          <p:nvPr/>
        </p:nvGraphicFramePr>
        <p:xfrm>
          <a:off x="566530" y="1902691"/>
          <a:ext cx="11372921" cy="4014527"/>
        </p:xfrm>
        <a:graphic>
          <a:graphicData uri="http://schemas.openxmlformats.org/drawingml/2006/table">
            <a:tbl>
              <a:tblPr firstRow="1" firstCol="1" bandRow="1">
                <a:tableStyleId>{BDBED569-4797-4DF1-A0F4-6AAB3CD982D8}</a:tableStyleId>
              </a:tblPr>
              <a:tblGrid>
                <a:gridCol w="3400610"/>
                <a:gridCol w="2192436"/>
                <a:gridCol w="3491276"/>
                <a:gridCol w="2288599"/>
              </a:tblGrid>
              <a:tr h="486950">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55245" marR="55245" marT="9525" marB="0" anchor="ctr"/>
                </a:tc>
                <a:tc>
                  <a:txBody>
                    <a:bodyPr/>
                    <a:lstStyle/>
                    <a:p>
                      <a:pPr algn="ctr">
                        <a:lnSpc>
                          <a:spcPct val="107000"/>
                        </a:lnSpc>
                        <a:spcAft>
                          <a:spcPts val="800"/>
                        </a:spcAft>
                      </a:pPr>
                      <a:r>
                        <a:rPr lang="tr-TR" sz="2400" dirty="0">
                          <a:solidFill>
                            <a:srgbClr val="FF0000"/>
                          </a:solidFill>
                          <a:effectLst/>
                        </a:rPr>
                        <a:t>Cinsi*</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c>
                  <a:txBody>
                    <a:bodyPr/>
                    <a:lstStyle/>
                    <a:p>
                      <a:pPr algn="ctr">
                        <a:lnSpc>
                          <a:spcPct val="107000"/>
                        </a:lnSpc>
                        <a:spcAft>
                          <a:spcPts val="800"/>
                        </a:spcAft>
                      </a:pPr>
                      <a:r>
                        <a:rPr lang="tr-TR" sz="2400" dirty="0">
                          <a:solidFill>
                            <a:srgbClr val="FF0000"/>
                          </a:solidFill>
                          <a:effectLst/>
                        </a:rPr>
                        <a:t>Sayısı (Adet)</a:t>
                      </a:r>
                      <a:endParaRPr lang="tr-TR" sz="2400" b="1"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tc>
              </a:tr>
              <a:tr h="391953">
                <a:tc>
                  <a:txBody>
                    <a:bodyPr/>
                    <a:lstStyle/>
                    <a:p>
                      <a:pPr marL="36195">
                        <a:lnSpc>
                          <a:spcPct val="107000"/>
                        </a:lnSpc>
                        <a:spcAft>
                          <a:spcPts val="800"/>
                        </a:spcAft>
                      </a:pPr>
                      <a:r>
                        <a:rPr lang="tr-TR" sz="1800" b="1" dirty="0">
                          <a:effectLst/>
                        </a:rPr>
                        <a:t>Masaüstü Bilgisayar</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14</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Faks</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a:lnSpc>
                          <a:spcPct val="107000"/>
                        </a:lnSpc>
                        <a:spcAft>
                          <a:spcPts val="800"/>
                        </a:spcAft>
                      </a:pPr>
                      <a:r>
                        <a:rPr lang="tr-TR" sz="1800" b="1" dirty="0">
                          <a:effectLst/>
                        </a:rPr>
                        <a:t>Taşınabilir Bilgisayar </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0</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r>
                        <a:rPr lang="tr-TR" sz="1800" b="1" dirty="0">
                          <a:effectLst/>
                          <a:latin typeface="+mn-lt"/>
                          <a:ea typeface="Calibri" panose="020F0502020204030204" pitchFamily="34" charset="0"/>
                          <a:cs typeface="Calibri" panose="020F0502020204030204" pitchFamily="34" charset="0"/>
                        </a:rPr>
                        <a:t>Telefon</a:t>
                      </a:r>
                      <a:endParaRPr lang="tr-TR" dirty="0"/>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a:lnSpc>
                          <a:spcPct val="107000"/>
                        </a:lnSpc>
                        <a:spcAft>
                          <a:spcPts val="800"/>
                        </a:spcAft>
                      </a:pPr>
                      <a:r>
                        <a:rPr lang="tr-TR" sz="1800" b="1" dirty="0">
                          <a:effectLst/>
                        </a:rPr>
                        <a:t>Projeksiyon</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nSpc>
                          <a:spcPct val="107000"/>
                        </a:lnSpc>
                        <a:spcAft>
                          <a:spcPts val="800"/>
                        </a:spcAft>
                      </a:pPr>
                      <a:r>
                        <a:rPr lang="tr-TR" sz="1800" b="1" dirty="0">
                          <a:effectLst/>
                        </a:rPr>
                        <a:t>Kamera</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marR="0" lvl="0" indent="0" algn="l" defTabSz="914400" rtl="0" eaLnBrk="1" fontAlgn="auto" latinLnBrk="0" hangingPunct="1">
                        <a:lnSpc>
                          <a:spcPct val="100000"/>
                        </a:lnSpc>
                        <a:spcBef>
                          <a:spcPts val="0"/>
                        </a:spcBef>
                        <a:spcAft>
                          <a:spcPts val="0"/>
                        </a:spcAft>
                        <a:buClrTx/>
                        <a:buSzTx/>
                        <a:buFontTx/>
                        <a:buNone/>
                        <a:defRPr/>
                      </a:pPr>
                      <a:r>
                        <a:rPr lang="tr-TR" sz="1800" b="1" dirty="0">
                          <a:effectLst/>
                        </a:rPr>
                        <a:t>Akıllı Tahta</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0</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nSpc>
                          <a:spcPct val="107000"/>
                        </a:lnSpc>
                        <a:spcAft>
                          <a:spcPts val="800"/>
                        </a:spcAft>
                      </a:pPr>
                      <a:r>
                        <a:rPr lang="tr-TR" sz="1800" b="1" dirty="0">
                          <a:effectLst/>
                        </a:rPr>
                        <a:t>Televizyon</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a:lnSpc>
                          <a:spcPct val="107000"/>
                        </a:lnSpc>
                        <a:spcAft>
                          <a:spcPts val="800"/>
                        </a:spcAft>
                      </a:pPr>
                      <a:r>
                        <a:rPr lang="tr-TR" sz="1800" b="1" dirty="0">
                          <a:effectLst/>
                        </a:rPr>
                        <a:t>Baskı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Fotoğraf Makinesi</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1</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a:lnSpc>
                          <a:spcPct val="107000"/>
                        </a:lnSpc>
                        <a:spcAft>
                          <a:spcPts val="800"/>
                        </a:spcAft>
                      </a:pPr>
                      <a:r>
                        <a:rPr lang="tr-TR" sz="1800" b="1" dirty="0">
                          <a:effectLst/>
                        </a:rPr>
                        <a:t>Fotokopi Makinesi</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1</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Kulaklık</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Yazıcı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algn="ctr">
                        <a:lnSpc>
                          <a:spcPct val="107000"/>
                        </a:lnSpc>
                        <a:spcAft>
                          <a:spcPts val="800"/>
                        </a:spcAft>
                      </a:pPr>
                      <a:r>
                        <a:rPr lang="tr-TR" sz="1800" b="1" dirty="0">
                          <a:solidFill>
                            <a:srgbClr val="C00000"/>
                          </a:solidFill>
                          <a:effectLst/>
                          <a:latin typeface="+mn-lt"/>
                          <a:ea typeface="Calibri" panose="020F0502020204030204" pitchFamily="34" charset="0"/>
                          <a:cs typeface="Calibri" panose="020F0502020204030204" pitchFamily="34" charset="0"/>
                        </a:rPr>
                        <a:t>3</a:t>
                      </a:r>
                      <a:endParaRPr lang="tr-TR" sz="1800" b="1" dirty="0">
                        <a:solidFill>
                          <a:srgbClr val="C00000"/>
                        </a:solidFill>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Hoparlör</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Tarayıcı</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ctr" defTabSz="914400" rtl="0" eaLnBrk="1" fontAlgn="auto" latinLnBrk="0" hangingPunct="1">
                        <a:lnSpc>
                          <a:spcPct val="107000"/>
                        </a:lnSpc>
                        <a:spcBef>
                          <a:spcPts val="0"/>
                        </a:spcBef>
                        <a:spcAft>
                          <a:spcPts val="800"/>
                        </a:spcAft>
                        <a:buClrTx/>
                        <a:buSzTx/>
                        <a:buFontTx/>
                        <a:buNone/>
                        <a:defRPr/>
                      </a:pPr>
                      <a:r>
                        <a:rPr lang="tr-TR" sz="1800" b="1" dirty="0">
                          <a:effectLst/>
                          <a:latin typeface="+mn-lt"/>
                          <a:ea typeface="Calibri" panose="020F0502020204030204" pitchFamily="34" charset="0"/>
                          <a:cs typeface="Calibri" panose="020F0502020204030204" pitchFamily="34" charset="0"/>
                        </a:rPr>
                        <a:t>0</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Mikroskop</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r h="391953">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Optik Okuyucu</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 0</a:t>
                      </a:r>
                      <a:endParaRPr lang="tr-TR" sz="1800" b="1" dirty="0">
                        <a:effectLst/>
                        <a:latin typeface="+mn-lt"/>
                        <a:ea typeface="Calibri" panose="020F0502020204030204" pitchFamily="34" charset="0"/>
                        <a:cs typeface="Calibri" panose="020F0502020204030204" pitchFamily="34" charset="0"/>
                      </a:endParaRPr>
                    </a:p>
                  </a:txBody>
                  <a:tcPr marL="55245" marR="55245" marT="9525" marB="0"/>
                </a:tc>
                <a:tc>
                  <a:txBody>
                    <a:bodyPr/>
                    <a:lstStyle/>
                    <a:p>
                      <a:pPr marL="36195" marR="0" lvl="0" indent="0" algn="l" defTabSz="914400" rtl="0" eaLnBrk="1" fontAlgn="auto" latinLnBrk="0" hangingPunct="1">
                        <a:lnSpc>
                          <a:spcPct val="107000"/>
                        </a:lnSpc>
                        <a:spcBef>
                          <a:spcPts val="0"/>
                        </a:spcBef>
                        <a:spcAft>
                          <a:spcPts val="800"/>
                        </a:spcAft>
                        <a:buClrTx/>
                        <a:buSzTx/>
                        <a:buFontTx/>
                        <a:buNone/>
                        <a:defRPr/>
                      </a:pPr>
                      <a:r>
                        <a:rPr lang="tr-TR" sz="1800" b="1" dirty="0">
                          <a:effectLst/>
                        </a:rPr>
                        <a:t>Barkod Yazıcı</a:t>
                      </a:r>
                      <a:endParaRPr lang="tr-TR" sz="1800" b="1" dirty="0">
                        <a:effectLst/>
                        <a:latin typeface="+mn-lt"/>
                        <a:ea typeface="Calibri" panose="020F0502020204030204" pitchFamily="34" charset="0"/>
                        <a:cs typeface="Calibri" panose="020F0502020204030204" pitchFamily="34" charset="0"/>
                      </a:endParaRPr>
                    </a:p>
                  </a:txBody>
                  <a:tcPr marL="0" marR="0" marT="0" marB="0"/>
                </a:tc>
                <a:tc>
                  <a:txBody>
                    <a:bodyPr/>
                    <a:lstStyle/>
                    <a:p>
                      <a:pPr marL="36195" algn="ctr">
                        <a:lnSpc>
                          <a:spcPct val="107000"/>
                        </a:lnSpc>
                        <a:spcAft>
                          <a:spcPts val="800"/>
                        </a:spcAft>
                      </a:pPr>
                      <a:r>
                        <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rPr>
                        <a:t>0</a:t>
                      </a:r>
                      <a:endParaRPr lang="tr-TR" sz="1800" b="1" dirty="0">
                        <a:solidFill>
                          <a:srgbClr val="C00000"/>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tc>
              </a:tr>
            </a:tbl>
          </a:graphicData>
        </a:graphic>
      </p:graphicFrame>
      <p:sp>
        <p:nvSpPr>
          <p:cNvPr id="6" name="Veri Yer Tutucusu 5"/>
          <p:cNvSpPr>
            <a:spLocks noGrp="1"/>
          </p:cNvSpPr>
          <p:nvPr>
            <p:ph type="dt" sz="half" idx="10"/>
          </p:nvPr>
        </p:nvSpPr>
        <p:spPr/>
        <p:txBody>
          <a:bodyPr/>
          <a:lstStyle/>
          <a:p>
            <a:fld id="{03878A17-3A24-4146-BBF5-1E747E175326}" type="datetime1">
              <a:rPr lang="tr-TR" smtClean="0"/>
            </a:fld>
            <a:endParaRPr lang="tr-TR"/>
          </a:p>
        </p:txBody>
      </p:sp>
      <p:sp>
        <p:nvSpPr>
          <p:cNvPr id="7" name="Slayt Numarası Yer Tutucusu 6"/>
          <p:cNvSpPr>
            <a:spLocks noGrp="1"/>
          </p:cNvSpPr>
          <p:nvPr>
            <p:ph type="sldNum" sz="quarter" idx="12"/>
          </p:nvPr>
        </p:nvSpPr>
        <p:spPr/>
        <p:txBody>
          <a:bodyPr/>
          <a:lstStyle/>
          <a:p>
            <a:fld id="{15D42E69-0B45-4D6A-BDA9-8F9042B0111B}" type="slidenum">
              <a:rPr lang="tr-TR" smtClean="0"/>
            </a:fld>
            <a:endParaRPr lang="tr-TR"/>
          </a:p>
        </p:txBody>
      </p:sp>
      <p:sp>
        <p:nvSpPr>
          <p:cNvPr id="8" name="Metin kutusu 7"/>
          <p:cNvSpPr txBox="1"/>
          <p:nvPr/>
        </p:nvSpPr>
        <p:spPr>
          <a:xfrm>
            <a:off x="703385" y="5998286"/>
            <a:ext cx="4572000" cy="276999"/>
          </a:xfrm>
          <a:prstGeom prst="rect">
            <a:avLst/>
          </a:prstGeom>
          <a:noFill/>
        </p:spPr>
        <p:txBody>
          <a:bodyPr wrap="square" rtlCol="0">
            <a:spAutoFit/>
          </a:bodyPr>
          <a:lstStyle/>
          <a:p>
            <a:r>
              <a:rPr lang="tr-TR" sz="1200" b="1" i="1" dirty="0">
                <a:solidFill>
                  <a:srgbClr val="C00000"/>
                </a:solidFill>
              </a:rPr>
              <a:t>*Bu cihazların dışında varsa lütfen tabloya ekleyiniz. </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fontScale="40000" lnSpcReduction="20000"/>
          </a:bodyPr>
          <a:lstStyle/>
          <a:p>
            <a:r>
              <a:rPr lang="tr-TR" sz="18500" b="1" dirty="0">
                <a:solidFill>
                  <a:srgbClr val="3333FF"/>
                </a:solidFill>
              </a:rPr>
              <a:t>Araştırma ve Geliştirme</a:t>
            </a:r>
            <a:endParaRPr lang="tr-TR" sz="18500" b="1" dirty="0">
              <a:solidFill>
                <a:srgbClr val="3333FF"/>
              </a:solidFill>
            </a:endParaRPr>
          </a:p>
          <a:p>
            <a:endParaRPr lang="tr-TR" sz="9600" b="1" dirty="0">
              <a:solidFill>
                <a:srgbClr val="FF0000"/>
              </a:solidFill>
            </a:endParaRPr>
          </a:p>
          <a:p>
            <a:endParaRPr lang="tr-TR" sz="9600" b="1" dirty="0">
              <a:solidFill>
                <a:srgbClr val="FF0000"/>
              </a:solidFill>
            </a:endParaRPr>
          </a:p>
          <a:p>
            <a:r>
              <a:rPr lang="tr-TR" sz="9600" b="1" dirty="0">
                <a:solidFill>
                  <a:srgbClr val="FF0000"/>
                </a:solidFill>
              </a:rPr>
              <a:t>Bilimsel, Sosyal, Kültürel ve Sportif Faaliyetler</a:t>
            </a:r>
            <a:endParaRPr lang="tr-TR" sz="60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A224D5C2-DC3A-45D9-A443-C8578C816423}"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
        <p:nvSpPr>
          <p:cNvPr id="7" name="Unvan 3"/>
          <p:cNvSpPr txBox="1"/>
          <p:nvPr/>
        </p:nvSpPr>
        <p:spPr>
          <a:xfrm>
            <a:off x="-1" y="797551"/>
            <a:ext cx="10741891" cy="69031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a:lstStyle>
          <a:p>
            <a:pPr algn="ctr"/>
            <a:r>
              <a:rPr lang="tr-TR" sz="3200" b="1" dirty="0">
                <a:solidFill>
                  <a:srgbClr val="FF0000"/>
                </a:solidFill>
              </a:rPr>
              <a:t>YÖNETİM: </a:t>
            </a:r>
            <a:r>
              <a:rPr lang="tr-TR" sz="3200" b="1" dirty="0">
                <a:solidFill>
                  <a:srgbClr val="3333FF"/>
                </a:solidFill>
              </a:rPr>
              <a:t>Bölüm Başkanlıkları</a:t>
            </a:r>
            <a:endParaRPr lang="tr-TR" sz="3200" dirty="0">
              <a:solidFill>
                <a:srgbClr val="3333FF"/>
              </a:solidFill>
              <a:latin typeface="+mn-lt"/>
            </a:endParaRPr>
          </a:p>
        </p:txBody>
      </p:sp>
      <p:graphicFrame>
        <p:nvGraphicFramePr>
          <p:cNvPr id="9" name="Tablo 8"/>
          <p:cNvGraphicFramePr>
            <a:graphicFrameLocks noGrp="1"/>
          </p:cNvGraphicFramePr>
          <p:nvPr/>
        </p:nvGraphicFramePr>
        <p:xfrm>
          <a:off x="496390" y="1782621"/>
          <a:ext cx="11372339" cy="4044793"/>
        </p:xfrm>
        <a:graphic>
          <a:graphicData uri="http://schemas.openxmlformats.org/drawingml/2006/table">
            <a:tbl>
              <a:tblPr firstRow="1" firstCol="1" bandRow="1">
                <a:tableStyleId>{BDBED569-4797-4DF1-A0F4-6AAB3CD982D8}</a:tableStyleId>
              </a:tblPr>
              <a:tblGrid>
                <a:gridCol w="2902592"/>
                <a:gridCol w="3001505"/>
                <a:gridCol w="2733655"/>
                <a:gridCol w="2734587"/>
              </a:tblGrid>
              <a:tr h="559051">
                <a:tc>
                  <a:txBody>
                    <a:bodyPr/>
                    <a:lstStyle/>
                    <a:p>
                      <a:pPr algn="ctr">
                        <a:lnSpc>
                          <a:spcPct val="100000"/>
                        </a:lnSpc>
                        <a:spcAft>
                          <a:spcPts val="0"/>
                        </a:spcAft>
                      </a:pPr>
                      <a:r>
                        <a:rPr lang="tr-TR" sz="1800" dirty="0">
                          <a:solidFill>
                            <a:srgbClr val="FF0000"/>
                          </a:solidFill>
                          <a:effectLst/>
                          <a:latin typeface="+mn-lt"/>
                        </a:rPr>
                        <a:t>BÖLÜM ADI*</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Başkanı </a:t>
                      </a:r>
                      <a:endParaRPr lang="tr-TR" sz="1800" dirty="0">
                        <a:solidFill>
                          <a:srgbClr val="FF0000"/>
                        </a:solidFill>
                        <a:effectLst/>
                        <a:latin typeface="+mn-lt"/>
                      </a:endParaRPr>
                    </a:p>
                    <a:p>
                      <a:pPr algn="ctr">
                        <a:lnSpc>
                          <a:spcPct val="100000"/>
                        </a:lnSpc>
                        <a:spcAft>
                          <a:spcPts val="0"/>
                        </a:spcAft>
                      </a:pP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800" dirty="0">
                          <a:solidFill>
                            <a:srgbClr val="FF0000"/>
                          </a:solidFill>
                          <a:effectLst/>
                          <a:latin typeface="+mn-lt"/>
                        </a:rPr>
                        <a:t>Bölüm Başkan Yardımcısı </a:t>
                      </a:r>
                      <a:r>
                        <a:rPr lang="tr-TR" sz="1800" dirty="0" err="1">
                          <a:solidFill>
                            <a:srgbClr val="FF0000"/>
                          </a:solidFill>
                          <a:effectLst/>
                          <a:latin typeface="+mn-lt"/>
                        </a:rPr>
                        <a:t>Ünvanı</a:t>
                      </a:r>
                      <a:r>
                        <a:rPr lang="tr-TR" sz="1800" dirty="0">
                          <a:solidFill>
                            <a:srgbClr val="FF0000"/>
                          </a:solidFill>
                          <a:effectLst/>
                          <a:latin typeface="+mn-lt"/>
                        </a:rPr>
                        <a:t> Adı Soyadı</a:t>
                      </a:r>
                      <a:endParaRPr lang="tr-TR" sz="1800"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r>
                        <a:rPr lang="tr-TR" sz="1800" dirty="0">
                          <a:effectLst/>
                          <a:latin typeface="+mn-lt"/>
                          <a:cs typeface="Times New Roman" panose="02020603050405020304" pitchFamily="18" charset="0"/>
                        </a:rPr>
                        <a:t>Cerrahi Tıp Bilimleri Bölümü</a:t>
                      </a:r>
                      <a:endParaRPr lang="tr-TR" sz="1800" dirty="0">
                        <a:effectLst/>
                        <a:latin typeface="+mn-lt"/>
                        <a:cs typeface="Times New Roman" panose="02020603050405020304" pitchFamily="18" charset="0"/>
                      </a:endParaRPr>
                    </a:p>
                  </a:txBody>
                  <a:tcPr marL="68580" marR="68580" marT="0" marB="0" anchor="ctr"/>
                </a:tc>
                <a:tc>
                  <a:txBody>
                    <a:bodyPr/>
                    <a:lstStyle/>
                    <a:p>
                      <a:r>
                        <a:rPr lang="tr-TR" sz="1800" dirty="0">
                          <a:effectLst/>
                          <a:latin typeface="+mn-lt"/>
                          <a:cs typeface="Times New Roman" panose="02020603050405020304" pitchFamily="18" charset="0"/>
                        </a:rPr>
                        <a:t>Prof. Dr. Faruk AKSOY</a:t>
                      </a:r>
                      <a:endParaRPr lang="tr-TR" sz="1800" dirty="0">
                        <a:effectLst/>
                        <a:latin typeface="+mn-lt"/>
                        <a:cs typeface="Times New Roman" panose="02020603050405020304" pitchFamily="18" charset="0"/>
                      </a:endParaRPr>
                    </a:p>
                  </a:txBody>
                  <a:tcPr marL="68580" marR="68580" marT="0" marB="0" anchor="ctr"/>
                </a:tc>
                <a:tc>
                  <a:txBody>
                    <a:bodyPr/>
                    <a:lstStyle/>
                    <a:p>
                      <a:r>
                        <a:rPr lang="tr-TR" sz="1800">
                          <a:effectLst/>
                          <a:latin typeface="+mn-lt"/>
                          <a:cs typeface="Times New Roman" panose="02020603050405020304" pitchFamily="18" charset="0"/>
                        </a:rPr>
                        <a:t>Doç. Dr. Şebnem ALANYA TOSUN</a:t>
                      </a:r>
                      <a:endParaRPr lang="tr-TR" sz="180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r>
                        <a:rPr lang="tr-TR" sz="1800" dirty="0">
                          <a:effectLst/>
                          <a:latin typeface="+mn-lt"/>
                          <a:cs typeface="Times New Roman" panose="02020603050405020304" pitchFamily="18" charset="0"/>
                        </a:rPr>
                        <a:t>Dahili Tıp Bilimleri Bölümü</a:t>
                      </a:r>
                      <a:endParaRPr lang="tr-TR" sz="1800" dirty="0">
                        <a:effectLst/>
                        <a:latin typeface="+mn-lt"/>
                        <a:cs typeface="Times New Roman" panose="02020603050405020304" pitchFamily="18" charset="0"/>
                      </a:endParaRPr>
                    </a:p>
                  </a:txBody>
                  <a:tcPr marL="68580" marR="68580" marT="0" marB="0" anchor="ctr"/>
                </a:tc>
                <a:tc>
                  <a:txBody>
                    <a:bodyPr/>
                    <a:lstStyle/>
                    <a:p>
                      <a:r>
                        <a:rPr lang="tr-TR" sz="1800" dirty="0">
                          <a:effectLst/>
                          <a:latin typeface="+mn-lt"/>
                          <a:cs typeface="Times New Roman" panose="02020603050405020304" pitchFamily="18" charset="0"/>
                        </a:rPr>
                        <a:t>Prof. Dr. Süleyman TÜREDİ</a:t>
                      </a:r>
                      <a:endParaRPr lang="tr-TR" sz="1800" dirty="0">
                        <a:effectLst/>
                        <a:latin typeface="+mn-lt"/>
                        <a:cs typeface="Times New Roman" panose="02020603050405020304" pitchFamily="18" charset="0"/>
                      </a:endParaRPr>
                    </a:p>
                  </a:txBody>
                  <a:tcPr marL="68580" marR="68580" marT="0" marB="0" anchor="ctr"/>
                </a:tc>
                <a:tc>
                  <a:txBody>
                    <a:bodyPr/>
                    <a:lstStyle/>
                    <a:p>
                      <a:r>
                        <a:rPr lang="tr-TR" sz="1800">
                          <a:effectLst/>
                          <a:latin typeface="+mn-lt"/>
                          <a:cs typeface="Times New Roman" panose="02020603050405020304" pitchFamily="18" charset="0"/>
                        </a:rPr>
                        <a:t>Dr. Öğr. Üyesi Özgen GÖNENÇ ÇEKİÇ</a:t>
                      </a:r>
                      <a:endParaRPr lang="tr-TR" sz="180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pPr>
                        <a:lnSpc>
                          <a:spcPct val="107000"/>
                        </a:lnSpc>
                        <a:spcAft>
                          <a:spcPts val="0"/>
                        </a:spcAft>
                      </a:pPr>
                      <a:r>
                        <a:rPr lang="tr-TR" sz="1800" dirty="0">
                          <a:effectLst/>
                          <a:latin typeface="+mn-lt"/>
                        </a:rPr>
                        <a:t>Temel Tıp Bilimleri Bölümü</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Doç. Dr. Serap ÖZER YAMAN</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447492">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a:effectLst/>
                          <a:latin typeface="+mn-lt"/>
                        </a:rPr>
                        <a:t> </a:t>
                      </a:r>
                      <a:endParaRPr lang="tr-TR" sz="1800">
                        <a:effectLst/>
                        <a:latin typeface="+mn-lt"/>
                        <a:ea typeface="Calibri" panose="020F0502020204030204" pitchFamily="34" charset="0"/>
                        <a:cs typeface="Times New Roman" panose="02020603050405020304" pitchFamily="18" charset="0"/>
                      </a:endParaRPr>
                    </a:p>
                  </a:txBody>
                  <a:tcPr marL="68580" marR="68580" marT="0" marB="0" anchor="ctr"/>
                </a:tc>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r>
              <a:tr h="299247">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endParaRPr lang="tr-TR" sz="1800" dirty="0">
                        <a:effectLst/>
                        <a:latin typeface="+mn-lt"/>
                        <a:cs typeface="Times New Roman" panose="02020603050405020304" pitchFamily="18" charset="0"/>
                      </a:endParaRPr>
                    </a:p>
                  </a:txBody>
                  <a:tcPr marL="68580" marR="68580" marT="0" marB="0" anchor="ctr"/>
                </a:tc>
                <a:tc>
                  <a:txBody>
                    <a:bodyPr/>
                    <a:lstStyle/>
                    <a:p>
                      <a:pP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10" name="Metin kutusu 9"/>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endParaRPr lang="tr-TR" b="1" i="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587027"/>
          </a:xfrm>
        </p:spPr>
        <p:txBody>
          <a:bodyPr>
            <a:noAutofit/>
          </a:bodyPr>
          <a:lstStyle/>
          <a:p>
            <a:pPr algn="ctr"/>
            <a:r>
              <a:rPr lang="tr-TR" sz="2400" b="1" dirty="0">
                <a:solidFill>
                  <a:srgbClr val="FF0000"/>
                </a:solidFill>
              </a:rPr>
              <a:t>Araştırma ve Geliştirme Faaliyetleri: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241378" y="1968423"/>
          <a:ext cx="11466917" cy="3940103"/>
        </p:xfrm>
        <a:graphic>
          <a:graphicData uri="http://schemas.openxmlformats.org/drawingml/2006/table">
            <a:tbl>
              <a:tblPr firstRow="1" firstCol="1" lastRow="1" lastCol="1" bandRow="1" bandCol="1">
                <a:tableStyleId>{5940675A-B579-460E-94D1-54222C63F5DA}</a:tableStyleId>
              </a:tblPr>
              <a:tblGrid>
                <a:gridCol w="9886596"/>
                <a:gridCol w="884583"/>
                <a:gridCol w="695738"/>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a:spcAft>
                          <a:spcPts val="0"/>
                        </a:spcAft>
                        <a:tabLst>
                          <a:tab pos="5450840" algn="l"/>
                        </a:tabLst>
                      </a:pPr>
                      <a:r>
                        <a:rPr lang="tr-TR" sz="1400" b="1" dirty="0">
                          <a:solidFill>
                            <a:srgbClr val="FF0000"/>
                          </a:solidFill>
                          <a:effectLst/>
                        </a:rPr>
                        <a:t>SCI, SCI-E, SSCI veya AHCI </a:t>
                      </a:r>
                      <a:r>
                        <a:rPr lang="tr-TR" sz="1400" dirty="0">
                          <a:effectLst/>
                        </a:rPr>
                        <a:t>kapsamındaki dergilerde yayımlanmış makale (Q1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(Q2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20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a:spcAft>
                          <a:spcPts val="0"/>
                        </a:spcAft>
                        <a:tabLst>
                          <a:tab pos="5270500" algn="l"/>
                        </a:tabLst>
                      </a:pPr>
                      <a:r>
                        <a:rPr lang="tr-TR" sz="1400" b="1" dirty="0">
                          <a:solidFill>
                            <a:srgbClr val="FF0000"/>
                          </a:solidFill>
                          <a:effectLst/>
                        </a:rPr>
                        <a:t>SCI, SCI-E, SSCI veya AHCI </a:t>
                      </a:r>
                      <a:r>
                        <a:rPr lang="tr-TR" sz="1400" dirty="0">
                          <a:effectLst/>
                        </a:rPr>
                        <a:t>kapsamındaki dergilerde yayımlanmış makale (Q3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11 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a:spcAft>
                          <a:spcPts val="0"/>
                        </a:spcAft>
                        <a:tabLst>
                          <a:tab pos="5270500" algn="l"/>
                        </a:tabLst>
                      </a:pPr>
                      <a:r>
                        <a:rPr lang="tr-TR" sz="1400" b="1" dirty="0">
                          <a:solidFill>
                            <a:srgbClr val="FF0000"/>
                          </a:solidFill>
                          <a:effectLst/>
                        </a:rPr>
                        <a:t>ESCI, SCI-E, SSCI veya AHCI </a:t>
                      </a:r>
                      <a:r>
                        <a:rPr lang="tr-TR" sz="1400" dirty="0">
                          <a:effectLst/>
                        </a:rPr>
                        <a:t>kapsamındaki dergilerde yayımlanmış makale (Q4* olarak taranan dergide)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3353">
                <a:tc>
                  <a:txBody>
                    <a:bodyPr/>
                    <a:lstStyle/>
                    <a:p>
                      <a:pPr marL="36195" marR="36195">
                        <a:spcAft>
                          <a:spcPts val="0"/>
                        </a:spcAft>
                        <a:tabLst>
                          <a:tab pos="5270500" algn="l"/>
                        </a:tabLst>
                      </a:pPr>
                      <a:r>
                        <a:rPr lang="tr-TR" sz="1400" b="1" dirty="0">
                          <a:solidFill>
                            <a:srgbClr val="FF0000"/>
                          </a:solidFill>
                          <a:effectLst/>
                        </a:rPr>
                        <a:t>ÜAK ve Trabzon Üniversitesi senatosu </a:t>
                      </a:r>
                      <a:r>
                        <a:rPr lang="tr-TR" sz="1400" dirty="0">
                          <a:effectLst/>
                        </a:rPr>
                        <a:t>tarafından belirlenen uluslararası alan endekslerinde taranan dergilerde yayımlanmış makale</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04284">
                <a:tc>
                  <a:txBody>
                    <a:bodyPr/>
                    <a:lstStyle/>
                    <a:p>
                      <a:pPr marL="36195" marR="36195">
                        <a:spcAft>
                          <a:spcPts val="0"/>
                        </a:spcAft>
                        <a:tabLst>
                          <a:tab pos="5450840" algn="l"/>
                        </a:tabLst>
                      </a:pPr>
                      <a:r>
                        <a:rPr lang="tr-TR" sz="1400" dirty="0">
                          <a:effectLst/>
                        </a:rPr>
                        <a:t>Diğer uluslararası hakemli dergilerde yayınlanmış araştırma makalesi</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a:spcAft>
                          <a:spcPts val="0"/>
                        </a:spcAft>
                        <a:tabLst>
                          <a:tab pos="5450840" algn="l"/>
                        </a:tabLst>
                      </a:pPr>
                      <a:r>
                        <a:rPr lang="tr-TR" sz="1400" b="1" dirty="0">
                          <a:solidFill>
                            <a:srgbClr val="FF0000"/>
                          </a:solidFill>
                          <a:effectLst/>
                        </a:rPr>
                        <a:t>TR Dizin tarafından taranan </a:t>
                      </a:r>
                      <a:r>
                        <a:rPr lang="tr-TR" sz="1400" dirty="0">
                          <a:effectLst/>
                        </a:rPr>
                        <a:t>ulusal hakemli dergilerde yayınlanmış makale </a:t>
                      </a:r>
                      <a:endParaRPr lang="tr-TR"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14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2423">
                <a:tc>
                  <a:txBody>
                    <a:bodyPr/>
                    <a:lstStyle/>
                    <a:p>
                      <a:pPr marL="36195" marR="36195">
                        <a:lnSpc>
                          <a:spcPct val="107000"/>
                        </a:lnSpc>
                        <a:spcAft>
                          <a:spcPts val="0"/>
                        </a:spcAft>
                      </a:pPr>
                      <a:r>
                        <a:rPr lang="tr-TR" sz="1400" dirty="0">
                          <a:effectLst/>
                        </a:rPr>
                        <a:t>TR Dizin tarafından taranan ulusal hakemli dergiler dışındaki ulusal hakemli dergilerde yayımlanmış makale</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14542">
                <a:tc>
                  <a:txBody>
                    <a:bodyPr/>
                    <a:lstStyle/>
                    <a:p>
                      <a:pPr marL="36195" marR="36195">
                        <a:lnSpc>
                          <a:spcPct val="107000"/>
                        </a:lnSpc>
                        <a:spcAft>
                          <a:spcPts val="0"/>
                        </a:spcAft>
                      </a:pPr>
                      <a:r>
                        <a:rPr lang="tr-TR" sz="1400" dirty="0">
                          <a:effectLst/>
                        </a:rPr>
                        <a:t>Diğer hakemli dergide yayımlanmış editöre mektup, araştırma notu, özet veya kitap kritiği</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18572">
                <a:tc>
                  <a:txBody>
                    <a:bodyPr/>
                    <a:lstStyle/>
                    <a:p>
                      <a:pPr algn="r">
                        <a:lnSpc>
                          <a:spcPct val="107000"/>
                        </a:lnSpc>
                        <a:spcAft>
                          <a:spcPts val="0"/>
                        </a:spcAft>
                      </a:pPr>
                      <a:r>
                        <a:rPr lang="tr-TR" sz="1400" b="1" dirty="0">
                          <a:solidFill>
                            <a:srgbClr val="FF0000"/>
                          </a:solidFill>
                          <a:effectLst/>
                        </a:rPr>
                        <a:t>TOPLAM</a:t>
                      </a:r>
                      <a:endParaRPr lang="tr-TR" sz="1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69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41378" y="822035"/>
            <a:ext cx="10352730" cy="45258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Makale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61450" y="2051551"/>
          <a:ext cx="11466917" cy="3403958"/>
        </p:xfrm>
        <a:graphic>
          <a:graphicData uri="http://schemas.openxmlformats.org/drawingml/2006/table">
            <a:tbl>
              <a:tblPr firstRow="1" firstCol="1" lastRow="1" lastCol="1" bandRow="1" bandCol="1">
                <a:tableStyleId>{5940675A-B579-460E-94D1-54222C63F5DA}</a:tableStyleId>
              </a:tblPr>
              <a:tblGrid>
                <a:gridCol w="9886596"/>
                <a:gridCol w="884583"/>
                <a:gridCol w="695738"/>
              </a:tblGrid>
              <a:tr h="257942">
                <a:tc>
                  <a:txBody>
                    <a:bodyPr/>
                    <a:lstStyle/>
                    <a:p>
                      <a:pPr algn="ctr">
                        <a:lnSpc>
                          <a:spcPct val="107000"/>
                        </a:lnSpc>
                        <a:spcAft>
                          <a:spcPts val="0"/>
                        </a:spcAft>
                      </a:pPr>
                      <a:r>
                        <a:rPr lang="tr-TR" sz="1600" b="1" dirty="0">
                          <a:solidFill>
                            <a:srgbClr val="FF0000"/>
                          </a:solidFill>
                          <a:effectLst/>
                        </a:rPr>
                        <a:t>MAKALELER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(Q1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270500" algn="l"/>
                        </a:tabLst>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Q2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53353">
                <a:tc>
                  <a:txBody>
                    <a:bodyPr/>
                    <a:lstStyle/>
                    <a:p>
                      <a:pPr marL="0" marR="0" lvl="0" indent="0" algn="l" defTabSz="914400" rtl="0" eaLnBrk="1" fontAlgn="auto" latinLnBrk="0" hangingPunct="1">
                        <a:lnSpc>
                          <a:spcPct val="150000"/>
                        </a:lnSpc>
                        <a:spcBef>
                          <a:spcPts val="0"/>
                        </a:spcBef>
                        <a:spcAft>
                          <a:spcPts val="0"/>
                        </a:spcAft>
                        <a:buClrTx/>
                        <a:buSzTx/>
                        <a:buFontTx/>
                        <a:buNone/>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04284">
                <a:tc>
                  <a:txBody>
                    <a:bodyPr/>
                    <a:lstStyle/>
                    <a:p>
                      <a:pPr marL="0" marR="0" lvl="0" indent="0" algn="l" defTabSz="914400" rtl="0" eaLnBrk="1" fontAlgn="auto" latinLnBrk="0" hangingPunct="1">
                        <a:lnSpc>
                          <a:spcPct val="150000"/>
                        </a:lnSpc>
                        <a:spcBef>
                          <a:spcPts val="0"/>
                        </a:spcBef>
                        <a:spcAft>
                          <a:spcPts val="0"/>
                        </a:spcAft>
                        <a:buClrTx/>
                        <a:buSzTx/>
                        <a:buFontTx/>
                        <a:buNone/>
                        <a:defRPr/>
                      </a:pPr>
                      <a:r>
                        <a:rPr lang="tr-TR" sz="1400" b="1" dirty="0">
                          <a:solidFill>
                            <a:srgbClr val="FF0000"/>
                          </a:solidFill>
                          <a:effectLst/>
                        </a:rPr>
                        <a:t>SCI, SCI-E, SSCI veya AHCI </a:t>
                      </a:r>
                      <a:r>
                        <a:rPr lang="tr-TR" sz="1400" dirty="0">
                          <a:effectLst/>
                        </a:rPr>
                        <a:t>kapsamındaki dergilerde (</a:t>
                      </a:r>
                      <a:r>
                        <a:rPr lang="tr-TR" sz="1400" dirty="0">
                          <a:solidFill>
                            <a:srgbClr val="3333FF"/>
                          </a:solidFill>
                          <a:effectLst/>
                        </a:rPr>
                        <a:t>Q3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87444">
                <a:tc>
                  <a:txBody>
                    <a:bodyPr/>
                    <a:lstStyle/>
                    <a:p>
                      <a:pPr marL="36195" marR="36195" lvl="0" indent="0" algn="l" defTabSz="914400" rtl="0" eaLnBrk="1" fontAlgn="auto" latinLnBrk="0" hangingPunct="1">
                        <a:lnSpc>
                          <a:spcPct val="150000"/>
                        </a:lnSpc>
                        <a:spcBef>
                          <a:spcPts val="0"/>
                        </a:spcBef>
                        <a:spcAft>
                          <a:spcPts val="0"/>
                        </a:spcAft>
                        <a:buClrTx/>
                        <a:buSzTx/>
                        <a:buFontTx/>
                        <a:buNone/>
                        <a:tabLst>
                          <a:tab pos="5450840" algn="l"/>
                        </a:tabLst>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üyesi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defRPr/>
                      </a:pPr>
                      <a:r>
                        <a:rPr lang="tr-TR" sz="1400" b="1" dirty="0">
                          <a:solidFill>
                            <a:srgbClr val="FF0000"/>
                          </a:solidFill>
                          <a:effectLst/>
                        </a:rPr>
                        <a:t>ESCI, SCI-E, SSCI veya AHCI </a:t>
                      </a:r>
                      <a:r>
                        <a:rPr lang="tr-TR" sz="1400" dirty="0">
                          <a:effectLst/>
                        </a:rPr>
                        <a:t>kapsamındaki dergilerde (</a:t>
                      </a:r>
                      <a:r>
                        <a:rPr lang="tr-TR" sz="1400" dirty="0">
                          <a:solidFill>
                            <a:srgbClr val="3333FF"/>
                          </a:solidFill>
                          <a:effectLst/>
                        </a:rPr>
                        <a:t>Q4* olarak taranan 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elemanı </a:t>
                      </a:r>
                      <a:r>
                        <a:rPr lang="tr-TR" sz="1400" dirty="0">
                          <a:effectLst/>
                          <a:latin typeface="+mn-lt"/>
                          <a:ea typeface="Calibri" panose="020F0502020204030204" pitchFamily="34" charset="0"/>
                          <a:cs typeface="Times New Roman" panose="02020603050405020304" pitchFamily="18" charset="0"/>
                        </a:rPr>
                        <a:t>başına 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graphicFrame>
        <p:nvGraphicFramePr>
          <p:cNvPr id="7" name="6 Tablo"/>
          <p:cNvGraphicFramePr>
            <a:graphicFrameLocks noGrp="1"/>
          </p:cNvGraphicFramePr>
          <p:nvPr/>
        </p:nvGraphicFramePr>
        <p:xfrm>
          <a:off x="366373" y="5441979"/>
          <a:ext cx="11466917" cy="432423"/>
        </p:xfrm>
        <a:graphic>
          <a:graphicData uri="http://schemas.openxmlformats.org/drawingml/2006/table">
            <a:tbl>
              <a:tblPr firstRow="1" firstCol="1" lastRow="1" lastCol="1" bandRow="1" bandCol="1">
                <a:tableStyleId>{5940675A-B579-460E-94D1-54222C63F5DA}</a:tableStyleId>
              </a:tblPr>
              <a:tblGrid>
                <a:gridCol w="9886596"/>
                <a:gridCol w="884583"/>
                <a:gridCol w="695738"/>
              </a:tblGrid>
              <a:tr h="432423">
                <a:tc>
                  <a:txBody>
                    <a:bodyPr/>
                    <a:lstStyle/>
                    <a:p>
                      <a:pPr marL="36195" marR="36195" lvl="0" indent="0" algn="l" defTabSz="914400" rtl="0" eaLnBrk="1" fontAlgn="auto" latinLnBrk="0" hangingPunct="1">
                        <a:lnSpc>
                          <a:spcPct val="150000"/>
                        </a:lnSpc>
                        <a:spcBef>
                          <a:spcPts val="0"/>
                        </a:spcBef>
                        <a:spcAft>
                          <a:spcPts val="0"/>
                        </a:spcAft>
                        <a:buClrTx/>
                        <a:buSzTx/>
                        <a:buFontTx/>
                        <a:buNone/>
                        <a:defRPr/>
                      </a:pPr>
                      <a:r>
                        <a:rPr lang="tr-TR" sz="1400" b="1" dirty="0" smtClean="0">
                          <a:solidFill>
                            <a:srgbClr val="FF0000"/>
                          </a:solidFill>
                          <a:effectLst/>
                        </a:rPr>
                        <a:t>TR Dizin </a:t>
                      </a:r>
                      <a:r>
                        <a:rPr lang="tr-TR" sz="1400" dirty="0" smtClean="0">
                          <a:effectLst/>
                        </a:rPr>
                        <a:t>kapsamındaki </a:t>
                      </a:r>
                      <a:r>
                        <a:rPr lang="tr-TR" sz="1400" dirty="0">
                          <a:effectLst/>
                        </a:rPr>
                        <a:t>dergilerde </a:t>
                      </a:r>
                      <a:r>
                        <a:rPr lang="tr-TR" sz="1400" dirty="0" smtClean="0">
                          <a:effectLst/>
                        </a:rPr>
                        <a:t>(</a:t>
                      </a:r>
                      <a:r>
                        <a:rPr lang="tr-TR" sz="1400" dirty="0" err="1" smtClean="0">
                          <a:solidFill>
                            <a:srgbClr val="3333FF"/>
                          </a:solidFill>
                          <a:effectLst/>
                        </a:rPr>
                        <a:t>Ulakbim</a:t>
                      </a:r>
                      <a:r>
                        <a:rPr lang="tr-TR" sz="1400" baseline="0" dirty="0" smtClean="0">
                          <a:solidFill>
                            <a:srgbClr val="3333FF"/>
                          </a:solidFill>
                          <a:effectLst/>
                        </a:rPr>
                        <a:t>-ulusal  olarak </a:t>
                      </a:r>
                      <a:r>
                        <a:rPr lang="tr-TR" sz="1400" dirty="0" smtClean="0">
                          <a:solidFill>
                            <a:srgbClr val="3333FF"/>
                          </a:solidFill>
                          <a:effectLst/>
                        </a:rPr>
                        <a:t>taranan </a:t>
                      </a:r>
                      <a:r>
                        <a:rPr lang="tr-TR" sz="1400" dirty="0">
                          <a:solidFill>
                            <a:srgbClr val="3333FF"/>
                          </a:solidFill>
                          <a:effectLst/>
                        </a:rPr>
                        <a:t>dergide</a:t>
                      </a:r>
                      <a:r>
                        <a:rPr lang="tr-TR" sz="1400" dirty="0">
                          <a:effectLst/>
                        </a:rPr>
                        <a:t>)</a:t>
                      </a:r>
                      <a:r>
                        <a:rPr lang="tr-TR" sz="1400" dirty="0">
                          <a:effectLst/>
                          <a:latin typeface="+mn-lt"/>
                          <a:ea typeface="Calibri" panose="020F0502020204030204" pitchFamily="34" charset="0"/>
                          <a:cs typeface="Times New Roman" panose="02020603050405020304" pitchFamily="18" charset="0"/>
                        </a:rPr>
                        <a:t> </a:t>
                      </a:r>
                      <a:r>
                        <a:rPr lang="tr-TR" sz="1400" u="sng" dirty="0">
                          <a:effectLst/>
                          <a:latin typeface="+mn-lt"/>
                          <a:ea typeface="Calibri" panose="020F0502020204030204" pitchFamily="34" charset="0"/>
                          <a:cs typeface="Times New Roman" panose="02020603050405020304" pitchFamily="18" charset="0"/>
                        </a:rPr>
                        <a:t>öğretim </a:t>
                      </a:r>
                      <a:r>
                        <a:rPr lang="tr-TR" sz="1400" u="sng" dirty="0" smtClean="0">
                          <a:effectLst/>
                          <a:latin typeface="+mn-lt"/>
                          <a:ea typeface="Calibri" panose="020F0502020204030204" pitchFamily="34" charset="0"/>
                          <a:cs typeface="Times New Roman" panose="02020603050405020304" pitchFamily="18" charset="0"/>
                        </a:rPr>
                        <a:t>üyesi </a:t>
                      </a:r>
                      <a:r>
                        <a:rPr lang="tr-TR" sz="1400" dirty="0" smtClean="0">
                          <a:effectLst/>
                          <a:latin typeface="+mn-lt"/>
                          <a:ea typeface="Calibri" panose="020F0502020204030204" pitchFamily="34" charset="0"/>
                          <a:cs typeface="Times New Roman" panose="02020603050405020304" pitchFamily="18" charset="0"/>
                        </a:rPr>
                        <a:t>başına </a:t>
                      </a:r>
                      <a:r>
                        <a:rPr lang="tr-TR" sz="1400" dirty="0">
                          <a:effectLst/>
                          <a:latin typeface="+mn-lt"/>
                          <a:ea typeface="Calibri" panose="020F0502020204030204" pitchFamily="34" charset="0"/>
                          <a:cs typeface="Times New Roman" panose="02020603050405020304" pitchFamily="18" charset="0"/>
                        </a:rPr>
                        <a:t>düşen yayın sayısı</a:t>
                      </a:r>
                      <a:endParaRPr lang="tr-TR"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50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58418" y="820987"/>
            <a:ext cx="10446528" cy="600893"/>
          </a:xfrm>
        </p:spPr>
        <p:txBody>
          <a:bodyPr>
            <a:noAutofit/>
          </a:bodyPr>
          <a:lstStyle/>
          <a:p>
            <a:pPr algn="ctr"/>
            <a:r>
              <a:rPr lang="tr-TR" sz="2400" b="1" dirty="0">
                <a:solidFill>
                  <a:srgbClr val="FF0000"/>
                </a:solidFill>
              </a:rPr>
              <a:t>Araştırma ve Geliştirme Faaliyetleri : </a:t>
            </a:r>
            <a:r>
              <a:rPr lang="tr-TR" sz="2400" b="1" dirty="0">
                <a:solidFill>
                  <a:srgbClr val="3333FF"/>
                </a:solidFill>
                <a:cs typeface="Calibri" panose="020F0502020204030204" pitchFamily="34" charset="0"/>
              </a:rPr>
              <a:t>Yıllara Göre Kitap Bilgileri</a:t>
            </a:r>
            <a:endParaRPr lang="tr-TR" sz="2400" dirty="0">
              <a:solidFill>
                <a:srgbClr val="3333FF"/>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457201" y="1992512"/>
          <a:ext cx="11374581" cy="3795229"/>
        </p:xfrm>
        <a:graphic>
          <a:graphicData uri="http://schemas.openxmlformats.org/drawingml/2006/table">
            <a:tbl>
              <a:tblPr firstRow="1" firstCol="1" lastRow="1" lastCol="1" bandRow="1" bandCol="1">
                <a:tableStyleId>{5940675A-B579-460E-94D1-54222C63F5DA}</a:tableStyleId>
              </a:tblPr>
              <a:tblGrid>
                <a:gridCol w="9789274"/>
                <a:gridCol w="790980"/>
                <a:gridCol w="794327"/>
              </a:tblGrid>
              <a:tr h="335052">
                <a:tc>
                  <a:txBody>
                    <a:bodyPr/>
                    <a:lstStyle/>
                    <a:p>
                      <a:pPr marL="36195" algn="ctr">
                        <a:lnSpc>
                          <a:spcPct val="100000"/>
                        </a:lnSpc>
                        <a:spcAft>
                          <a:spcPts val="0"/>
                        </a:spcAft>
                      </a:pPr>
                      <a:r>
                        <a:rPr lang="tr-TR" sz="1600" b="1" dirty="0">
                          <a:solidFill>
                            <a:srgbClr val="FF0000"/>
                          </a:solidFill>
                          <a:effectLst/>
                        </a:rPr>
                        <a:t>KİTAPLAR</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83777">
                <a:tc>
                  <a:txBody>
                    <a:bodyPr/>
                    <a:lstStyle/>
                    <a:p>
                      <a:pPr marL="36195"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 </a:t>
                      </a:r>
                      <a:r>
                        <a:rPr lang="tr-TR" sz="1600" b="1" dirty="0">
                          <a:effectLst/>
                        </a:rPr>
                        <a:t>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r>
                        <a:rPr lang="tr-TR" sz="1600" dirty="0" smtClean="0">
                          <a:effectLst/>
                        </a:rPr>
                        <a:t>8</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1083">
                <a:tc>
                  <a:txBody>
                    <a:bodyPr/>
                    <a:lstStyle/>
                    <a:p>
                      <a:pPr marL="36195"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uluslararası</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83777">
                <a:tc>
                  <a:txBody>
                    <a:bodyPr/>
                    <a:lstStyle/>
                    <a:p>
                      <a:pPr marL="36195"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251083">
                <a:tc>
                  <a:txBody>
                    <a:bodyPr/>
                    <a:lstStyle/>
                    <a:p>
                      <a:pPr marL="36195" marR="36195">
                        <a:lnSpc>
                          <a:spcPct val="100000"/>
                        </a:lnSpc>
                        <a:spcAft>
                          <a:spcPts val="0"/>
                        </a:spcAft>
                        <a:tabLst>
                          <a:tab pos="5450840" algn="l"/>
                        </a:tabLst>
                      </a:pPr>
                      <a:r>
                        <a:rPr lang="tr-TR" sz="1600" b="1" dirty="0">
                          <a:effectLst/>
                        </a:rPr>
                        <a:t>Tanınmış </a:t>
                      </a:r>
                      <a:r>
                        <a:rPr lang="tr-TR" sz="1600" b="1" dirty="0">
                          <a:solidFill>
                            <a:srgbClr val="FF0000"/>
                          </a:solidFill>
                          <a:effectLst/>
                        </a:rPr>
                        <a:t>ulusal</a:t>
                      </a:r>
                      <a:r>
                        <a:rPr lang="tr-TR" sz="1600" b="1" dirty="0">
                          <a:effectLst/>
                        </a:rPr>
                        <a:t> yayınevleri tarafından yayınlanmış özgün bilimsel kitap editörlüğü, bölüm yazarlığı </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04854">
                <a:tc>
                  <a:txBody>
                    <a:bodyPr/>
                    <a:lstStyle/>
                    <a:p>
                      <a:pPr marL="36195" marR="36195">
                        <a:lnSpc>
                          <a:spcPct val="100000"/>
                        </a:lnSpc>
                        <a:spcAft>
                          <a:spcPts val="0"/>
                        </a:spcAft>
                      </a:pPr>
                      <a:r>
                        <a:rPr lang="tr-TR" sz="1600" b="1" dirty="0">
                          <a:effectLst/>
                        </a:rPr>
                        <a:t>Alanında çeviri kitap editörlüğü, kitap bölümü çevirisi, tam kitap çevirisi (Yabancı dil alanındaki adaylar kendi dil alanlarında çeviri yaparsa, puanın yarısı)</a:t>
                      </a:r>
                      <a:endParaRPr lang="tr-T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04493">
                <a:tc>
                  <a:txBody>
                    <a:bodyPr/>
                    <a:lstStyle/>
                    <a:p>
                      <a:pPr marL="36195" marR="36195">
                        <a:lnSpc>
                          <a:spcPct val="100000"/>
                        </a:lnSpc>
                        <a:spcAft>
                          <a:spcPts val="0"/>
                        </a:spcAft>
                        <a:tabLst>
                          <a:tab pos="5450840" algn="l"/>
                        </a:tabLst>
                      </a:pPr>
                      <a:r>
                        <a:rPr lang="tr-TR" sz="1600" b="1" dirty="0">
                          <a:effectLst/>
                        </a:rPr>
                        <a:t>Üniversite tarafından hakem incelemesi yaptırıldıktan sonra yayınlanan ders kitabı (Hakemsiz ders kitapları puanlandırmaya tabi tutulmaz)</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04493">
                <a:tc>
                  <a:txBody>
                    <a:bodyPr/>
                    <a:lstStyle/>
                    <a:p>
                      <a:pPr marL="36195" marR="36195">
                        <a:lnSpc>
                          <a:spcPct val="100000"/>
                        </a:lnSpc>
                        <a:spcAft>
                          <a:spcPts val="0"/>
                        </a:spcAft>
                        <a:tabLst>
                          <a:tab pos="5450840" algn="l"/>
                        </a:tabLst>
                      </a:pPr>
                      <a:r>
                        <a:rPr lang="tr-TR" sz="1600" b="1" dirty="0">
                          <a:solidFill>
                            <a:srgbClr val="FF0000"/>
                          </a:solidFill>
                          <a:effectLst/>
                        </a:rPr>
                        <a:t>Uluslararası</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04493">
                <a:tc>
                  <a:txBody>
                    <a:bodyPr/>
                    <a:lstStyle/>
                    <a:p>
                      <a:pPr marL="36195" marR="36195">
                        <a:lnSpc>
                          <a:spcPct val="100000"/>
                        </a:lnSpc>
                        <a:spcAft>
                          <a:spcPts val="0"/>
                        </a:spcAft>
                        <a:tabLst>
                          <a:tab pos="5450840" algn="l"/>
                        </a:tabLst>
                      </a:pPr>
                      <a:r>
                        <a:rPr lang="tr-TR" sz="1600" b="1" dirty="0">
                          <a:solidFill>
                            <a:srgbClr val="FF0000"/>
                          </a:solidFill>
                          <a:effectLst/>
                        </a:rPr>
                        <a:t>Ulusal</a:t>
                      </a:r>
                      <a:r>
                        <a:rPr lang="tr-TR" sz="1600" b="1" dirty="0">
                          <a:effectLst/>
                        </a:rPr>
                        <a:t> yayınevleri tarafından yayınlanan ansiklopedilerde madde (en fazla dört madde hesaplamada dikkate alınır)</a:t>
                      </a:r>
                      <a:endParaRPr lang="tr-T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72124">
                <a:tc>
                  <a:txBody>
                    <a:bodyPr/>
                    <a:lstStyle/>
                    <a:p>
                      <a:pPr marL="36195"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6195">
                        <a:lnSpc>
                          <a:spcPct val="100000"/>
                        </a:lnSpc>
                        <a:spcAft>
                          <a:spcPts val="0"/>
                        </a:spcAft>
                      </a:pPr>
                      <a:r>
                        <a:rPr lang="tr-TR" sz="1600" dirty="0">
                          <a:effectLst/>
                        </a:rPr>
                        <a:t> </a:t>
                      </a:r>
                      <a:r>
                        <a:rPr lang="tr-TR" sz="1600" dirty="0" smtClean="0">
                          <a:effectLst/>
                        </a:rPr>
                        <a:t>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369455" y="810763"/>
            <a:ext cx="10381672" cy="583928"/>
          </a:xfrm>
        </p:spPr>
        <p:txBody>
          <a:bodyPr>
            <a:noAutofit/>
          </a:bodyPr>
          <a:lstStyle/>
          <a:p>
            <a:pPr algn="ctr"/>
            <a:r>
              <a:rPr lang="tr-TR" sz="2400" b="1" dirty="0">
                <a:solidFill>
                  <a:srgbClr val="FF0000"/>
                </a:solidFill>
              </a:rPr>
              <a:t>Araştırma ve Geliştirme Faaliyetleri </a:t>
            </a:r>
            <a:r>
              <a:rPr lang="tr-TR" sz="2400" b="1" dirty="0">
                <a:solidFill>
                  <a:srgbClr val="962E2E"/>
                </a:solidFill>
                <a:latin typeface="+mn-lt"/>
              </a:rPr>
              <a:t>: </a:t>
            </a:r>
            <a:r>
              <a:rPr lang="tr-TR" sz="2400" b="1" dirty="0">
                <a:solidFill>
                  <a:srgbClr val="3333FF"/>
                </a:solidFill>
                <a:latin typeface="+mn-lt"/>
                <a:cs typeface="Calibri" panose="020F0502020204030204" pitchFamily="34" charset="0"/>
              </a:rPr>
              <a:t>Yıllara Göre Proje Bilgileri</a:t>
            </a:r>
            <a:endParaRPr lang="tr-TR" sz="2400" b="1" dirty="0">
              <a:solidFill>
                <a:srgbClr val="3333FF"/>
              </a:solidFill>
            </a:endParaRPr>
          </a:p>
        </p:txBody>
      </p:sp>
      <p:sp>
        <p:nvSpPr>
          <p:cNvPr id="4" name="Veri Yer Tutucusu 3"/>
          <p:cNvSpPr>
            <a:spLocks noGrp="1"/>
          </p:cNvSpPr>
          <p:nvPr>
            <p:ph type="dt" sz="half" idx="10"/>
          </p:nvPr>
        </p:nvSpPr>
        <p:spPr/>
        <p:txBody>
          <a:bodyPr/>
          <a:lstStyle/>
          <a:p>
            <a:fld id="{A6E42755-4502-4108-AEFF-F2B1AEC25DB8}"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3" name="Tablo 2"/>
          <p:cNvGraphicFramePr>
            <a:graphicFrameLocks noGrp="1"/>
          </p:cNvGraphicFramePr>
          <p:nvPr/>
        </p:nvGraphicFramePr>
        <p:xfrm>
          <a:off x="274321" y="1820174"/>
          <a:ext cx="11575933" cy="4212513"/>
        </p:xfrm>
        <a:graphic>
          <a:graphicData uri="http://schemas.openxmlformats.org/drawingml/2006/table">
            <a:tbl>
              <a:tblPr firstRow="1" firstCol="1" lastRow="1" lastCol="1" bandRow="1" bandCol="1">
                <a:tableStyleId>{5940675A-B579-460E-94D1-54222C63F5DA}</a:tableStyleId>
              </a:tblPr>
              <a:tblGrid>
                <a:gridCol w="10187304"/>
                <a:gridCol w="754689"/>
                <a:gridCol w="633940"/>
              </a:tblGrid>
              <a:tr h="486425">
                <a:tc>
                  <a:txBody>
                    <a:bodyPr/>
                    <a:lstStyle/>
                    <a:p>
                      <a:pPr algn="ctr">
                        <a:lnSpc>
                          <a:spcPct val="100000"/>
                        </a:lnSpc>
                        <a:spcAft>
                          <a:spcPts val="0"/>
                        </a:spcAft>
                      </a:pPr>
                      <a:r>
                        <a:rPr lang="tr-TR" sz="1600" b="1" dirty="0">
                          <a:solidFill>
                            <a:srgbClr val="FF0000"/>
                          </a:solidFill>
                          <a:effectLst/>
                        </a:rPr>
                        <a:t>ARAŞTIRMA PROJELERİ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477497">
                <a:tc>
                  <a:txBody>
                    <a:bodyPr/>
                    <a:lstStyle/>
                    <a:p>
                      <a:pPr>
                        <a:lnSpc>
                          <a:spcPct val="100000"/>
                        </a:lnSpc>
                        <a:spcAft>
                          <a:spcPts val="0"/>
                        </a:spcAft>
                      </a:pPr>
                      <a:r>
                        <a:rPr lang="tr-TR" sz="1600" dirty="0">
                          <a:effectLst/>
                        </a:rPr>
                        <a:t>(1) Başarı ile tamamlanmış AB çerçeve programı bilimsel araştırma proje sayısı (Koordinatör/ alt koordinatör/yürütücü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635772">
                <a:tc>
                  <a:txBody>
                    <a:bodyPr/>
                    <a:lstStyle/>
                    <a:p>
                      <a:pPr>
                        <a:lnSpc>
                          <a:spcPct val="100000"/>
                        </a:lnSpc>
                        <a:spcAft>
                          <a:spcPts val="0"/>
                        </a:spcAft>
                      </a:pPr>
                      <a:r>
                        <a:rPr lang="tr-TR" sz="1600" dirty="0">
                          <a:effectLst/>
                        </a:rPr>
                        <a:t>Başarı ile tamamlanmış 1. Madde dışındaki uluslararası destekli bilimsel araştırma proje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335381">
                <a:tc>
                  <a:txBody>
                    <a:bodyPr/>
                    <a:lstStyle/>
                    <a:p>
                      <a:pPr>
                        <a:lnSpc>
                          <a:spcPct val="100000"/>
                        </a:lnSpc>
                        <a:spcAft>
                          <a:spcPts val="0"/>
                        </a:spcAft>
                      </a:pPr>
                      <a:r>
                        <a:rPr lang="tr-TR" sz="1600" dirty="0">
                          <a:effectLst/>
                        </a:rPr>
                        <a:t>TÜBİTAK Ar-Ge proje (ARDEB, TEYDEB, KAMAG, vb.)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243107">
                <a:tc>
                  <a:txBody>
                    <a:bodyPr/>
                    <a:lstStyle/>
                    <a:p>
                      <a:pPr>
                        <a:lnSpc>
                          <a:spcPct val="100000"/>
                        </a:lnSpc>
                        <a:spcAft>
                          <a:spcPts val="0"/>
                        </a:spcAft>
                      </a:pPr>
                      <a:r>
                        <a:rPr lang="tr-TR" sz="1600" dirty="0">
                          <a:effectLst/>
                        </a:rPr>
                        <a:t>Diğer TÜBİTAK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426618">
                <a:tc>
                  <a:txBody>
                    <a:bodyPr/>
                    <a:lstStyle/>
                    <a:p>
                      <a:pPr>
                        <a:lnSpc>
                          <a:spcPct val="100000"/>
                        </a:lnSpc>
                        <a:spcAft>
                          <a:spcPts val="0"/>
                        </a:spcAft>
                      </a:pPr>
                      <a:r>
                        <a:rPr lang="tr-TR" sz="1600" dirty="0">
                          <a:effectLst/>
                        </a:rPr>
                        <a:t>Üniversite dışındaki kamu kurumlarıyla yapılan başarıyla tamamlanmış bilimsel araştırma proje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635772">
                <a:tc>
                  <a:txBody>
                    <a:bodyPr/>
                    <a:lstStyle/>
                    <a:p>
                      <a:pPr>
                        <a:lnSpc>
                          <a:spcPct val="100000"/>
                        </a:lnSpc>
                        <a:spcAft>
                          <a:spcPts val="0"/>
                        </a:spcAft>
                      </a:pPr>
                      <a:r>
                        <a:rPr lang="tr-TR" sz="1600" dirty="0">
                          <a:effectLst/>
                        </a:rPr>
                        <a:t>Başarıyla tamamlanmış Üniversite Bilimsel Araştırma Projeleri (BAP) Koordinatörlüğü destekli araştırma projesi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635772">
                <a:tc>
                  <a:txBody>
                    <a:bodyPr/>
                    <a:lstStyle/>
                    <a:p>
                      <a:pPr>
                        <a:lnSpc>
                          <a:spcPct val="100000"/>
                        </a:lnSpc>
                        <a:spcAft>
                          <a:spcPts val="0"/>
                        </a:spcAft>
                      </a:pPr>
                      <a:r>
                        <a:rPr lang="tr-TR" sz="1600" dirty="0">
                          <a:effectLst/>
                        </a:rPr>
                        <a:t>Başarıyla tamamlanmış diğer ulusal bilimsel araştırma projesi (TTO ve sanayi kuruluşları ile yapılan Ar-Ge projeleri, vb.) (derleme ve rapor hazırlama çalışmaları hariç) sayısı (Yürütücü olmak)</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r h="307117">
                <a:tc>
                  <a:txBody>
                    <a:bodyPr/>
                    <a:lstStyle/>
                    <a:p>
                      <a:pPr algn="r">
                        <a:lnSpc>
                          <a:spcPct val="100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c>
                  <a:txBody>
                    <a:bodyPr/>
                    <a:lstStyle/>
                    <a:p>
                      <a:pPr>
                        <a:lnSpc>
                          <a:spcPct val="100000"/>
                        </a:lnSpc>
                        <a:spcAft>
                          <a:spcPts val="0"/>
                        </a:spcAft>
                      </a:pPr>
                      <a:r>
                        <a:rPr lang="tr-TR" sz="1600" dirty="0">
                          <a:effectLst/>
                        </a:rPr>
                        <a:t> </a:t>
                      </a:r>
                      <a:r>
                        <a:rPr lang="tr-TR" sz="1600" dirty="0" smtClean="0">
                          <a:effectLst/>
                        </a:rPr>
                        <a:t>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9068" marR="9068" marT="9068"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28600" y="752656"/>
            <a:ext cx="10457873" cy="623562"/>
          </a:xfrm>
        </p:spPr>
        <p:txBody>
          <a:bodyPr>
            <a:norm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Bilimsel Toplantı Faaliyetleri </a:t>
            </a:r>
            <a:endParaRPr lang="tr-TR" sz="1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3" name="Tablo 2"/>
          <p:cNvGraphicFramePr>
            <a:graphicFrameLocks noGrp="1"/>
          </p:cNvGraphicFramePr>
          <p:nvPr/>
        </p:nvGraphicFramePr>
        <p:xfrm>
          <a:off x="553164" y="1834962"/>
          <a:ext cx="11161645" cy="4134678"/>
        </p:xfrm>
        <a:graphic>
          <a:graphicData uri="http://schemas.openxmlformats.org/drawingml/2006/table">
            <a:tbl>
              <a:tblPr firstRow="1" firstCol="1" lastRow="1" lastCol="1" bandRow="1" bandCol="1">
                <a:tableStyleId>{5940675A-B579-460E-94D1-54222C63F5DA}</a:tableStyleId>
              </a:tblPr>
              <a:tblGrid>
                <a:gridCol w="9708816"/>
                <a:gridCol w="778639"/>
                <a:gridCol w="674190"/>
              </a:tblGrid>
              <a:tr h="442019">
                <a:tc>
                  <a:txBody>
                    <a:bodyPr/>
                    <a:lstStyle/>
                    <a:p>
                      <a:pPr marL="71755" algn="ctr">
                        <a:lnSpc>
                          <a:spcPct val="100000"/>
                        </a:lnSpc>
                        <a:spcAft>
                          <a:spcPts val="0"/>
                        </a:spcAft>
                      </a:pPr>
                      <a:r>
                        <a:rPr lang="tr-TR" sz="1600" b="1" dirty="0">
                          <a:solidFill>
                            <a:srgbClr val="FF0000"/>
                          </a:solidFill>
                          <a:effectLst/>
                        </a:rPr>
                        <a:t>BİLİMSEL TOPLANTI FAALİYETLERİ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r>
              <a:tr h="741464">
                <a:tc>
                  <a:txBody>
                    <a:bodyPr/>
                    <a:lstStyle/>
                    <a:p>
                      <a:pPr marL="71755">
                        <a:lnSpc>
                          <a:spcPct val="100000"/>
                        </a:lnSpc>
                        <a:spcAft>
                          <a:spcPts val="0"/>
                        </a:spcAft>
                      </a:pPr>
                      <a:r>
                        <a:rPr lang="tr-TR" sz="1800" dirty="0">
                          <a:solidFill>
                            <a:schemeClr val="tx1"/>
                          </a:solidFill>
                          <a:effectLst/>
                        </a:rPr>
                        <a:t>Uluslararası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r>
                        <a:rPr lang="tr-TR" sz="900" dirty="0" smtClean="0">
                          <a:effectLst/>
                        </a:rPr>
                        <a:t>3</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741464">
                <a:tc>
                  <a:txBody>
                    <a:bodyPr/>
                    <a:lstStyle/>
                    <a:p>
                      <a:pPr marL="71755">
                        <a:lnSpc>
                          <a:spcPct val="100000"/>
                        </a:lnSpc>
                        <a:spcAft>
                          <a:spcPts val="0"/>
                        </a:spcAft>
                      </a:pPr>
                      <a:r>
                        <a:rPr lang="tr-TR" sz="1800" dirty="0">
                          <a:solidFill>
                            <a:schemeClr val="tx1"/>
                          </a:solidFill>
                          <a:effectLst/>
                        </a:rPr>
                        <a:t>Uluslararası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r>
                        <a:rPr lang="tr-TR" sz="900" dirty="0" smtClean="0">
                          <a:effectLst/>
                        </a:rPr>
                        <a:t>15</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496415">
                <a:tc>
                  <a:txBody>
                    <a:bodyPr/>
                    <a:lstStyle/>
                    <a:p>
                      <a:pPr marL="71755">
                        <a:lnSpc>
                          <a:spcPct val="100000"/>
                        </a:lnSpc>
                        <a:spcAft>
                          <a:spcPts val="0"/>
                        </a:spcAft>
                      </a:pPr>
                      <a:r>
                        <a:rPr lang="tr-TR" sz="1800" dirty="0">
                          <a:solidFill>
                            <a:schemeClr val="tx1"/>
                          </a:solidFill>
                          <a:effectLst/>
                        </a:rPr>
                        <a:t>Uluslararası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568692">
                <a:tc>
                  <a:txBody>
                    <a:bodyPr/>
                    <a:lstStyle/>
                    <a:p>
                      <a:pPr marL="71755" marR="0" lvl="0" indent="0" algn="l" defTabSz="914400" rtl="0" eaLnBrk="1" fontAlgn="auto" latinLnBrk="0" hangingPunct="1">
                        <a:lnSpc>
                          <a:spcPct val="100000"/>
                        </a:lnSpc>
                        <a:spcBef>
                          <a:spcPts val="0"/>
                        </a:spcBef>
                        <a:spcAft>
                          <a:spcPts val="0"/>
                        </a:spcAft>
                        <a:buClrTx/>
                        <a:buSzTx/>
                        <a:buFontTx/>
                        <a:buNone/>
                        <a:defRPr/>
                      </a:pPr>
                      <a:r>
                        <a:rPr lang="tr-TR" sz="1800" dirty="0">
                          <a:solidFill>
                            <a:schemeClr val="tx1"/>
                          </a:solidFill>
                          <a:effectLst/>
                        </a:rPr>
                        <a:t>Ulusal bilimsel toplantılarda sunulan tam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568692">
                <a:tc>
                  <a:txBody>
                    <a:bodyPr/>
                    <a:lstStyle/>
                    <a:p>
                      <a:pPr marL="71755">
                        <a:lnSpc>
                          <a:spcPct val="100000"/>
                        </a:lnSpc>
                        <a:spcAft>
                          <a:spcPts val="0"/>
                        </a:spcAft>
                      </a:pPr>
                      <a:r>
                        <a:rPr lang="tr-TR" sz="1800" dirty="0">
                          <a:solidFill>
                            <a:schemeClr val="tx1"/>
                          </a:solidFill>
                          <a:effectLst/>
                        </a:rPr>
                        <a:t>Ulusal bilimsel toplantılarda sunulan, özet metni matbu veya elektronik olarak bildiri kitapçığında yayımlanmış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287966">
                <a:tc>
                  <a:txBody>
                    <a:bodyPr/>
                    <a:lstStyle/>
                    <a:p>
                      <a:pPr marL="71755">
                        <a:lnSpc>
                          <a:spcPct val="100000"/>
                        </a:lnSpc>
                        <a:spcAft>
                          <a:spcPts val="0"/>
                        </a:spcAft>
                      </a:pPr>
                      <a:r>
                        <a:rPr lang="tr-TR" sz="1800" dirty="0">
                          <a:solidFill>
                            <a:schemeClr val="tx1"/>
                          </a:solidFill>
                          <a:effectLst/>
                        </a:rPr>
                        <a:t>Ulusal bilimsel toplantılarda poster olarak sunulan çalışma sayısı </a:t>
                      </a:r>
                      <a:endParaRPr lang="tr-T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r h="287966">
                <a:tc>
                  <a:txBody>
                    <a:bodyPr/>
                    <a:lstStyle/>
                    <a:p>
                      <a:pPr marL="71755" algn="r">
                        <a:lnSpc>
                          <a:spcPct val="100000"/>
                        </a:lnSpc>
                        <a:spcAft>
                          <a:spcPts val="0"/>
                        </a:spcAft>
                      </a:pPr>
                      <a:r>
                        <a:rPr lang="tr-TR" sz="1800" b="1" dirty="0">
                          <a:solidFill>
                            <a:srgbClr val="FF0000"/>
                          </a:solidFill>
                          <a:effectLst/>
                        </a:rPr>
                        <a:t>TOPLAM</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nchor="ctr"/>
                </a:tc>
                <a:tc>
                  <a:txBody>
                    <a:bodyPr/>
                    <a:lstStyle/>
                    <a:p>
                      <a:pPr marL="71755">
                        <a:lnSpc>
                          <a:spcPct val="100000"/>
                        </a:lnSpc>
                        <a:spcAft>
                          <a:spcPts val="0"/>
                        </a:spcAft>
                      </a:pPr>
                      <a:r>
                        <a:rPr lang="tr-TR" sz="900">
                          <a:effectLst/>
                        </a:rPr>
                        <a:t> </a:t>
                      </a:r>
                      <a:endParaRPr lang="tr-TR" sz="90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c>
                  <a:txBody>
                    <a:bodyPr/>
                    <a:lstStyle/>
                    <a:p>
                      <a:pPr marL="71755">
                        <a:lnSpc>
                          <a:spcPct val="100000"/>
                        </a:lnSpc>
                        <a:spcAft>
                          <a:spcPts val="0"/>
                        </a:spcAft>
                      </a:pPr>
                      <a:r>
                        <a:rPr lang="tr-TR" sz="900" dirty="0">
                          <a:effectLst/>
                        </a:rPr>
                        <a:t> </a:t>
                      </a:r>
                      <a:r>
                        <a:rPr lang="tr-TR" sz="900" dirty="0" smtClean="0">
                          <a:effectLst/>
                        </a:rPr>
                        <a:t>18</a:t>
                      </a:r>
                      <a:endParaRPr lang="tr-TR" sz="900" dirty="0">
                        <a:effectLst/>
                        <a:latin typeface="Calibri" panose="020F0502020204030204" pitchFamily="34" charset="0"/>
                        <a:ea typeface="Calibri" panose="020F0502020204030204" pitchFamily="34" charset="0"/>
                        <a:cs typeface="Times New Roman" panose="02020603050405020304" pitchFamily="18" charset="0"/>
                      </a:endParaRPr>
                    </a:p>
                  </a:txBody>
                  <a:tcPr marL="7568" marR="7568" marT="7568" marB="0"/>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461819" y="705017"/>
            <a:ext cx="10279506" cy="744583"/>
          </a:xfrm>
        </p:spPr>
        <p:txBody>
          <a:bodyPr>
            <a:noAutofit/>
          </a:bodyPr>
          <a:lstStyle/>
          <a:p>
            <a:pPr algn="ctr"/>
            <a:r>
              <a:rPr lang="tr-TR" sz="2800" b="1" dirty="0">
                <a:solidFill>
                  <a:srgbClr val="FF0000"/>
                </a:solidFill>
              </a:rPr>
              <a:t>Araştırma ve Geliştirme Faaliyetleri </a:t>
            </a:r>
            <a:r>
              <a:rPr lang="tr-TR" sz="2800" b="1" dirty="0">
                <a:solidFill>
                  <a:srgbClr val="962E2E"/>
                </a:solidFill>
              </a:rPr>
              <a:t>: </a:t>
            </a:r>
            <a:r>
              <a:rPr lang="tr-TR" sz="1800" b="1" dirty="0">
                <a:solidFill>
                  <a:srgbClr val="0000CC"/>
                </a:solidFill>
              </a:rPr>
              <a:t>Yıllara Göre Editörlük ve Hakemlik Faaliyetleri</a:t>
            </a:r>
            <a:endParaRPr lang="tr-TR" sz="18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7" name="Tablo 6"/>
          <p:cNvGraphicFramePr>
            <a:graphicFrameLocks noGrp="1"/>
          </p:cNvGraphicFramePr>
          <p:nvPr/>
        </p:nvGraphicFramePr>
        <p:xfrm>
          <a:off x="365757" y="1870989"/>
          <a:ext cx="11342538" cy="4015849"/>
        </p:xfrm>
        <a:graphic>
          <a:graphicData uri="http://schemas.openxmlformats.org/drawingml/2006/table">
            <a:tbl>
              <a:tblPr firstRow="1" firstCol="1" lastRow="1" lastCol="1" bandRow="1" bandCol="1">
                <a:tableStyleId>{5940675A-B579-460E-94D1-54222C63F5DA}</a:tableStyleId>
              </a:tblPr>
              <a:tblGrid>
                <a:gridCol w="8990679"/>
                <a:gridCol w="1182255"/>
                <a:gridCol w="1169604"/>
              </a:tblGrid>
              <a:tr h="692083">
                <a:tc>
                  <a:txBody>
                    <a:bodyPr/>
                    <a:lstStyle/>
                    <a:p>
                      <a:pPr marL="36195" marR="36195" algn="ctr">
                        <a:lnSpc>
                          <a:spcPct val="100000"/>
                        </a:lnSpc>
                        <a:spcAft>
                          <a:spcPts val="0"/>
                        </a:spcAft>
                        <a:tabLst>
                          <a:tab pos="5450840" algn="l"/>
                        </a:tabLst>
                      </a:pPr>
                      <a:r>
                        <a:rPr lang="tr-TR" sz="1600" b="1" dirty="0">
                          <a:solidFill>
                            <a:srgbClr val="FF0000"/>
                          </a:solidFill>
                          <a:effectLst/>
                        </a:rPr>
                        <a:t>EDİTÖRLÜK ve HAKEMLİK FAALİYETLERİ</a:t>
                      </a:r>
                      <a:endParaRPr lang="tr-TR" sz="16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0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527936">
                <a:tc>
                  <a:txBody>
                    <a:bodyPr/>
                    <a:lstStyle/>
                    <a:p>
                      <a:pPr marL="36195" marR="36195">
                        <a:lnSpc>
                          <a:spcPct val="100000"/>
                        </a:lnSpc>
                        <a:spcBef>
                          <a:spcPts val="0"/>
                        </a:spcBef>
                        <a:spcAft>
                          <a:spcPts val="0"/>
                        </a:spcAft>
                      </a:pPr>
                      <a:r>
                        <a:rPr lang="tr-TR" sz="1600" dirty="0">
                          <a:effectLst/>
                        </a:rPr>
                        <a:t>SCI, SCI-E, SSCI veya AHCI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9349">
                <a:tc>
                  <a:txBody>
                    <a:bodyPr/>
                    <a:lstStyle/>
                    <a:p>
                      <a:pPr marL="36195" marR="36195">
                        <a:lnSpc>
                          <a:spcPct val="100000"/>
                        </a:lnSpc>
                        <a:spcBef>
                          <a:spcPts val="0"/>
                        </a:spcBef>
                        <a:spcAft>
                          <a:spcPts val="0"/>
                        </a:spcAft>
                      </a:pPr>
                      <a:r>
                        <a:rPr lang="tr-TR" sz="1600" dirty="0">
                          <a:effectLst/>
                        </a:rPr>
                        <a:t>SCI, SCI-E, SSCI veya AHCI kapsamındaki dergilerde </a:t>
                      </a:r>
                      <a:r>
                        <a:rPr lang="tr-TR" sz="1600" dirty="0" err="1">
                          <a:effectLst/>
                        </a:rPr>
                        <a:t>associate</a:t>
                      </a:r>
                      <a:r>
                        <a:rPr lang="tr-TR" sz="1600" dirty="0">
                          <a:effectLst/>
                        </a:rPr>
                        <a:t>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46336">
                <a:tc>
                  <a:txBody>
                    <a:bodyPr/>
                    <a:lstStyle/>
                    <a:p>
                      <a:pPr marL="36195" marR="36195">
                        <a:lnSpc>
                          <a:spcPct val="100000"/>
                        </a:lnSpc>
                        <a:spcBef>
                          <a:spcPts val="0"/>
                        </a:spcBef>
                        <a:spcAft>
                          <a:spcPts val="0"/>
                        </a:spcAft>
                      </a:pPr>
                      <a:r>
                        <a:rPr lang="tr-TR" sz="1600" dirty="0">
                          <a:effectLst/>
                        </a:rPr>
                        <a:t>SCI, SCI-E, SSCI veya AHCI kapsamındaki dergilerde asistan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09349">
                <a:tc>
                  <a:txBody>
                    <a:bodyPr/>
                    <a:lstStyle/>
                    <a:p>
                      <a:pPr marL="36195" marR="36195">
                        <a:lnSpc>
                          <a:spcPct val="100000"/>
                        </a:lnSpc>
                        <a:spcBef>
                          <a:spcPts val="0"/>
                        </a:spcBef>
                        <a:spcAft>
                          <a:spcPts val="0"/>
                        </a:spcAft>
                      </a:pPr>
                      <a:r>
                        <a:rPr lang="tr-TR" sz="1600" dirty="0">
                          <a:effectLst/>
                        </a:rPr>
                        <a:t>SCI, SCI-E, SSCI veya AHCI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1670">
                <a:tc>
                  <a:txBody>
                    <a:bodyPr/>
                    <a:lstStyle/>
                    <a:p>
                      <a:pPr marL="36195" marR="36195">
                        <a:lnSpc>
                          <a:spcPct val="100000"/>
                        </a:lnSpc>
                        <a:spcBef>
                          <a:spcPts val="0"/>
                        </a:spcBef>
                        <a:spcAft>
                          <a:spcPts val="0"/>
                        </a:spcAft>
                      </a:pPr>
                      <a:r>
                        <a:rPr lang="tr-TR" sz="1600" dirty="0">
                          <a:effectLst/>
                        </a:rPr>
                        <a:t>TR Dizin kapsamındaki dergilerde baş editörlük görevi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1670">
                <a:tc>
                  <a:txBody>
                    <a:bodyPr/>
                    <a:lstStyle/>
                    <a:p>
                      <a:pPr marL="36195" marR="36195">
                        <a:lnSpc>
                          <a:spcPct val="100000"/>
                        </a:lnSpc>
                        <a:spcBef>
                          <a:spcPts val="0"/>
                        </a:spcBef>
                        <a:spcAft>
                          <a:spcPts val="0"/>
                        </a:spcAft>
                      </a:pPr>
                      <a:r>
                        <a:rPr lang="tr-TR" sz="1600" dirty="0">
                          <a:effectLst/>
                        </a:rPr>
                        <a:t>TR Dizin kapsamındaki dergilerde yayın kurulu üyeliği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1670">
                <a:tc>
                  <a:txBody>
                    <a:bodyPr/>
                    <a:lstStyle/>
                    <a:p>
                      <a:pPr marL="36195" marR="36195">
                        <a:lnSpc>
                          <a:spcPct val="100000"/>
                        </a:lnSpc>
                        <a:spcBef>
                          <a:spcPts val="0"/>
                        </a:spcBef>
                        <a:spcAft>
                          <a:spcPts val="0"/>
                        </a:spcAft>
                      </a:pPr>
                      <a:r>
                        <a:rPr lang="tr-TR" sz="1600" dirty="0">
                          <a:effectLst/>
                        </a:rPr>
                        <a:t>SCI, SCI-E, SSCI veya AHCI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r>
                        <a:rPr lang="tr-TR" sz="1600" dirty="0" smtClean="0">
                          <a:effectLst/>
                        </a:rPr>
                        <a:t>12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24116">
                <a:tc>
                  <a:txBody>
                    <a:bodyPr/>
                    <a:lstStyle/>
                    <a:p>
                      <a:pPr marL="36195" marR="36195">
                        <a:lnSpc>
                          <a:spcPct val="100000"/>
                        </a:lnSpc>
                        <a:spcBef>
                          <a:spcPts val="0"/>
                        </a:spcBef>
                        <a:spcAft>
                          <a:spcPts val="0"/>
                        </a:spcAft>
                      </a:pPr>
                      <a:r>
                        <a:rPr lang="tr-TR" sz="1600" dirty="0">
                          <a:effectLst/>
                        </a:rPr>
                        <a:t>TR Dizin kapsamındaki dergilerde hakemlik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r>
                        <a:rPr lang="tr-TR" sz="1600" dirty="0" smtClean="0">
                          <a:effectLst/>
                        </a:rPr>
                        <a:t>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351670">
                <a:tc>
                  <a:txBody>
                    <a:bodyPr/>
                    <a:lstStyle/>
                    <a:p>
                      <a:pPr algn="r">
                        <a:lnSpc>
                          <a:spcPct val="100000"/>
                        </a:lnSpc>
                        <a:spcBef>
                          <a:spcPts val="0"/>
                        </a:spcBef>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a:effectLst/>
                        </a:rPr>
                        <a:t> </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0000"/>
                        </a:lnSpc>
                        <a:spcBef>
                          <a:spcPts val="0"/>
                        </a:spcBef>
                        <a:spcAft>
                          <a:spcPts val="0"/>
                        </a:spcAft>
                      </a:pPr>
                      <a:r>
                        <a:rPr lang="tr-TR" sz="1600" dirty="0">
                          <a:effectLst/>
                        </a:rPr>
                        <a:t> </a:t>
                      </a:r>
                      <a:r>
                        <a:rPr lang="tr-TR" sz="1600" dirty="0" smtClean="0">
                          <a:effectLst/>
                        </a:rPr>
                        <a:t>15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175491" y="811869"/>
            <a:ext cx="10566400" cy="600891"/>
          </a:xfrm>
        </p:spPr>
        <p:txBody>
          <a:bodyPr>
            <a:noAutofit/>
          </a:bodyPr>
          <a:lstStyle/>
          <a:p>
            <a:pPr algn="ctr"/>
            <a:r>
              <a:rPr lang="tr-TR" sz="2800" b="1" dirty="0">
                <a:solidFill>
                  <a:srgbClr val="FF0000"/>
                </a:solidFill>
              </a:rPr>
              <a:t>Araştırma ve Geliştirme Faaliyetleri : </a:t>
            </a:r>
            <a:r>
              <a:rPr lang="tr-TR" sz="2400" b="1" dirty="0">
                <a:solidFill>
                  <a:srgbClr val="3333FF"/>
                </a:solidFill>
              </a:rPr>
              <a:t>Atıflar</a:t>
            </a:r>
            <a:r>
              <a:rPr lang="tr-TR" sz="2400" b="1" dirty="0">
                <a:solidFill>
                  <a:srgbClr val="FF0000"/>
                </a:solidFill>
              </a:rPr>
              <a:t> </a:t>
            </a:r>
            <a:r>
              <a:rPr lang="tr-TR" sz="1200" b="1" i="1" dirty="0">
                <a:solidFill>
                  <a:srgbClr val="0000CC"/>
                </a:solidFill>
              </a:rPr>
              <a:t>(Yazarın kendi yayınlarına yaptığı atıflar hariç)</a:t>
            </a:r>
            <a:endParaRPr lang="tr-TR" sz="1200" b="1" i="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3" name="Tablo 2"/>
          <p:cNvGraphicFramePr>
            <a:graphicFrameLocks noGrp="1"/>
          </p:cNvGraphicFramePr>
          <p:nvPr/>
        </p:nvGraphicFramePr>
        <p:xfrm>
          <a:off x="470263" y="1943069"/>
          <a:ext cx="11208215" cy="4163929"/>
        </p:xfrm>
        <a:graphic>
          <a:graphicData uri="http://schemas.openxmlformats.org/drawingml/2006/table">
            <a:tbl>
              <a:tblPr firstRow="1" firstCol="1" lastRow="1" lastCol="1" bandRow="1" bandCol="1">
                <a:tableStyleId>{5940675A-B579-460E-94D1-54222C63F5DA}</a:tableStyleId>
              </a:tblPr>
              <a:tblGrid>
                <a:gridCol w="9767041"/>
                <a:gridCol w="805070"/>
                <a:gridCol w="636104"/>
              </a:tblGrid>
              <a:tr h="553725">
                <a:tc>
                  <a:txBody>
                    <a:bodyPr/>
                    <a:lstStyle/>
                    <a:p>
                      <a:pPr algn="ctr">
                        <a:lnSpc>
                          <a:spcPct val="107000"/>
                        </a:lnSpc>
                        <a:spcAft>
                          <a:spcPts val="0"/>
                        </a:spcAft>
                      </a:pPr>
                      <a:r>
                        <a:rPr lang="tr-TR" sz="2000" b="1" dirty="0">
                          <a:solidFill>
                            <a:srgbClr val="FF0000"/>
                          </a:solidFill>
                          <a:effectLst/>
                        </a:rPr>
                        <a:t>ATIFLAR  </a:t>
                      </a:r>
                      <a:r>
                        <a:rPr lang="tr-TR" sz="1400" b="1" i="1" dirty="0">
                          <a:solidFill>
                            <a:srgbClr val="0000CC"/>
                          </a:solidFill>
                          <a:effectLst/>
                        </a:rPr>
                        <a:t>(Yazarın kendi yayınlarına yaptığı atıflar hariç)</a:t>
                      </a:r>
                      <a:endParaRPr lang="tr-TR" sz="14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gn="ctr">
                        <a:lnSpc>
                          <a:spcPct val="107000"/>
                        </a:lnSpc>
                        <a:spcAft>
                          <a:spcPts val="0"/>
                        </a:spcAft>
                      </a:pPr>
                      <a:r>
                        <a:rPr lang="tr-TR" sz="1400" b="1" dirty="0">
                          <a:solidFill>
                            <a:srgbClr val="FF0000"/>
                          </a:solidFill>
                          <a:effectLst/>
                        </a:rPr>
                        <a:t>2025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702189">
                <a:tc>
                  <a:txBody>
                    <a:bodyPr/>
                    <a:lstStyle/>
                    <a:p>
                      <a:pPr marL="71755">
                        <a:lnSpc>
                          <a:spcPct val="100000"/>
                        </a:lnSpc>
                        <a:spcAft>
                          <a:spcPts val="0"/>
                        </a:spcAft>
                      </a:pPr>
                      <a:r>
                        <a:rPr lang="tr-TR" sz="1400" b="1" dirty="0">
                          <a:solidFill>
                            <a:srgbClr val="0000CC"/>
                          </a:solidFill>
                          <a:effectLst/>
                        </a:rPr>
                        <a:t>SCI, SCI-E, SSCI ve AHCI tarafından taranan dergilerde; (</a:t>
                      </a:r>
                      <a:r>
                        <a:rPr lang="tr-TR" sz="1400" b="0" dirty="0">
                          <a:solidFill>
                            <a:schemeClr val="tx1"/>
                          </a:solidFill>
                          <a:effectLst/>
                        </a:rPr>
                        <a:t>Uluslararası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r>
                        <a:rPr lang="tr-TR" sz="1400" b="0" dirty="0">
                          <a:solidFill>
                            <a:schemeClr val="tx1"/>
                          </a:solidFill>
                          <a:effectLst/>
                        </a:rPr>
                        <a:t>)</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r>
                        <a:rPr lang="tr-TR" sz="1000" dirty="0" smtClean="0">
                          <a:effectLst/>
                        </a:rPr>
                        <a:t>100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778428">
                <a:tc>
                  <a:txBody>
                    <a:bodyPr/>
                    <a:lstStyle/>
                    <a:p>
                      <a:pPr marL="71755">
                        <a:lnSpc>
                          <a:spcPct val="100000"/>
                        </a:lnSpc>
                        <a:spcAft>
                          <a:spcPts val="0"/>
                        </a:spcAft>
                      </a:pPr>
                      <a:r>
                        <a:rPr lang="tr-TR" sz="1400" b="1" dirty="0">
                          <a:solidFill>
                            <a:srgbClr val="0000CC"/>
                          </a:solidFill>
                          <a:effectLst/>
                        </a:rPr>
                        <a:t>SCI, SCI-E, SSCI ve AHCI dışındaki endeksler tarafından taranan dergilerde; (</a:t>
                      </a:r>
                      <a:r>
                        <a:rPr lang="tr-TR" sz="1400" b="0" dirty="0">
                          <a:solidFill>
                            <a:schemeClr val="tx1"/>
                          </a:solidFill>
                          <a:effectLst/>
                        </a:rPr>
                        <a:t>Uluslararası yayınevleri tarafından yayımlanmış kitaplarda bölüm yazarı olarak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r>
                        <a:rPr lang="tr-TR" sz="1000" dirty="0" smtClean="0">
                          <a:effectLst/>
                        </a:rPr>
                        <a:t>45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585897">
                <a:tc>
                  <a:txBody>
                    <a:bodyPr/>
                    <a:lstStyle/>
                    <a:p>
                      <a:pPr marL="71755">
                        <a:lnSpc>
                          <a:spcPct val="100000"/>
                        </a:lnSpc>
                        <a:spcAft>
                          <a:spcPts val="0"/>
                        </a:spcAft>
                      </a:pPr>
                      <a:r>
                        <a:rPr lang="tr-TR" sz="1400" b="1" dirty="0">
                          <a:solidFill>
                            <a:srgbClr val="0000CC"/>
                          </a:solidFill>
                          <a:effectLst/>
                        </a:rPr>
                        <a:t>Ulusal hakemli dergilerde; (</a:t>
                      </a:r>
                      <a:r>
                        <a:rPr lang="tr-TR" sz="1400" b="0" dirty="0">
                          <a:solidFill>
                            <a:schemeClr val="tx1"/>
                          </a:solidFill>
                          <a:effectLst/>
                        </a:rPr>
                        <a:t>Ulusal yayınevleri tarafından yayımlanmış kitaplarda yayımlanan ve adayın yazar olarak yer almadığı yayınlardan her birinde, metin içindeki atıf sayısına bakılmaksızın adayın atıf yapılan her eseri için bir atıf sayısı</a:t>
                      </a:r>
                      <a:r>
                        <a:rPr lang="tr-TR" sz="1400" b="0" baseline="0" dirty="0">
                          <a:solidFill>
                            <a:schemeClr val="tx1"/>
                          </a:solidFill>
                          <a:effectLst/>
                        </a:rPr>
                        <a:t> dikkate alınır)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688430">
                <a:tc>
                  <a:txBody>
                    <a:bodyPr/>
                    <a:lstStyle/>
                    <a:p>
                      <a:pPr marL="71755">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uluslararası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585897">
                <a:tc>
                  <a:txBody>
                    <a:bodyPr/>
                    <a:lstStyle/>
                    <a:p>
                      <a:pPr marL="71755">
                        <a:lnSpc>
                          <a:spcPct val="100000"/>
                        </a:lnSpc>
                        <a:spcAft>
                          <a:spcPts val="0"/>
                        </a:spcAft>
                      </a:pPr>
                      <a:r>
                        <a:rPr lang="tr-TR" sz="1400" b="1" dirty="0">
                          <a:solidFill>
                            <a:srgbClr val="0000CC"/>
                          </a:solidFill>
                          <a:effectLst/>
                        </a:rPr>
                        <a:t>Güzel Sanatlardaki </a:t>
                      </a:r>
                      <a:r>
                        <a:rPr lang="tr-TR" sz="1400" b="0" dirty="0">
                          <a:solidFill>
                            <a:schemeClr val="tx1"/>
                          </a:solidFill>
                          <a:effectLst/>
                        </a:rPr>
                        <a:t>eserlerin ulusal kaynak veya yayın organlarında yer alması (kitap, ansiklopedi, katalog, periyodik sanat dergileri, belgesel nitelikli TV yayınları, film) veya gösterime ya da dinletime girmesi. (Ancak duyuru niteliğindeki yayınlar geçerli değildir.)</a:t>
                      </a:r>
                      <a:endParaRPr lang="tr-TR"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r h="264992">
                <a:tc>
                  <a:txBody>
                    <a:bodyPr/>
                    <a:lstStyle/>
                    <a:p>
                      <a:pPr algn="r">
                        <a:lnSpc>
                          <a:spcPct val="107000"/>
                        </a:lnSpc>
                        <a:spcAft>
                          <a:spcPts val="0"/>
                        </a:spcAft>
                      </a:pPr>
                      <a:r>
                        <a:rPr lang="tr-TR" sz="1600" b="1" dirty="0">
                          <a:solidFill>
                            <a:srgbClr val="FF0000"/>
                          </a:solidFill>
                          <a:effectLst/>
                        </a:rPr>
                        <a:t>TOPLAM</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c>
                  <a:txBody>
                    <a:bodyPr/>
                    <a:lstStyle/>
                    <a:p>
                      <a:pPr>
                        <a:lnSpc>
                          <a:spcPct val="107000"/>
                        </a:lnSpc>
                        <a:spcAft>
                          <a:spcPts val="0"/>
                        </a:spcAft>
                      </a:pPr>
                      <a:r>
                        <a:rPr lang="tr-TR" sz="1000" dirty="0">
                          <a:effectLst/>
                        </a:rPr>
                        <a:t> </a:t>
                      </a:r>
                      <a:r>
                        <a:rPr lang="tr-TR" sz="1000" dirty="0" smtClean="0">
                          <a:effectLst/>
                        </a:rPr>
                        <a:t>145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441" marR="8441" marT="8441"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25209" y="806758"/>
            <a:ext cx="9941769" cy="644356"/>
          </a:xfrm>
        </p:spPr>
        <p:txBody>
          <a:bodyPr>
            <a:normAutofit/>
          </a:bodyPr>
          <a:lstStyle/>
          <a:p>
            <a:pPr algn="ctr"/>
            <a:r>
              <a:rPr lang="tr-TR" sz="2800" b="1" dirty="0">
                <a:solidFill>
                  <a:srgbClr val="FF0000"/>
                </a:solidFill>
                <a:latin typeface="+mn-lt"/>
              </a:rPr>
              <a:t>Bilimsel, Sosyal, Kültürel ve Sportif Faaliyetler</a:t>
            </a:r>
            <a:endParaRPr lang="tr-TR" sz="2800" dirty="0">
              <a:solidFill>
                <a:srgbClr val="FF0000"/>
              </a:solidFill>
            </a:endParaRPr>
          </a:p>
        </p:txBody>
      </p:sp>
      <p:sp>
        <p:nvSpPr>
          <p:cNvPr id="4" name="Veri Yer Tutucusu 3"/>
          <p:cNvSpPr>
            <a:spLocks noGrp="1"/>
          </p:cNvSpPr>
          <p:nvPr>
            <p:ph type="dt" sz="half" idx="10"/>
          </p:nvPr>
        </p:nvSpPr>
        <p:spPr/>
        <p:txBody>
          <a:bodyPr/>
          <a:lstStyle/>
          <a:p>
            <a:fld id="{5C01853F-0A03-4649-8FC9-B14B1A95AEC8}" type="datetime1">
              <a:rPr lang="tr-TR" smtClean="0"/>
            </a:fld>
            <a:endParaRPr lang="tr-TR" dirty="0"/>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Metin kutusu 6"/>
          <p:cNvSpPr txBox="1"/>
          <p:nvPr/>
        </p:nvSpPr>
        <p:spPr>
          <a:xfrm>
            <a:off x="341075" y="6079351"/>
            <a:ext cx="4572000" cy="276999"/>
          </a:xfrm>
          <a:prstGeom prst="rect">
            <a:avLst/>
          </a:prstGeom>
          <a:noFill/>
        </p:spPr>
        <p:txBody>
          <a:bodyPr wrap="square" rtlCol="0">
            <a:spAutoFit/>
          </a:bodyPr>
          <a:lstStyle/>
          <a:p>
            <a:r>
              <a:rPr lang="tr-TR" sz="1200" b="1" i="1" dirty="0">
                <a:solidFill>
                  <a:srgbClr val="C00000"/>
                </a:solidFill>
              </a:rPr>
              <a:t>*Bu etkinliklerin dışında varsa lütfen tabloya ekleyiniz. </a:t>
            </a:r>
            <a:endParaRPr lang="tr-TR" sz="1200" b="1" i="1" dirty="0">
              <a:solidFill>
                <a:srgbClr val="C00000"/>
              </a:solidFill>
            </a:endParaRPr>
          </a:p>
        </p:txBody>
      </p:sp>
      <p:graphicFrame>
        <p:nvGraphicFramePr>
          <p:cNvPr id="3" name="Tablo 2"/>
          <p:cNvGraphicFramePr>
            <a:graphicFrameLocks noGrp="1"/>
          </p:cNvGraphicFramePr>
          <p:nvPr/>
        </p:nvGraphicFramePr>
        <p:xfrm>
          <a:off x="457201" y="1848680"/>
          <a:ext cx="11390242" cy="4030956"/>
        </p:xfrm>
        <a:graphic>
          <a:graphicData uri="http://schemas.openxmlformats.org/drawingml/2006/table">
            <a:tbl>
              <a:tblPr>
                <a:tableStyleId>{BDBED569-4797-4DF1-A0F4-6AAB3CD982D8}</a:tableStyleId>
              </a:tblPr>
              <a:tblGrid>
                <a:gridCol w="2603507"/>
                <a:gridCol w="1214863"/>
                <a:gridCol w="1214863"/>
                <a:gridCol w="4399001"/>
                <a:gridCol w="974035"/>
                <a:gridCol w="983973"/>
              </a:tblGrid>
              <a:tr h="303513">
                <a:tc>
                  <a:txBody>
                    <a:bodyPr/>
                    <a:lstStyle/>
                    <a:p>
                      <a:pPr marL="71755" algn="ctr">
                        <a:lnSpc>
                          <a:spcPct val="100000"/>
                        </a:lnSpc>
                        <a:spcAft>
                          <a:spcPts val="0"/>
                        </a:spcAft>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marR="0" lvl="0" indent="0" algn="ctr" defTabSz="914400" rtl="0" eaLnBrk="1" fontAlgn="auto" latinLnBrk="0" hangingPunct="1">
                        <a:lnSpc>
                          <a:spcPct val="100000"/>
                        </a:lnSpc>
                        <a:spcBef>
                          <a:spcPts val="0"/>
                        </a:spcBef>
                        <a:spcAft>
                          <a:spcPts val="0"/>
                        </a:spcAft>
                        <a:buClrTx/>
                        <a:buSzTx/>
                        <a:buFontTx/>
                        <a:buNone/>
                        <a:defRPr/>
                      </a:pPr>
                      <a:r>
                        <a:rPr lang="tr-TR" sz="1600" b="1" dirty="0">
                          <a:solidFill>
                            <a:srgbClr val="FF0000"/>
                          </a:solidFill>
                          <a:effectLst/>
                          <a:latin typeface="+mn-lt"/>
                        </a:rPr>
                        <a:t>Faaliyet Türü</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b="1" dirty="0">
                          <a:solidFill>
                            <a:srgbClr val="FF0000"/>
                          </a:solidFill>
                          <a:effectLst/>
                          <a:latin typeface="+mn-lt"/>
                        </a:rPr>
                        <a:t>2024</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b="1" dirty="0">
                          <a:solidFill>
                            <a:srgbClr val="FF0000"/>
                          </a:solidFill>
                          <a:effectLst/>
                          <a:latin typeface="+mn-lt"/>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Sempozyum ve Kongre</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marR="0" lvl="0" indent="0" algn="l" defTabSz="914400" rtl="0" eaLnBrk="1" fontAlgn="auto" latinLnBrk="0" hangingPunct="1">
                        <a:lnSpc>
                          <a:spcPct val="100000"/>
                        </a:lnSpc>
                        <a:spcBef>
                          <a:spcPts val="0"/>
                        </a:spcBef>
                        <a:spcAft>
                          <a:spcPts val="0"/>
                        </a:spcAft>
                        <a:buClrTx/>
                        <a:buSzTx/>
                        <a:buFontTx/>
                        <a:buNone/>
                        <a:defRPr/>
                      </a:pPr>
                      <a:r>
                        <a:rPr lang="tr-TR" sz="1600" b="0" dirty="0">
                          <a:solidFill>
                            <a:schemeClr val="tx1"/>
                          </a:solidFill>
                          <a:effectLst/>
                          <a:latin typeface="+mn-lt"/>
                        </a:rPr>
                        <a:t>Teknik Gezi</a:t>
                      </a:r>
                      <a:endParaRPr lang="tr-TR" sz="1600" b="0"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dirty="0">
                          <a:effectLst/>
                          <a:latin typeface="+mn-lt"/>
                        </a:rPr>
                        <a:t> </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Konferans</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Eğitim Seminerleri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502364">
                <a:tc>
                  <a:txBody>
                    <a:bodyPr/>
                    <a:lstStyle/>
                    <a:p>
                      <a:pPr marL="71755">
                        <a:lnSpc>
                          <a:spcPct val="100000"/>
                        </a:lnSpc>
                        <a:spcAft>
                          <a:spcPts val="0"/>
                        </a:spcAft>
                      </a:pPr>
                      <a:r>
                        <a:rPr lang="tr-TR" sz="1600" dirty="0">
                          <a:effectLst/>
                          <a:latin typeface="+mn-lt"/>
                        </a:rPr>
                        <a:t>Panel</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Ulusal Toplantı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Seminer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Diğer (Açıkhava Etkinlikleri, Ziyaretler, Geziler </a:t>
                      </a:r>
                      <a:r>
                        <a:rPr lang="tr-TR" sz="1600" dirty="0" err="1">
                          <a:effectLst/>
                          <a:latin typeface="+mn-lt"/>
                        </a:rPr>
                        <a:t>v.b</a:t>
                      </a:r>
                      <a:r>
                        <a:rPr lang="tr-TR" sz="1600" dirty="0">
                          <a:effectLst/>
                          <a:latin typeface="+mn-lt"/>
                        </a:rPr>
                        <a:t>.)</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Açık Oturum</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err="1">
                          <a:effectLst/>
                          <a:latin typeface="+mn-lt"/>
                        </a:rPr>
                        <a:t>Çalıştay</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Söyleşi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Film Gösterimi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Tiyatro</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Bağış ve Yardım Kampanyası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36624">
                <a:tc>
                  <a:txBody>
                    <a:bodyPr/>
                    <a:lstStyle/>
                    <a:p>
                      <a:pPr marL="71755">
                        <a:lnSpc>
                          <a:spcPct val="100000"/>
                        </a:lnSpc>
                        <a:spcAft>
                          <a:spcPts val="0"/>
                        </a:spcAft>
                      </a:pPr>
                      <a:r>
                        <a:rPr lang="tr-TR" sz="1600" dirty="0">
                          <a:effectLst/>
                          <a:latin typeface="+mn-lt"/>
                        </a:rPr>
                        <a:t>Konser</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dirty="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Bilgilendirme ve Tanıtım Toplantısı</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350551">
                <a:tc>
                  <a:txBody>
                    <a:bodyPr/>
                    <a:lstStyle/>
                    <a:p>
                      <a:pPr marL="71755">
                        <a:lnSpc>
                          <a:spcPct val="100000"/>
                        </a:lnSpc>
                        <a:spcAft>
                          <a:spcPts val="0"/>
                        </a:spcAft>
                      </a:pPr>
                      <a:r>
                        <a:rPr lang="tr-TR" sz="1600" dirty="0">
                          <a:effectLst/>
                          <a:latin typeface="+mn-lt"/>
                        </a:rPr>
                        <a:t>Sergi</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Anma Törenleri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a:effectLst/>
                          <a:latin typeface="+mn-lt"/>
                        </a:rPr>
                        <a:t> </a:t>
                      </a:r>
                      <a:endParaRPr lang="tr-TR" sz="1600">
                        <a:effectLst/>
                        <a:latin typeface="+mn-lt"/>
                        <a:ea typeface="Calibri" panose="020F0502020204030204" pitchFamily="34" charset="0"/>
                        <a:cs typeface="Times New Roman" panose="02020603050405020304" pitchFamily="18" charset="0"/>
                      </a:endParaRPr>
                    </a:p>
                  </a:txBody>
                  <a:tcPr marL="0" marR="0" marT="0" marB="0" anchor="ctr"/>
                </a:tc>
              </a:tr>
              <a:tr h="266621">
                <a:tc rowSpan="2">
                  <a:txBody>
                    <a:bodyPr/>
                    <a:lstStyle/>
                    <a:p>
                      <a:pPr marL="71755">
                        <a:lnSpc>
                          <a:spcPct val="100000"/>
                        </a:lnSpc>
                        <a:spcAft>
                          <a:spcPts val="0"/>
                        </a:spcAft>
                      </a:pPr>
                      <a:r>
                        <a:rPr lang="tr-TR" sz="1600" dirty="0">
                          <a:effectLst/>
                          <a:latin typeface="+mn-lt"/>
                        </a:rPr>
                        <a:t>Spor Turnuvası</a:t>
                      </a:r>
                      <a:endParaRPr lang="tr-TR" sz="1600" dirty="0">
                        <a:effectLst/>
                        <a:latin typeface="+mn-lt"/>
                        <a:ea typeface="Calibri" panose="020F0502020204030204" pitchFamily="34" charset="0"/>
                        <a:cs typeface="Times New Roman" panose="02020603050405020304" pitchFamily="18" charset="0"/>
                      </a:endParaRPr>
                    </a:p>
                  </a:txBody>
                  <a:tcPr marL="3175" marR="3175" marT="3175" marB="0" anchor="ctr"/>
                </a:tc>
                <a:tc rowSpan="2">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rowSpan="2">
                  <a:txBody>
                    <a:bodyPr/>
                    <a:lstStyle/>
                    <a:p>
                      <a:pPr marL="71755">
                        <a:lnSpc>
                          <a:spcPct val="100000"/>
                        </a:lnSpc>
                        <a:spcAft>
                          <a:spcPts val="0"/>
                        </a:spcAft>
                      </a:pPr>
                      <a:endParaRPr lang="tr-TR" sz="1600">
                        <a:effectLst/>
                        <a:latin typeface="+mn-lt"/>
                        <a:cs typeface="Times New Roman" panose="02020603050405020304" pitchFamily="18" charset="0"/>
                      </a:endParaRPr>
                    </a:p>
                  </a:txBody>
                  <a:tcPr marL="3175" marR="3175" marT="3175" marB="0" anchor="ctr"/>
                </a:tc>
                <a:tc>
                  <a:txBody>
                    <a:bodyPr/>
                    <a:lstStyle/>
                    <a:p>
                      <a:pPr marL="71755">
                        <a:lnSpc>
                          <a:spcPct val="100000"/>
                        </a:lnSpc>
                        <a:spcAft>
                          <a:spcPts val="0"/>
                        </a:spcAft>
                      </a:pPr>
                      <a:r>
                        <a:rPr lang="tr-TR" sz="1600" dirty="0">
                          <a:effectLst/>
                          <a:latin typeface="+mn-lt"/>
                        </a:rPr>
                        <a:t>Öğrenci Oryantasyon Semineri</a:t>
                      </a:r>
                      <a:endParaRPr lang="tr-TR" sz="1600" dirty="0">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endParaRPr lang="tr-TR" dirty="0"/>
                    </a:p>
                  </a:txBody>
                  <a:tcPr marL="0" marR="0" marT="0" marB="0" anchor="ctr"/>
                </a:tc>
                <a:tc>
                  <a:txBody>
                    <a:bodyPr/>
                    <a:lstStyle/>
                    <a:p>
                      <a:pPr marL="71755" algn="ctr">
                        <a:lnSpc>
                          <a:spcPct val="100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36997">
                <a:tc vMerge="1">
                  <a:tcPr/>
                </a:tc>
                <a:tc vMerge="1">
                  <a:tcPr/>
                </a:tc>
                <a:tc vMerge="1">
                  <a:tcPr/>
                </a:tc>
                <a:tc>
                  <a:txBody>
                    <a:bodyPr/>
                    <a:lstStyle/>
                    <a:p>
                      <a:pPr marL="71755" algn="r">
                        <a:lnSpc>
                          <a:spcPct val="100000"/>
                        </a:lnSpc>
                        <a:spcAft>
                          <a:spcPts val="0"/>
                        </a:spcAft>
                      </a:pPr>
                      <a:r>
                        <a:rPr lang="tr-TR" sz="1600" b="1" dirty="0">
                          <a:solidFill>
                            <a:srgbClr val="FF0000"/>
                          </a:solidFill>
                          <a:effectLst/>
                          <a:latin typeface="+mn-lt"/>
                        </a:rPr>
                        <a:t>TOPLAM</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r>
                        <a:rPr lang="tr-TR" sz="1600" b="1" dirty="0">
                          <a:solidFill>
                            <a:srgbClr val="FF0000"/>
                          </a:solidFill>
                          <a:effectLst/>
                          <a:latin typeface="+mn-lt"/>
                        </a:rPr>
                        <a:t> </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marL="71755" algn="ctr">
                        <a:lnSpc>
                          <a:spcPct val="100000"/>
                        </a:lnSpc>
                        <a:spcAft>
                          <a:spcPts val="0"/>
                        </a:spcAft>
                      </a:pP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2060" y="885809"/>
            <a:ext cx="10295957" cy="561703"/>
          </a:xfrm>
        </p:spPr>
        <p:txBody>
          <a:bodyPr>
            <a:noAutofit/>
          </a:bodyPr>
          <a:lstStyle/>
          <a:p>
            <a:pPr algn="ctr"/>
            <a:r>
              <a:rPr lang="tr-TR" sz="2600" b="1" dirty="0">
                <a:solidFill>
                  <a:srgbClr val="FF0000"/>
                </a:solidFill>
                <a:cs typeface="Calibri" panose="020F0502020204030204" pitchFamily="34" charset="0"/>
              </a:rPr>
              <a:t>Bilimsel, Sosyal, Kültürel ve Sportif Ödüller ile Başarılar</a:t>
            </a:r>
            <a:endParaRPr lang="tr-TR" sz="2600" dirty="0">
              <a:solidFill>
                <a:srgbClr val="FF0000"/>
              </a:solidFill>
            </a:endParaRPr>
          </a:p>
        </p:txBody>
      </p:sp>
      <p:sp>
        <p:nvSpPr>
          <p:cNvPr id="5" name="Veri Yer Tutucusu 4"/>
          <p:cNvSpPr>
            <a:spLocks noGrp="1"/>
          </p:cNvSpPr>
          <p:nvPr>
            <p:ph type="dt" sz="half" idx="10"/>
          </p:nvPr>
        </p:nvSpPr>
        <p:spPr/>
        <p:txBody>
          <a:bodyPr/>
          <a:lstStyle/>
          <a:p>
            <a:fld id="{CDB560BE-1799-43F5-B7C9-D9654B7B934C}"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532060" y="1932315"/>
          <a:ext cx="11096724" cy="3623659"/>
        </p:xfrm>
        <a:graphic>
          <a:graphicData uri="http://schemas.openxmlformats.org/drawingml/2006/table">
            <a:tbl>
              <a:tblPr firstRow="1" firstCol="1" lastRow="1" lastCol="1" bandRow="1" bandCol="1">
                <a:tableStyleId>{5940675A-B579-460E-94D1-54222C63F5DA}</a:tableStyleId>
              </a:tblPr>
              <a:tblGrid>
                <a:gridCol w="8944627"/>
                <a:gridCol w="1022090"/>
                <a:gridCol w="1130007"/>
              </a:tblGrid>
              <a:tr h="569090">
                <a:tc>
                  <a:txBody>
                    <a:bodyPr/>
                    <a:lstStyle/>
                    <a:p>
                      <a:pPr marL="36195" marR="36195" algn="ctr">
                        <a:spcAft>
                          <a:spcPts val="0"/>
                        </a:spcAft>
                        <a:tabLst>
                          <a:tab pos="5450840" algn="l"/>
                        </a:tabLst>
                      </a:pPr>
                      <a:r>
                        <a:rPr lang="tr-TR" sz="1800" b="1" dirty="0">
                          <a:solidFill>
                            <a:srgbClr val="FF0000"/>
                          </a:solidFill>
                          <a:effectLst/>
                        </a:rPr>
                        <a:t>Bilimsel, Sosyal, Kültürel ve Sportif Ödül ve/veya Başarı </a:t>
                      </a:r>
                      <a:endParaRPr lang="tr-TR" sz="1800" b="1" dirty="0">
                        <a:solidFill>
                          <a:srgbClr val="FF0000"/>
                        </a:solidFill>
                        <a:effectLst/>
                      </a:endParaRPr>
                    </a:p>
                    <a:p>
                      <a:pPr marL="36195" marR="36195" algn="ctr">
                        <a:spcAft>
                          <a:spcPts val="0"/>
                        </a:spcAft>
                        <a:tabLst>
                          <a:tab pos="5450840" algn="l"/>
                        </a:tabLst>
                      </a:pPr>
                      <a:r>
                        <a:rPr lang="tr-TR" sz="1800" b="1" dirty="0">
                          <a:solidFill>
                            <a:srgbClr val="0066FF"/>
                          </a:solidFill>
                          <a:effectLst/>
                        </a:rPr>
                        <a:t>(Ödülün Adı ve Derecesi</a:t>
                      </a:r>
                      <a:r>
                        <a:rPr lang="tr-TR" sz="1800" b="1" dirty="0">
                          <a:solidFill>
                            <a:srgbClr val="FF0000"/>
                          </a:solidFill>
                          <a:effectLst/>
                        </a:rPr>
                        <a:t>) *</a:t>
                      </a:r>
                      <a:endParaRPr lang="tr-T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1600" b="1" dirty="0">
                          <a:solidFill>
                            <a:srgbClr val="FF0000"/>
                          </a:solidFill>
                          <a:effectLst/>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36367">
                <a:tc>
                  <a:txBody>
                    <a:bodyPr/>
                    <a:lstStyle/>
                    <a:p>
                      <a:pPr marL="36195" marR="36195"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9" name="Metin kutusu 8"/>
          <p:cNvSpPr txBox="1"/>
          <p:nvPr/>
        </p:nvSpPr>
        <p:spPr>
          <a:xfrm>
            <a:off x="532061" y="5879344"/>
            <a:ext cx="4572000" cy="276999"/>
          </a:xfrm>
          <a:prstGeom prst="rect">
            <a:avLst/>
          </a:prstGeom>
          <a:noFill/>
        </p:spPr>
        <p:txBody>
          <a:bodyPr wrap="square" rtlCol="0">
            <a:spAutoFit/>
          </a:bodyPr>
          <a:lstStyle/>
          <a:p>
            <a:r>
              <a:rPr lang="tr-TR" sz="1200" b="1" i="1" dirty="0">
                <a:solidFill>
                  <a:srgbClr val="C00000"/>
                </a:solidFill>
              </a:rPr>
              <a:t>*Gerektiğinde satır ekleyiniz. </a:t>
            </a:r>
            <a:endParaRPr lang="tr-TR" sz="1200" b="1" i="1" dirty="0">
              <a:solidFill>
                <a:srgbClr val="C00000"/>
              </a:solidFill>
            </a:endParaRPr>
          </a:p>
        </p:txBody>
      </p:sp>
      <p:pic>
        <p:nvPicPr>
          <p:cNvPr id="3" name="Resim 2"/>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628784" y="6330031"/>
            <a:ext cx="386082" cy="39144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951345" y="2521383"/>
            <a:ext cx="10402455" cy="3177453"/>
          </a:xfrm>
        </p:spPr>
        <p:txBody>
          <a:bodyPr>
            <a:normAutofit/>
          </a:bodyPr>
          <a:lstStyle/>
          <a:p>
            <a:r>
              <a:rPr lang="tr-TR" sz="7200" b="1" dirty="0">
                <a:solidFill>
                  <a:srgbClr val="3333FF"/>
                </a:solidFill>
              </a:rPr>
              <a:t>ULUSLARARASILAŞMA</a:t>
            </a:r>
            <a:endParaRPr lang="tr-TR" sz="7200" b="1" dirty="0">
              <a:solidFill>
                <a:srgbClr val="FF0000"/>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Inverted="1" isContent="1"/>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nvGraphicFramePr>
        <p:xfrm>
          <a:off x="510988" y="1820179"/>
          <a:ext cx="11376212" cy="3253845"/>
        </p:xfrm>
        <a:graphic>
          <a:graphicData uri="http://schemas.openxmlformats.org/drawingml/2006/table">
            <a:tbl>
              <a:tblPr firstRow="1" firstCol="1" bandRow="1">
                <a:tableStyleId>{BDBED569-4797-4DF1-A0F4-6AAB3CD982D8}</a:tableStyleId>
              </a:tblPr>
              <a:tblGrid>
                <a:gridCol w="2858759"/>
                <a:gridCol w="3232527"/>
                <a:gridCol w="5284926"/>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a:t>
                      </a:r>
                      <a:endParaRPr lang="tr-TR" sz="1600" dirty="0">
                        <a:solidFill>
                          <a:srgbClr val="FF0000"/>
                        </a:solidFill>
                        <a:effectLst/>
                      </a:endParaRP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Üroloji </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Dr. Öğr. Üyesi Hamit Zafer AKSOY</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Anesteziyoloji ve Reanimasyon</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Prof. Dr. Ahmet ŞEN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dirty="0">
                          <a:solidFill>
                            <a:srgbClr val="000000"/>
                          </a:solidFill>
                          <a:effectLst/>
                          <a:latin typeface="Times New Roman" panose="02020603050405020304" pitchFamily="18" charset="0"/>
                        </a:rPr>
                        <a:t>Cerrahi Tıp Bilimleri Bölümü</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Beyin ve Sinir Cerrahisi </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Dr. Öğr. Üyesi Mehmet Selim GEL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Genel Cerrahi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Prof. Dr. Faruk AKSOY</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Kadın Hastalıkları ve Doğum</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Doç. Dr. Recep ERİN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Göz Hastalıkları</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Doç. Dr. Nurdan Gamze TAŞLI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KBB</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Dr. Öğr. Üyesi Hasan KAZAZ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Ortopedi ve Travmatoloji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Doç. Dr. Gökhan PEKER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000" b="0" i="0" u="none" strike="noStrike" dirty="0">
                          <a:solidFill>
                            <a:srgbClr val="000000"/>
                          </a:solidFill>
                          <a:effectLst/>
                          <a:latin typeface="Times New Roman" panose="02020603050405020304" pitchFamily="18" charset="0"/>
                        </a:rPr>
                        <a:t>Kalp Damar Cerrahisi </a:t>
                      </a:r>
                      <a:endParaRPr lang="tr-TR" sz="1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Prof. Dr. Sefer USTA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61566">
                <a:tc>
                  <a:txBody>
                    <a:bodyPr/>
                    <a:lstStyle/>
                    <a:p>
                      <a:pPr algn="l" fontAlgn="ctr">
                        <a:buNone/>
                      </a:pPr>
                      <a:r>
                        <a:rPr lang="tr-TR" sz="1100" b="0" i="0" u="none" strike="noStrike">
                          <a:solidFill>
                            <a:srgbClr val="000000"/>
                          </a:solidFill>
                          <a:effectLst/>
                          <a:latin typeface="Times New Roman" panose="02020603050405020304" pitchFamily="18" charset="0"/>
                        </a:rPr>
                        <a:t>Cerrahi Tıp Bilimleri Bölümü</a:t>
                      </a:r>
                      <a:endParaRPr lang="tr-TR" sz="1100" b="0" i="0" u="none" strike="noStrike">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Tıbbi Patoloji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Dr. Öğr. Üyesi Hatice KÜÇÜK</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endParaRPr lang="tr-TR" b="1" i="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p:cNvSpPr>
            <a:spLocks noGrp="1"/>
          </p:cNvSpPr>
          <p:nvPr>
            <p:ph type="title"/>
          </p:nvPr>
        </p:nvSpPr>
        <p:spPr>
          <a:xfrm>
            <a:off x="477078" y="768738"/>
            <a:ext cx="10312772" cy="579771"/>
          </a:xfrm>
        </p:spPr>
        <p:txBody>
          <a:bodyPr>
            <a:noAutofit/>
          </a:bodyPr>
          <a:lstStyle/>
          <a:p>
            <a:pPr algn="ctr"/>
            <a:r>
              <a:rPr lang="tr-TR" sz="2800" b="1" dirty="0">
                <a:solidFill>
                  <a:srgbClr val="FF0000"/>
                </a:solidFill>
                <a:latin typeface="+mn-lt"/>
              </a:rPr>
              <a:t>Uluslararası İşbirlikleri </a:t>
            </a:r>
            <a:r>
              <a:rPr lang="tr-TR" sz="2400" b="1" dirty="0">
                <a:solidFill>
                  <a:srgbClr val="0000CC"/>
                </a:solidFill>
                <a:latin typeface="+mn-lt"/>
              </a:rPr>
              <a:t>(Ortak Programlar ve Projeler)</a:t>
            </a:r>
            <a:endParaRPr lang="tr-TR" sz="24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477080" y="1918249"/>
          <a:ext cx="11371192" cy="4201130"/>
        </p:xfrm>
        <a:graphic>
          <a:graphicData uri="http://schemas.openxmlformats.org/drawingml/2006/table">
            <a:tbl>
              <a:tblPr>
                <a:tableStyleId>{BDBED569-4797-4DF1-A0F4-6AAB3CD982D8}</a:tableStyleId>
              </a:tblPr>
              <a:tblGrid>
                <a:gridCol w="1542543"/>
                <a:gridCol w="1995786"/>
                <a:gridCol w="1908313"/>
                <a:gridCol w="2196548"/>
                <a:gridCol w="1977887"/>
                <a:gridCol w="1750115"/>
              </a:tblGrid>
              <a:tr h="880511">
                <a:tc>
                  <a:txBody>
                    <a:bodyPr/>
                    <a:lstStyle/>
                    <a:p>
                      <a:pPr algn="ctr">
                        <a:lnSpc>
                          <a:spcPct val="107000"/>
                        </a:lnSpc>
                        <a:spcAft>
                          <a:spcPts val="0"/>
                        </a:spcAft>
                      </a:pPr>
                      <a:r>
                        <a:rPr lang="tr-TR" sz="1800" b="1">
                          <a:solidFill>
                            <a:srgbClr val="FF0000"/>
                          </a:solidFill>
                          <a:effectLst/>
                          <a:latin typeface="+mn-lt"/>
                        </a:rPr>
                        <a:t>Ülke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Kapsamı (Program veya Proje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9854">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303029">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prism isInverted="1" isContent="1"/>
      </p:transition>
    </mc:Choice>
    <mc:Fallback>
      <p:transition>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1"/>
          <p:cNvSpPr>
            <a:spLocks noGrp="1"/>
          </p:cNvSpPr>
          <p:nvPr>
            <p:ph type="title"/>
          </p:nvPr>
        </p:nvSpPr>
        <p:spPr>
          <a:xfrm>
            <a:off x="397565" y="855002"/>
            <a:ext cx="10556186" cy="456562"/>
          </a:xfrm>
        </p:spPr>
        <p:txBody>
          <a:bodyPr>
            <a:noAutofit/>
          </a:bodyPr>
          <a:lstStyle/>
          <a:p>
            <a:pPr algn="ctr"/>
            <a:r>
              <a:rPr lang="tr-TR" sz="3200" b="1" dirty="0">
                <a:solidFill>
                  <a:srgbClr val="FF0000"/>
                </a:solidFill>
                <a:latin typeface="+mn-lt"/>
              </a:rPr>
              <a:t>Uluslararası İşbirlikleri </a:t>
            </a:r>
            <a:r>
              <a:rPr lang="tr-TR" sz="3200" b="1" dirty="0">
                <a:solidFill>
                  <a:srgbClr val="0000CC"/>
                </a:solidFill>
                <a:latin typeface="+mn-lt"/>
              </a:rPr>
              <a:t>(Erasmus+)</a:t>
            </a:r>
            <a:endParaRPr lang="tr-TR" sz="3200" dirty="0">
              <a:solidFill>
                <a:srgbClr val="0000CC"/>
              </a:solidFill>
              <a:latin typeface="+mn-lt"/>
            </a:endParaRPr>
          </a:p>
        </p:txBody>
      </p:sp>
      <p:sp>
        <p:nvSpPr>
          <p:cNvPr id="2" name="Veri Yer Tutucusu 1"/>
          <p:cNvSpPr>
            <a:spLocks noGrp="1"/>
          </p:cNvSpPr>
          <p:nvPr>
            <p:ph type="dt" sz="half" idx="10"/>
          </p:nvPr>
        </p:nvSpPr>
        <p:spPr/>
        <p:txBody>
          <a:bodyPr/>
          <a:lstStyle/>
          <a:p>
            <a:fld id="{CF6120AE-9F01-4565-8359-DEF5439FBB37}" type="datetime1">
              <a:rPr lang="tr-TR" smtClean="0"/>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357809" y="2067433"/>
          <a:ext cx="11510341" cy="3907536"/>
        </p:xfrm>
        <a:graphic>
          <a:graphicData uri="http://schemas.openxmlformats.org/drawingml/2006/table">
            <a:tbl>
              <a:tblPr>
                <a:tableStyleId>{BDBED569-4797-4DF1-A0F4-6AAB3CD982D8}</a:tableStyleId>
              </a:tblPr>
              <a:tblGrid>
                <a:gridCol w="1561419"/>
                <a:gridCol w="2076302"/>
                <a:gridCol w="1868557"/>
                <a:gridCol w="2286000"/>
                <a:gridCol w="1848678"/>
                <a:gridCol w="1869385"/>
              </a:tblGrid>
              <a:tr h="518749">
                <a:tc>
                  <a:txBody>
                    <a:bodyPr/>
                    <a:lstStyle/>
                    <a:p>
                      <a:pPr algn="ctr">
                        <a:lnSpc>
                          <a:spcPct val="107000"/>
                        </a:lnSpc>
                        <a:spcAft>
                          <a:spcPts val="0"/>
                        </a:spcAft>
                      </a:pPr>
                      <a:r>
                        <a:rPr lang="tr-TR" sz="1800" b="1" dirty="0">
                          <a:solidFill>
                            <a:srgbClr val="FF0000"/>
                          </a:solidFill>
                          <a:effectLst/>
                          <a:latin typeface="+mn-lt"/>
                        </a:rPr>
                        <a:t>Ülke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dirty="0">
                          <a:solidFill>
                            <a:srgbClr val="FF0000"/>
                          </a:solidFill>
                          <a:effectLst/>
                          <a:latin typeface="+mn-lt"/>
                        </a:rPr>
                        <a:t>Üniversite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dirty="0">
                          <a:solidFill>
                            <a:srgbClr val="FF0000"/>
                          </a:solidFill>
                          <a:effectLst/>
                          <a:latin typeface="+mn-lt"/>
                        </a:rPr>
                        <a:t>Fakülte Adı</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Bölüm/Program Adı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gn="ctr">
                        <a:lnSpc>
                          <a:spcPct val="107000"/>
                        </a:lnSpc>
                        <a:spcAft>
                          <a:spcPts val="0"/>
                        </a:spcAft>
                      </a:pPr>
                      <a:r>
                        <a:rPr lang="tr-TR" sz="1800" b="1">
                          <a:solidFill>
                            <a:srgbClr val="FF0000"/>
                          </a:solidFill>
                          <a:effectLst/>
                          <a:latin typeface="+mn-lt"/>
                        </a:rPr>
                        <a:t>Kapsamı</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tr-TR" sz="1800" b="1">
                          <a:solidFill>
                            <a:srgbClr val="FF0000"/>
                          </a:solidFill>
                          <a:effectLst/>
                          <a:latin typeface="+mn-lt"/>
                        </a:rPr>
                        <a:t>Süresi (Başlangıç ve Bitiş Tarihi)</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074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dirty="0">
                        <a:solidFill>
                          <a:srgbClr val="FF0000"/>
                        </a:solidFill>
                        <a:effectLst/>
                        <a:latin typeface="+mn-lt"/>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7832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6350" marR="6350" marT="635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83293">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r h="295718">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pPr>
                      <a:endParaRPr lang="tr-TR" sz="1800" b="1">
                        <a:solidFill>
                          <a:srgbClr val="FF0000"/>
                        </a:solidFill>
                        <a:effectLst/>
                        <a:latin typeface="+mn-lt"/>
                        <a:cs typeface="Times New Roman" panose="02020603050405020304" pitchFamily="18" charset="0"/>
                      </a:endParaRPr>
                    </a:p>
                  </a:txBody>
                  <a:tcPr marL="9525" marR="9525" marT="9525" marB="0" anchor="ctr"/>
                </a:tc>
                <a:tc>
                  <a:txBody>
                    <a:bodyPr/>
                    <a:lstStyle/>
                    <a:p>
                      <a:pPr>
                        <a:lnSpc>
                          <a:spcPct val="107000"/>
                        </a:lnSpc>
                        <a:spcAft>
                          <a:spcPts val="0"/>
                        </a:spcAft>
                      </a:pPr>
                      <a:r>
                        <a:rPr lang="tr-TR" sz="1800" b="1">
                          <a:solidFill>
                            <a:srgbClr val="FF0000"/>
                          </a:solidFill>
                          <a:effectLst/>
                          <a:latin typeface="+mn-lt"/>
                        </a:rPr>
                        <a:t> </a:t>
                      </a:r>
                      <a:endParaRPr lang="tr-TR" sz="1800" b="1">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800" b="1" dirty="0">
                          <a:solidFill>
                            <a:srgbClr val="FF0000"/>
                          </a:solidFill>
                          <a:effectLst/>
                          <a:latin typeface="+mn-lt"/>
                        </a:rPr>
                        <a:t> </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0" marR="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prism isInverted="1" isContent="1"/>
      </p:transition>
    </mc:Choice>
    <mc:Fallback>
      <p:transition>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838200" y="790673"/>
            <a:ext cx="10254343" cy="718458"/>
          </a:xfrm>
        </p:spPr>
        <p:txBody>
          <a:bodyPr>
            <a:normAutofit/>
          </a:bodyPr>
          <a:lstStyle/>
          <a:p>
            <a:pPr algn="ctr"/>
            <a:r>
              <a:rPr lang="tr-TR" sz="3200" b="1" dirty="0">
                <a:solidFill>
                  <a:srgbClr val="FF0000"/>
                </a:solidFill>
              </a:rPr>
              <a:t>ERASMUS+ </a:t>
            </a:r>
            <a:r>
              <a:rPr lang="tr-TR" sz="3200" b="1" dirty="0">
                <a:solidFill>
                  <a:srgbClr val="0000CC"/>
                </a:solidFill>
              </a:rPr>
              <a:t>Hareketlilik Durumu</a:t>
            </a:r>
            <a:endParaRPr lang="tr-TR" sz="3200"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7" name="Tablo 6"/>
          <p:cNvGraphicFramePr>
            <a:graphicFrameLocks noGrp="1"/>
          </p:cNvGraphicFramePr>
          <p:nvPr/>
        </p:nvGraphicFramePr>
        <p:xfrm>
          <a:off x="235132" y="1958195"/>
          <a:ext cx="11443346" cy="3955587"/>
        </p:xfrm>
        <a:graphic>
          <a:graphicData uri="http://schemas.openxmlformats.org/drawingml/2006/table">
            <a:tbl>
              <a:tblPr>
                <a:tableStyleId>{BDBED569-4797-4DF1-A0F4-6AAB3CD982D8}</a:tableStyleId>
              </a:tblPr>
              <a:tblGrid>
                <a:gridCol w="8962120"/>
                <a:gridCol w="1240613"/>
                <a:gridCol w="1240613"/>
              </a:tblGrid>
              <a:tr h="560258">
                <a:tc>
                  <a:txBody>
                    <a:bodyPr/>
                    <a:lstStyle/>
                    <a:p>
                      <a:pPr algn="ctr">
                        <a:lnSpc>
                          <a:spcPct val="107000"/>
                        </a:lnSpc>
                        <a:spcAft>
                          <a:spcPts val="0"/>
                        </a:spcAft>
                      </a:pPr>
                      <a:r>
                        <a:rPr lang="tr-TR" sz="2400" b="1" dirty="0">
                          <a:solidFill>
                            <a:srgbClr val="FF0000"/>
                          </a:solidFill>
                          <a:effectLst/>
                        </a:rPr>
                        <a:t>ERASMUS+ HAREKETLİLİLK DURUMU</a:t>
                      </a:r>
                      <a:endParaRPr lang="tr-T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2024</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c>
                  <a:txBody>
                    <a:bodyPr/>
                    <a:lstStyle/>
                    <a:p>
                      <a:pPr marL="36830" marR="36830" algn="ctr">
                        <a:lnSpc>
                          <a:spcPct val="106000"/>
                        </a:lnSpc>
                        <a:spcAft>
                          <a:spcPts val="0"/>
                        </a:spcAft>
                      </a:pPr>
                      <a:r>
                        <a:rPr lang="tr-TR" sz="2400" b="1" kern="1200" dirty="0">
                          <a:solidFill>
                            <a:srgbClr val="FF0000"/>
                          </a:solidFill>
                          <a:effectLst/>
                        </a:rPr>
                        <a:t>2025</a:t>
                      </a:r>
                      <a:endParaRPr lang="tr-TR" sz="24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0" marR="0" marT="0" marB="0" anchor="ctr"/>
                </a:tc>
              </a:tr>
              <a:tr h="368502">
                <a:tc>
                  <a:txBody>
                    <a:bodyPr/>
                    <a:lstStyle/>
                    <a:p>
                      <a:pPr marL="71755">
                        <a:lnSpc>
                          <a:spcPct val="100000"/>
                        </a:lnSpc>
                        <a:spcAft>
                          <a:spcPts val="0"/>
                        </a:spcAft>
                      </a:pPr>
                      <a:r>
                        <a:rPr lang="tr-TR" sz="2000" b="1" dirty="0">
                          <a:solidFill>
                            <a:srgbClr val="0000CC"/>
                          </a:solidFill>
                          <a:effectLst/>
                        </a:rPr>
                        <a:t>ERASMUS + Yurtdışına Giden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564333">
                <a:tc>
                  <a:txBody>
                    <a:bodyPr/>
                    <a:lstStyle/>
                    <a:p>
                      <a:pPr marL="71755">
                        <a:lnSpc>
                          <a:spcPct val="100000"/>
                        </a:lnSpc>
                        <a:spcAft>
                          <a:spcPts val="0"/>
                        </a:spcAft>
                      </a:pPr>
                      <a:r>
                        <a:rPr lang="tr-TR" sz="2000" b="1" dirty="0">
                          <a:solidFill>
                            <a:srgbClr val="0000CC"/>
                          </a:solidFill>
                          <a:effectLst/>
                        </a:rPr>
                        <a:t>ERASMUS + Yurtdışına Giden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68502">
                <a:tc>
                  <a:txBody>
                    <a:bodyPr/>
                    <a:lstStyle/>
                    <a:p>
                      <a:pPr marL="71755">
                        <a:lnSpc>
                          <a:spcPct val="100000"/>
                        </a:lnSpc>
                        <a:spcAft>
                          <a:spcPts val="0"/>
                        </a:spcAft>
                      </a:pPr>
                      <a:r>
                        <a:rPr lang="tr-TR" sz="2000" b="1" dirty="0">
                          <a:solidFill>
                            <a:srgbClr val="0000CC"/>
                          </a:solidFill>
                          <a:effectLst/>
                        </a:rPr>
                        <a:t>ERASMUS + Yurtdışına Giden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68502">
                <a:tc>
                  <a:txBody>
                    <a:bodyPr/>
                    <a:lstStyle/>
                    <a:p>
                      <a:pPr marL="71755" algn="r">
                        <a:lnSpc>
                          <a:spcPct val="100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solidFill>
                            <a:srgbClr val="FF0000"/>
                          </a:solidFill>
                          <a:effectLst/>
                        </a:rPr>
                        <a:t> </a:t>
                      </a:r>
                      <a:endParaRPr lang="tr-TR" sz="1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68502">
                <a:tc>
                  <a:txBody>
                    <a:bodyPr/>
                    <a:lstStyle/>
                    <a:p>
                      <a:pPr marL="71755">
                        <a:lnSpc>
                          <a:spcPct val="100000"/>
                        </a:lnSpc>
                        <a:spcAft>
                          <a:spcPts val="0"/>
                        </a:spcAft>
                      </a:pPr>
                      <a:r>
                        <a:rPr lang="tr-TR" sz="2000" b="1" dirty="0">
                          <a:solidFill>
                            <a:srgbClr val="0000CC"/>
                          </a:solidFill>
                          <a:effectLst/>
                        </a:rPr>
                        <a:t>ERASMUS + Yurtdışından Gelen Öğrenci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619984">
                <a:tc>
                  <a:txBody>
                    <a:bodyPr/>
                    <a:lstStyle/>
                    <a:p>
                      <a:pPr marL="71755">
                        <a:lnSpc>
                          <a:spcPct val="100000"/>
                        </a:lnSpc>
                        <a:spcAft>
                          <a:spcPts val="0"/>
                        </a:spcAft>
                      </a:pPr>
                      <a:r>
                        <a:rPr lang="tr-TR" sz="2000" b="1" dirty="0">
                          <a:solidFill>
                            <a:srgbClr val="0000CC"/>
                          </a:solidFill>
                          <a:effectLst/>
                        </a:rPr>
                        <a:t>ERASMUS + Yurtdışından Gelen Öğretim Elemanı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68502">
                <a:tc>
                  <a:txBody>
                    <a:bodyPr/>
                    <a:lstStyle/>
                    <a:p>
                      <a:pPr marL="71755">
                        <a:lnSpc>
                          <a:spcPct val="100000"/>
                        </a:lnSpc>
                        <a:spcAft>
                          <a:spcPts val="0"/>
                        </a:spcAft>
                      </a:pPr>
                      <a:r>
                        <a:rPr lang="tr-TR" sz="2000" b="1" dirty="0">
                          <a:solidFill>
                            <a:srgbClr val="0000CC"/>
                          </a:solidFill>
                          <a:effectLst/>
                        </a:rPr>
                        <a:t>ERASMUS + Yurtdışından Gelen İdari Personel Sayısı</a:t>
                      </a:r>
                      <a:endParaRPr lang="tr-TR" sz="20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r h="368502">
                <a:tc>
                  <a:txBody>
                    <a:bodyPr/>
                    <a:lstStyle/>
                    <a:p>
                      <a:pPr algn="r">
                        <a:lnSpc>
                          <a:spcPct val="107000"/>
                        </a:lnSpc>
                        <a:spcAft>
                          <a:spcPts val="0"/>
                        </a:spcAft>
                      </a:pPr>
                      <a:r>
                        <a:rPr lang="tr-TR" sz="2000" b="1" dirty="0">
                          <a:solidFill>
                            <a:srgbClr val="FF0000"/>
                          </a:solidFill>
                          <a:effectLst/>
                        </a:rPr>
                        <a:t>TOPLAM</a:t>
                      </a:r>
                      <a:endParaRPr lang="tr-TR" sz="2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prism isInverted="1" isContent="1"/>
      </p:transition>
    </mc:Choice>
    <mc:Fallback>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p:cNvSpPr>
            <a:spLocks noGrp="1"/>
          </p:cNvSpPr>
          <p:nvPr>
            <p:ph type="title"/>
          </p:nvPr>
        </p:nvSpPr>
        <p:spPr>
          <a:xfrm>
            <a:off x="360219" y="774666"/>
            <a:ext cx="10197854" cy="596155"/>
          </a:xfrm>
        </p:spPr>
        <p:txBody>
          <a:bodyPr>
            <a:noAutofit/>
          </a:bodyPr>
          <a:lstStyle/>
          <a:p>
            <a:pPr algn="ctr"/>
            <a:r>
              <a:rPr lang="tr-TR" sz="3200" b="1" dirty="0">
                <a:solidFill>
                  <a:srgbClr val="FF0000"/>
                </a:solidFill>
                <a:latin typeface="Calibri" panose="020F0502020204030204" pitchFamily="34" charset="0"/>
                <a:cs typeface="Calibri" panose="020F0502020204030204" pitchFamily="34" charset="0"/>
              </a:rPr>
              <a:t>Bilgi Paketi Hazırlanma Durumu</a:t>
            </a:r>
            <a:endParaRPr lang="tr-TR" sz="3200" b="1" dirty="0">
              <a:solidFill>
                <a:srgbClr val="FF0000"/>
              </a:solidFill>
              <a:latin typeface="Calibri" panose="020F0502020204030204" pitchFamily="34" charset="0"/>
              <a:cs typeface="Calibri" panose="020F0502020204030204" pitchFamily="34" charset="0"/>
            </a:endParaRPr>
          </a:p>
        </p:txBody>
      </p:sp>
      <p:graphicFrame>
        <p:nvGraphicFramePr>
          <p:cNvPr id="2" name="Tablo 1"/>
          <p:cNvGraphicFramePr>
            <a:graphicFrameLocks noGrp="1"/>
          </p:cNvGraphicFramePr>
          <p:nvPr/>
        </p:nvGraphicFramePr>
        <p:xfrm>
          <a:off x="429720" y="1976580"/>
          <a:ext cx="11272752" cy="3902985"/>
        </p:xfrm>
        <a:graphic>
          <a:graphicData uri="http://schemas.openxmlformats.org/drawingml/2006/table">
            <a:tbl>
              <a:tblPr firstRow="1" firstCol="1" bandRow="1">
                <a:tableStyleId>{BDBED569-4797-4DF1-A0F4-6AAB3CD982D8}</a:tableStyleId>
              </a:tblPr>
              <a:tblGrid>
                <a:gridCol w="5459259"/>
                <a:gridCol w="1840939"/>
                <a:gridCol w="2135759"/>
                <a:gridCol w="1836795"/>
              </a:tblGrid>
              <a:tr h="313692">
                <a:tc rowSpan="2">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Program Adı</a:t>
                      </a:r>
                      <a:endParaRPr lang="tr-TR" sz="2000" b="1" u="none" strike="noStrike" kern="1200" dirty="0">
                        <a:solidFill>
                          <a:srgbClr val="FF0000"/>
                        </a:solidFill>
                        <a:effectLst/>
                        <a:latin typeface="+mn-lt"/>
                        <a:ea typeface="+mn-ea"/>
                        <a:cs typeface="+mn-cs"/>
                      </a:endParaRPr>
                    </a:p>
                  </a:txBody>
                  <a:tcPr marL="44450" marR="44450" marT="0" marB="0" anchor="ctr"/>
                </a:tc>
                <a:tc gridSpan="3">
                  <a:txBody>
                    <a:bodyPr/>
                    <a:lstStyle/>
                    <a:p>
                      <a:pPr marL="0" algn="ctr" defTabSz="914400" rtl="0" eaLnBrk="1" fontAlgn="ctr" latinLnBrk="0" hangingPunct="1">
                        <a:lnSpc>
                          <a:spcPct val="100000"/>
                        </a:lnSpc>
                        <a:spcAft>
                          <a:spcPts val="0"/>
                        </a:spcAft>
                      </a:pPr>
                      <a:r>
                        <a:rPr lang="tr-TR" sz="2000" u="none" strike="noStrike" kern="1200" dirty="0">
                          <a:solidFill>
                            <a:srgbClr val="FF0000"/>
                          </a:solidFill>
                          <a:effectLst/>
                        </a:rPr>
                        <a:t>2025</a:t>
                      </a:r>
                      <a:endParaRPr lang="tr-TR" sz="2000" b="1" u="none" strike="noStrike" kern="1200" dirty="0">
                        <a:solidFill>
                          <a:srgbClr val="FF0000"/>
                        </a:solidFill>
                        <a:effectLst/>
                        <a:latin typeface="+mn-lt"/>
                        <a:ea typeface="+mn-ea"/>
                        <a:cs typeface="+mn-cs"/>
                      </a:endParaRPr>
                    </a:p>
                  </a:txBody>
                  <a:tcPr marL="44450" marR="44450" marT="0" marB="0" anchor="ctr"/>
                </a:tc>
                <a:tc hMerge="1">
                  <a:tcPr/>
                </a:tc>
                <a:tc hMerge="1">
                  <a:tcPr/>
                </a:tc>
              </a:tr>
              <a:tr h="627384">
                <a:tc vMerge="1">
                  <a:tcP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Toplam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Girişi tamamlanan ders sayısı</a:t>
                      </a:r>
                      <a:endParaRPr lang="tr-TR" sz="2000" b="1" u="none" strike="noStrike" kern="1200" dirty="0">
                        <a:solidFill>
                          <a:srgbClr val="FF0000"/>
                        </a:solidFill>
                        <a:effectLst/>
                        <a:latin typeface="+mn-lt"/>
                        <a:ea typeface="+mn-ea"/>
                        <a:cs typeface="+mn-cs"/>
                      </a:endParaRPr>
                    </a:p>
                  </a:txBody>
                  <a:tcPr marL="44450" marR="44450" marT="0" marB="0" anchor="ctr"/>
                </a:tc>
                <a:tc>
                  <a:txBody>
                    <a:bodyPr/>
                    <a:lstStyle/>
                    <a:p>
                      <a:pPr marL="0" algn="ctr" defTabSz="914400" rtl="0" eaLnBrk="1" fontAlgn="ctr" latinLnBrk="0" hangingPunct="1">
                        <a:lnSpc>
                          <a:spcPct val="100000"/>
                        </a:lnSpc>
                        <a:spcAft>
                          <a:spcPts val="0"/>
                        </a:spcAft>
                      </a:pPr>
                      <a:r>
                        <a:rPr lang="tr-TR" sz="2000" b="1" u="none" strike="noStrike" kern="1200" dirty="0">
                          <a:solidFill>
                            <a:srgbClr val="FF0000"/>
                          </a:solidFill>
                          <a:effectLst/>
                        </a:rPr>
                        <a:t>Eksik/boş ders sayısı</a:t>
                      </a:r>
                      <a:endParaRPr lang="tr-TR" sz="2000" b="1" u="none" strike="noStrike" kern="1200" dirty="0">
                        <a:solidFill>
                          <a:srgbClr val="FF0000"/>
                        </a:solidFill>
                        <a:effectLst/>
                        <a:latin typeface="+mn-lt"/>
                        <a:ea typeface="+mn-ea"/>
                        <a:cs typeface="+mn-cs"/>
                      </a:endParaRPr>
                    </a:p>
                  </a:txBody>
                  <a:tcPr marL="44450" marR="44450" marT="0" marB="0" anchor="ctr"/>
                </a:tc>
              </a:tr>
              <a:tr h="274980">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r>
              <a:tr h="278801">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00B050"/>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b="1" kern="1200" dirty="0">
                        <a:solidFill>
                          <a:srgbClr val="FF0000"/>
                        </a:solidFill>
                        <a:effectLst/>
                        <a:latin typeface="+mn-lt"/>
                        <a:ea typeface="+mn-ea"/>
                        <a:cs typeface="+mn-cs"/>
                      </a:endParaRPr>
                    </a:p>
                  </a:txBody>
                  <a:tcPr marL="44450" marR="44450" marT="0" marB="0" anchor="ctr"/>
                </a:tc>
              </a:tr>
              <a:tr h="301016">
                <a:tc>
                  <a:txBody>
                    <a:bodyPr/>
                    <a:lstStyle/>
                    <a:p>
                      <a:pPr marL="71755" algn="l" defTabSz="914400" rtl="0" eaLnBrk="1" fontAlgn="ctr" latinLnBrk="0" hangingPunct="1">
                        <a:lnSpc>
                          <a:spcPct val="100000"/>
                        </a:lnSpc>
                        <a:spcAft>
                          <a:spcPts val="0"/>
                        </a:spcAft>
                      </a:pPr>
                      <a:endParaRPr lang="tr-TR" sz="1600" b="1"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c>
                  <a:txBody>
                    <a:bodyPr/>
                    <a:lstStyle/>
                    <a:p>
                      <a:pPr marL="71755" algn="ctr" defTabSz="914400" rtl="0" eaLnBrk="1" fontAlgn="ctr" latinLnBrk="0" hangingPunct="1">
                        <a:lnSpc>
                          <a:spcPct val="100000"/>
                        </a:lnSpc>
                        <a:spcAft>
                          <a:spcPts val="0"/>
                        </a:spcAft>
                      </a:pPr>
                      <a:endParaRPr lang="tr-TR" sz="1600" kern="1200" dirty="0">
                        <a:solidFill>
                          <a:srgbClr val="485793"/>
                        </a:solidFill>
                        <a:effectLst/>
                        <a:latin typeface="+mn-lt"/>
                        <a:ea typeface="+mn-ea"/>
                        <a:cs typeface="+mn-cs"/>
                      </a:endParaRPr>
                    </a:p>
                  </a:txBody>
                  <a:tcPr marL="44450" marR="44450" marT="0" marB="0" anchor="ctr"/>
                </a:tc>
              </a:tr>
            </a:tbl>
          </a:graphicData>
        </a:graphic>
      </p:graphicFrame>
      <p:sp>
        <p:nvSpPr>
          <p:cNvPr id="3" name="Veri Yer Tutucusu 2"/>
          <p:cNvSpPr>
            <a:spLocks noGrp="1"/>
          </p:cNvSpPr>
          <p:nvPr>
            <p:ph type="dt" sz="half" idx="10"/>
          </p:nvPr>
        </p:nvSpPr>
        <p:spPr/>
        <p:txBody>
          <a:bodyPr/>
          <a:lstStyle/>
          <a:p>
            <a:fld id="{E22DCCE2-B49B-4550-A1C9-A7F3BAA371F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
        <p:nvSpPr>
          <p:cNvPr id="6" name="Akış Çizelgesi: Toplam Birleşimi 5"/>
          <p:cNvSpPr/>
          <p:nvPr/>
        </p:nvSpPr>
        <p:spPr>
          <a:xfrm>
            <a:off x="11818795" y="6578095"/>
            <a:ext cx="176569" cy="238125"/>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mc:AlternateContent xmlns:mc="http://schemas.openxmlformats.org/markup-compatibility/2006">
    <mc:Choice xmlns:p14="http://schemas.microsoft.com/office/powerpoint/2010/main" Requires="p14">
      <p:transition p14:dur="250">
        <p14:prism isInverted="1" isContent="1"/>
      </p:transition>
    </mc:Choice>
    <mc:Fallback>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378691" y="2170545"/>
            <a:ext cx="11628582" cy="3131128"/>
          </a:xfrm>
        </p:spPr>
        <p:txBody>
          <a:bodyPr>
            <a:normAutofit fontScale="55000" lnSpcReduction="20000"/>
          </a:bodyPr>
          <a:lstStyle/>
          <a:p>
            <a:r>
              <a:rPr lang="tr-TR" sz="9600" b="1" dirty="0">
                <a:solidFill>
                  <a:srgbClr val="3333FF"/>
                </a:solidFill>
              </a:rPr>
              <a:t>KALİTE VE AKREDİTASYON ÇALIŞMALARI</a:t>
            </a:r>
            <a:endParaRPr lang="tr-TR" sz="9600" b="1" dirty="0">
              <a:solidFill>
                <a:srgbClr val="3333FF"/>
              </a:solidFill>
            </a:endParaRPr>
          </a:p>
          <a:p>
            <a:endParaRPr lang="tr-TR" sz="4000" b="1" dirty="0">
              <a:solidFill>
                <a:srgbClr val="3333FF"/>
              </a:solidFill>
            </a:endParaRPr>
          </a:p>
          <a:p>
            <a:r>
              <a:rPr lang="tr-TR" sz="4000" b="1" dirty="0">
                <a:solidFill>
                  <a:srgbClr val="FF0000"/>
                </a:solidFill>
              </a:rPr>
              <a:t>YÖKAK BİRİM İÇ DEĞERLENDİRME RAPORU (BİDR)</a:t>
            </a:r>
            <a:endParaRPr lang="tr-TR" sz="4000" b="1" dirty="0">
              <a:solidFill>
                <a:srgbClr val="FF0000"/>
              </a:solidFill>
            </a:endParaRPr>
          </a:p>
          <a:p>
            <a:r>
              <a:rPr lang="tr-TR" sz="4000" b="1" dirty="0">
                <a:solidFill>
                  <a:srgbClr val="FF0000"/>
                </a:solidFill>
              </a:rPr>
              <a:t>PROGRAM AKREDİTASYONU</a:t>
            </a:r>
            <a:endParaRPr lang="tr-TR" sz="4000" b="1" dirty="0">
              <a:solidFill>
                <a:srgbClr val="FF0000"/>
              </a:solidFill>
            </a:endParaRPr>
          </a:p>
          <a:p>
            <a:r>
              <a:rPr lang="tr-TR" sz="4000" b="1" dirty="0">
                <a:solidFill>
                  <a:srgbClr val="FF0000"/>
                </a:solidFill>
              </a:rPr>
              <a:t>ÖZ DEĞERLENDİRME </a:t>
            </a:r>
            <a:endParaRPr lang="tr-TR" sz="4000" b="1" dirty="0">
              <a:solidFill>
                <a:srgbClr val="FF0000"/>
              </a:solidFill>
            </a:endParaRPr>
          </a:p>
          <a:p>
            <a:r>
              <a:rPr lang="tr-TR" sz="4000" b="1" dirty="0">
                <a:solidFill>
                  <a:srgbClr val="FF0000"/>
                </a:solidFill>
              </a:rPr>
              <a:t>2026 YILI İYİLEŞTİRME PLANI</a:t>
            </a:r>
            <a:endParaRPr lang="tr-TR" sz="4000" b="1" dirty="0">
              <a:solidFill>
                <a:srgbClr val="FF0000"/>
              </a:solidFill>
            </a:endParaRPr>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2024 Birim İç Değerlendirme Raporu (BİDR) Kalite Güvence Sistem Ölçütleri Olgunluk Düzeyleri: </a:t>
            </a:r>
            <a:r>
              <a:rPr lang="tr-TR" sz="2800" b="1" dirty="0">
                <a:solidFill>
                  <a:srgbClr val="0000CC"/>
                </a:solidFill>
              </a:rPr>
              <a:t>LİDERLİK, YÖNETİŞİM VE KALİTE</a:t>
            </a:r>
            <a:endParaRPr lang="tr-TR" sz="2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7" name="Tablo 6"/>
          <p:cNvGraphicFramePr>
            <a:graphicFrameLocks noGrp="1"/>
          </p:cNvGraphicFramePr>
          <p:nvPr/>
        </p:nvGraphicFramePr>
        <p:xfrm>
          <a:off x="208723" y="1995545"/>
          <a:ext cx="11489635" cy="3680030"/>
        </p:xfrm>
        <a:graphic>
          <a:graphicData uri="http://schemas.openxmlformats.org/drawingml/2006/table">
            <a:tbl>
              <a:tblPr firstRow="1" firstCol="1" bandRow="1">
                <a:tableStyleId>{5940675A-B579-460E-94D1-54222C63F5DA}</a:tableStyleId>
              </a:tblPr>
              <a:tblGrid>
                <a:gridCol w="3101007"/>
                <a:gridCol w="5855197"/>
                <a:gridCol w="1360612"/>
                <a:gridCol w="1172819"/>
              </a:tblGrid>
              <a:tr h="345032">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cPr/>
                </a:tc>
              </a:tr>
              <a:tr h="345032">
                <a:tc vMerge="1">
                  <a:tcPr/>
                </a:tc>
                <a:tc vMerge="1">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r>
              <a:tr h="352784">
                <a:tc rowSpan="5">
                  <a:txBody>
                    <a:bodyPr/>
                    <a:lstStyle/>
                    <a:p>
                      <a:pPr algn="just">
                        <a:lnSpc>
                          <a:spcPct val="107000"/>
                        </a:lnSpc>
                        <a:spcAft>
                          <a:spcPts val="0"/>
                        </a:spcAft>
                      </a:pPr>
                      <a:r>
                        <a:rPr lang="tr-TR" sz="2000" b="1" dirty="0">
                          <a:solidFill>
                            <a:srgbClr val="FF0000"/>
                          </a:solidFill>
                          <a:effectLst/>
                          <a:latin typeface="+mn-lt"/>
                        </a:rPr>
                        <a:t>A.1. Liderlik ve Kalite</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A.1.1. Yönetim modeli ve idari yapı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52784">
                <a:tc vMerge="1">
                  <a:tcPr/>
                </a:tc>
                <a:tc>
                  <a:txBody>
                    <a:bodyPr/>
                    <a:lstStyle/>
                    <a:p>
                      <a:pPr algn="just">
                        <a:lnSpc>
                          <a:spcPct val="107000"/>
                        </a:lnSpc>
                        <a:spcAft>
                          <a:spcPts val="0"/>
                        </a:spcAft>
                      </a:pPr>
                      <a:r>
                        <a:rPr lang="tr-TR" sz="2000" dirty="0">
                          <a:effectLst/>
                          <a:latin typeface="+mn-lt"/>
                        </a:rPr>
                        <a:t>A.1.2. Liderlik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52784">
                <a:tc vMerge="1">
                  <a:tcPr/>
                </a:tc>
                <a:tc>
                  <a:txBody>
                    <a:bodyPr/>
                    <a:lstStyle/>
                    <a:p>
                      <a:pPr algn="just">
                        <a:lnSpc>
                          <a:spcPct val="107000"/>
                        </a:lnSpc>
                        <a:spcAft>
                          <a:spcPts val="0"/>
                        </a:spcAft>
                      </a:pPr>
                      <a:r>
                        <a:rPr lang="tr-TR" sz="2000" dirty="0">
                          <a:effectLst/>
                          <a:latin typeface="+mn-lt"/>
                        </a:rPr>
                        <a:t>A.1.3. Kurumsal dönüşüm kapasitesi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52784">
                <a:tc vMerge="1">
                  <a:tcPr/>
                </a:tc>
                <a:tc>
                  <a:txBody>
                    <a:bodyPr/>
                    <a:lstStyle/>
                    <a:p>
                      <a:pPr algn="just">
                        <a:lnSpc>
                          <a:spcPct val="107000"/>
                        </a:lnSpc>
                        <a:spcAft>
                          <a:spcPts val="0"/>
                        </a:spcAft>
                      </a:pPr>
                      <a:r>
                        <a:rPr lang="tr-TR" sz="2000" dirty="0">
                          <a:effectLst/>
                          <a:latin typeface="+mn-lt"/>
                        </a:rPr>
                        <a:t>A.1.4. İç kalite güvencesi mekanizmaları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95742">
                <a:tc vMerge="1">
                  <a:tcPr/>
                </a:tc>
                <a:tc>
                  <a:txBody>
                    <a:bodyPr/>
                    <a:lstStyle/>
                    <a:p>
                      <a:pPr algn="just">
                        <a:lnSpc>
                          <a:spcPct val="107000"/>
                        </a:lnSpc>
                        <a:spcAft>
                          <a:spcPts val="0"/>
                        </a:spcAft>
                      </a:pPr>
                      <a:r>
                        <a:rPr lang="tr-TR" sz="2000" dirty="0">
                          <a:effectLst/>
                          <a:latin typeface="+mn-lt"/>
                        </a:rPr>
                        <a:t>A.1.5. Kamuoyunu bilgilendirme ve hesap verebilirlik</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52784">
                <a:tc rowSpan="3">
                  <a:txBody>
                    <a:bodyPr/>
                    <a:lstStyle/>
                    <a:p>
                      <a:pPr algn="just">
                        <a:lnSpc>
                          <a:spcPct val="107000"/>
                        </a:lnSpc>
                        <a:spcAft>
                          <a:spcPts val="0"/>
                        </a:spcAft>
                      </a:pPr>
                      <a:r>
                        <a:rPr lang="tr-TR" sz="2000" b="1" dirty="0">
                          <a:solidFill>
                            <a:srgbClr val="FF0000"/>
                          </a:solidFill>
                          <a:effectLst/>
                          <a:latin typeface="+mn-lt"/>
                        </a:rPr>
                        <a:t>A.2. Misyon ve Stratejik Amaçlar</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A.2.1. Misyon, vizyon ve politikalar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52784">
                <a:tc vMerge="1">
                  <a:tcPr/>
                </a:tc>
                <a:tc>
                  <a:txBody>
                    <a:bodyPr/>
                    <a:lstStyle/>
                    <a:p>
                      <a:pPr algn="just">
                        <a:lnSpc>
                          <a:spcPct val="107000"/>
                        </a:lnSpc>
                        <a:spcAft>
                          <a:spcPts val="0"/>
                        </a:spcAft>
                      </a:pPr>
                      <a:r>
                        <a:rPr lang="tr-TR" sz="2000" dirty="0">
                          <a:effectLst/>
                          <a:latin typeface="+mn-lt"/>
                        </a:rPr>
                        <a:t>A.2.2. Stratejik amaç ve hedefler</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477520">
                <a:tc vMerge="1">
                  <a:tcPr/>
                </a:tc>
                <a:tc>
                  <a:txBody>
                    <a:bodyPr/>
                    <a:lstStyle/>
                    <a:p>
                      <a:pPr algn="just">
                        <a:lnSpc>
                          <a:spcPct val="107000"/>
                        </a:lnSpc>
                        <a:spcAft>
                          <a:spcPts val="0"/>
                        </a:spcAft>
                      </a:pPr>
                      <a:r>
                        <a:rPr lang="tr-TR" sz="2000" dirty="0">
                          <a:effectLst/>
                          <a:latin typeface="+mn-lt"/>
                        </a:rPr>
                        <a:t>A.2.3. Performans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329774" y="777856"/>
            <a:ext cx="10345781" cy="705395"/>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LİDERLİK, YÖNETİŞİM VE KALİTE</a:t>
            </a:r>
            <a:endParaRPr lang="tr-TR" sz="2800" b="1" dirty="0">
              <a:solidFill>
                <a:srgbClr val="0000CC"/>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8" name="Tablo 7"/>
          <p:cNvGraphicFramePr>
            <a:graphicFrameLocks noGrp="1"/>
          </p:cNvGraphicFramePr>
          <p:nvPr/>
        </p:nvGraphicFramePr>
        <p:xfrm>
          <a:off x="785192" y="1908314"/>
          <a:ext cx="10634869" cy="4034846"/>
        </p:xfrm>
        <a:graphic>
          <a:graphicData uri="http://schemas.openxmlformats.org/drawingml/2006/table">
            <a:tbl>
              <a:tblPr firstRow="1" firstCol="1" bandRow="1">
                <a:tableStyleId>{5940675A-B579-460E-94D1-54222C63F5DA}</a:tableStyleId>
              </a:tblPr>
              <a:tblGrid>
                <a:gridCol w="2682669"/>
                <a:gridCol w="5607243"/>
                <a:gridCol w="1173950"/>
                <a:gridCol w="1171007"/>
              </a:tblGrid>
              <a:tr h="316416">
                <a:tc rowSpan="2">
                  <a:txBody>
                    <a:bodyPr/>
                    <a:lstStyle/>
                    <a:p>
                      <a:pPr algn="ctr">
                        <a:lnSpc>
                          <a:spcPct val="107000"/>
                        </a:lnSpc>
                        <a:spcAft>
                          <a:spcPts val="0"/>
                        </a:spcAft>
                      </a:pPr>
                      <a:r>
                        <a:rPr lang="tr-TR" sz="2000" b="1" dirty="0">
                          <a:solidFill>
                            <a:srgbClr val="0066FF"/>
                          </a:solidFill>
                          <a:effectLst/>
                          <a:latin typeface="+mn-lt"/>
                        </a:rPr>
                        <a:t>ANA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0066FF"/>
                          </a:solidFill>
                          <a:effectLst/>
                          <a:latin typeface="+mn-lt"/>
                        </a:rPr>
                        <a:t>ALT ÖLÇÜT</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Olgunluk Düzeyi </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cPr/>
                </a:tc>
              </a:tr>
              <a:tr h="316416">
                <a:tc vMerge="1">
                  <a:tcPr/>
                </a:tc>
                <a:tc vMerge="1">
                  <a:tcP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2024</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a:solidFill>
                            <a:srgbClr val="0066FF"/>
                          </a:solidFill>
                          <a:effectLst/>
                          <a:latin typeface="+mn-lt"/>
                          <a:ea typeface="Calibri" panose="020F0502020204030204" pitchFamily="34" charset="0"/>
                          <a:cs typeface="Times New Roman" panose="02020603050405020304" pitchFamily="18" charset="0"/>
                        </a:rPr>
                        <a:t>2025</a:t>
                      </a:r>
                      <a:endParaRPr lang="tr-TR" sz="2000" b="1" dirty="0">
                        <a:solidFill>
                          <a:srgbClr val="0066FF"/>
                        </a:solidFill>
                        <a:effectLst/>
                        <a:latin typeface="+mn-lt"/>
                        <a:ea typeface="Calibri" panose="020F0502020204030204" pitchFamily="34" charset="0"/>
                        <a:cs typeface="Times New Roman" panose="02020603050405020304" pitchFamily="18" charset="0"/>
                      </a:endParaRPr>
                    </a:p>
                  </a:txBody>
                  <a:tcPr marL="44450" marR="44450" marT="0" marB="0" anchor="ctr"/>
                </a:tc>
              </a:tr>
              <a:tr h="331115">
                <a:tc rowSpan="4">
                  <a:txBody>
                    <a:bodyPr/>
                    <a:lstStyle/>
                    <a:p>
                      <a:pPr algn="just">
                        <a:lnSpc>
                          <a:spcPct val="107000"/>
                        </a:lnSpc>
                        <a:spcAft>
                          <a:spcPts val="0"/>
                        </a:spcAft>
                      </a:pPr>
                      <a:r>
                        <a:rPr lang="tr-TR" sz="2000" b="1" dirty="0">
                          <a:solidFill>
                            <a:srgbClr val="FF0000"/>
                          </a:solidFill>
                          <a:effectLst/>
                          <a:latin typeface="+mn-lt"/>
                        </a:rPr>
                        <a:t>A.3. Yönetim Sistemleri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A.3.1. Bilgi yönetim sistemi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A.3.2. İnsan kaynakları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A.3.3. Finansal yönetim</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A.3.4. Süreç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rowSpan="3">
                  <a:txBody>
                    <a:bodyPr/>
                    <a:lstStyle/>
                    <a:p>
                      <a:pPr algn="just">
                        <a:lnSpc>
                          <a:spcPct val="107000"/>
                        </a:lnSpc>
                        <a:spcAft>
                          <a:spcPts val="0"/>
                        </a:spcAft>
                      </a:pPr>
                      <a:r>
                        <a:rPr lang="tr-TR" sz="2000" b="1" dirty="0">
                          <a:solidFill>
                            <a:srgbClr val="FF0000"/>
                          </a:solidFill>
                          <a:effectLst/>
                          <a:latin typeface="+mn-lt"/>
                        </a:rPr>
                        <a:t>A.4. Paydaş Katılımı</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A.4.1. İç ve dış paydaş katılımı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A.4.2. Öğrenci geri bildirimleri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A.4.3. Mezun ilişkileri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rowSpan="3">
                  <a:txBody>
                    <a:bodyPr/>
                    <a:lstStyle/>
                    <a:p>
                      <a:pPr algn="just">
                        <a:lnSpc>
                          <a:spcPct val="107000"/>
                        </a:lnSpc>
                        <a:spcAft>
                          <a:spcPts val="0"/>
                        </a:spcAft>
                      </a:pPr>
                      <a:r>
                        <a:rPr lang="tr-TR" sz="2000" b="1" dirty="0">
                          <a:solidFill>
                            <a:srgbClr val="FF0000"/>
                          </a:solidFill>
                          <a:effectLst/>
                          <a:latin typeface="+mn-lt"/>
                        </a:rPr>
                        <a:t>A.5. </a:t>
                      </a:r>
                      <a:r>
                        <a:rPr lang="tr-TR" sz="2000" b="1" dirty="0" err="1">
                          <a:solidFill>
                            <a:srgbClr val="FF0000"/>
                          </a:solidFill>
                          <a:effectLst/>
                          <a:latin typeface="+mn-lt"/>
                        </a:rPr>
                        <a:t>Uluslararasılaşma</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A.5.1. </a:t>
                      </a:r>
                      <a:r>
                        <a:rPr lang="tr-TR" sz="2000" dirty="0" err="1">
                          <a:effectLst/>
                          <a:latin typeface="+mn-lt"/>
                        </a:rPr>
                        <a:t>Uluslararasılaşma</a:t>
                      </a:r>
                      <a:r>
                        <a:rPr lang="tr-TR" sz="2000" dirty="0">
                          <a:effectLst/>
                          <a:latin typeface="+mn-lt"/>
                        </a:rPr>
                        <a:t> süreçlerinin yönetimi</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331115">
                <a:tc vMerge="1">
                  <a:tcPr/>
                </a:tc>
                <a:tc>
                  <a:txBody>
                    <a:bodyPr/>
                    <a:lstStyle/>
                    <a:p>
                      <a:pPr algn="just">
                        <a:lnSpc>
                          <a:spcPct val="107000"/>
                        </a:lnSpc>
                        <a:spcAft>
                          <a:spcPts val="0"/>
                        </a:spcAft>
                      </a:pPr>
                      <a:r>
                        <a:rPr lang="tr-TR" sz="2000" dirty="0">
                          <a:effectLst/>
                          <a:latin typeface="+mn-lt"/>
                        </a:rPr>
                        <a:t>A.5.2. </a:t>
                      </a:r>
                      <a:r>
                        <a:rPr lang="tr-TR" sz="2000" dirty="0" err="1">
                          <a:effectLst/>
                          <a:latin typeface="+mn-lt"/>
                        </a:rPr>
                        <a:t>Uluslararasılaşma</a:t>
                      </a:r>
                      <a:r>
                        <a:rPr lang="tr-TR" sz="2000" dirty="0">
                          <a:effectLst/>
                          <a:latin typeface="+mn-lt"/>
                        </a:rPr>
                        <a:t> kaynakları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402539">
                <a:tc vMerge="1">
                  <a:tcPr/>
                </a:tc>
                <a:tc>
                  <a:txBody>
                    <a:bodyPr/>
                    <a:lstStyle/>
                    <a:p>
                      <a:pPr algn="just">
                        <a:lnSpc>
                          <a:spcPct val="107000"/>
                        </a:lnSpc>
                        <a:spcAft>
                          <a:spcPts val="0"/>
                        </a:spcAft>
                      </a:pPr>
                      <a:r>
                        <a:rPr lang="tr-TR" sz="2000" dirty="0">
                          <a:effectLst/>
                          <a:latin typeface="+mn-lt"/>
                        </a:rPr>
                        <a:t>A.5.3. </a:t>
                      </a:r>
                      <a:r>
                        <a:rPr lang="tr-TR" sz="2000" dirty="0" err="1">
                          <a:effectLst/>
                          <a:latin typeface="+mn-lt"/>
                        </a:rPr>
                        <a:t>Uluslararasılaşma</a:t>
                      </a:r>
                      <a:r>
                        <a:rPr lang="tr-TR" sz="2000" dirty="0">
                          <a:effectLst/>
                          <a:latin typeface="+mn-lt"/>
                        </a:rPr>
                        <a:t> performansı</a:t>
                      </a:r>
                      <a:endParaRPr lang="tr-TR" sz="2000" b="1"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97563" y="1948069"/>
          <a:ext cx="11320673" cy="3971426"/>
        </p:xfrm>
        <a:graphic>
          <a:graphicData uri="http://schemas.openxmlformats.org/drawingml/2006/table">
            <a:tbl>
              <a:tblPr firstRow="1" firstCol="1" bandRow="1">
                <a:tableStyleId>{5940675A-B579-460E-94D1-54222C63F5DA}</a:tableStyleId>
              </a:tblPr>
              <a:tblGrid>
                <a:gridCol w="2335698"/>
                <a:gridCol w="7017745"/>
                <a:gridCol w="983615"/>
                <a:gridCol w="983615"/>
              </a:tblGrid>
              <a:tr h="369859">
                <a:tc rowSpan="2">
                  <a:txBody>
                    <a:bodyPr/>
                    <a:lstStyle/>
                    <a:p>
                      <a:pPr algn="ctr">
                        <a:lnSpc>
                          <a:spcPct val="107000"/>
                        </a:lnSpc>
                        <a:spcAft>
                          <a:spcPts val="0"/>
                        </a:spcAft>
                      </a:pPr>
                      <a:r>
                        <a:rPr lang="tr-TR" sz="1800" b="1" dirty="0">
                          <a:solidFill>
                            <a:srgbClr val="FF0000"/>
                          </a:solidFill>
                          <a:effectLst/>
                          <a:latin typeface="+mn-lt"/>
                        </a:rPr>
                        <a:t>ANA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1800" b="1" dirty="0">
                          <a:solidFill>
                            <a:srgbClr val="FF0000"/>
                          </a:solidFill>
                          <a:effectLst/>
                          <a:latin typeface="+mn-lt"/>
                        </a:rPr>
                        <a:t>ALT ÖLÇÜT</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cPr/>
                </a:tc>
              </a:tr>
              <a:tr h="365637">
                <a:tc vMerge="1">
                  <a:tcPr/>
                </a:tc>
                <a:tc vMerge="1">
                  <a:tcPr/>
                </a:tc>
                <a:tc>
                  <a:txBody>
                    <a:bodyPr/>
                    <a:lstStyle/>
                    <a:p>
                      <a:pPr algn="ctr">
                        <a:lnSpc>
                          <a:spcPct val="107000"/>
                        </a:lnSpc>
                        <a:spcAft>
                          <a:spcPts val="0"/>
                        </a:spcAft>
                      </a:pPr>
                      <a:r>
                        <a:rPr lang="tr-TR" sz="1800" b="1">
                          <a:solidFill>
                            <a:srgbClr val="FF0000"/>
                          </a:solidFill>
                          <a:effectLst/>
                          <a:latin typeface="+mn-lt"/>
                          <a:ea typeface="Calibri" panose="020F0502020204030204" pitchFamily="34" charset="0"/>
                          <a:cs typeface="Times New Roman" panose="02020603050405020304" pitchFamily="18" charset="0"/>
                        </a:rPr>
                        <a:t>2024</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b="1" dirty="0">
                          <a:solidFill>
                            <a:srgbClr val="FF0000"/>
                          </a:solidFill>
                          <a:effectLst/>
                          <a:latin typeface="+mn-lt"/>
                          <a:ea typeface="Calibri" panose="020F0502020204030204" pitchFamily="34" charset="0"/>
                          <a:cs typeface="Times New Roman" panose="02020603050405020304" pitchFamily="18" charset="0"/>
                        </a:rPr>
                        <a:t>2025</a:t>
                      </a:r>
                      <a:endParaRPr lang="tr-TR" sz="18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r>
              <a:tr h="323593">
                <a:tc rowSpan="6">
                  <a:txBody>
                    <a:bodyPr/>
                    <a:lstStyle/>
                    <a:p>
                      <a:pPr algn="l">
                        <a:lnSpc>
                          <a:spcPct val="107000"/>
                        </a:lnSpc>
                        <a:spcAft>
                          <a:spcPts val="0"/>
                        </a:spcAft>
                      </a:pPr>
                      <a:r>
                        <a:rPr lang="tr-TR" sz="1800" b="1" dirty="0">
                          <a:solidFill>
                            <a:srgbClr val="0000CC"/>
                          </a:solidFill>
                          <a:effectLst/>
                          <a:latin typeface="+mn-lt"/>
                        </a:rPr>
                        <a:t>B.1. Program Tasarımı, Değerlendirmesi ve Güncellenmesi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B.1.1. Programların tasarımı ve onayı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B.1.2. Programın ders dağılım dengesi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B.1.3. Ders kazanımlarının program çıktılarıyla uyumu</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B.1.4. Öğrenci iş yüküne dayalı ders tasarımı</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B.1.5. Programların izlenmesi ve güncellenmesi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B.1.6. Eğitim ve öğretim süreçlerinin yönetimi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rowSpan="4">
                  <a:txBody>
                    <a:bodyPr/>
                    <a:lstStyle/>
                    <a:p>
                      <a:pPr algn="l">
                        <a:lnSpc>
                          <a:spcPct val="107000"/>
                        </a:lnSpc>
                        <a:spcAft>
                          <a:spcPts val="0"/>
                        </a:spcAft>
                      </a:pPr>
                      <a:r>
                        <a:rPr lang="tr-TR" sz="1800" b="1" dirty="0">
                          <a:solidFill>
                            <a:srgbClr val="0000CC"/>
                          </a:solidFill>
                          <a:effectLst/>
                          <a:latin typeface="+mn-lt"/>
                        </a:rPr>
                        <a:t>B.2. Programların Yürütülmesi</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1800" dirty="0">
                          <a:effectLst/>
                          <a:latin typeface="+mn-lt"/>
                        </a:rPr>
                        <a:t>B.2.1. Öğretim yöntem ve teknikleri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B.2.2. Ölçme ve değerlendirme</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B.2.3. Öğrenci kabulü, önceki öğrenmenin tanınması ve kredilendirilmesi*</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r h="323593">
                <a:tc vMerge="1">
                  <a:tcPr/>
                </a:tc>
                <a:tc>
                  <a:txBody>
                    <a:bodyPr/>
                    <a:lstStyle/>
                    <a:p>
                      <a:pPr algn="just">
                        <a:lnSpc>
                          <a:spcPct val="107000"/>
                        </a:lnSpc>
                        <a:spcAft>
                          <a:spcPts val="0"/>
                        </a:spcAft>
                      </a:pPr>
                      <a:r>
                        <a:rPr lang="tr-TR" sz="1800" dirty="0">
                          <a:effectLst/>
                          <a:latin typeface="+mn-lt"/>
                        </a:rPr>
                        <a:t>B.2.4. Yeterliliklerin sertifikalandırılması ve diploma</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800" dirty="0">
                          <a:effectLst/>
                          <a:latin typeface="+mn-lt"/>
                        </a:rPr>
                        <a:t> </a:t>
                      </a: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800" dirty="0">
                        <a:effectLst/>
                        <a:latin typeface="+mn-lt"/>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7565" y="820670"/>
            <a:ext cx="10266122" cy="643356"/>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EĞİTİM VE ÖĞRETİM</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97563" y="1967947"/>
          <a:ext cx="11390246" cy="3757297"/>
        </p:xfrm>
        <a:graphic>
          <a:graphicData uri="http://schemas.openxmlformats.org/drawingml/2006/table">
            <a:tbl>
              <a:tblPr firstRow="1" firstCol="1" bandRow="1">
                <a:tableStyleId>{5940675A-B579-460E-94D1-54222C63F5DA}</a:tableStyleId>
              </a:tblPr>
              <a:tblGrid>
                <a:gridCol w="3062529"/>
                <a:gridCol w="6348397"/>
                <a:gridCol w="989660"/>
                <a:gridCol w="989660"/>
              </a:tblGrid>
              <a:tr h="430623">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1600" b="1" dirty="0">
                          <a:solidFill>
                            <a:srgbClr val="FF0000"/>
                          </a:solidFill>
                          <a:effectLst/>
                          <a:latin typeface="+mn-lt"/>
                        </a:rPr>
                        <a:t>OLGUNLUK DÜZEYİ</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cPr/>
                </a:tc>
              </a:tr>
              <a:tr h="195543">
                <a:tc vMerge="1">
                  <a:tcPr/>
                </a:tc>
                <a:tc vMerge="1">
                  <a:tcPr/>
                </a:tc>
                <a:tc>
                  <a:txBody>
                    <a:bodyPr/>
                    <a:lstStyle/>
                    <a:p>
                      <a:pPr algn="ctr">
                        <a:lnSpc>
                          <a:spcPct val="107000"/>
                        </a:lnSpc>
                        <a:spcAft>
                          <a:spcPts val="0"/>
                        </a:spcAft>
                      </a:pPr>
                      <a:r>
                        <a:rPr lang="tr-TR" sz="2000" b="1">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b="1" dirty="0">
                          <a:solidFill>
                            <a:srgbClr val="FF0000"/>
                          </a:solidFill>
                          <a:effectLst/>
                          <a:latin typeface="+mn-lt"/>
                          <a:ea typeface="Calibri" panose="020F0502020204030204" pitchFamily="34" charset="0"/>
                          <a:cs typeface="Times New Roman" panose="02020603050405020304" pitchFamily="18" charset="0"/>
                        </a:rPr>
                        <a:t>2025</a:t>
                      </a:r>
                      <a:endParaRPr lang="tr-TR" sz="16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r>
              <a:tr h="376877">
                <a:tc rowSpan="5">
                  <a:txBody>
                    <a:bodyPr/>
                    <a:lstStyle/>
                    <a:p>
                      <a:pPr algn="l">
                        <a:lnSpc>
                          <a:spcPct val="107000"/>
                        </a:lnSpc>
                        <a:spcAft>
                          <a:spcPts val="0"/>
                        </a:spcAft>
                      </a:pPr>
                      <a:r>
                        <a:rPr lang="tr-TR" sz="2000" b="1" dirty="0">
                          <a:solidFill>
                            <a:srgbClr val="0000CC"/>
                          </a:solidFill>
                          <a:effectLst/>
                          <a:latin typeface="+mn-lt"/>
                        </a:rPr>
                        <a:t>B.3. Öğrenme Kaynakları ve Akademik Destek Hizmetleri</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B.3.1. Öğrenme ortam ve kaynakları</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B.3.2. Akademik destek hizmetleri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B.3.3. Tesis ve altyapılar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B.3.4. Dezavantajlı gruplar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B.3.5. Sosyal, kültürel, sportif faaliyetler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rowSpan="3">
                  <a:txBody>
                    <a:bodyPr/>
                    <a:lstStyle/>
                    <a:p>
                      <a:pPr algn="l">
                        <a:lnSpc>
                          <a:spcPct val="107000"/>
                        </a:lnSpc>
                        <a:spcAft>
                          <a:spcPts val="0"/>
                        </a:spcAft>
                      </a:pPr>
                      <a:r>
                        <a:rPr lang="tr-TR" sz="2000" b="1" dirty="0">
                          <a:solidFill>
                            <a:srgbClr val="0000CC"/>
                          </a:solidFill>
                          <a:effectLst/>
                          <a:latin typeface="+mn-lt"/>
                        </a:rPr>
                        <a:t>B.4. Öğretim Kadrosu</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just">
                        <a:lnSpc>
                          <a:spcPct val="107000"/>
                        </a:lnSpc>
                        <a:spcAft>
                          <a:spcPts val="0"/>
                        </a:spcAft>
                      </a:pPr>
                      <a:r>
                        <a:rPr lang="tr-TR" sz="2000" dirty="0">
                          <a:effectLst/>
                          <a:latin typeface="+mn-lt"/>
                        </a:rPr>
                        <a:t>B.4.1. Atama, yükseltme ve görevlendirme kriterleri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B.4.2. Öğretim yetkinlikleri ve gelişimi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76877">
                <a:tc vMerge="1">
                  <a:tcPr/>
                </a:tc>
                <a:tc>
                  <a:txBody>
                    <a:bodyPr/>
                    <a:lstStyle/>
                    <a:p>
                      <a:pPr algn="just">
                        <a:lnSpc>
                          <a:spcPct val="107000"/>
                        </a:lnSpc>
                        <a:spcAft>
                          <a:spcPts val="0"/>
                        </a:spcAft>
                      </a:pPr>
                      <a:r>
                        <a:rPr lang="tr-TR" sz="2000" dirty="0">
                          <a:effectLst/>
                          <a:latin typeface="+mn-lt"/>
                        </a:rPr>
                        <a:t>B.4.3. Eğitim faaliyetlerine yönelik teşvik ve ödüllendirme</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8722" y="727167"/>
            <a:ext cx="10688165" cy="731521"/>
          </a:xfrm>
        </p:spPr>
        <p:txBody>
          <a:bodyPr>
            <a:normAutofit fontScale="90000"/>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ARAŞTIRMA VE GELİŞTİRME</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461638" y="1897810"/>
          <a:ext cx="11296353" cy="3807251"/>
        </p:xfrm>
        <a:graphic>
          <a:graphicData uri="http://schemas.openxmlformats.org/drawingml/2006/table">
            <a:tbl>
              <a:tblPr firstRow="1" firstCol="1" bandRow="1">
                <a:tableStyleId>{5940675A-B579-460E-94D1-54222C63F5DA}</a:tableStyleId>
              </a:tblPr>
              <a:tblGrid>
                <a:gridCol w="3285772"/>
                <a:gridCol w="6225223"/>
                <a:gridCol w="892679"/>
                <a:gridCol w="892679"/>
              </a:tblGrid>
              <a:tr h="354598">
                <a:tc rowSpan="2">
                  <a:txBody>
                    <a:bodyPr/>
                    <a:lstStyle/>
                    <a:p>
                      <a:pPr marL="71755" algn="ctr">
                        <a:lnSpc>
                          <a:spcPct val="100000"/>
                        </a:lnSpc>
                        <a:spcAft>
                          <a:spcPts val="0"/>
                        </a:spcAft>
                      </a:pPr>
                      <a:r>
                        <a:rPr lang="tr-TR" sz="1600" b="1" dirty="0">
                          <a:solidFill>
                            <a:srgbClr val="FF0000"/>
                          </a:solidFill>
                          <a:effectLst/>
                        </a:rPr>
                        <a:t>ANA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rowSpan="2">
                  <a:txBody>
                    <a:bodyPr/>
                    <a:lstStyle/>
                    <a:p>
                      <a:pPr marL="71755" algn="ctr">
                        <a:lnSpc>
                          <a:spcPct val="100000"/>
                        </a:lnSpc>
                        <a:spcAft>
                          <a:spcPts val="0"/>
                        </a:spcAft>
                      </a:pPr>
                      <a:r>
                        <a:rPr lang="tr-TR" sz="1600" b="1" dirty="0">
                          <a:solidFill>
                            <a:srgbClr val="FF0000"/>
                          </a:solidFill>
                          <a:effectLst/>
                        </a:rPr>
                        <a:t>ALT ÖLÇÜT</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gridSpan="2">
                  <a:txBody>
                    <a:bodyPr/>
                    <a:lstStyle/>
                    <a:p>
                      <a:pPr marL="71755" algn="ctr">
                        <a:lnSpc>
                          <a:spcPct val="100000"/>
                        </a:lnSpc>
                        <a:spcAft>
                          <a:spcPts val="0"/>
                        </a:spcAft>
                      </a:pPr>
                      <a:r>
                        <a:rPr lang="tr-TR" sz="1600" b="1" dirty="0">
                          <a:solidFill>
                            <a:srgbClr val="FF0000"/>
                          </a:solidFill>
                          <a:effectLst/>
                        </a:rPr>
                        <a:t>OLGUNLUK DÜZEYİ</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cPr/>
                </a:tc>
              </a:tr>
              <a:tr h="354598">
                <a:tc vMerge="1">
                  <a:tcPr/>
                </a:tc>
                <a:tc vMerge="1">
                  <a:tcPr/>
                </a:tc>
                <a:tc>
                  <a:txBody>
                    <a:bodyPr/>
                    <a:lstStyle/>
                    <a:p>
                      <a:pPr marL="71755"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2024</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2025</a:t>
                      </a:r>
                      <a:endParaRPr lang="tr-TR"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98921">
                <a:tc rowSpan="3">
                  <a:txBody>
                    <a:bodyPr/>
                    <a:lstStyle/>
                    <a:p>
                      <a:pPr marL="71755" algn="l">
                        <a:lnSpc>
                          <a:spcPct val="100000"/>
                        </a:lnSpc>
                        <a:spcAft>
                          <a:spcPts val="0"/>
                        </a:spcAft>
                      </a:pPr>
                      <a:r>
                        <a:rPr lang="tr-TR" sz="1800" b="1" dirty="0">
                          <a:solidFill>
                            <a:srgbClr val="0000CC"/>
                          </a:solidFill>
                          <a:effectLst/>
                        </a:rPr>
                        <a:t>C.1. Araştırma Süreçlerinin Yönetimi ve Araştırma Kaynakları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l">
                        <a:lnSpc>
                          <a:spcPct val="100000"/>
                        </a:lnSpc>
                        <a:spcAft>
                          <a:spcPts val="0"/>
                        </a:spcAft>
                      </a:pPr>
                      <a:r>
                        <a:rPr lang="tr-TR" sz="1600" dirty="0">
                          <a:effectLst/>
                        </a:rPr>
                        <a:t>C.1.1. Araştırma süreçlerinin yönetimi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98921">
                <a:tc vMerge="1">
                  <a:tcPr/>
                </a:tc>
                <a:tc>
                  <a:txBody>
                    <a:bodyPr/>
                    <a:lstStyle/>
                    <a:p>
                      <a:pPr marL="71755" algn="l">
                        <a:lnSpc>
                          <a:spcPct val="100000"/>
                        </a:lnSpc>
                        <a:spcAft>
                          <a:spcPts val="0"/>
                        </a:spcAft>
                      </a:pPr>
                      <a:r>
                        <a:rPr lang="tr-TR" sz="1600" dirty="0">
                          <a:effectLst/>
                        </a:rPr>
                        <a:t>C.1.2. İç ve dış kaynaklar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98921">
                <a:tc vMerge="1">
                  <a:tcPr/>
                </a:tc>
                <a:tc>
                  <a:txBody>
                    <a:bodyPr/>
                    <a:lstStyle/>
                    <a:p>
                      <a:pPr marL="71755" algn="l">
                        <a:lnSpc>
                          <a:spcPct val="100000"/>
                        </a:lnSpc>
                        <a:spcAft>
                          <a:spcPts val="0"/>
                        </a:spcAft>
                      </a:pPr>
                      <a:r>
                        <a:rPr lang="tr-TR" sz="1600" dirty="0">
                          <a:effectLst/>
                        </a:rPr>
                        <a:t>C.1.3. Doktora programları ve doktora sonrası imkanlar</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98921">
                <a:tc rowSpan="2">
                  <a:txBody>
                    <a:bodyPr/>
                    <a:lstStyle/>
                    <a:p>
                      <a:pPr marL="71755" algn="l">
                        <a:lnSpc>
                          <a:spcPct val="100000"/>
                        </a:lnSpc>
                        <a:spcAft>
                          <a:spcPts val="0"/>
                        </a:spcAft>
                      </a:pPr>
                      <a:r>
                        <a:rPr lang="tr-TR" sz="1800" b="1" dirty="0">
                          <a:solidFill>
                            <a:srgbClr val="0000CC"/>
                          </a:solidFill>
                          <a:effectLst/>
                        </a:rPr>
                        <a:t>C.2. Araştırma Yetkinliği, İş birlikleri ve Destekler</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l">
                        <a:lnSpc>
                          <a:spcPct val="100000"/>
                        </a:lnSpc>
                        <a:spcAft>
                          <a:spcPts val="0"/>
                        </a:spcAft>
                      </a:pPr>
                      <a:r>
                        <a:rPr lang="tr-TR" sz="1600" dirty="0">
                          <a:effectLst/>
                        </a:rPr>
                        <a:t>C.2.1. Araştırma yetkinlikleri ve gelişimi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16770">
                <a:tc vMerge="1">
                  <a:tcPr/>
                </a:tc>
                <a:tc>
                  <a:txBody>
                    <a:bodyPr/>
                    <a:lstStyle/>
                    <a:p>
                      <a:pPr marL="71755" algn="l">
                        <a:lnSpc>
                          <a:spcPct val="100000"/>
                        </a:lnSpc>
                        <a:spcAft>
                          <a:spcPts val="0"/>
                        </a:spcAft>
                      </a:pPr>
                      <a:r>
                        <a:rPr lang="tr-TR" sz="1600" dirty="0">
                          <a:effectLst/>
                        </a:rPr>
                        <a:t>C.2.2. Ulusal ve uluslararası ortak programlar ve ortak araştırma birimleri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402651">
                <a:tc rowSpan="2">
                  <a:txBody>
                    <a:bodyPr/>
                    <a:lstStyle/>
                    <a:p>
                      <a:pPr marL="71755" algn="l">
                        <a:lnSpc>
                          <a:spcPct val="100000"/>
                        </a:lnSpc>
                        <a:spcAft>
                          <a:spcPts val="0"/>
                        </a:spcAft>
                      </a:pPr>
                      <a:r>
                        <a:rPr lang="tr-TR" sz="1800" b="1" dirty="0">
                          <a:solidFill>
                            <a:srgbClr val="0000CC"/>
                          </a:solidFill>
                          <a:effectLst/>
                        </a:rPr>
                        <a:t>C.3. Araştırma Performansı</a:t>
                      </a:r>
                      <a:endParaRPr lang="tr-TR" sz="1800" b="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l">
                        <a:lnSpc>
                          <a:spcPct val="100000"/>
                        </a:lnSpc>
                        <a:spcAft>
                          <a:spcPts val="0"/>
                        </a:spcAft>
                      </a:pPr>
                      <a:r>
                        <a:rPr lang="tr-TR" sz="1600" dirty="0">
                          <a:effectLst/>
                        </a:rPr>
                        <a:t>C.3.1. Araştırma performansının izlenmesi ve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682950">
                <a:tc vMerge="1">
                  <a:tcPr/>
                </a:tc>
                <a:tc>
                  <a:txBody>
                    <a:bodyPr/>
                    <a:lstStyle/>
                    <a:p>
                      <a:pPr marL="71755" algn="l">
                        <a:lnSpc>
                          <a:spcPct val="100000"/>
                        </a:lnSpc>
                        <a:spcAft>
                          <a:spcPts val="0"/>
                        </a:spcAft>
                      </a:pPr>
                      <a:r>
                        <a:rPr lang="tr-TR" sz="1600" dirty="0">
                          <a:effectLst/>
                        </a:rPr>
                        <a:t>C.3.2. Öğretim elemanı/araştırmacı performansının değerlendirilmesi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r>
                        <a:rPr lang="tr-TR" sz="1600" dirty="0">
                          <a:effectLst/>
                        </a:rPr>
                        <a:t> </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marL="71755" algn="ctr">
                        <a:lnSpc>
                          <a:spcPct val="100000"/>
                        </a:lnSpc>
                        <a:spcAft>
                          <a:spcPts val="0"/>
                        </a:spcAft>
                      </a:pP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Veri Yer Tutucusu 2"/>
          <p:cNvSpPr>
            <a:spLocks noGrp="1"/>
          </p:cNvSpPr>
          <p:nvPr>
            <p:ph type="dt" sz="half" idx="10"/>
          </p:nvPr>
        </p:nvSpPr>
        <p:spPr/>
        <p:txBody>
          <a:bodyPr/>
          <a:lstStyle/>
          <a:p>
            <a:fld id="{DCD45871-5E83-4270-BE5D-5E99A6218E3D}"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sp>
        <p:nvSpPr>
          <p:cNvPr id="7" name="Akış Çizelgesi: Toplam Birleşimi 6"/>
          <p:cNvSpPr/>
          <p:nvPr/>
        </p:nvSpPr>
        <p:spPr>
          <a:xfrm>
            <a:off x="11801284" y="6586463"/>
            <a:ext cx="234962" cy="27002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Unvan 3"/>
          <p:cNvSpPr>
            <a:spLocks noGrp="1"/>
          </p:cNvSpPr>
          <p:nvPr>
            <p:ph type="title"/>
          </p:nvPr>
        </p:nvSpPr>
        <p:spPr>
          <a:xfrm>
            <a:off x="101600" y="792260"/>
            <a:ext cx="10704945" cy="624961"/>
          </a:xfrm>
        </p:spPr>
        <p:txBody>
          <a:bodyPr>
            <a:normAutofit/>
          </a:bodyPr>
          <a:lstStyle/>
          <a:p>
            <a:pPr algn="ctr"/>
            <a:r>
              <a:rPr lang="tr-TR" sz="2800" b="1" dirty="0">
                <a:solidFill>
                  <a:srgbClr val="FF0000"/>
                </a:solidFill>
              </a:rPr>
              <a:t>YÖNETİM: </a:t>
            </a:r>
            <a:r>
              <a:rPr lang="tr-TR" sz="2800" b="1" dirty="0">
                <a:solidFill>
                  <a:srgbClr val="3333FF"/>
                </a:solidFill>
              </a:rPr>
              <a:t>Ana Bilim/Sanat Dalı / Program Başkanlıkları</a:t>
            </a:r>
            <a:endParaRPr lang="tr-TR" sz="2800" b="1" dirty="0">
              <a:solidFill>
                <a:srgbClr val="3333FF"/>
              </a:solidFill>
              <a:latin typeface="+mn-lt"/>
            </a:endParaRPr>
          </a:p>
        </p:txBody>
      </p:sp>
      <p:graphicFrame>
        <p:nvGraphicFramePr>
          <p:cNvPr id="10" name="Tablo 9"/>
          <p:cNvGraphicFramePr>
            <a:graphicFrameLocks noGrp="1"/>
          </p:cNvGraphicFramePr>
          <p:nvPr/>
        </p:nvGraphicFramePr>
        <p:xfrm>
          <a:off x="519953" y="1820179"/>
          <a:ext cx="11367247" cy="3958392"/>
        </p:xfrm>
        <a:graphic>
          <a:graphicData uri="http://schemas.openxmlformats.org/drawingml/2006/table">
            <a:tbl>
              <a:tblPr firstRow="1" firstCol="1" bandRow="1">
                <a:tableStyleId>{BDBED569-4797-4DF1-A0F4-6AAB3CD982D8}</a:tableStyleId>
              </a:tblPr>
              <a:tblGrid>
                <a:gridCol w="2849794"/>
                <a:gridCol w="3232527"/>
                <a:gridCol w="5284926"/>
              </a:tblGrid>
              <a:tr h="554314">
                <a:tc>
                  <a:txBody>
                    <a:bodyPr/>
                    <a:lstStyle/>
                    <a:p>
                      <a:pPr algn="ctr">
                        <a:lnSpc>
                          <a:spcPct val="107000"/>
                        </a:lnSpc>
                        <a:spcAft>
                          <a:spcPts val="0"/>
                        </a:spcAft>
                      </a:pPr>
                      <a:r>
                        <a:rPr lang="tr-TR" sz="1600" dirty="0">
                          <a:solidFill>
                            <a:srgbClr val="FF0000"/>
                          </a:solidFill>
                          <a:effectLst/>
                        </a:rPr>
                        <a:t>Bölüm 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1600" dirty="0">
                          <a:solidFill>
                            <a:srgbClr val="FF0000"/>
                          </a:solidFill>
                          <a:effectLst/>
                        </a:rPr>
                        <a:t>Ana Bilim</a:t>
                      </a:r>
                      <a:endParaRPr lang="tr-TR" sz="1600" dirty="0">
                        <a:solidFill>
                          <a:srgbClr val="FF0000"/>
                        </a:solidFill>
                        <a:effectLst/>
                      </a:endParaRPr>
                    </a:p>
                    <a:p>
                      <a:pPr algn="ctr">
                        <a:lnSpc>
                          <a:spcPct val="107000"/>
                        </a:lnSpc>
                        <a:spcAft>
                          <a:spcPts val="0"/>
                        </a:spcAft>
                      </a:pPr>
                      <a:r>
                        <a:rPr lang="tr-TR" sz="1600" dirty="0" err="1">
                          <a:solidFill>
                            <a:srgbClr val="FF0000"/>
                          </a:solidFill>
                          <a:effectLst/>
                        </a:rPr>
                        <a:t>Ünvanı</a:t>
                      </a:r>
                      <a:r>
                        <a:rPr lang="tr-TR" sz="1600" dirty="0">
                          <a:solidFill>
                            <a:srgbClr val="FF0000"/>
                          </a:solidFill>
                          <a:effectLst/>
                        </a:rPr>
                        <a:t> Adı Soyadı</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359742">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lang="tr-TR" sz="1100" b="0" i="0" u="none" strike="noStrike" dirty="0">
                          <a:solidFill>
                            <a:srgbClr val="000000"/>
                          </a:solidFill>
                          <a:effectLst/>
                          <a:latin typeface="Times New Roman" panose="02020603050405020304" pitchFamily="18" charset="0"/>
                        </a:rPr>
                        <a:t>Dahili Tıp Bilimleri Bölümü</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Çocuk Ergen Ruh Sağlığı ve Hasatlıkları</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Doç. Dr. İbrahim Selçuk ESİN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170817">
                <a:tc>
                  <a:txBody>
                    <a:bodyPr/>
                    <a:lstStyle/>
                    <a:p>
                      <a:pPr marL="0" marR="0" lvl="0" indent="0" algn="l" defTabSz="914400" rtl="0" eaLnBrk="1" fontAlgn="ctr" latinLnBrk="0" hangingPunct="1">
                        <a:lnSpc>
                          <a:spcPct val="100000"/>
                        </a:lnSpc>
                        <a:spcBef>
                          <a:spcPts val="0"/>
                        </a:spcBef>
                        <a:spcAft>
                          <a:spcPts val="0"/>
                        </a:spcAft>
                        <a:buClrTx/>
                        <a:buSzTx/>
                        <a:buFontTx/>
                        <a:buNone/>
                        <a:defRPr/>
                      </a:pPr>
                      <a:endParaRPr lang="tr-TR" sz="1100" b="0" i="0" u="none" strike="noStrike" dirty="0">
                        <a:solidFill>
                          <a:srgbClr val="000000"/>
                        </a:solidFill>
                        <a:effectLst/>
                        <a:latin typeface="Times New Roman" panose="02020603050405020304" pitchFamily="18" charset="0"/>
                      </a:endParaRPr>
                    </a:p>
                    <a:p>
                      <a:pPr marL="0" marR="0" lvl="0" indent="0" algn="l" defTabSz="914400" rtl="0" eaLnBrk="1" fontAlgn="ctr" latinLnBrk="0" hangingPunct="1">
                        <a:lnSpc>
                          <a:spcPct val="100000"/>
                        </a:lnSpc>
                        <a:spcBef>
                          <a:spcPts val="0"/>
                        </a:spcBef>
                        <a:spcAft>
                          <a:spcPts val="0"/>
                        </a:spcAft>
                        <a:buClrTx/>
                        <a:buSzTx/>
                        <a:buFontTx/>
                        <a:buNone/>
                        <a:defRPr/>
                      </a:pPr>
                      <a:r>
                        <a:rPr lang="tr-TR" sz="1100" b="0" i="0" u="none" strike="noStrike" dirty="0">
                          <a:solidFill>
                            <a:srgbClr val="000000"/>
                          </a:solidFill>
                          <a:effectLst/>
                          <a:latin typeface="Times New Roman" panose="02020603050405020304" pitchFamily="18" charset="0"/>
                        </a:rPr>
                        <a:t>Dahili Tıp Bilimleri Bölümü</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Ruh Sağlığı ve Hastalıkları</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Dr. Öğr. Üyesi </a:t>
                      </a:r>
                      <a:r>
                        <a:rPr lang="tr-TR" sz="1100" dirty="0" err="1">
                          <a:effectLst/>
                          <a:latin typeface="Calibri" panose="020F0502020204030204" pitchFamily="34" charset="0"/>
                          <a:ea typeface="Calibri" panose="020F0502020204030204" pitchFamily="34" charset="0"/>
                          <a:cs typeface="Times New Roman" panose="02020603050405020304" pitchFamily="18" charset="0"/>
                        </a:rPr>
                        <a:t>Doğancan</a:t>
                      </a:r>
                      <a:r>
                        <a:rPr lang="tr-TR" sz="1100" dirty="0">
                          <a:effectLst/>
                          <a:latin typeface="Calibri" panose="020F0502020204030204" pitchFamily="34" charset="0"/>
                          <a:ea typeface="Calibri" panose="020F0502020204030204" pitchFamily="34" charset="0"/>
                          <a:cs typeface="Times New Roman" panose="02020603050405020304" pitchFamily="18" charset="0"/>
                        </a:rPr>
                        <a:t> SÖNMEZ</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Nöroloji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Prof. Dr. Tuba Şaziye ÖZCAN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Kardiyoloji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Prof. Dr. Turhan TURAN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Radyoloji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Prof. Dr. Alptekin TOSUN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Radyasyon Onkolojisi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Dr. Öğr. Üyesi </a:t>
                      </a:r>
                      <a:r>
                        <a:rPr lang="tr-TR" sz="1100" dirty="0" err="1">
                          <a:effectLst/>
                          <a:latin typeface="Calibri" panose="020F0502020204030204" pitchFamily="34" charset="0"/>
                          <a:ea typeface="Calibri" panose="020F0502020204030204" pitchFamily="34" charset="0"/>
                          <a:cs typeface="Times New Roman" panose="02020603050405020304" pitchFamily="18" charset="0"/>
                        </a:rPr>
                        <a:t>Lasif</a:t>
                      </a:r>
                      <a:r>
                        <a:rPr lang="tr-TR" sz="1100" dirty="0">
                          <a:effectLst/>
                          <a:latin typeface="Calibri" panose="020F0502020204030204" pitchFamily="34" charset="0"/>
                          <a:ea typeface="Calibri" panose="020F0502020204030204" pitchFamily="34" charset="0"/>
                          <a:cs typeface="Times New Roman" panose="02020603050405020304" pitchFamily="18" charset="0"/>
                        </a:rPr>
                        <a:t> SERDAR TÜRKER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Klinik Mikrobiyoloji ve Enfeksiyon Hastalıkları</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Dr. Öğr. Üyesi  Özlem BAYRAKTAR SARAL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100" b="0" i="0" u="none" strike="noStrike" dirty="0">
                          <a:solidFill>
                            <a:srgbClr val="000000"/>
                          </a:solidFill>
                          <a:effectLst/>
                          <a:latin typeface="Times New Roman" panose="02020603050405020304" pitchFamily="18" charset="0"/>
                        </a:rPr>
                        <a:t>Aile Hekimliği</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Doç. Dr. Yılmaz SEZGİN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rPr>
                        <a:t>Dahili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gn="l" fontAlgn="ctr">
                        <a:buNone/>
                      </a:pPr>
                      <a:r>
                        <a:rPr lang="tr-TR" sz="1000" b="0" i="0" u="none" strike="noStrike" dirty="0">
                          <a:solidFill>
                            <a:srgbClr val="000000"/>
                          </a:solidFill>
                          <a:effectLst/>
                          <a:latin typeface="Times New Roman" panose="02020603050405020304" pitchFamily="18" charset="0"/>
                        </a:rPr>
                        <a:t>İç Hastalıkları</a:t>
                      </a:r>
                      <a:endParaRPr lang="tr-TR" sz="10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Dr. Öğr. Üyesi Gülşah BAYÇELEBİ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61566">
                <a:tc>
                  <a:txBody>
                    <a:bodyPr/>
                    <a:lstStyle/>
                    <a:p>
                      <a:pPr algn="l" fontAlgn="ctr">
                        <a:buNone/>
                      </a:pPr>
                      <a:r>
                        <a:rPr lang="tr-TR" sz="1100" b="0" i="0" u="none" strike="noStrike" dirty="0">
                          <a:solidFill>
                            <a:srgbClr val="000000"/>
                          </a:solidFill>
                          <a:effectLst/>
                          <a:latin typeface="Times New Roman" panose="02020603050405020304" pitchFamily="18" charset="0"/>
                        </a:rPr>
                        <a:t>Dahili Tıp Bilimleri Bölümü</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Acil Tıp</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Prof. Dr. Süleyman TÜREDİ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algn="l" fontAlgn="ctr">
                        <a:buNone/>
                      </a:pPr>
                      <a:r>
                        <a:rPr lang="tr-TR" sz="1100" b="0" i="0" u="none" strike="noStrike" dirty="0">
                          <a:solidFill>
                            <a:srgbClr val="000000"/>
                          </a:solidFill>
                          <a:effectLst/>
                          <a:latin typeface="Times New Roman" panose="02020603050405020304" pitchFamily="18" charset="0"/>
                        </a:rPr>
                        <a:t>Dahili Tıp Bilimleri Bölümü</a:t>
                      </a:r>
                      <a:endParaRPr lang="tr-TR" sz="1100" b="0" i="0" u="none" strike="noStrike" dirty="0">
                        <a:solidFill>
                          <a:srgbClr val="000000"/>
                        </a:solidFill>
                        <a:effectLst/>
                        <a:latin typeface="Times New Roman" panose="02020603050405020304" pitchFamily="18" charset="0"/>
                      </a:endParaRPr>
                    </a:p>
                  </a:txBody>
                  <a:tcPr marL="9525" marR="9525" marT="9525" marB="0" anchor="ctr"/>
                </a:tc>
                <a:tc>
                  <a:txBody>
                    <a:bodyPr/>
                    <a:lstStyle/>
                    <a:p>
                      <a:pPr>
                        <a:lnSpc>
                          <a:spcPct val="107000"/>
                        </a:lnSpc>
                        <a:spcAft>
                          <a:spcPts val="0"/>
                        </a:spcAft>
                      </a:pPr>
                      <a:r>
                        <a:rPr lang="tr-TR" sz="1100" dirty="0">
                          <a:effectLst/>
                        </a:rPr>
                        <a:t> Çocuk Sağlığı ve Hastalıkları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rPr>
                        <a:t> Doç. Dr. İsmail TOPAL</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r h="270885">
                <a:tc>
                  <a:txBody>
                    <a:bodyPr/>
                    <a:lstStyle/>
                    <a:p>
                      <a:pPr marL="0" marR="0" lvl="0" indent="0" algn="l" defTabSz="914400" rtl="0" eaLnBrk="1" fontAlgn="ctr" latinLnBrk="0" hangingPunct="1">
                        <a:lnSpc>
                          <a:spcPct val="100000"/>
                        </a:lnSpc>
                        <a:spcBef>
                          <a:spcPts val="0"/>
                        </a:spcBef>
                        <a:spcAft>
                          <a:spcPts val="0"/>
                        </a:spcAft>
                        <a:buClrTx/>
                        <a:buSzTx/>
                        <a:buFontTx/>
                        <a:buNone/>
                        <a:defRPr/>
                      </a:pPr>
                      <a:r>
                        <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Temel Tıp Bilimleri Bölümü</a:t>
                      </a:r>
                      <a:endParaRPr kumimoji="0" lang="tr-TR" sz="11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txBody>
                  <a:tcPr marL="9525" marR="9525" marT="9525"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Tıbbi Biyokimya</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Doç. Dr. Serap ÖZER YAMAN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r>
            </a:tbl>
          </a:graphicData>
        </a:graphic>
      </p:graphicFrame>
      <p:sp>
        <p:nvSpPr>
          <p:cNvPr id="11" name="Metin kutusu 10"/>
          <p:cNvSpPr txBox="1"/>
          <p:nvPr/>
        </p:nvSpPr>
        <p:spPr>
          <a:xfrm>
            <a:off x="496389" y="5806068"/>
            <a:ext cx="4696222" cy="369332"/>
          </a:xfrm>
          <a:prstGeom prst="rect">
            <a:avLst/>
          </a:prstGeom>
          <a:noFill/>
        </p:spPr>
        <p:txBody>
          <a:bodyPr wrap="none" rtlCol="0">
            <a:spAutoFit/>
          </a:bodyPr>
          <a:lstStyle/>
          <a:p>
            <a:r>
              <a:rPr lang="tr-TR" b="1" i="1" dirty="0">
                <a:solidFill>
                  <a:srgbClr val="FF0000"/>
                </a:solidFill>
              </a:rPr>
              <a:t>*Bölüm Sayısına göre satır ekleyiniz veya siliniz</a:t>
            </a:r>
            <a:endParaRPr lang="tr-TR" b="1" i="1" dirty="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473712" y="698739"/>
            <a:ext cx="10267407" cy="888274"/>
          </a:xfrm>
        </p:spPr>
        <p:txBody>
          <a:bodyPr>
            <a:normAutofit/>
          </a:bodyPr>
          <a:lstStyle/>
          <a:p>
            <a:pPr algn="ctr"/>
            <a:r>
              <a:rPr lang="tr-TR" sz="2800" b="1" dirty="0">
                <a:solidFill>
                  <a:srgbClr val="FF0000"/>
                </a:solidFill>
              </a:rPr>
              <a:t>Birim İç Değerlendirme Raporu (BİDR) Kalite Güvence Sistem Ölçütleri Olgunluk Düzeyleri: </a:t>
            </a:r>
            <a:r>
              <a:rPr lang="tr-TR" sz="2800" b="1" dirty="0">
                <a:solidFill>
                  <a:srgbClr val="0000CC"/>
                </a:solidFill>
              </a:rPr>
              <a:t>TOPLUMSAL KATKI</a:t>
            </a:r>
            <a:endParaRPr lang="tr-TR" sz="2800" dirty="0"/>
          </a:p>
        </p:txBody>
      </p:sp>
      <p:sp>
        <p:nvSpPr>
          <p:cNvPr id="3" name="Veri Yer Tutucusu 2"/>
          <p:cNvSpPr>
            <a:spLocks noGrp="1"/>
          </p:cNvSpPr>
          <p:nvPr>
            <p:ph type="dt" sz="half" idx="10"/>
          </p:nvPr>
        </p:nvSpPr>
        <p:spPr/>
        <p:txBody>
          <a:bodyPr/>
          <a:lstStyle/>
          <a:p>
            <a:fld id="{8E468889-DDDD-45DC-9553-67B10B6C00B2}" type="datetime1">
              <a:rPr lang="tr-TR" smtClean="0"/>
            </a:fld>
            <a:endParaRPr lang="tr-TR"/>
          </a:p>
        </p:txBody>
      </p:sp>
      <p:sp>
        <p:nvSpPr>
          <p:cNvPr id="4" name="Slayt Numarası Yer Tutucusu 3"/>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326570" y="2011681"/>
          <a:ext cx="11600387" cy="3483902"/>
        </p:xfrm>
        <a:graphic>
          <a:graphicData uri="http://schemas.openxmlformats.org/drawingml/2006/table">
            <a:tbl>
              <a:tblPr firstRow="1" firstCol="1" bandRow="1">
                <a:tableStyleId>{5940675A-B579-460E-94D1-54222C63F5DA}</a:tableStyleId>
              </a:tblPr>
              <a:tblGrid>
                <a:gridCol w="4367391"/>
                <a:gridCol w="4728335"/>
                <a:gridCol w="1252330"/>
                <a:gridCol w="1252331"/>
              </a:tblGrid>
              <a:tr h="297127">
                <a:tc rowSpan="2">
                  <a:txBody>
                    <a:bodyPr/>
                    <a:lstStyle/>
                    <a:p>
                      <a:pPr algn="ctr">
                        <a:lnSpc>
                          <a:spcPct val="107000"/>
                        </a:lnSpc>
                        <a:spcAft>
                          <a:spcPts val="0"/>
                        </a:spcAft>
                      </a:pPr>
                      <a:r>
                        <a:rPr lang="tr-TR" sz="2000" b="1" dirty="0">
                          <a:solidFill>
                            <a:srgbClr val="FF0000"/>
                          </a:solidFill>
                          <a:effectLst/>
                          <a:latin typeface="+mn-lt"/>
                        </a:rPr>
                        <a:t>ANA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rowSpan="2">
                  <a:txBody>
                    <a:bodyPr/>
                    <a:lstStyle/>
                    <a:p>
                      <a:pPr algn="ctr">
                        <a:lnSpc>
                          <a:spcPct val="107000"/>
                        </a:lnSpc>
                        <a:spcAft>
                          <a:spcPts val="0"/>
                        </a:spcAft>
                      </a:pPr>
                      <a:r>
                        <a:rPr lang="tr-TR" sz="2000" b="1" dirty="0">
                          <a:solidFill>
                            <a:srgbClr val="FF0000"/>
                          </a:solidFill>
                          <a:effectLst/>
                          <a:latin typeface="+mn-lt"/>
                        </a:rPr>
                        <a:t>ALT ÖLÇÜT</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gridSpan="2">
                  <a:txBody>
                    <a:bodyPr/>
                    <a:lstStyle/>
                    <a:p>
                      <a:pPr algn="ctr">
                        <a:lnSpc>
                          <a:spcPct val="107000"/>
                        </a:lnSpc>
                        <a:spcAft>
                          <a:spcPts val="0"/>
                        </a:spcAft>
                      </a:pPr>
                      <a:r>
                        <a:rPr lang="tr-TR" sz="2000" b="1" dirty="0">
                          <a:solidFill>
                            <a:srgbClr val="FF0000"/>
                          </a:solidFill>
                          <a:effectLst/>
                          <a:latin typeface="+mn-lt"/>
                        </a:rPr>
                        <a:t>OLGUNLUK DÜZEYİ</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hMerge="1">
                  <a:tcPr marL="44450" marR="44450" marT="0" marB="0" anchor="ctr"/>
                </a:tc>
              </a:tr>
              <a:tr h="297127">
                <a:tc vMerge="1">
                  <a:tcPr/>
                </a:tc>
                <a:tc vMerge="1">
                  <a:tcP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2024</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b="1" dirty="0">
                          <a:solidFill>
                            <a:srgbClr val="FF0000"/>
                          </a:solidFill>
                          <a:effectLst/>
                          <a:latin typeface="+mn-lt"/>
                          <a:ea typeface="Calibri" panose="020F0502020204030204" pitchFamily="34" charset="0"/>
                          <a:cs typeface="Times New Roman" panose="02020603050405020304" pitchFamily="18" charset="0"/>
                        </a:rPr>
                        <a:t>2025</a:t>
                      </a:r>
                      <a:endParaRPr lang="tr-TR" sz="2000" b="1" dirty="0">
                        <a:solidFill>
                          <a:srgbClr val="FF0000"/>
                        </a:solidFill>
                        <a:effectLst/>
                        <a:latin typeface="+mn-lt"/>
                        <a:ea typeface="Calibri" panose="020F0502020204030204" pitchFamily="34" charset="0"/>
                        <a:cs typeface="Times New Roman" panose="02020603050405020304" pitchFamily="18" charset="0"/>
                      </a:endParaRPr>
                    </a:p>
                  </a:txBody>
                  <a:tcPr marL="44450" marR="44450" marT="0" marB="0" anchor="ctr"/>
                </a:tc>
              </a:tr>
              <a:tr h="793413">
                <a:tc rowSpan="2">
                  <a:txBody>
                    <a:bodyPr/>
                    <a:lstStyle/>
                    <a:p>
                      <a:pPr algn="l">
                        <a:lnSpc>
                          <a:spcPct val="107000"/>
                        </a:lnSpc>
                        <a:spcAft>
                          <a:spcPts val="0"/>
                        </a:spcAft>
                      </a:pPr>
                      <a:r>
                        <a:rPr lang="tr-TR" sz="2000" b="1" dirty="0">
                          <a:solidFill>
                            <a:srgbClr val="0000CC"/>
                          </a:solidFill>
                          <a:effectLst/>
                          <a:latin typeface="+mn-lt"/>
                        </a:rPr>
                        <a:t>D.1. Toplumsal Katkı Süreçlerinin Yönetimi ve Toplumsal Katkı Kaynakları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D.1.1. Toplumsal katkı süreçlerinin yönetimi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708851">
                <a:tc vMerge="1">
                  <a:tcPr/>
                </a:tc>
                <a:tc>
                  <a:txBody>
                    <a:bodyPr/>
                    <a:lstStyle/>
                    <a:p>
                      <a:pPr algn="l">
                        <a:lnSpc>
                          <a:spcPct val="107000"/>
                        </a:lnSpc>
                        <a:spcAft>
                          <a:spcPts val="0"/>
                        </a:spcAft>
                      </a:pPr>
                      <a:r>
                        <a:rPr lang="tr-TR" sz="2000" dirty="0">
                          <a:effectLst/>
                          <a:latin typeface="+mn-lt"/>
                        </a:rPr>
                        <a:t>D.1.2. Kaynaklar</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r h="1358322">
                <a:tc>
                  <a:txBody>
                    <a:bodyPr/>
                    <a:lstStyle/>
                    <a:p>
                      <a:pPr algn="l">
                        <a:lnSpc>
                          <a:spcPct val="107000"/>
                        </a:lnSpc>
                        <a:spcAft>
                          <a:spcPts val="0"/>
                        </a:spcAft>
                      </a:pPr>
                      <a:r>
                        <a:rPr lang="tr-TR" sz="2000" b="1" dirty="0">
                          <a:solidFill>
                            <a:srgbClr val="0000CC"/>
                          </a:solidFill>
                          <a:effectLst/>
                          <a:latin typeface="+mn-lt"/>
                        </a:rPr>
                        <a:t>D.2. Toplumsal Katkı Performansı</a:t>
                      </a:r>
                      <a:endParaRPr lang="tr-TR" sz="2000" b="1" dirty="0">
                        <a:solidFill>
                          <a:srgbClr val="0000CC"/>
                        </a:solidFill>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l">
                        <a:lnSpc>
                          <a:spcPct val="107000"/>
                        </a:lnSpc>
                        <a:spcAft>
                          <a:spcPts val="0"/>
                        </a:spcAft>
                      </a:pPr>
                      <a:r>
                        <a:rPr lang="tr-TR" sz="2000" dirty="0">
                          <a:effectLst/>
                          <a:latin typeface="+mn-lt"/>
                        </a:rPr>
                        <a:t>D.2.1.Toplumsal katkı performansının izlenmesi ve değerlendirilmesi</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r>
                        <a:rPr lang="tr-TR" sz="2000" dirty="0">
                          <a:effectLst/>
                          <a:latin typeface="+mn-lt"/>
                        </a:rPr>
                        <a:t> </a:t>
                      </a: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0"/>
                        </a:spcAft>
                      </a:pPr>
                      <a:endParaRPr lang="tr-TR" sz="2000" dirty="0">
                        <a:effectLst/>
                        <a:latin typeface="+mn-lt"/>
                        <a:ea typeface="Calibri" panose="020F0502020204030204" pitchFamily="34" charset="0"/>
                        <a:cs typeface="Times New Roman" panose="02020603050405020304" pitchFamily="18" charset="0"/>
                      </a:endParaRPr>
                    </a:p>
                  </a:txBody>
                  <a:tcPr marL="44450" marR="4445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1674" y="794328"/>
            <a:ext cx="10427854" cy="748146"/>
          </a:xfrm>
        </p:spPr>
        <p:txBody>
          <a:bodyPr>
            <a:normAutofit/>
          </a:bodyPr>
          <a:lstStyle/>
          <a:p>
            <a:pPr algn="ctr"/>
            <a:r>
              <a:rPr lang="tr-TR" sz="3200" b="1" dirty="0">
                <a:solidFill>
                  <a:srgbClr val="3333FF"/>
                </a:solidFill>
              </a:rPr>
              <a:t>Program Akreditasyon Hazırlık Çalışmaları </a:t>
            </a:r>
            <a:endParaRPr lang="tr-TR" sz="3200" b="1" dirty="0">
              <a:solidFill>
                <a:srgbClr val="3333FF"/>
              </a:solidFill>
            </a:endParaRPr>
          </a:p>
        </p:txBody>
      </p:sp>
      <p:sp>
        <p:nvSpPr>
          <p:cNvPr id="3" name="İçerik Yer Tutucusu 2"/>
          <p:cNvSpPr>
            <a:spLocks noGrp="1"/>
          </p:cNvSpPr>
          <p:nvPr>
            <p:ph idx="1"/>
          </p:nvPr>
        </p:nvSpPr>
        <p:spPr>
          <a:xfrm>
            <a:off x="508001" y="2290618"/>
            <a:ext cx="11092872" cy="3886344"/>
          </a:xfrm>
        </p:spPr>
        <p:txBody>
          <a:bodyPr>
            <a:normAutofit/>
          </a:bodyPr>
          <a:lstStyle/>
          <a:p>
            <a:pPr>
              <a:lnSpc>
                <a:spcPct val="100000"/>
              </a:lnSpc>
              <a:spcBef>
                <a:spcPts val="0"/>
              </a:spcBef>
              <a:spcAft>
                <a:spcPts val="400"/>
              </a:spcAft>
            </a:pPr>
            <a:r>
              <a:rPr lang="tr-TR" sz="3200" dirty="0"/>
              <a:t>Program akreditasyon ölçütlerine göre her bir genel ölçüt düzeyinde </a:t>
            </a:r>
            <a:r>
              <a:rPr lang="tr-TR" sz="3200" dirty="0" err="1"/>
              <a:t>hazırbulunuşluk</a:t>
            </a:r>
            <a:r>
              <a:rPr lang="tr-TR" sz="3200" dirty="0"/>
              <a:t> düzeyini gösteren tablonun her bir program için birimler tarafından hazırlanarak sunulması.</a:t>
            </a:r>
            <a:endParaRPr lang="tr-TR" sz="3200" dirty="0"/>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a:t>2026 Yılında Program Akreditasyonu için Başvuru Yapılacak Programların Sunulması   </a:t>
            </a:r>
            <a:endParaRPr lang="tr-TR" sz="3200" dirty="0"/>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p:cNvSpPr>
            <a:spLocks noGrp="1"/>
          </p:cNvSpPr>
          <p:nvPr>
            <p:ph type="title"/>
          </p:nvPr>
        </p:nvSpPr>
        <p:spPr>
          <a:xfrm>
            <a:off x="1934536" y="822035"/>
            <a:ext cx="8872010" cy="670745"/>
          </a:xfrm>
        </p:spPr>
        <p:txBody>
          <a:bodyPr>
            <a:normAutofit/>
          </a:bodyPr>
          <a:lstStyle/>
          <a:p>
            <a:pPr algn="ctr"/>
            <a:r>
              <a:rPr lang="tr-TR" sz="3600" b="1" dirty="0">
                <a:solidFill>
                  <a:srgbClr val="FF0000"/>
                </a:solidFill>
                <a:latin typeface="Calibri" panose="020F0502020204030204" pitchFamily="34" charset="0"/>
                <a:cs typeface="Calibri" panose="020F0502020204030204" pitchFamily="34" charset="0"/>
              </a:rPr>
              <a:t>Öz Değerlendirme: </a:t>
            </a:r>
            <a:r>
              <a:rPr lang="tr-TR" sz="3600" b="1" dirty="0">
                <a:solidFill>
                  <a:srgbClr val="3333FF"/>
                </a:solidFill>
                <a:latin typeface="Calibri" panose="020F0502020204030204" pitchFamily="34" charset="0"/>
                <a:cs typeface="Calibri" panose="020F0502020204030204" pitchFamily="34" charset="0"/>
              </a:rPr>
              <a:t>Birimin Güçlü Yönleri</a:t>
            </a:r>
            <a:endParaRPr lang="tr-TR" sz="3600" b="1" dirty="0">
              <a:solidFill>
                <a:srgbClr val="3333FF"/>
              </a:solidFill>
              <a:latin typeface="Calibri" panose="020F0502020204030204" pitchFamily="34" charset="0"/>
              <a:cs typeface="Calibri" panose="020F0502020204030204" pitchFamily="34" charset="0"/>
            </a:endParaRPr>
          </a:p>
        </p:txBody>
      </p:sp>
      <p:sp>
        <p:nvSpPr>
          <p:cNvPr id="5" name="İçerik Yer Tutucusu 10"/>
          <p:cNvSpPr>
            <a:spLocks noGrp="1"/>
          </p:cNvSpPr>
          <p:nvPr>
            <p:ph idx="1"/>
          </p:nvPr>
        </p:nvSpPr>
        <p:spPr>
          <a:xfrm>
            <a:off x="466616" y="1786231"/>
            <a:ext cx="11380304" cy="3799320"/>
          </a:xfrm>
        </p:spPr>
        <p:txBody>
          <a:bodyPr>
            <a:noAutofit/>
          </a:bodyPr>
          <a:lstStyle/>
          <a:p>
            <a:pPr>
              <a:lnSpc>
                <a:spcPct val="100000"/>
              </a:lnSpc>
              <a:spcBef>
                <a:spcPts val="0"/>
              </a:spcBef>
              <a:spcAft>
                <a:spcPts val="400"/>
              </a:spcAft>
            </a:pPr>
            <a:r>
              <a:rPr lang="tr-TR" sz="2400" dirty="0">
                <a:solidFill>
                  <a:srgbClr val="485793"/>
                </a:solidFill>
              </a:rPr>
              <a:t>Kanuni SUAM, travma ve acil sağlık vs ile</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Kanuni SUAM organ nakli, tüp bebek merkezi, inme merkezi, girişimsel radyoloji vs.</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Çok sayıda yan dal uzmanlıkları, Hiperbarik Oksijen, Genetik hastalıklar merkezi,</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Çocuk Ergen Ruh Sağlığı konusunda bölgede öncü</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Bölgedeki en çok yatak kapasiteli ve donanımlı Yoğun Bakımlar</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Ahi Evren SUAM Kalp merkezi olarak bölgenin en güçlü sağlık merkezleri</a:t>
            </a:r>
            <a:endParaRPr lang="tr-TR" sz="2400" dirty="0">
              <a:solidFill>
                <a:srgbClr val="485793"/>
              </a:solidFill>
            </a:endParaRPr>
          </a:p>
          <a:p>
            <a:pPr>
              <a:lnSpc>
                <a:spcPct val="100000"/>
              </a:lnSpc>
              <a:spcBef>
                <a:spcPts val="0"/>
              </a:spcBef>
              <a:spcAft>
                <a:spcPts val="400"/>
              </a:spcAft>
            </a:pPr>
            <a:r>
              <a:rPr lang="tr-TR" sz="2400" dirty="0">
                <a:solidFill>
                  <a:srgbClr val="485793"/>
                </a:solidFill>
              </a:rPr>
              <a:t>Temel Tıp Bilimleri eğitimi KTÜ’de veriliyor</a:t>
            </a:r>
            <a:endParaRPr lang="tr-TR" sz="3200" dirty="0">
              <a:solidFill>
                <a:srgbClr val="485793"/>
              </a:solidFill>
            </a:endParaRPr>
          </a:p>
          <a:p>
            <a:pPr>
              <a:lnSpc>
                <a:spcPct val="100000"/>
              </a:lnSpc>
              <a:spcBef>
                <a:spcPts val="0"/>
              </a:spcBef>
              <a:spcAft>
                <a:spcPts val="400"/>
              </a:spcAft>
            </a:pPr>
            <a:endParaRPr lang="tr-TR" sz="3200" dirty="0">
              <a:solidFill>
                <a:srgbClr val="485793"/>
              </a:solidFill>
            </a:endParaRPr>
          </a:p>
        </p:txBody>
      </p:sp>
      <p:sp>
        <p:nvSpPr>
          <p:cNvPr id="2" name="Veri Yer Tutucusu 1"/>
          <p:cNvSpPr>
            <a:spLocks noGrp="1"/>
          </p:cNvSpPr>
          <p:nvPr>
            <p:ph type="dt" sz="half" idx="10"/>
          </p:nvPr>
        </p:nvSpPr>
        <p:spPr/>
        <p:txBody>
          <a:bodyPr/>
          <a:lstStyle/>
          <a:p>
            <a:fld id="{DC98A862-E39F-4620-A0F0-63790156FBD3}" type="datetime1">
              <a:rPr lang="tr-TR" smtClean="0"/>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endParaRPr lang="tr-TR" sz="1200" b="1" i="1" dirty="0">
              <a:solidFill>
                <a:srgbClr val="C00000"/>
              </a:solidFill>
            </a:endParaRPr>
          </a:p>
        </p:txBody>
      </p:sp>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p:cNvSpPr>
            <a:spLocks noGrp="1"/>
          </p:cNvSpPr>
          <p:nvPr>
            <p:ph type="title"/>
          </p:nvPr>
        </p:nvSpPr>
        <p:spPr>
          <a:xfrm>
            <a:off x="720436" y="769476"/>
            <a:ext cx="10049164" cy="706052"/>
          </a:xfrm>
        </p:spPr>
        <p:txBody>
          <a:bodyPr>
            <a:normAutofit/>
          </a:bodyPr>
          <a:lstStyle/>
          <a:p>
            <a:pPr algn="ctr"/>
            <a:r>
              <a:rPr lang="tr-TR" sz="3200" b="1" dirty="0">
                <a:solidFill>
                  <a:srgbClr val="FF0000"/>
                </a:solidFill>
                <a:cs typeface="Calibri" panose="020F0502020204030204" pitchFamily="34" charset="0"/>
              </a:rPr>
              <a:t>Öz Değerlendirme: </a:t>
            </a:r>
            <a:r>
              <a:rPr lang="tr-TR" sz="3200" b="1" dirty="0">
                <a:solidFill>
                  <a:srgbClr val="3333FF"/>
                </a:solidFill>
                <a:cs typeface="Calibri" panose="020F0502020204030204" pitchFamily="34" charset="0"/>
              </a:rPr>
              <a:t>Birimin Geliştirmeye Açık Yönleri</a:t>
            </a:r>
            <a:endParaRPr lang="tr-TR" sz="3200" b="1" dirty="0">
              <a:solidFill>
                <a:srgbClr val="3333FF"/>
              </a:solidFill>
              <a:cs typeface="Calibri" panose="020F0502020204030204" pitchFamily="34" charset="0"/>
            </a:endParaRPr>
          </a:p>
        </p:txBody>
      </p:sp>
      <p:sp>
        <p:nvSpPr>
          <p:cNvPr id="5" name="İçerik Yer Tutucusu 10"/>
          <p:cNvSpPr>
            <a:spLocks noGrp="1"/>
          </p:cNvSpPr>
          <p:nvPr>
            <p:ph idx="1"/>
          </p:nvPr>
        </p:nvSpPr>
        <p:spPr>
          <a:xfrm>
            <a:off x="506896" y="2007704"/>
            <a:ext cx="11231217" cy="3796748"/>
          </a:xfrm>
        </p:spPr>
        <p:txBody>
          <a:bodyPr>
            <a:noAutofit/>
          </a:bodyPr>
          <a:lstStyle/>
          <a:p>
            <a:pPr>
              <a:lnSpc>
                <a:spcPct val="100000"/>
              </a:lnSpc>
              <a:spcBef>
                <a:spcPts val="0"/>
              </a:spcBef>
              <a:spcAft>
                <a:spcPts val="400"/>
              </a:spcAft>
            </a:pPr>
            <a:r>
              <a:rPr lang="tr-TR" sz="3200" dirty="0">
                <a:solidFill>
                  <a:srgbClr val="485793"/>
                </a:solidFill>
              </a:rPr>
              <a:t>Morfoloji binası?</a:t>
            </a:r>
            <a:endParaRPr lang="tr-TR" sz="3200" dirty="0">
              <a:solidFill>
                <a:srgbClr val="485793"/>
              </a:solidFill>
            </a:endParaRPr>
          </a:p>
          <a:p>
            <a:pPr>
              <a:lnSpc>
                <a:spcPct val="100000"/>
              </a:lnSpc>
              <a:spcBef>
                <a:spcPts val="0"/>
              </a:spcBef>
              <a:spcAft>
                <a:spcPts val="400"/>
              </a:spcAft>
            </a:pPr>
            <a:r>
              <a:rPr lang="tr-TR" sz="3200" dirty="0">
                <a:solidFill>
                  <a:srgbClr val="485793"/>
                </a:solidFill>
              </a:rPr>
              <a:t>Şehir hastanesinde dekanlık, eğitim amaçlı salonlar,</a:t>
            </a:r>
            <a:endParaRPr lang="tr-TR" sz="3200" dirty="0">
              <a:solidFill>
                <a:srgbClr val="485793"/>
              </a:solidFill>
            </a:endParaRPr>
          </a:p>
          <a:p>
            <a:pPr>
              <a:lnSpc>
                <a:spcPct val="100000"/>
              </a:lnSpc>
              <a:spcBef>
                <a:spcPts val="0"/>
              </a:spcBef>
              <a:spcAft>
                <a:spcPts val="400"/>
              </a:spcAft>
            </a:pPr>
            <a:r>
              <a:rPr lang="tr-TR" sz="3200" dirty="0">
                <a:solidFill>
                  <a:srgbClr val="485793"/>
                </a:solidFill>
              </a:rPr>
              <a:t>Eksik Anabilim Dallarının varlığı</a:t>
            </a:r>
            <a:endParaRPr lang="tr-TR" sz="3200" dirty="0">
              <a:solidFill>
                <a:srgbClr val="485793"/>
              </a:solidFill>
            </a:endParaRPr>
          </a:p>
          <a:p>
            <a:pPr>
              <a:lnSpc>
                <a:spcPct val="100000"/>
              </a:lnSpc>
              <a:spcBef>
                <a:spcPts val="0"/>
              </a:spcBef>
              <a:spcAft>
                <a:spcPts val="400"/>
              </a:spcAft>
            </a:pPr>
            <a:r>
              <a:rPr lang="tr-TR" sz="3200" dirty="0">
                <a:solidFill>
                  <a:srgbClr val="485793"/>
                </a:solidFill>
              </a:rPr>
              <a:t>Proje ve yayın desteği,</a:t>
            </a:r>
            <a:endParaRPr lang="tr-TR" sz="3200" dirty="0">
              <a:solidFill>
                <a:srgbClr val="485793"/>
              </a:solidFill>
            </a:endParaRPr>
          </a:p>
          <a:p>
            <a:pPr>
              <a:lnSpc>
                <a:spcPct val="100000"/>
              </a:lnSpc>
              <a:spcBef>
                <a:spcPts val="0"/>
              </a:spcBef>
              <a:spcAft>
                <a:spcPts val="400"/>
              </a:spcAft>
            </a:pPr>
            <a:r>
              <a:rPr lang="tr-TR" sz="3200" dirty="0">
                <a:solidFill>
                  <a:srgbClr val="485793"/>
                </a:solidFill>
              </a:rPr>
              <a:t>Deney hayvanları laboratuvarı,</a:t>
            </a:r>
            <a:endParaRPr lang="tr-TR" sz="3200" dirty="0">
              <a:solidFill>
                <a:srgbClr val="485793"/>
              </a:solidFill>
            </a:endParaRPr>
          </a:p>
          <a:p>
            <a:pPr>
              <a:lnSpc>
                <a:spcPct val="100000"/>
              </a:lnSpc>
              <a:spcBef>
                <a:spcPts val="0"/>
              </a:spcBef>
              <a:spcAft>
                <a:spcPts val="400"/>
              </a:spcAft>
            </a:pPr>
            <a:r>
              <a:rPr lang="tr-TR" sz="3200" dirty="0">
                <a:solidFill>
                  <a:srgbClr val="485793"/>
                </a:solidFill>
              </a:rPr>
              <a:t>Hastane içinde internet ve erişim kısıtlılıkları  </a:t>
            </a:r>
            <a:endParaRPr lang="tr-TR" sz="3200" dirty="0">
              <a:solidFill>
                <a:srgbClr val="485793"/>
              </a:solidFill>
            </a:endParaRPr>
          </a:p>
        </p:txBody>
      </p:sp>
      <p:sp>
        <p:nvSpPr>
          <p:cNvPr id="2" name="Veri Yer Tutucusu 1"/>
          <p:cNvSpPr>
            <a:spLocks noGrp="1"/>
          </p:cNvSpPr>
          <p:nvPr>
            <p:ph type="dt" sz="half" idx="10"/>
          </p:nvPr>
        </p:nvSpPr>
        <p:spPr/>
        <p:txBody>
          <a:bodyPr/>
          <a:lstStyle/>
          <a:p>
            <a:fld id="{44BFD577-0848-44C6-9025-A8B26EA8EC55}" type="datetime1">
              <a:rPr lang="tr-TR" smtClean="0"/>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fld>
            <a:endParaRPr lang="tr-TR"/>
          </a:p>
        </p:txBody>
      </p:sp>
      <p:sp>
        <p:nvSpPr>
          <p:cNvPr id="6" name="Metin kutusu 5"/>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endParaRPr lang="tr-TR" sz="1200" b="1" i="1" dirty="0">
              <a:solidFill>
                <a:srgbClr val="C00000"/>
              </a:solidFill>
            </a:endParaRPr>
          </a:p>
        </p:txBody>
      </p:sp>
      <p:sp>
        <p:nvSpPr>
          <p:cNvPr id="7" name="Dikdörtgen 6"/>
          <p:cNvSpPr/>
          <p:nvPr/>
        </p:nvSpPr>
        <p:spPr>
          <a:xfrm>
            <a:off x="5083767" y="3244334"/>
            <a:ext cx="2024465" cy="369332"/>
          </a:xfrm>
          <a:prstGeom prst="rect">
            <a:avLst/>
          </a:prstGeom>
        </p:spPr>
        <p:txBody>
          <a:bodyPr wrap="none">
            <a:spAutoFit/>
          </a:bodyPr>
          <a:lstStyle/>
          <a:p>
            <a:r>
              <a:rPr lang="tr-TR" b="1" dirty="0">
                <a:solidFill>
                  <a:srgbClr val="FF0000"/>
                </a:solidFill>
                <a:latin typeface="Calibri" panose="020F0502020204030204" pitchFamily="34" charset="0"/>
                <a:cs typeface="Calibri" panose="020F0502020204030204" pitchFamily="34" charset="0"/>
              </a:rPr>
              <a:t>Öz Değerlendirme: </a:t>
            </a:r>
            <a:endParaRPr lang="tr-TR" dirty="0"/>
          </a:p>
        </p:txBody>
      </p:sp>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9"/>
          <p:cNvSpPr>
            <a:spLocks noGrp="1"/>
          </p:cNvSpPr>
          <p:nvPr>
            <p:ph type="title"/>
          </p:nvPr>
        </p:nvSpPr>
        <p:spPr>
          <a:xfrm>
            <a:off x="277091" y="713124"/>
            <a:ext cx="10283079" cy="770707"/>
          </a:xfrm>
        </p:spPr>
        <p:txBody>
          <a:bodyPr>
            <a:noAutofit/>
          </a:bodyPr>
          <a:lstStyle/>
          <a:p>
            <a:pPr algn="ctr"/>
            <a:r>
              <a:rPr lang="tr-TR" sz="3600" b="1" dirty="0">
                <a:solidFill>
                  <a:srgbClr val="FF0000"/>
                </a:solidFill>
                <a:cs typeface="Calibri" panose="020F0502020204030204" pitchFamily="34" charset="0"/>
              </a:rPr>
              <a:t>Birim 2026 Yılı İyileştirme Planı</a:t>
            </a:r>
            <a:br>
              <a:rPr lang="tr-TR" sz="3600" b="1" dirty="0">
                <a:solidFill>
                  <a:srgbClr val="FF0000"/>
                </a:solidFill>
                <a:cs typeface="Calibri" panose="020F0502020204030204" pitchFamily="34" charset="0"/>
              </a:rPr>
            </a:br>
            <a:r>
              <a:rPr lang="tr-TR" sz="2400" b="1" i="1" dirty="0">
                <a:solidFill>
                  <a:srgbClr val="3333FF"/>
                </a:solidFill>
                <a:cs typeface="Calibri" panose="020F0502020204030204" pitchFamily="34" charset="0"/>
              </a:rPr>
              <a:t>(Birimin Geliştirmeye Açık Yönlerine dayalı olarak) </a:t>
            </a:r>
            <a:endParaRPr lang="tr-TR" sz="2400" b="1" i="1" dirty="0">
              <a:solidFill>
                <a:srgbClr val="3333FF"/>
              </a:solidFill>
              <a:cs typeface="Calibri" panose="020F0502020204030204" pitchFamily="34" charset="0"/>
            </a:endParaRPr>
          </a:p>
        </p:txBody>
      </p:sp>
      <p:sp>
        <p:nvSpPr>
          <p:cNvPr id="2" name="Veri Yer Tutucusu 1"/>
          <p:cNvSpPr>
            <a:spLocks noGrp="1"/>
          </p:cNvSpPr>
          <p:nvPr>
            <p:ph type="dt" sz="half" idx="10"/>
          </p:nvPr>
        </p:nvSpPr>
        <p:spPr/>
        <p:txBody>
          <a:bodyPr/>
          <a:lstStyle/>
          <a:p>
            <a:fld id="{64180B4D-F556-4DE3-89D7-5A5627156614}" type="datetime1">
              <a:rPr lang="tr-TR" smtClean="0"/>
            </a:fld>
            <a:endParaRPr lang="tr-TR"/>
          </a:p>
        </p:txBody>
      </p:sp>
      <p:sp>
        <p:nvSpPr>
          <p:cNvPr id="3" name="Slayt Numarası Yer Tutucusu 2"/>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6" name="Tablo 5"/>
          <p:cNvGraphicFramePr>
            <a:graphicFrameLocks noGrp="1"/>
          </p:cNvGraphicFramePr>
          <p:nvPr/>
        </p:nvGraphicFramePr>
        <p:xfrm>
          <a:off x="352697" y="2027207"/>
          <a:ext cx="11403965" cy="3987165"/>
        </p:xfrm>
        <a:graphic>
          <a:graphicData uri="http://schemas.openxmlformats.org/drawingml/2006/table">
            <a:tbl>
              <a:tblPr firstRow="1" firstCol="1" bandRow="1">
                <a:tableStyleId>{BDBED569-4797-4DF1-A0F4-6AAB3CD982D8}</a:tableStyleId>
              </a:tblPr>
              <a:tblGrid>
                <a:gridCol w="6676176"/>
                <a:gridCol w="4727698"/>
              </a:tblGrid>
              <a:tr h="596723">
                <a:tc>
                  <a:txBody>
                    <a:bodyPr/>
                    <a:lstStyle/>
                    <a:p>
                      <a:pPr algn="ctr">
                        <a:lnSpc>
                          <a:spcPct val="107000"/>
                        </a:lnSpc>
                        <a:spcAft>
                          <a:spcPts val="0"/>
                        </a:spcAft>
                      </a:pPr>
                      <a:r>
                        <a:rPr lang="tr-TR" sz="3200" dirty="0">
                          <a:effectLst/>
                        </a:rPr>
                        <a:t>Planlanan Faaliyet,</a:t>
                      </a:r>
                      <a:r>
                        <a:rPr lang="tr-TR" sz="3200" baseline="0" dirty="0">
                          <a:effectLst/>
                        </a:rPr>
                        <a:t> İş veya Süreçler</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tr-TR" sz="3200" dirty="0">
                          <a:effectLst/>
                        </a:rPr>
                        <a:t>Açıklama</a:t>
                      </a:r>
                      <a:endParaRPr lang="tr-TR" sz="32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dirty="0">
                          <a:effectLst/>
                        </a:rPr>
                        <a:t> </a:t>
                      </a:r>
                      <a:r>
                        <a:rPr lang="tr-TR" sz="1600" dirty="0">
                          <a:effectLst/>
                        </a:rPr>
                        <a:t>Klinik Araştırmalar Merkezi</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dirty="0">
                          <a:effectLst/>
                        </a:rPr>
                        <a:t> </a:t>
                      </a:r>
                      <a:r>
                        <a:rPr lang="tr-TR" sz="1600" dirty="0">
                          <a:effectLst/>
                        </a:rPr>
                        <a:t>Öğrenci Sempozyumu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a:effectLst/>
                        </a:rPr>
                        <a:t> </a:t>
                      </a:r>
                      <a:r>
                        <a:rPr lang="tr-TR" sz="1600">
                          <a:effectLst/>
                        </a:rPr>
                        <a:t>Öğrenci Kursları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a:effectLst/>
                        </a:rPr>
                        <a:t> </a:t>
                      </a:r>
                      <a:r>
                        <a:rPr lang="tr-TR" sz="1600">
                          <a:effectLst/>
                        </a:rPr>
                        <a:t>Proje Başvuru ve Geliştirme Toplantıları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a:effectLst/>
                        </a:rPr>
                        <a:t> </a:t>
                      </a:r>
                      <a:r>
                        <a:rPr lang="tr-TR" sz="1600">
                          <a:effectLst/>
                        </a:rPr>
                        <a:t>Anabilim Dalları Kongre ve sempozyumları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buNone/>
                      </a:pPr>
                      <a:r>
                        <a:rPr lang="tr-TR" sz="1600">
                          <a:effectLst/>
                          <a:latin typeface="Calibri" panose="020F0502020204030204" pitchFamily="34" charset="0"/>
                          <a:ea typeface="Calibri" panose="020F0502020204030204" pitchFamily="34" charset="0"/>
                          <a:cs typeface="Times New Roman" panose="02020603050405020304" pitchFamily="18" charset="0"/>
                        </a:rPr>
                        <a:t>Yan Dal Uzmanlık Programlarının açılması</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buNone/>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84304">
                <a:tc>
                  <a:txBody>
                    <a:bodyPr/>
                    <a:lstStyle/>
                    <a:p>
                      <a:pPr>
                        <a:lnSpc>
                          <a:spcPct val="107000"/>
                        </a:lnSpc>
                        <a:spcAft>
                          <a:spcPts val="0"/>
                        </a:spcAft>
                      </a:pPr>
                      <a:r>
                        <a:rPr lang="tr-TR" sz="1100">
                          <a:effectLst/>
                        </a:rPr>
                        <a:t> </a:t>
                      </a:r>
                      <a:r>
                        <a:rPr lang="tr-TR" sz="1600">
                          <a:effectLst/>
                        </a:rPr>
                        <a:t>Morfoloji binası? Temel Tıp Bilimleri Bölümü?</a:t>
                      </a:r>
                      <a:endParaRPr lang="tr-TR"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7" name="Metin kutusu 6"/>
          <p:cNvSpPr txBox="1"/>
          <p:nvPr/>
        </p:nvSpPr>
        <p:spPr>
          <a:xfrm>
            <a:off x="466747" y="5878286"/>
            <a:ext cx="4572000" cy="276999"/>
          </a:xfrm>
          <a:prstGeom prst="rect">
            <a:avLst/>
          </a:prstGeom>
          <a:noFill/>
        </p:spPr>
        <p:txBody>
          <a:bodyPr wrap="square" rtlCol="0">
            <a:spAutoFit/>
          </a:bodyPr>
          <a:lstStyle/>
          <a:p>
            <a:r>
              <a:rPr lang="tr-TR" sz="1200" b="1" i="1" dirty="0">
                <a:solidFill>
                  <a:srgbClr val="C00000"/>
                </a:solidFill>
              </a:rPr>
              <a:t>*Gerektiğinde ayrı </a:t>
            </a:r>
            <a:r>
              <a:rPr lang="tr-TR" sz="1200" b="1" i="1" dirty="0" err="1">
                <a:solidFill>
                  <a:srgbClr val="C00000"/>
                </a:solidFill>
              </a:rPr>
              <a:t>slyat</a:t>
            </a:r>
            <a:r>
              <a:rPr lang="tr-TR" sz="1200" b="1" i="1" dirty="0">
                <a:solidFill>
                  <a:srgbClr val="C00000"/>
                </a:solidFill>
              </a:rPr>
              <a:t> ekleyiniz. </a:t>
            </a:r>
            <a:endParaRPr lang="tr-TR" sz="1200" b="1" i="1" dirty="0">
              <a:solidFill>
                <a:srgbClr val="C00000"/>
              </a:solidFill>
            </a:endParaRPr>
          </a:p>
        </p:txBody>
      </p:sp>
      <p:pic>
        <p:nvPicPr>
          <p:cNvPr id="5" name="Resim 4"/>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756571" y="6286946"/>
            <a:ext cx="441500" cy="44763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1" cstate="print">
            <a:extLst>
              <a:ext uri="{28A0092B-C50C-407E-A947-70E740481C1C}">
                <a14:useLocalDpi xmlns:a14="http://schemas.microsoft.com/office/drawing/2010/main" val="0"/>
              </a:ext>
            </a:extLst>
          </a:blip>
          <a:srcRect b="20466"/>
          <a:stretch>
            <a:fillRect/>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p:nvPr/>
        </p:nvSpPr>
        <p:spPr>
          <a:xfrm>
            <a:off x="0" y="2832099"/>
            <a:ext cx="12192000" cy="28701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Sorularınız ve Önerileriniz</a:t>
            </a:r>
            <a:endParaRPr lang="tr-TR" sz="5400" b="1" dirty="0">
              <a:solidFill>
                <a:srgbClr val="962E2E"/>
              </a:solidFill>
            </a:endParaRPr>
          </a:p>
        </p:txBody>
      </p:sp>
      <p:pic>
        <p:nvPicPr>
          <p:cNvPr id="11" name="Resim 10"/>
          <p:cNvPicPr>
            <a:picLocks noChangeAspect="1"/>
          </p:cNvPicPr>
          <p:nvPr/>
        </p:nvPicPr>
        <p:blipFill>
          <a:blip r:embed="rId2"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pic>
        <p:nvPicPr>
          <p:cNvPr id="4" name="İçerik Yer Tutucusu 8"/>
          <p:cNvPicPr>
            <a:picLocks noChangeAspect="1"/>
          </p:cNvPicPr>
          <p:nvPr/>
        </p:nvPicPr>
        <p:blipFill rotWithShape="1">
          <a:blip r:embed="rId1" cstate="print">
            <a:extLst>
              <a:ext uri="{28A0092B-C50C-407E-A947-70E740481C1C}">
                <a14:useLocalDpi xmlns:a14="http://schemas.microsoft.com/office/drawing/2010/main" val="0"/>
              </a:ext>
            </a:extLst>
          </a:blip>
          <a:srcRect b="20466"/>
          <a:stretch>
            <a:fillRect/>
          </a:stretch>
        </p:blipFill>
        <p:spPr>
          <a:xfrm>
            <a:off x="0" y="-25399"/>
            <a:ext cx="12192000" cy="6858000"/>
          </a:xfrm>
          <a:prstGeom prst="rect">
            <a:avLst/>
          </a:prstGeom>
        </p:spPr>
      </p:pic>
      <p:sp>
        <p:nvSpPr>
          <p:cNvPr id="5" name="Dikdörtgen 4"/>
          <p:cNvSpPr/>
          <p:nvPr/>
        </p:nvSpPr>
        <p:spPr>
          <a:xfrm>
            <a:off x="0" y="6464300"/>
            <a:ext cx="12192000" cy="393700"/>
          </a:xfrm>
          <a:prstGeom prst="rect">
            <a:avLst/>
          </a:prstGeom>
          <a:solidFill>
            <a:srgbClr val="962E2E"/>
          </a:solidFill>
          <a:ln>
            <a:solidFill>
              <a:srgbClr val="962E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İçerik Yer Tutucusu 10"/>
          <p:cNvSpPr txBox="1"/>
          <p:nvPr/>
        </p:nvSpPr>
        <p:spPr>
          <a:xfrm>
            <a:off x="318052" y="2524539"/>
            <a:ext cx="11529391" cy="317776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14000"/>
              </a:lnSpc>
            </a:pPr>
            <a:r>
              <a:rPr lang="tr-TR" sz="5400" b="1" dirty="0">
                <a:solidFill>
                  <a:srgbClr val="962E2E"/>
                </a:solidFill>
              </a:rPr>
              <a:t>Katılımınız ve katkılarınız için teşekkür ederiz. </a:t>
            </a:r>
            <a:endParaRPr lang="tr-TR" sz="5400" b="1" dirty="0">
              <a:solidFill>
                <a:srgbClr val="962E2E"/>
              </a:solidFill>
            </a:endParaRPr>
          </a:p>
        </p:txBody>
      </p:sp>
      <p:pic>
        <p:nvPicPr>
          <p:cNvPr id="11" name="Resim 10"/>
          <p:cNvPicPr>
            <a:picLocks noChangeAspect="1"/>
          </p:cNvPicPr>
          <p:nvPr/>
        </p:nvPicPr>
        <p:blipFill>
          <a:blip r:embed="rId2" cstate="print"/>
          <a:stretch>
            <a:fillRect/>
          </a:stretch>
        </p:blipFill>
        <p:spPr>
          <a:xfrm>
            <a:off x="0" y="6302377"/>
            <a:ext cx="12280900" cy="575094"/>
          </a:xfrm>
          <a:prstGeom prst="rect">
            <a:avLst/>
          </a:prstGeom>
        </p:spPr>
      </p:pic>
      <p:sp>
        <p:nvSpPr>
          <p:cNvPr id="7" name="Veri Yer Tutucusu 6"/>
          <p:cNvSpPr>
            <a:spLocks noGrp="1"/>
          </p:cNvSpPr>
          <p:nvPr>
            <p:ph type="dt" sz="half" idx="10"/>
          </p:nvPr>
        </p:nvSpPr>
        <p:spPr/>
        <p:txBody>
          <a:bodyPr/>
          <a:lstStyle/>
          <a:p>
            <a:fld id="{55D22D83-95B8-46AE-85C4-5EFF99811C68}" type="datetime1">
              <a:rPr lang="tr-TR" smtClean="0"/>
            </a:fld>
            <a:endParaRPr lang="tr-TR"/>
          </a:p>
        </p:txBody>
      </p:sp>
      <p:sp>
        <p:nvSpPr>
          <p:cNvPr id="8" name="Slayt Numarası Yer Tutucusu 7"/>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p:cNvSpPr>
            <a:spLocks noGrp="1"/>
          </p:cNvSpPr>
          <p:nvPr>
            <p:ph type="title"/>
          </p:nvPr>
        </p:nvSpPr>
        <p:spPr>
          <a:xfrm>
            <a:off x="640079" y="717768"/>
            <a:ext cx="10212647" cy="730938"/>
          </a:xfrm>
        </p:spPr>
        <p:txBody>
          <a:bodyPr>
            <a:normAutofit/>
          </a:bodyPr>
          <a:lstStyle/>
          <a:p>
            <a:pPr algn="ctr"/>
            <a:r>
              <a:rPr lang="tr-TR" sz="3200" b="1" dirty="0">
                <a:solidFill>
                  <a:srgbClr val="FF0000"/>
                </a:solidFill>
                <a:latin typeface="+mn-lt"/>
              </a:rPr>
              <a:t>Kurullar / Komisyonlar</a:t>
            </a:r>
            <a:endParaRPr lang="tr-TR" sz="3200" dirty="0">
              <a:solidFill>
                <a:srgbClr val="FF0000"/>
              </a:solidFill>
            </a:endParaRPr>
          </a:p>
        </p:txBody>
      </p:sp>
      <p:sp>
        <p:nvSpPr>
          <p:cNvPr id="3" name="Veri Yer Tutucusu 2"/>
          <p:cNvSpPr>
            <a:spLocks noGrp="1"/>
          </p:cNvSpPr>
          <p:nvPr>
            <p:ph type="dt" sz="half" idx="10"/>
          </p:nvPr>
        </p:nvSpPr>
        <p:spPr/>
        <p:txBody>
          <a:bodyPr/>
          <a:lstStyle/>
          <a:p>
            <a:fld id="{DCD45871-5E83-4270-BE5D-5E99A6218E3D}" type="datetime1">
              <a:rPr lang="tr-TR" smtClean="0"/>
            </a:fld>
            <a:endParaRPr lang="tr-TR"/>
          </a:p>
        </p:txBody>
      </p:sp>
      <p:sp>
        <p:nvSpPr>
          <p:cNvPr id="6" name="Slayt Numarası Yer Tutucusu 5"/>
          <p:cNvSpPr>
            <a:spLocks noGrp="1"/>
          </p:cNvSpPr>
          <p:nvPr>
            <p:ph type="sldNum" sz="quarter" idx="12"/>
          </p:nvPr>
        </p:nvSpPr>
        <p:spPr/>
        <p:txBody>
          <a:bodyPr/>
          <a:lstStyle/>
          <a:p>
            <a:fld id="{15D42E69-0B45-4D6A-BDA9-8F9042B0111B}" type="slidenum">
              <a:rPr lang="tr-TR" smtClean="0"/>
            </a:fld>
            <a:endParaRPr lang="tr-TR"/>
          </a:p>
        </p:txBody>
      </p:sp>
      <p:graphicFrame>
        <p:nvGraphicFramePr>
          <p:cNvPr id="5" name="Tablo 4"/>
          <p:cNvGraphicFramePr>
            <a:graphicFrameLocks noGrp="1"/>
          </p:cNvGraphicFramePr>
          <p:nvPr/>
        </p:nvGraphicFramePr>
        <p:xfrm>
          <a:off x="640079" y="1958201"/>
          <a:ext cx="11265593" cy="3433135"/>
        </p:xfrm>
        <a:graphic>
          <a:graphicData uri="http://schemas.openxmlformats.org/drawingml/2006/table">
            <a:tbl>
              <a:tblPr firstRow="1" firstCol="1" bandRow="1">
                <a:tableStyleId>{BDBED569-4797-4DF1-A0F4-6AAB3CD982D8}</a:tableStyleId>
              </a:tblPr>
              <a:tblGrid>
                <a:gridCol w="5048505"/>
                <a:gridCol w="2072363"/>
                <a:gridCol w="2072362"/>
                <a:gridCol w="2072363"/>
              </a:tblGrid>
              <a:tr h="303277">
                <a:tc>
                  <a:txBody>
                    <a:bodyPr/>
                    <a:lstStyle/>
                    <a:p>
                      <a:pPr algn="ctr">
                        <a:lnSpc>
                          <a:spcPct val="107000"/>
                        </a:lnSpc>
                        <a:spcAft>
                          <a:spcPts val="0"/>
                        </a:spcAft>
                      </a:pPr>
                      <a:r>
                        <a:rPr lang="tr-TR" sz="1800" dirty="0">
                          <a:solidFill>
                            <a:srgbClr val="FF0000"/>
                          </a:solidFill>
                          <a:effectLst/>
                        </a:rPr>
                        <a:t>Kurul / Komisyon Adı</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800" dirty="0">
                          <a:solidFill>
                            <a:srgbClr val="FF0000"/>
                          </a:solidFill>
                          <a:effectLst/>
                        </a:rPr>
                        <a:t>Üye Akademik Personel Sayısı </a:t>
                      </a:r>
                      <a:endParaRPr lang="tr-T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800" dirty="0">
                          <a:solidFill>
                            <a:srgbClr val="FF0000"/>
                          </a:solidFill>
                          <a:effectLst/>
                        </a:rPr>
                        <a:t>Üye İdari Personel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defRPr/>
                      </a:pPr>
                      <a:r>
                        <a:rPr lang="tr-TR" sz="1800" dirty="0">
                          <a:solidFill>
                            <a:srgbClr val="FF0000"/>
                          </a:solidFill>
                          <a:effectLst/>
                        </a:rPr>
                        <a:t>Üye Öğrenci Sayısı </a:t>
                      </a:r>
                      <a:r>
                        <a:rPr lang="tr-TR" sz="1800" i="1" dirty="0">
                          <a:solidFill>
                            <a:srgbClr val="0000CC"/>
                          </a:solidFill>
                          <a:effectLst/>
                        </a:rPr>
                        <a:t>(Varsa) </a:t>
                      </a:r>
                      <a:endParaRPr lang="tr-TR" sz="1800" b="1" i="1" dirty="0">
                        <a:solidFill>
                          <a:srgbClr val="0000CC"/>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283052">
                <a:tc>
                  <a:txBody>
                    <a:bodyPr/>
                    <a:lstStyle/>
                    <a:p>
                      <a:pPr algn="l">
                        <a:lnSpc>
                          <a:spcPct val="107000"/>
                        </a:lnSpc>
                      </a:pPr>
                      <a:r>
                        <a:rPr lang="tr-TR" sz="1100" dirty="0">
                          <a:effectLst/>
                          <a:latin typeface="Calibri" panose="020F0502020204030204" pitchFamily="34" charset="0"/>
                          <a:cs typeface="Times New Roman" panose="02020603050405020304" pitchFamily="18" charset="0"/>
                        </a:rPr>
                        <a:t>Fakülte Kurulu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10</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Fakülte Yönetim Kurulu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7</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99598">
                <a:tc>
                  <a:txBody>
                    <a:bodyPr/>
                    <a:lstStyle/>
                    <a:p>
                      <a:pPr>
                        <a:lnSpc>
                          <a:spcPct val="107000"/>
                        </a:lnSpc>
                        <a:spcAft>
                          <a:spcPts val="0"/>
                        </a:spcAft>
                      </a:pPr>
                      <a:r>
                        <a:rPr lang="tr-TR" sz="1200" dirty="0">
                          <a:effectLst/>
                        </a:rPr>
                        <a:t> Tez Komisyonu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5</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299598">
                <a:tc>
                  <a:txBody>
                    <a:bodyPr/>
                    <a:lstStyle/>
                    <a:p>
                      <a:pPr>
                        <a:lnSpc>
                          <a:spcPct val="107000"/>
                        </a:lnSpc>
                        <a:spcAft>
                          <a:spcPts val="0"/>
                        </a:spcAft>
                      </a:pPr>
                      <a:r>
                        <a:rPr lang="tr-TR" sz="1200" dirty="0">
                          <a:effectLst/>
                        </a:rPr>
                        <a:t> Girişimsel Olmayan Bilimsel Araştırmalar Etik Kurulu</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13</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spcAft>
                          <a:spcPts val="0"/>
                        </a:spcAft>
                      </a:pPr>
                      <a:r>
                        <a:rPr lang="tr-TR" sz="1100" dirty="0">
                          <a:effectLst/>
                          <a:latin typeface="Calibri" panose="020F0502020204030204" pitchFamily="34" charset="0"/>
                          <a:ea typeface="Calibri" panose="020F0502020204030204" pitchFamily="34" charset="0"/>
                          <a:cs typeface="Times New Roman" panose="02020603050405020304" pitchFamily="18" charset="0"/>
                        </a:rPr>
                        <a:t>1</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299598">
                <a:tc>
                  <a:txBody>
                    <a:bodyPr/>
                    <a:lstStyle/>
                    <a:p>
                      <a:pPr>
                        <a:lnSpc>
                          <a:spcPct val="107000"/>
                        </a:lnSpc>
                        <a:spcAft>
                          <a:spcPts val="0"/>
                        </a:spcAft>
                      </a:pPr>
                      <a:r>
                        <a:rPr lang="tr-TR" sz="1200" dirty="0">
                          <a:effectLst/>
                        </a:rPr>
                        <a:t> Anabilim Dalı Akademik Kuruları</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spcAft>
                          <a:spcPts val="0"/>
                        </a:spcAft>
                      </a:pPr>
                      <a:r>
                        <a:rPr lang="tr-TR" sz="1200" dirty="0">
                          <a:effectLst/>
                        </a:rPr>
                        <a:t> 3 üye/ 9</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0"/>
                        </a:spcAft>
                      </a:pP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pPr>
                      <a:r>
                        <a:rPr lang="tr-TR" sz="1100" dirty="0">
                          <a:effectLst/>
                          <a:latin typeface="Calibri" panose="020F0502020204030204" pitchFamily="34" charset="0"/>
                          <a:cs typeface="Times New Roman" panose="02020603050405020304" pitchFamily="18" charset="0"/>
                        </a:rPr>
                        <a:t>Akademik Genel Kurul</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54</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buNone/>
                      </a:pPr>
                      <a:r>
                        <a:rPr lang="tr-TR" sz="1100" dirty="0">
                          <a:effectLst/>
                          <a:latin typeface="Calibri" panose="020F0502020204030204" pitchFamily="34" charset="0"/>
                          <a:cs typeface="Times New Roman" panose="02020603050405020304" pitchFamily="18" charset="0"/>
                        </a:rPr>
                        <a:t>Kalite ve Akreditasyon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6</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buNone/>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buNone/>
                      </a:pPr>
                      <a:r>
                        <a:rPr lang="tr-TR" sz="1100" dirty="0">
                          <a:effectLst/>
                          <a:latin typeface="Calibri" panose="020F0502020204030204" pitchFamily="34" charset="0"/>
                          <a:cs typeface="Times New Roman" panose="02020603050405020304" pitchFamily="18" charset="0"/>
                        </a:rPr>
                        <a:t>Müfredat Geliştirme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6</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buNone/>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buNone/>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buNone/>
                      </a:pPr>
                      <a:r>
                        <a:rPr lang="tr-TR" sz="1100" dirty="0">
                          <a:effectLst/>
                          <a:latin typeface="Calibri" panose="020F0502020204030204" pitchFamily="34" charset="0"/>
                          <a:cs typeface="Times New Roman" panose="02020603050405020304" pitchFamily="18" charset="0"/>
                        </a:rPr>
                        <a:t>Yatay Geçiş ve İntibak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4</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buNone/>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r h="275795">
                <a:tc>
                  <a:txBody>
                    <a:bodyPr/>
                    <a:lstStyle/>
                    <a:p>
                      <a:pPr>
                        <a:lnSpc>
                          <a:spcPct val="107000"/>
                        </a:lnSpc>
                        <a:buNone/>
                      </a:pPr>
                      <a:r>
                        <a:rPr lang="tr-TR" sz="1100" dirty="0">
                          <a:effectLst/>
                          <a:latin typeface="Calibri" panose="020F0502020204030204" pitchFamily="34" charset="0"/>
                          <a:cs typeface="Times New Roman" panose="02020603050405020304" pitchFamily="18" charset="0"/>
                        </a:rPr>
                        <a:t>Sosyal ve Kültürel Etkinlikler Komisyonu</a:t>
                      </a:r>
                      <a:endParaRPr lang="tr-TR" sz="1100" dirty="0">
                        <a:effectLst/>
                        <a:latin typeface="Calibri" panose="020F0502020204030204" pitchFamily="34" charset="0"/>
                        <a:cs typeface="Times New Roman" panose="02020603050405020304" pitchFamily="18" charset="0"/>
                      </a:endParaRPr>
                    </a:p>
                  </a:txBody>
                  <a:tcPr marL="46990" marR="46990" marT="6350"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5</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gn="ctr">
                        <a:lnSpc>
                          <a:spcPct val="107000"/>
                        </a:lnSpc>
                        <a:buNone/>
                      </a:pPr>
                      <a:r>
                        <a:rPr lang="tr-TR" sz="1100" dirty="0">
                          <a:effectLst/>
                          <a:latin typeface="Calibri" panose="020F0502020204030204" pitchFamily="34" charset="0"/>
                          <a:cs typeface="Times New Roman" panose="02020603050405020304" pitchFamily="18" charset="0"/>
                        </a:rPr>
                        <a:t>1</a:t>
                      </a:r>
                      <a:endParaRPr lang="tr-TR" sz="1100" dirty="0">
                        <a:effectLst/>
                        <a:latin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buNone/>
                      </a:pPr>
                      <a:endParaRPr lang="tr-TR" sz="1100" dirty="0">
                        <a:effectLst/>
                        <a:latin typeface="Calibri" panose="020F0502020204030204" pitchFamily="34" charset="0"/>
                        <a:cs typeface="Times New Roman" panose="02020603050405020304" pitchFamily="18" charset="0"/>
                      </a:endParaRPr>
                    </a:p>
                  </a:txBody>
                  <a:tcPr marL="9525" marR="9525" marT="9525" marB="0" anchor="ctr"/>
                </a:tc>
              </a:tr>
            </a:tbl>
          </a:graphicData>
        </a:graphic>
      </p:graphicFrame>
      <p:pic>
        <p:nvPicPr>
          <p:cNvPr id="4" name="Resim 3"/>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1831877" y="6356350"/>
            <a:ext cx="360123" cy="36512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lt Başlık 6"/>
          <p:cNvSpPr>
            <a:spLocks noGrp="1"/>
          </p:cNvSpPr>
          <p:nvPr>
            <p:ph type="subTitle" idx="1"/>
          </p:nvPr>
        </p:nvSpPr>
        <p:spPr>
          <a:xfrm>
            <a:off x="1524000" y="2521384"/>
            <a:ext cx="9144000" cy="1655762"/>
          </a:xfrm>
        </p:spPr>
        <p:txBody>
          <a:bodyPr>
            <a:normAutofit fontScale="55000" lnSpcReduction="20000"/>
          </a:bodyPr>
          <a:lstStyle/>
          <a:p>
            <a:r>
              <a:rPr lang="tr-TR" sz="9600" b="1" dirty="0">
                <a:solidFill>
                  <a:srgbClr val="FF0000"/>
                </a:solidFill>
              </a:rPr>
              <a:t>PERSONEL</a:t>
            </a:r>
            <a:endParaRPr lang="tr-TR" sz="9600" b="1" dirty="0">
              <a:solidFill>
                <a:srgbClr val="FF0000"/>
              </a:solidFill>
            </a:endParaRPr>
          </a:p>
          <a:p>
            <a:endParaRPr lang="tr-TR" sz="6000" b="1" dirty="0">
              <a:solidFill>
                <a:srgbClr val="FF0000"/>
              </a:solidFill>
            </a:endParaRPr>
          </a:p>
          <a:p>
            <a:r>
              <a:rPr lang="tr-TR" sz="4400" b="1" dirty="0">
                <a:solidFill>
                  <a:srgbClr val="3333FF"/>
                </a:solidFill>
              </a:rPr>
              <a:t>AKADEMİK PERSONEL VE İDARİ PERSONEL</a:t>
            </a:r>
            <a:endParaRPr lang="tr-TR" sz="4400" dirty="0">
              <a:solidFill>
                <a:srgbClr val="3333FF"/>
              </a:solidFill>
            </a:endParaRPr>
          </a:p>
        </p:txBody>
      </p:sp>
      <p:sp>
        <p:nvSpPr>
          <p:cNvPr id="4" name="Veri Yer Tutucusu 3"/>
          <p:cNvSpPr>
            <a:spLocks noGrp="1"/>
          </p:cNvSpPr>
          <p:nvPr>
            <p:ph type="dt" sz="half" idx="10"/>
          </p:nvPr>
        </p:nvSpPr>
        <p:spPr/>
        <p:txBody>
          <a:bodyPr/>
          <a:lstStyle/>
          <a:p>
            <a:fld id="{3F92B051-1742-442B-BD19-D71164AFA81D}" type="datetime1">
              <a:rPr lang="tr-TR" smtClean="0"/>
            </a:fld>
            <a:endParaRPr lang="tr-TR"/>
          </a:p>
        </p:txBody>
      </p:sp>
      <p:sp>
        <p:nvSpPr>
          <p:cNvPr id="5" name="Slayt Numarası Yer Tutucusu 4"/>
          <p:cNvSpPr>
            <a:spLocks noGrp="1"/>
          </p:cNvSpPr>
          <p:nvPr>
            <p:ph type="sldNum" sz="quarter" idx="12"/>
          </p:nvPr>
        </p:nvSpPr>
        <p:spPr/>
        <p:txBody>
          <a:bodyPr/>
          <a:lstStyle/>
          <a:p>
            <a:fld id="{15D42E69-0B45-4D6A-BDA9-8F9042B0111B}" type="slidenum">
              <a:rPr lang="tr-TR" smtClean="0"/>
            </a:fld>
            <a:endParaRPr lang="tr-TR"/>
          </a:p>
        </p:txBody>
      </p:sp>
    </p:spTree>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35332</Words>
  <Application>WPS Presentation</Application>
  <PresentationFormat>Özel</PresentationFormat>
  <Paragraphs>5520</Paragraphs>
  <Slides>76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76</vt:i4>
      </vt:variant>
    </vt:vector>
  </HeadingPairs>
  <TitlesOfParts>
    <vt:vector size="84" baseType="lpstr">
      <vt:lpstr>Arial</vt:lpstr>
      <vt:lpstr>SimSun</vt:lpstr>
      <vt:lpstr>Wingdings</vt:lpstr>
      <vt:lpstr>Calibri</vt:lpstr>
      <vt:lpstr>Times New Roman</vt:lpstr>
      <vt:lpstr>Microsoft YaHei</vt:lpstr>
      <vt:lpstr>Arial Unicode MS</vt:lpstr>
      <vt:lpstr>Office Teması</vt:lpstr>
      <vt:lpstr>PowerPoint 演示文稿</vt:lpstr>
      <vt:lpstr>SUNUM PLANI</vt:lpstr>
      <vt:lpstr>PowerPoint 演示文稿</vt:lpstr>
      <vt:lpstr>YÖNETİM: Dekanlık</vt:lpstr>
      <vt:lpstr>PowerPoint 演示文稿</vt:lpstr>
      <vt:lpstr>YÖNETİM: Ana Bilim/Sanat Dalı / Program Başkanlıkları</vt:lpstr>
      <vt:lpstr>YÖNETİM: Ana Bilim/Sanat Dalı / Program Başkanlıkları</vt:lpstr>
      <vt:lpstr>Kurullar / Komisyonlar</vt:lpstr>
      <vt:lpstr>PowerPoint 演示文稿</vt:lpstr>
      <vt:lpstr>Akademik Personel Sayısı (Birim Düzeyi)</vt:lpstr>
      <vt:lpstr>AKADEMİK PERSONEL SAYISI (BÖLÜMLERE GÖRE DAĞILIMI) (Her bir bölüm için ayrı ayrı tablo hazırlayınız lütfen.)</vt:lpstr>
      <vt:lpstr>AKADEMİK PERSONEL SAYISI (BÖLÜMLERE GÖRE DAĞILIMI) (Her bir bölüm için ayrı ayrı tablo hazırlayınız lütfen.)</vt:lpstr>
      <vt:lpstr>AKADEMİK PERSONEL SAYISI (BÖLÜMLERE GÖRE DAĞILIMI) (Her bir bölüm için ayrı ayrı tablo hazırlayınız lütfen.)</vt:lpstr>
      <vt:lpstr>İdari Personel Sayısı (Birim Düzeyi)</vt:lpstr>
      <vt:lpstr>Akademik Personel 2025 Yılında Yapılan Atama ve Yükseltmeler</vt:lpstr>
      <vt:lpstr>Hizmetiçi Eğitim /Eğiticilerin Eğitimi Etkinlikleri Sayısı</vt:lpstr>
      <vt:lpstr>Program Ders Görevlendirme Analizi  (Her Ana Bilim - Sanat Dalı/ Program için ayrı ayrı hazırlayınız. </vt:lpstr>
      <vt:lpstr>Birim Ders Görevlendirme Analizi </vt:lpstr>
      <vt:lpstr>Birim Öğretim Elemanlarının Ders Görevlendirme Analizi</vt:lpstr>
      <vt:lpstr>Birim Ders Yükü Ortalaması (Saat)</vt:lpstr>
      <vt:lpstr>Ön Lisans / Lisans Bölüm ve Program Sayısı (Biriminize uygun olan satırları doldurunuz lütfen) </vt:lpstr>
      <vt:lpstr>PowerPoint 演示文稿</vt:lpstr>
      <vt:lpstr>Ön Lisans / Lisans Eğitimi: Program Yapısı</vt:lpstr>
      <vt:lpstr>Lisansüstü Eğitim Programları </vt:lpstr>
      <vt:lpstr>Lisansüstü Eğitim Programları </vt:lpstr>
      <vt:lpstr>Lisansüstü Eğitim Programları </vt:lpstr>
      <vt:lpstr>ÖĞRENCİ SAYISI</vt:lpstr>
      <vt:lpstr>ÖĞRENCİ SAYISI (Cinsiyete Göre Dağılımı) </vt:lpstr>
      <vt:lpstr>Öğretim Üyesi/Elemanı Başına Düşen Öğrenci Sayısı  (Programdaki ön lisans, lisans ve lisansüstü toplam öğrenci sayısı)</vt:lpstr>
      <vt:lpstr>ÖĞRENCİ SAYISI (Engelli) </vt:lpstr>
      <vt:lpstr>ÖĞRENCİ SAYISI (Varsa, Lisansüstü )</vt:lpstr>
      <vt:lpstr>Öğretim Üyesi/Elemanı Başına Düşen Lisansüstü Öğrenci Sayısı  (Varsa, programdaki lisansüstü toplam öğrenci sayısı)</vt:lpstr>
      <vt:lpstr>Yabancı Uyruklu Öğrenci Sayısı</vt:lpstr>
      <vt:lpstr>YKS/ Özel Yetenek Sınavı / ÖZYES Yerleşme ve Kesin Kayıt Sonuçları </vt:lpstr>
      <vt:lpstr>YKS/ÖZYES Tercih/ Yerleşme Durumu</vt:lpstr>
      <vt:lpstr>Yatay Geçiş Yapan Öğrenci Sayısı (G.A.N.O. ile)  </vt:lpstr>
      <vt:lpstr>Yatay Geçiş Yapan Öğrenci Sayısı (Merkezi Yerleştirme Puanı ile) </vt:lpstr>
      <vt:lpstr>Özel Öğrencilik Hakkını Kullanan Öğrenci Sayısı </vt:lpstr>
      <vt:lpstr>Kayıt Donduran Öğrenci Sayısı</vt:lpstr>
      <vt:lpstr>Program Dersleri Analizi</vt:lpstr>
      <vt:lpstr>Program Dersleri Analizi</vt:lpstr>
      <vt:lpstr>Birim Öğretim Programları Haftalık Ders Saati  (Teorik-T ve Uygulama-U) Analizi</vt:lpstr>
      <vt:lpstr>Çift Anadal Programı Sayısı </vt:lpstr>
      <vt:lpstr>PowerPoint 演示文稿</vt:lpstr>
      <vt:lpstr>Fiziksel Yapı: Eğitim Alanları (Derslikler)</vt:lpstr>
      <vt:lpstr>Fiziksel Altyapı ve Tesisler: Sağlık, Sosyal, Kültürel ve Sportif Alanlar</vt:lpstr>
      <vt:lpstr>Fiziksel Yapı: Hizmet Alanları</vt:lpstr>
      <vt:lpstr>Bilgi ve Teknoloji Kaynakları</vt:lpstr>
      <vt:lpstr>PowerPoint 演示文稿</vt:lpstr>
      <vt:lpstr>Araştırma ve Geliştirme Faaliyetleri: Yıllara Göre Makale  Bilgileri</vt:lpstr>
      <vt:lpstr>Araştırma ve Geliştirme Faaliyetleri : Yıllara Göre Makale  Bilgileri</vt:lpstr>
      <vt:lpstr>Araştırma ve Geliştirme Faaliyetleri : Yıllara Göre Kitap Bilgileri</vt:lpstr>
      <vt:lpstr>Araştırma ve Geliştirme Faaliyetleri : Yıllara Göre Proje Bilgileri</vt:lpstr>
      <vt:lpstr>Araştırma ve Geliştirme Faaliyetleri : Yıllara Göre Bilimsel Toplantı Faaliyetleri </vt:lpstr>
      <vt:lpstr>Araştırma ve Geliştirme Faaliyetleri : Yıllara Göre Editörlük ve Hakemlik Faaliyetleri</vt:lpstr>
      <vt:lpstr>Araştırma ve Geliştirme Faaliyetleri : Atıflar (Yazarın kendi yayınlarına yaptığı atıflar hariç)</vt:lpstr>
      <vt:lpstr>Bilimsel, Sosyal, Kültürel ve Sportif Faaliyetler</vt:lpstr>
      <vt:lpstr>Bilimsel, Sosyal, Kültürel ve Sportif Ödüller ile Başarılar</vt:lpstr>
      <vt:lpstr>PowerPoint 演示文稿</vt:lpstr>
      <vt:lpstr>Uluslararası İşbirlikleri (Ortak Programlar ve Projeler)</vt:lpstr>
      <vt:lpstr>Uluslararası İşbirlikleri (Erasmus+)</vt:lpstr>
      <vt:lpstr>ERASMUS+ Hareketlilik Durumu</vt:lpstr>
      <vt:lpstr>Bilgi Paketi Hazırlanma Durumu</vt:lpstr>
      <vt:lpstr>PowerPoint 演示文稿</vt:lpstr>
      <vt:lpstr>2024 Birim İç Değerlendirme Raporu (BİDR) Kalite Güvence Sistem Ölçütleri Olgunluk Düzeyleri: LİDERLİK, YÖNETİŞİM VE KALİTE</vt:lpstr>
      <vt:lpstr>Birim İç Değerlendirme Raporu (BİDR) Kalite Güvence Sistem Ölçütleri Olgunluk Düzeyleri: LİDERLİK, YÖNETİŞİM VE KALİTE</vt:lpstr>
      <vt:lpstr>Birim İç Değerlendirme Raporu (BİDR) Kalite Güvence Sistem Ölçütleri Olgunluk Düzeyleri: EĞİTİM VE ÖĞRETİM</vt:lpstr>
      <vt:lpstr>Birim İç Değerlendirme Raporu (BİDR) Kalite Güvence Sistem Ölçütleri Olgunluk Düzeyleri: EĞİTİM VE ÖĞRETİM</vt:lpstr>
      <vt:lpstr>Birim İç Değerlendirme Raporu (BİDR) Kalite Güvence Sistem Ölçütleri Olgunluk Düzeyleri: ARAŞTIRMA VE GELİŞTİRME</vt:lpstr>
      <vt:lpstr>Birim İç Değerlendirme Raporu (BİDR) Kalite Güvence Sistem Ölçütleri Olgunluk Düzeyleri: TOPLUMSAL KATKI</vt:lpstr>
      <vt:lpstr>Program Akreditasyon Hazırlık Çalışmaları </vt:lpstr>
      <vt:lpstr>Öz Değerlendirme: Birimin Güçlü Yönleri</vt:lpstr>
      <vt:lpstr>Öz Değerlendirme: Birimin Geliştirmeye Açık Yönleri</vt:lpstr>
      <vt:lpstr>Birim 2026 Yılı İyileştirme Planı (Birimin Geliştirmeye Açık Yönlerine dayalı olarak) </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KiK</dc:creator>
  <cp:lastModifiedBy>asus</cp:lastModifiedBy>
  <cp:revision>628</cp:revision>
  <cp:lastPrinted>2023-06-23T13:03:00Z</cp:lastPrinted>
  <dcterms:created xsi:type="dcterms:W3CDTF">2021-05-17T12:15:00Z</dcterms:created>
  <dcterms:modified xsi:type="dcterms:W3CDTF">2026-01-14T19:14:30Z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4904ABB801AC4AABBA0E7967FDEC4654_13</vt:lpwstr>
  </property>
  <property fmtid="{D5CDD505-2E9C-101B-9397-08002B2CF9AE}" pid="3" name="KSOProductBuildVer">
    <vt:lpwstr>1033-12.2.0.23155</vt:lpwstr>
  </property>
</Properties>
</file>