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handoutMasterIdLst>
    <p:handoutMasterId r:id="rId80"/>
  </p:handoutMasterIdLst>
  <p:sldIdLst>
    <p:sldId id="337" r:id="rId3"/>
    <p:sldId id="330" r:id="rId4"/>
    <p:sldId id="493" r:id="rId5"/>
    <p:sldId id="286" r:id="rId6"/>
    <p:sldId id="463" r:id="rId7"/>
    <p:sldId id="288" r:id="rId8"/>
    <p:sldId id="501" r:id="rId9"/>
    <p:sldId id="464" r:id="rId10"/>
    <p:sldId id="494" r:id="rId11"/>
    <p:sldId id="354" r:id="rId12"/>
    <p:sldId id="435" r:id="rId13"/>
    <p:sldId id="502" r:id="rId14"/>
    <p:sldId id="503" r:id="rId15"/>
    <p:sldId id="465" r:id="rId16"/>
    <p:sldId id="432" r:id="rId17"/>
    <p:sldId id="460" r:id="rId18"/>
    <p:sldId id="445" r:id="rId19"/>
    <p:sldId id="476" r:id="rId20"/>
    <p:sldId id="448" r:id="rId21"/>
    <p:sldId id="442" r:id="rId22"/>
    <p:sldId id="487" r:id="rId23"/>
    <p:sldId id="495" r:id="rId24"/>
    <p:sldId id="486" r:id="rId25"/>
    <p:sldId id="485" r:id="rId26"/>
    <p:sldId id="488" r:id="rId27"/>
    <p:sldId id="504" r:id="rId28"/>
    <p:sldId id="290" r:id="rId29"/>
    <p:sldId id="466" r:id="rId30"/>
    <p:sldId id="483" r:id="rId31"/>
    <p:sldId id="467" r:id="rId32"/>
    <p:sldId id="338" r:id="rId33"/>
    <p:sldId id="490" r:id="rId34"/>
    <p:sldId id="292" r:id="rId35"/>
    <p:sldId id="293" r:id="rId36"/>
    <p:sldId id="441" r:id="rId37"/>
    <p:sldId id="468" r:id="rId38"/>
    <p:sldId id="469" r:id="rId39"/>
    <p:sldId id="470" r:id="rId40"/>
    <p:sldId id="471" r:id="rId41"/>
    <p:sldId id="478" r:id="rId42"/>
    <p:sldId id="479" r:id="rId43"/>
    <p:sldId id="477" r:id="rId44"/>
    <p:sldId id="482" r:id="rId45"/>
    <p:sldId id="496" r:id="rId46"/>
    <p:sldId id="298" r:id="rId47"/>
    <p:sldId id="462" r:id="rId48"/>
    <p:sldId id="340" r:id="rId49"/>
    <p:sldId id="299" r:id="rId50"/>
    <p:sldId id="497" r:id="rId51"/>
    <p:sldId id="450" r:id="rId52"/>
    <p:sldId id="481" r:id="rId53"/>
    <p:sldId id="451" r:id="rId54"/>
    <p:sldId id="351" r:id="rId55"/>
    <p:sldId id="437" r:id="rId56"/>
    <p:sldId id="452" r:id="rId57"/>
    <p:sldId id="438" r:id="rId58"/>
    <p:sldId id="498" r:id="rId59"/>
    <p:sldId id="500" r:id="rId60"/>
    <p:sldId id="499" r:id="rId61"/>
    <p:sldId id="440" r:id="rId62"/>
    <p:sldId id="318" r:id="rId63"/>
    <p:sldId id="439" r:id="rId64"/>
    <p:sldId id="341" r:id="rId65"/>
    <p:sldId id="491" r:id="rId66"/>
    <p:sldId id="453" r:id="rId67"/>
    <p:sldId id="472" r:id="rId68"/>
    <p:sldId id="454" r:id="rId69"/>
    <p:sldId id="473" r:id="rId70"/>
    <p:sldId id="455" r:id="rId71"/>
    <p:sldId id="456" r:id="rId72"/>
    <p:sldId id="492" r:id="rId73"/>
    <p:sldId id="342" r:id="rId74"/>
    <p:sldId id="347" r:id="rId75"/>
    <p:sldId id="411" r:id="rId76"/>
    <p:sldId id="350" r:id="rId77"/>
    <p:sldId id="427" r:id="rId78"/>
  </p:sldIdLst>
  <p:sldSz cx="12192000" cy="6858000"/>
  <p:notesSz cx="9875520" cy="674179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941" autoAdjust="0"/>
    <p:restoredTop sz="96404" autoAdjust="0"/>
  </p:normalViewPr>
  <p:slideViewPr>
    <p:cSldViewPr snapToGrid="0" showGuides="1">
      <p:cViewPr varScale="1">
        <p:scale>
          <a:sx n="78" d="100"/>
          <a:sy n="78" d="100"/>
        </p:scale>
        <p:origin x="-96"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commentAuthors" Target="commentAuthors.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handoutMaster" Target="handoutMasters/handoutMaster1.xml"/><Relationship Id="rId8" Type="http://schemas.openxmlformats.org/officeDocument/2006/relationships/slide" Target="slides/slide6.xml"/><Relationship Id="rId79" Type="http://schemas.openxmlformats.org/officeDocument/2006/relationships/notesMaster" Target="notesMasters/notesMaster1.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fld>
            <a:endParaRPr lang="tr-T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fld>
            <a:endParaRPr lang="tr-T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 için tıklatın</a:t>
            </a:r>
            <a:endParaRPr lang="tr-T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a:p>
        </p:txBody>
      </p:sp>
      <p:sp>
        <p:nvSpPr>
          <p:cNvPr id="4" name="Veri Yer Tutucusu 3"/>
          <p:cNvSpPr>
            <a:spLocks noGrp="1"/>
          </p:cNvSpPr>
          <p:nvPr>
            <p:ph type="dt" sz="half" idx="10"/>
          </p:nvPr>
        </p:nvSpPr>
        <p:spPr/>
        <p:txBody>
          <a:bodyPr/>
          <a:lstStyle/>
          <a:p>
            <a:fld id="{58A3B8C4-AFFE-4E2A-946E-C02EFEEA4604}" type="datetime1">
              <a:rPr lang="tr-TR" smtClean="0"/>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Başlık ve Dikey Meti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endParaRPr lang="tr-TR"/>
          </a:p>
        </p:txBody>
      </p:sp>
      <p:sp>
        <p:nvSpPr>
          <p:cNvPr id="3" name="Dikey Metin Yer Tutucusu 2"/>
          <p:cNvSpPr>
            <a:spLocks noGrp="1"/>
          </p:cNvSpPr>
          <p:nvPr>
            <p:ph type="body" orient="vert" idx="1" hasCustomPrompt="1"/>
          </p:nvPr>
        </p:nvSpPr>
        <p:spPr/>
        <p:txBody>
          <a:bodyPr vert="eaVert"/>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7A701564-908C-47C5-BFDC-983814D062E2}" type="datetime1">
              <a:rPr lang="tr-TR" smtClean="0"/>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 için tıklatın</a:t>
            </a:r>
            <a:endParaRPr lang="tr-T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20DC73DF-CBB0-4992-A3B3-8E22E36DE5C9}" type="datetime1">
              <a:rPr lang="tr-TR" smtClean="0"/>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Başlık ve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endParaRPr lang="tr-TR"/>
          </a:p>
        </p:txBody>
      </p:sp>
      <p:sp>
        <p:nvSpPr>
          <p:cNvPr id="3" name="İçerik Yer Tutucusu 2"/>
          <p:cNvSpPr>
            <a:spLocks noGrp="1"/>
          </p:cNvSpPr>
          <p:nvPr>
            <p:ph idx="1" hasCustomPrompt="1"/>
          </p:nvPr>
        </p:nvSpPr>
        <p:spPr/>
        <p:txBody>
          <a:bodyPr/>
          <a:lstStyle/>
          <a:p>
            <a:pPr lvl="0"/>
            <a:r>
              <a:rPr lang="tr-TR" dirty="0"/>
              <a:t>Asıl metin stillerini düzenle</a:t>
            </a:r>
            <a:endParaRPr lang="tr-TR" dirty="0"/>
          </a:p>
          <a:p>
            <a:pPr lvl="1"/>
            <a:r>
              <a:rPr lang="tr-TR" dirty="0"/>
              <a:t>İkinci düzey</a:t>
            </a:r>
            <a:endParaRPr lang="tr-TR" dirty="0"/>
          </a:p>
          <a:p>
            <a:pPr lvl="2"/>
            <a:r>
              <a:rPr lang="tr-TR" dirty="0"/>
              <a:t>Üçüncü düzey</a:t>
            </a:r>
            <a:endParaRPr lang="tr-TR" dirty="0"/>
          </a:p>
          <a:p>
            <a:pPr lvl="3"/>
            <a:r>
              <a:rPr lang="tr-TR" dirty="0"/>
              <a:t>Dördüncü düzey</a:t>
            </a:r>
            <a:endParaRPr lang="tr-TR" dirty="0"/>
          </a:p>
          <a:p>
            <a:pPr lvl="4"/>
            <a:r>
              <a:rPr lang="tr-TR" dirty="0"/>
              <a:t>Beşinci düzey</a:t>
            </a:r>
            <a:endParaRPr lang="tr-TR" dirty="0"/>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Bölüm Üstbilgisi">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1850" y="1709738"/>
            <a:ext cx="10515600" cy="2852737"/>
          </a:xfrm>
        </p:spPr>
        <p:txBody>
          <a:bodyPr anchor="b"/>
          <a:lstStyle>
            <a:lvl1pPr>
              <a:defRPr sz="6000"/>
            </a:lvl1pPr>
          </a:lstStyle>
          <a:p>
            <a:r>
              <a:rPr lang="tr-TR"/>
              <a:t>Asıl başlık stili için tıklatın</a:t>
            </a:r>
            <a:endParaRPr lang="tr-T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endParaRPr lang="tr-TR"/>
          </a:p>
        </p:txBody>
      </p:sp>
      <p:sp>
        <p:nvSpPr>
          <p:cNvPr id="4" name="Veri Yer Tutucusu 3"/>
          <p:cNvSpPr>
            <a:spLocks noGrp="1"/>
          </p:cNvSpPr>
          <p:nvPr>
            <p:ph type="dt" sz="half" idx="10"/>
          </p:nvPr>
        </p:nvSpPr>
        <p:spPr/>
        <p:txBody>
          <a:bodyPr/>
          <a:lstStyle/>
          <a:p>
            <a:fld id="{DA91D22B-66A8-46BB-B3C3-19A3EC8E29DB}" type="datetime1">
              <a:rPr lang="tr-TR" smtClean="0"/>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İki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endParaRPr lang="tr-T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Veri Yer Tutucusu 4"/>
          <p:cNvSpPr>
            <a:spLocks noGrp="1"/>
          </p:cNvSpPr>
          <p:nvPr>
            <p:ph type="dt" sz="half" idx="10"/>
          </p:nvPr>
        </p:nvSpPr>
        <p:spPr/>
        <p:txBody>
          <a:bodyPr/>
          <a:lstStyle/>
          <a:p>
            <a:fld id="{7A968800-7D6B-4689-971F-8A0F907ABF6F}" type="datetime1">
              <a:rPr lang="tr-TR" smtClean="0"/>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fld>
            <a:endParaRPr lang="tr-TR"/>
          </a:p>
        </p:txBody>
      </p:sp>
      <p:sp>
        <p:nvSpPr>
          <p:cNvPr id="8"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Karşılaştırma">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9788" y="365125"/>
            <a:ext cx="10515600" cy="1325563"/>
          </a:xfrm>
        </p:spPr>
        <p:txBody>
          <a:bodyPr/>
          <a:lstStyle/>
          <a:p>
            <a:r>
              <a:rPr lang="tr-TR"/>
              <a:t>Asıl başlık stili için tıklatın</a:t>
            </a:r>
            <a:endParaRPr lang="tr-T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endParaRPr lang="tr-T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endParaRPr lang="tr-T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Veri Yer Tutucusu 6"/>
          <p:cNvSpPr>
            <a:spLocks noGrp="1"/>
          </p:cNvSpPr>
          <p:nvPr>
            <p:ph type="dt" sz="half" idx="10"/>
          </p:nvPr>
        </p:nvSpPr>
        <p:spPr/>
        <p:txBody>
          <a:bodyPr/>
          <a:lstStyle/>
          <a:p>
            <a:fld id="{0749FED1-CB3C-4812-8E54-E89C0D4544DE}" type="datetime1">
              <a:rPr lang="tr-TR" smtClean="0"/>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fld>
            <a:endParaRPr lang="tr-TR"/>
          </a:p>
        </p:txBody>
      </p:sp>
      <p:sp>
        <p:nvSpPr>
          <p:cNvPr id="10"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Yalnızca Başlı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endParaRPr lang="tr-T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
        <p:nvSpPr>
          <p:cNvPr id="6"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5"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Başlıklı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tr-T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endParaRPr lang="tr-TR"/>
          </a:p>
        </p:txBody>
      </p:sp>
      <p:sp>
        <p:nvSpPr>
          <p:cNvPr id="5" name="Veri Yer Tutucusu 4"/>
          <p:cNvSpPr>
            <a:spLocks noGrp="1"/>
          </p:cNvSpPr>
          <p:nvPr>
            <p:ph type="dt" sz="half" idx="10"/>
          </p:nvPr>
        </p:nvSpPr>
        <p:spPr/>
        <p:txBody>
          <a:bodyPr/>
          <a:lstStyle/>
          <a:p>
            <a:fld id="{A57244FA-EF27-4A31-8EC0-0303387C13D8}" type="datetime1">
              <a:rPr lang="tr-TR" smtClean="0"/>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fld>
            <a:endParaRPr lang="tr-TR"/>
          </a:p>
        </p:txBody>
      </p:sp>
      <p:sp>
        <p:nvSpPr>
          <p:cNvPr id="8"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Başlıklı Resim">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endParaRPr lang="tr-TR"/>
          </a:p>
        </p:txBody>
      </p:sp>
      <p:sp>
        <p:nvSpPr>
          <p:cNvPr id="5" name="Veri Yer Tutucusu 4"/>
          <p:cNvSpPr>
            <a:spLocks noGrp="1"/>
          </p:cNvSpPr>
          <p:nvPr>
            <p:ph type="dt" sz="half" idx="10"/>
          </p:nvPr>
        </p:nvSpPr>
        <p:spPr/>
        <p:txBody>
          <a:bodyPr/>
          <a:lstStyle/>
          <a:p>
            <a:fld id="{4BEAE819-0255-4657-A4D1-7466D7B706E8}" type="datetime1">
              <a:rPr lang="tr-TR" smtClean="0"/>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fld>
            <a:endParaRPr lang="tr-TR"/>
          </a:p>
        </p:txBody>
      </p:sp>
      <p:sp>
        <p:nvSpPr>
          <p:cNvPr id="8" name="Altbilgi Yer Tutucusu 4"/>
          <p:cNvSpPr txBox="1"/>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TIP FAKÜLTESİ</a:t>
            </a: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Slayt Numarası Yer Tutucusu 8"/>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517232" y="2170544"/>
          <a:ext cx="11286840" cy="3091552"/>
        </p:xfrm>
        <a:graphic>
          <a:graphicData uri="http://schemas.openxmlformats.org/drawingml/2006/table">
            <a:tbl>
              <a:tblPr>
                <a:tableStyleId>{BC89EF96-8CEA-46FF-86C4-4CE0E7609802}</a:tableStyleId>
              </a:tblPr>
              <a:tblGrid>
                <a:gridCol w="1230352"/>
                <a:gridCol w="1437133"/>
                <a:gridCol w="2050586"/>
                <a:gridCol w="2050586"/>
                <a:gridCol w="1641618"/>
                <a:gridCol w="1641618"/>
                <a:gridCol w="1234947"/>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cPr/>
                </a:tc>
                <a:tc hMerge="1">
                  <a:tcPr/>
                </a:tc>
                <a:tc hMerge="1">
                  <a:tcPr/>
                </a:tc>
                <a:tc hMerge="1">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r>
              <a:tr h="503494">
                <a:tc vMerge="1">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cPr/>
                </a:tc>
              </a:tr>
              <a:tr h="73079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r>
              <a:tr h="700088">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14 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19 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23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56</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r h="700088">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14</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19 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23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56</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535705" y="2145451"/>
          <a:ext cx="11212347" cy="2784359"/>
        </p:xfrm>
        <a:graphic>
          <a:graphicData uri="http://schemas.openxmlformats.org/drawingml/2006/table">
            <a:tbl>
              <a:tblPr>
                <a:tableStyleId>{BC89EF96-8CEA-46FF-86C4-4CE0E7609802}</a:tableStyleId>
              </a:tblPr>
              <a:tblGrid>
                <a:gridCol w="1222231"/>
                <a:gridCol w="1427649"/>
                <a:gridCol w="2037052"/>
                <a:gridCol w="2037053"/>
                <a:gridCol w="1630783"/>
                <a:gridCol w="1630783"/>
                <a:gridCol w="1226796"/>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b="1" dirty="0">
                          <a:solidFill>
                            <a:srgbClr val="FF0000"/>
                          </a:solidFill>
                        </a:rPr>
                        <a:t>CERRAHİ TIP BİLİMLERİ BÖLÜMÜ</a:t>
                      </a:r>
                      <a:endParaRPr lang="tr-TR" sz="1800" b="1" dirty="0">
                        <a:solidFill>
                          <a:srgbClr val="FF0000"/>
                        </a:solidFill>
                      </a:endParaRPr>
                    </a:p>
                  </a:txBody>
                  <a:tcPr marL="6350" marR="6350" marT="6350" marB="0" anchor="ctr"/>
                </a:tc>
                <a:tc hMerge="1">
                  <a:tcPr/>
                </a:tc>
                <a:tc hMerge="1">
                  <a:tcPr/>
                </a:tc>
                <a:tc hMerge="1">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r>
              <a:tr h="553956">
                <a:tc vMerge="1">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cPr/>
                </a:tc>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r>
              <a:tr h="553956">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ndParaRPr>
                    </a:p>
                  </a:txBody>
                  <a:tcPr marL="6350" marR="6350" marT="6350" marB="0" anchor="ctr"/>
                </a:tc>
                <a:tc>
                  <a:txBody>
                    <a:bodyPr/>
                    <a:lstStyle/>
                    <a:p>
                      <a:pPr algn="ctr">
                        <a:lnSpc>
                          <a:spcPct val="107000"/>
                        </a:lnSpc>
                        <a:spcAft>
                          <a:spcPts val="0"/>
                        </a:spcAft>
                      </a:pPr>
                      <a:r>
                        <a:rPr lang="tr-TR" sz="1400" dirty="0">
                          <a:effectLst/>
                          <a:latin typeface="+mn-lt"/>
                        </a:rPr>
                        <a:t> 5</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9</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24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5</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9</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24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535705" y="2145451"/>
          <a:ext cx="11212347" cy="2784359"/>
        </p:xfrm>
        <a:graphic>
          <a:graphicData uri="http://schemas.openxmlformats.org/drawingml/2006/table">
            <a:tbl>
              <a:tblPr>
                <a:tableStyleId>{BC89EF96-8CEA-46FF-86C4-4CE0E7609802}</a:tableStyleId>
              </a:tblPr>
              <a:tblGrid>
                <a:gridCol w="1222231"/>
                <a:gridCol w="1427649"/>
                <a:gridCol w="2037052"/>
                <a:gridCol w="2037053"/>
                <a:gridCol w="1630783"/>
                <a:gridCol w="1630783"/>
                <a:gridCol w="1226796"/>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b="1" dirty="0">
                          <a:solidFill>
                            <a:srgbClr val="FF0000"/>
                          </a:solidFill>
                        </a:rPr>
                        <a:t>DAHİLİ TIP BİLİMLERİ BÖLÜMÜ</a:t>
                      </a:r>
                      <a:endParaRPr lang="tr-TR" sz="1800" b="1" dirty="0">
                        <a:solidFill>
                          <a:srgbClr val="FF0000"/>
                        </a:solidFill>
                      </a:endParaRPr>
                    </a:p>
                  </a:txBody>
                  <a:tcPr marL="6350" marR="6350" marT="6350" marB="0" anchor="ctr"/>
                </a:tc>
                <a:tc hMerge="1">
                  <a:tcPr/>
                </a:tc>
                <a:tc hMerge="1">
                  <a:tcPr/>
                </a:tc>
                <a:tc hMerge="1">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r>
              <a:tr h="553956">
                <a:tc vMerge="1">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cPr/>
                </a:tc>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r>
              <a:tr h="553956">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ndParaRPr>
                    </a:p>
                  </a:txBody>
                  <a:tcPr marL="6350" marR="6350" marT="6350" marB="0" anchor="ctr"/>
                </a:tc>
                <a:tc>
                  <a:txBody>
                    <a:bodyPr/>
                    <a:lstStyle/>
                    <a:p>
                      <a:pPr algn="ctr">
                        <a:lnSpc>
                          <a:spcPct val="107000"/>
                        </a:lnSpc>
                        <a:spcAft>
                          <a:spcPts val="0"/>
                        </a:spcAft>
                      </a:pPr>
                      <a:r>
                        <a:rPr lang="tr-TR" sz="1400" dirty="0">
                          <a:effectLst/>
                          <a:latin typeface="+mn-lt"/>
                        </a:rPr>
                        <a:t>9</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9</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31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9</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9</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31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535705" y="2145451"/>
          <a:ext cx="11212347" cy="2784359"/>
        </p:xfrm>
        <a:graphic>
          <a:graphicData uri="http://schemas.openxmlformats.org/drawingml/2006/table">
            <a:tbl>
              <a:tblPr>
                <a:tableStyleId>{BC89EF96-8CEA-46FF-86C4-4CE0E7609802}</a:tableStyleId>
              </a:tblPr>
              <a:tblGrid>
                <a:gridCol w="1222231"/>
                <a:gridCol w="1427649"/>
                <a:gridCol w="2037052"/>
                <a:gridCol w="2037053"/>
                <a:gridCol w="1630783"/>
                <a:gridCol w="1630783"/>
                <a:gridCol w="1226796"/>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b="1" dirty="0">
                          <a:solidFill>
                            <a:srgbClr val="FF0000"/>
                          </a:solidFill>
                        </a:rPr>
                        <a:t>TEMEL TIP BİLİMLERİ BÖLÜMÜ</a:t>
                      </a:r>
                      <a:endParaRPr lang="tr-TR" sz="1800" b="1" dirty="0">
                        <a:solidFill>
                          <a:srgbClr val="FF0000"/>
                        </a:solidFill>
                      </a:endParaRPr>
                    </a:p>
                  </a:txBody>
                  <a:tcPr marL="6350" marR="6350" marT="6350" marB="0" anchor="ctr"/>
                </a:tc>
                <a:tc hMerge="1">
                  <a:tcPr/>
                </a:tc>
                <a:tc hMerge="1">
                  <a:tcPr/>
                </a:tc>
                <a:tc hMerge="1">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r>
              <a:tr h="553956">
                <a:tc vMerge="1">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cPr/>
                </a:tc>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endParaRPr lang="tr-TR" sz="1400" dirty="0">
                        <a:effectLst/>
                        <a:latin typeface="+mn-lt"/>
                        <a:cs typeface="Times New Roman" panose="02020603050405020304" pitchFamily="18" charset="0"/>
                      </a:endParaRPr>
                    </a:p>
                  </a:txBody>
                  <a:tcPr marL="9525" marR="9525" marT="9525" marB="0" anchor="ctr"/>
                </a:tc>
              </a:tr>
              <a:tr h="553956">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ndParaRPr>
                    </a:p>
                  </a:txBody>
                  <a:tcPr marL="6350" marR="6350" marT="6350"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nvGraphicFramePr>
        <p:xfrm>
          <a:off x="461819" y="2096655"/>
          <a:ext cx="11455198" cy="3668043"/>
        </p:xfrm>
        <a:graphic>
          <a:graphicData uri="http://schemas.openxmlformats.org/drawingml/2006/table">
            <a:tbl>
              <a:tblPr>
                <a:tableStyleId>{BC89EF96-8CEA-46FF-86C4-4CE0E7609802}</a:tableStyleId>
              </a:tblPr>
              <a:tblGrid>
                <a:gridCol w="1773782"/>
                <a:gridCol w="2107939"/>
                <a:gridCol w="2109084"/>
                <a:gridCol w="2109084"/>
                <a:gridCol w="2109084"/>
                <a:gridCol w="1246225"/>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927758">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endParaRPr lang="tr-TR" sz="2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2" name="Tablo 1"/>
          <p:cNvGraphicFramePr>
            <a:graphicFrameLocks noGrp="1"/>
          </p:cNvGraphicFramePr>
          <p:nvPr/>
        </p:nvGraphicFramePr>
        <p:xfrm>
          <a:off x="387626" y="1930148"/>
          <a:ext cx="11499573" cy="1342335"/>
        </p:xfrm>
        <a:graphic>
          <a:graphicData uri="http://schemas.openxmlformats.org/drawingml/2006/table">
            <a:tbl>
              <a:tblPr>
                <a:tableStyleId>{BDBED569-4797-4DF1-A0F4-6AAB3CD982D8}</a:tableStyleId>
              </a:tblPr>
              <a:tblGrid>
                <a:gridCol w="2074767"/>
                <a:gridCol w="2440468"/>
                <a:gridCol w="2345567"/>
                <a:gridCol w="2087856"/>
                <a:gridCol w="2550915"/>
              </a:tblGrid>
              <a:tr h="516418">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YOKTUR</a:t>
                      </a: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endParaRPr lang="tr-TR" sz="28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gridCol w="1005502"/>
                <a:gridCol w="873214"/>
                <a:gridCol w="1175735"/>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52669">
                <a:tc>
                  <a:txBody>
                    <a:bodyPr/>
                    <a:lstStyle/>
                    <a:p>
                      <a:pPr marL="36195">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a:effectLst/>
                        </a:rPr>
                        <a:t>5 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800132">
                <a:tc>
                  <a:txBody>
                    <a:bodyPr/>
                    <a:lstStyle/>
                    <a:p>
                      <a:pPr marL="36195">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48985">
                <a:tc>
                  <a:txBody>
                    <a:bodyPr/>
                    <a:lstStyle/>
                    <a:p>
                      <a:pPr marL="36195">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2 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2 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19549">
                <a:tc>
                  <a:txBody>
                    <a:bodyPr/>
                    <a:lstStyle/>
                    <a:p>
                      <a:pPr marL="36195">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19549">
                <a:tc>
                  <a:txBody>
                    <a:bodyPr/>
                    <a:lstStyle/>
                    <a:p>
                      <a:pPr marL="36195">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15958">
                <a:tc>
                  <a:txBody>
                    <a:bodyPr/>
                    <a:lstStyle/>
                    <a:p>
                      <a:pPr marL="36195">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gridCol w="1110314"/>
                <a:gridCol w="723828"/>
                <a:gridCol w="1315073"/>
                <a:gridCol w="1542492"/>
                <a:gridCol w="1483164"/>
                <a:gridCol w="1493053"/>
                <a:gridCol w="1529462"/>
                <a:gridCol w="1219336"/>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cPr marL="44450" marR="44450" marT="0" marB="0" anchor="ctr"/>
                </a:tc>
                <a:tc gridSpan="7">
                  <a:txBody>
                    <a:bodyPr/>
                    <a:lstStyle/>
                    <a:p>
                      <a:pPr algn="l">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TIP FAKÜLTESİ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cPr marL="44450" marR="44450" marT="0" marB="0" anchor="ctr"/>
                </a:tc>
                <a:tc hMerge="1">
                  <a:tcPr marL="44450" marR="44450" marT="0" marB="0" anchor="ctr"/>
                </a:tc>
                <a:tc hMerge="1">
                  <a:tcPr marL="44450" marR="44450" marT="0" marB="0" anchor="ctr"/>
                </a:tc>
                <a:tc hMerge="1">
                  <a:tcPr marL="44450" marR="44450" marT="0" marB="0" anchor="ctr"/>
                </a:tc>
                <a:tc hMerge="1">
                  <a:tcPr marL="44450" marR="44450" marT="0" marB="0" anchor="ctr"/>
                </a:tc>
                <a:tc hMerge="1">
                  <a:tcPr marL="44450" marR="44450" marT="0" marB="0" anchor="ctr"/>
                </a:tc>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0</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0</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13108">
                <a:tc vMerge="1">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0</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0</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0</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0</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13108">
                <a:tc vMerge="1">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0</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0</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endParaRPr lang="tr-TR" sz="16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7" name="Tablo 6"/>
          <p:cNvGraphicFramePr>
            <a:graphicFrameLocks noGrp="1"/>
          </p:cNvGraphicFramePr>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gridCol w="1330310"/>
                <a:gridCol w="1648094"/>
                <a:gridCol w="1572611"/>
                <a:gridCol w="2207194"/>
                <a:gridCol w="1889902"/>
                <a:gridCol w="1451580"/>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Üniversiteye Verilen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r>
              <a:tr h="668926">
                <a:tc vMerge="1">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r>
              <a:tr h="668926">
                <a:tc vMerge="1">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417442" y="2087217"/>
          <a:ext cx="11400185" cy="3487599"/>
        </p:xfrm>
        <a:graphic>
          <a:graphicData uri="http://schemas.openxmlformats.org/drawingml/2006/table">
            <a:tbl>
              <a:tblPr firstRow="1" firstCol="1" bandRow="1">
                <a:tableStyleId>{5940675A-B579-460E-94D1-54222C63F5DA}</a:tableStyleId>
              </a:tblPr>
              <a:tblGrid>
                <a:gridCol w="1067163"/>
                <a:gridCol w="974812"/>
                <a:gridCol w="1354477"/>
                <a:gridCol w="1354478"/>
                <a:gridCol w="1498134"/>
                <a:gridCol w="2134328"/>
                <a:gridCol w="1891634"/>
                <a:gridCol w="1125159"/>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53716">
                <a:tc vMerge="1">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56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Teorik:1460</a:t>
                      </a:r>
                      <a:br>
                        <a:rPr lang="tr-TR" sz="1600" dirty="0">
                          <a:effectLst/>
                        </a:rPr>
                      </a:br>
                      <a:r>
                        <a:rPr lang="tr-TR" sz="1600" dirty="0">
                          <a:effectLst/>
                        </a:rPr>
                        <a:t>Uygulama:1374</a:t>
                      </a:r>
                      <a:br>
                        <a:rPr lang="tr-TR" sz="1600" dirty="0">
                          <a:effectLst/>
                        </a:rPr>
                      </a:br>
                      <a:r>
                        <a:rPr lang="tr-TR" sz="1600" dirty="0">
                          <a:effectLst/>
                        </a:rPr>
                        <a:t>İntörn:2920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53716">
                <a:tc vMerge="1">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56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endParaRPr lang="tr-TR" sz="2800" b="1" dirty="0">
              <a:solidFill>
                <a:srgbClr val="FF0000"/>
              </a:solidFill>
              <a:latin typeface="+mn-lt"/>
            </a:endParaRPr>
          </a:p>
        </p:txBody>
      </p:sp>
      <p:sp>
        <p:nvSpPr>
          <p:cNvPr id="3" name="İçerik Yer Tutucusu 2"/>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endParaRPr lang="tr-TR" sz="3200" b="1" dirty="0">
              <a:solidFill>
                <a:srgbClr val="3333FF"/>
              </a:solidFill>
            </a:endParaRP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endParaRPr lang="tr-TR" sz="3200" b="1" dirty="0">
              <a:solidFill>
                <a:srgbClr val="3333FF"/>
              </a:solidFill>
            </a:endParaRPr>
          </a:p>
        </p:txBody>
      </p:sp>
      <p:sp>
        <p:nvSpPr>
          <p:cNvPr id="4" name="Veri Yer Tutucusu 3"/>
          <p:cNvSpPr>
            <a:spLocks noGrp="1"/>
          </p:cNvSpPr>
          <p:nvPr>
            <p:ph type="dt" sz="half" idx="10"/>
          </p:nvPr>
        </p:nvSpPr>
        <p:spPr/>
        <p:txBody>
          <a:bodyPr/>
          <a:lstStyle/>
          <a:p>
            <a:fld id="{1C463D64-E275-4CC8-83F7-48840783B60B}"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8" name="Tablo 7"/>
          <p:cNvGraphicFramePr>
            <a:graphicFrameLocks noGrp="1"/>
          </p:cNvGraphicFramePr>
          <p:nvPr/>
        </p:nvGraphicFramePr>
        <p:xfrm>
          <a:off x="337931" y="1811970"/>
          <a:ext cx="11493851" cy="4364796"/>
        </p:xfrm>
        <a:graphic>
          <a:graphicData uri="http://schemas.openxmlformats.org/drawingml/2006/table">
            <a:tbl>
              <a:tblPr firstRow="1" firstCol="1" lastRow="1" lastCol="1" bandRow="1" bandCol="1">
                <a:tableStyleId>{BDBED569-4797-4DF1-A0F4-6AAB3CD982D8}</a:tableStyleId>
              </a:tblPr>
              <a:tblGrid>
                <a:gridCol w="7285554"/>
                <a:gridCol w="1314457"/>
                <a:gridCol w="794787"/>
                <a:gridCol w="1304266"/>
                <a:gridCol w="794787"/>
              </a:tblGrid>
              <a:tr h="794591">
                <a:tc>
                  <a:txBody>
                    <a:bodyPr/>
                    <a:lstStyle/>
                    <a:p>
                      <a:pPr algn="ctr">
                        <a:lnSpc>
                          <a:spcPct val="107000"/>
                        </a:lnSpc>
                        <a:spcAft>
                          <a:spcPts val="0"/>
                        </a:spcAft>
                      </a:pPr>
                      <a:r>
                        <a:rPr lang="tr-TR" sz="1400" dirty="0">
                          <a:solidFill>
                            <a:srgbClr val="FF0000"/>
                          </a:solidFill>
                          <a:effectLst/>
                          <a:latin typeface="+mn-lt"/>
                        </a:rPr>
                        <a:t>BİRİM DERS YÜKÜ ORTALAMASI</a:t>
                      </a:r>
                      <a:endParaRPr lang="tr-TR" sz="1400" dirty="0">
                        <a:solidFill>
                          <a:srgbClr val="FF0000"/>
                        </a:solidFill>
                        <a:effectLst/>
                        <a:latin typeface="+mn-lt"/>
                      </a:endParaRP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endParaRPr lang="tr-TR" sz="1200" dirty="0">
                        <a:solidFill>
                          <a:srgbClr val="FF0000"/>
                        </a:solidFill>
                        <a:effectLst/>
                        <a:latin typeface="+mn-lt"/>
                      </a:endParaRP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endParaRPr lang="tr-TR" sz="1200" dirty="0">
                        <a:solidFill>
                          <a:srgbClr val="FF0000"/>
                        </a:solidFill>
                        <a:effectLst/>
                        <a:latin typeface="+mn-lt"/>
                      </a:endParaRP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r>
              <a:tr h="23392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0264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40*54=2160</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8700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40*230=9200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39975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9526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861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cPr/>
                </a:tc>
                <a:tc hMerge="1">
                  <a:tcPr/>
                </a:tc>
                <a:tc hMerge="1">
                  <a:tcPr/>
                </a:tc>
                <a:tc hMerge="1">
                  <a:tcPr/>
                </a:tc>
              </a:tr>
            </a:tbl>
          </a:graphicData>
        </a:graphic>
      </p:graphicFrame>
      <p:pic>
        <p:nvPicPr>
          <p:cNvPr id="5" name="Resim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535711" y="2041235"/>
          <a:ext cx="11102107" cy="3032789"/>
        </p:xfrm>
        <a:graphic>
          <a:graphicData uri="http://schemas.openxmlformats.org/drawingml/2006/table">
            <a:tbl>
              <a:tblPr firstRow="1" firstCol="1" lastRow="1" lastCol="1" bandRow="1" bandCol="1">
                <a:tableStyleId>{5940675A-B579-460E-94D1-54222C63F5DA}</a:tableStyleId>
              </a:tblPr>
              <a:tblGrid>
                <a:gridCol w="5144653"/>
                <a:gridCol w="3371178"/>
                <a:gridCol w="2586276"/>
              </a:tblGrid>
              <a:tr h="443347">
                <a:tc>
                  <a:txBody>
                    <a:bodyPr/>
                    <a:lstStyle/>
                    <a:p>
                      <a:pPr marL="71755"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1755"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1755"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r>
              <a:tr h="382936">
                <a:tc>
                  <a:txBody>
                    <a:bodyPr/>
                    <a:lstStyle/>
                    <a:p>
                      <a:pPr marL="71755"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r>
              <a:tr h="382936">
                <a:tc>
                  <a:txBody>
                    <a:bodyPr/>
                    <a:lstStyle/>
                    <a:p>
                      <a:pPr marL="71755"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r>
              <a:tr h="382936">
                <a:tc>
                  <a:txBody>
                    <a:bodyPr/>
                    <a:lstStyle/>
                    <a:p>
                      <a:pPr marL="71755"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1755"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r>
              <a:tr h="382936">
                <a:tc>
                  <a:txBody>
                    <a:bodyPr/>
                    <a:lstStyle/>
                    <a:p>
                      <a:pPr marL="71755"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tr>
              <a:tr h="524693">
                <a:tc>
                  <a:txBody>
                    <a:bodyPr/>
                    <a:lstStyle/>
                    <a:p>
                      <a:pPr marL="71755"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tr>
              <a:tr h="533005">
                <a:tc>
                  <a:txBody>
                    <a:bodyPr/>
                    <a:lstStyle/>
                    <a:p>
                      <a:pPr marL="71755"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1755"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1755" algn="l"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endParaRPr lang="tr-TR" sz="24000" b="1" dirty="0">
              <a:solidFill>
                <a:srgbClr val="FF0000"/>
              </a:solidFill>
            </a:endParaRP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endParaRPr lang="tr-TR" sz="9600" b="1" dirty="0">
              <a:solidFill>
                <a:srgbClr val="3333FF"/>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434109" y="2068948"/>
          <a:ext cx="10658764" cy="3334325"/>
        </p:xfrm>
        <a:graphic>
          <a:graphicData uri="http://schemas.openxmlformats.org/drawingml/2006/table">
            <a:tbl>
              <a:tblPr>
                <a:tableStyleId>{BDBED569-4797-4DF1-A0F4-6AAB3CD982D8}</a:tableStyleId>
              </a:tblPr>
              <a:tblGrid>
                <a:gridCol w="4457302"/>
                <a:gridCol w="6201462"/>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Tıp Fakültesi</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Tıp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8" name="Tablo 7"/>
          <p:cNvGraphicFramePr>
            <a:graphicFrameLocks noGrp="1"/>
          </p:cNvGraphicFramePr>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gridCol w="2280687"/>
                <a:gridCol w="2280687"/>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r>
              <a:tr h="419742">
                <a:tc>
                  <a:txBody>
                    <a:bodyPr/>
                    <a:lstStyle/>
                    <a:p>
                      <a:pPr algn="l" fontAlgn="ctr"/>
                      <a:r>
                        <a:rPr lang="tr-TR" sz="2000" u="none" strike="noStrike" dirty="0">
                          <a:solidFill>
                            <a:srgbClr val="3333FF"/>
                          </a:solidFill>
                          <a:effectLst/>
                        </a:rPr>
                        <a:t>Doktora Programı Sayısı (Tıpta Uzmanlık)</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14</a:t>
                      </a:r>
                      <a:endParaRPr lang="tr-TR" sz="2000" b="0" i="0" u="none" strike="noStrike" dirty="0">
                        <a:solidFill>
                          <a:srgbClr val="000000"/>
                        </a:solidFill>
                        <a:effectLst/>
                        <a:latin typeface="Times New Roman" panose="02020603050405020304" pitchFamily="18" charset="0"/>
                      </a:endParaRPr>
                    </a:p>
                  </a:txBody>
                  <a:tcPr marL="7620" marR="7620" marT="7620" marB="0" anchor="ctr"/>
                </a:tc>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tr>
              <a:tr h="419742">
                <a:tc>
                  <a:txBody>
                    <a:bodyPr/>
                    <a:lstStyle/>
                    <a:p>
                      <a:pPr algn="l" fontAlgn="ctr"/>
                      <a:r>
                        <a:rPr lang="tr-TR" sz="2000" u="none" strike="noStrike" dirty="0">
                          <a:solidFill>
                            <a:srgbClr val="3333FF"/>
                          </a:solidFill>
                          <a:effectLst/>
                        </a:rPr>
                        <a:t>Öğrenci Alan Aktif Doktora Programı Sayısı (Tıpta Uzmanlık)</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14</a:t>
                      </a:r>
                      <a:endParaRPr lang="tr-TR" sz="2000" b="0" i="0" u="none" strike="noStrike" dirty="0">
                        <a:solidFill>
                          <a:srgbClr val="000000"/>
                        </a:solidFill>
                        <a:effectLst/>
                        <a:latin typeface="Times New Roman" panose="02020603050405020304" pitchFamily="18" charset="0"/>
                      </a:endParaRPr>
                    </a:p>
                  </a:txBody>
                  <a:tcPr marL="7620" marR="7620" marT="7620" marB="0" anchor="ctr"/>
                </a:tc>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838200" y="1925968"/>
          <a:ext cx="10815783" cy="3832999"/>
        </p:xfrm>
        <a:graphic>
          <a:graphicData uri="http://schemas.openxmlformats.org/drawingml/2006/table">
            <a:tbl>
              <a:tblPr>
                <a:tableStyleId>{BDBED569-4797-4DF1-A0F4-6AAB3CD982D8}</a:tableStyleId>
              </a:tblPr>
              <a:tblGrid>
                <a:gridCol w="5467928"/>
                <a:gridCol w="2576945"/>
                <a:gridCol w="1588655"/>
                <a:gridCol w="1182255"/>
              </a:tblGrid>
              <a:tr h="290703">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endParaRPr lang="tr-TR" sz="1400" b="1" i="1" u="none" strike="noStrike" dirty="0">
                        <a:solidFill>
                          <a:srgbClr val="3333FF"/>
                        </a:solidFill>
                        <a:effectLst/>
                        <a:latin typeface="Calibri" panose="020F0502020204030204" pitchFamily="34" charset="0"/>
                      </a:endParaRPr>
                    </a:p>
                  </a:txBody>
                  <a:tcPr marL="7620" marR="7620" marT="7620" marB="0" anchor="ctr"/>
                </a:tc>
                <a:tc hMerge="1">
                  <a:tcPr marL="7620" marR="7620" marT="7620" marB="0" anchor="ctr"/>
                </a:tc>
                <a:tc hMerge="1">
                  <a:tcPr marL="7620" marR="7620" marT="7620" marB="0" anchor="ctr"/>
                </a:tc>
              </a:tr>
              <a:tr h="315504">
                <a:tc vMerge="1">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tr-TR" sz="1400" b="1" u="none" strike="noStrike" dirty="0">
                          <a:solidFill>
                            <a:srgbClr val="FF0000"/>
                          </a:solidFill>
                          <a:effectLst/>
                        </a:rPr>
                        <a:t>Tıpta Uzmanlık</a:t>
                      </a:r>
                      <a:endParaRPr lang="tr-TR" sz="1400" b="1" i="0" u="none" strike="noStrike" dirty="0">
                        <a:solidFill>
                          <a:srgbClr val="FF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Acil Tıp</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32</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Aile Hekimliği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66</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Genel Cerrahi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11</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Çocuk Ergen ve Ruh Sağlığı</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25</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Çocuk Sağlığı ve Hastalıkları</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4</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Nöroloji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5</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Radyoloji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11</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u="none" strike="noStrike" dirty="0">
                          <a:effectLst/>
                        </a:rPr>
                        <a:t> Kardiyoloji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22</a:t>
                      </a:r>
                      <a:endParaRPr lang="tr-TR" sz="1100" b="0" i="0" u="none" strike="noStrike" dirty="0">
                        <a:solidFill>
                          <a:srgbClr val="000000"/>
                        </a:solidFill>
                        <a:effectLst/>
                        <a:latin typeface="Calibri" panose="020F0502020204030204" pitchFamily="34" charset="0"/>
                      </a:endParaRPr>
                    </a:p>
                  </a:txBody>
                  <a:tcPr marL="7620" marR="7620" marT="7620" marB="0" anchor="ctr"/>
                </a:tc>
              </a:tr>
              <a:tr h="210230">
                <a:tc>
                  <a:txBody>
                    <a:bodyPr/>
                    <a:lstStyle/>
                    <a:p>
                      <a:pPr algn="l" fontAlgn="b"/>
                      <a:r>
                        <a:rPr lang="tr-TR" sz="1800" u="none" strike="noStrike" dirty="0">
                          <a:effectLst/>
                        </a:rPr>
                        <a:t> Kadın Hastalıkları ve Doğum </a:t>
                      </a:r>
                      <a:endParaRPr lang="tr-T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 23</a:t>
                      </a:r>
                      <a:endParaRPr lang="tr-TR" sz="1100" b="0" i="0" u="none" strike="noStrike" dirty="0">
                        <a:solidFill>
                          <a:srgbClr val="000000"/>
                        </a:solidFill>
                        <a:effectLst/>
                        <a:latin typeface="Calibri" panose="020F0502020204030204" pitchFamily="34" charset="0"/>
                      </a:endParaRPr>
                    </a:p>
                  </a:txBody>
                  <a:tcPr marL="7620" marR="7620" marT="7620" marB="0" anchor="b"/>
                </a:tc>
              </a:tr>
              <a:tr h="210230">
                <a:tc>
                  <a:txBody>
                    <a:bodyPr/>
                    <a:lstStyle/>
                    <a:p>
                      <a:pPr algn="l" fontAlgn="b"/>
                      <a:r>
                        <a:rPr lang="tr-TR" sz="1800" u="none" strike="noStrike" dirty="0">
                          <a:effectLst/>
                        </a:rPr>
                        <a:t> KVC</a:t>
                      </a:r>
                      <a:endParaRPr lang="tr-T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 12</a:t>
                      </a:r>
                      <a:endParaRPr lang="tr-TR"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838200" y="1925968"/>
          <a:ext cx="10815783" cy="1604799"/>
        </p:xfrm>
        <a:graphic>
          <a:graphicData uri="http://schemas.openxmlformats.org/drawingml/2006/table">
            <a:tbl>
              <a:tblPr>
                <a:tableStyleId>{BDBED569-4797-4DF1-A0F4-6AAB3CD982D8}</a:tableStyleId>
              </a:tblPr>
              <a:tblGrid>
                <a:gridCol w="5467928"/>
                <a:gridCol w="2576945"/>
                <a:gridCol w="1588655"/>
                <a:gridCol w="1182255"/>
              </a:tblGrid>
              <a:tr h="290703">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endParaRPr lang="tr-TR" sz="1400" b="1" i="1" u="none" strike="noStrike" dirty="0">
                        <a:solidFill>
                          <a:srgbClr val="3333FF"/>
                        </a:solidFill>
                        <a:effectLst/>
                        <a:latin typeface="Calibri" panose="020F0502020204030204" pitchFamily="34" charset="0"/>
                      </a:endParaRPr>
                    </a:p>
                  </a:txBody>
                  <a:tcPr marL="7620" marR="7620" marT="7620" marB="0" anchor="ctr"/>
                </a:tc>
                <a:tc hMerge="1">
                  <a:tcPr marL="7620" marR="7620" marT="7620" marB="0" anchor="ctr"/>
                </a:tc>
                <a:tc hMerge="1">
                  <a:tcPr marL="7620" marR="7620" marT="7620" marB="0" anchor="ctr"/>
                </a:tc>
              </a:tr>
              <a:tr h="315504">
                <a:tc vMerge="1">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tr-TR" sz="1400" b="1" u="none" strike="noStrike" dirty="0">
                          <a:solidFill>
                            <a:srgbClr val="FF0000"/>
                          </a:solidFill>
                          <a:effectLst/>
                        </a:rPr>
                        <a:t>Tıpta Uzmanlık</a:t>
                      </a:r>
                      <a:endParaRPr lang="tr-TR" sz="1400" b="1" i="0" u="none" strike="noStrike" dirty="0">
                        <a:solidFill>
                          <a:srgbClr val="FF0000"/>
                        </a:solidFill>
                        <a:effectLst/>
                        <a:latin typeface="Calibri" panose="020F0502020204030204" pitchFamily="34" charset="0"/>
                      </a:endParaRPr>
                    </a:p>
                  </a:txBody>
                  <a:tcPr marL="7620" marR="7620" marT="7620" marB="0" anchor="ctr"/>
                </a:tc>
              </a:tr>
              <a:tr h="332864">
                <a:tc>
                  <a:txBody>
                    <a:bodyPr/>
                    <a:lstStyle/>
                    <a:p>
                      <a:pPr algn="l" fontAlgn="ctr"/>
                      <a:r>
                        <a:rPr lang="tr-TR" sz="1800" b="0" i="0" u="none" strike="noStrike" dirty="0">
                          <a:solidFill>
                            <a:srgbClr val="000000"/>
                          </a:solidFill>
                          <a:effectLst/>
                          <a:latin typeface="Arial" panose="020B0604020202020204" pitchFamily="34" charset="0"/>
                        </a:rPr>
                        <a:t>Üroloji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7</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b="0" i="0" u="none" strike="noStrike" dirty="0">
                          <a:solidFill>
                            <a:srgbClr val="000000"/>
                          </a:solidFill>
                          <a:effectLst/>
                          <a:latin typeface="Arial" panose="020B0604020202020204" pitchFamily="34" charset="0"/>
                        </a:rPr>
                        <a:t>Anesteziyoloji ve Reanimasyon</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14</a:t>
                      </a:r>
                      <a:endParaRPr lang="tr-TR" sz="1100" b="0" i="0" u="none" strike="noStrike" dirty="0">
                        <a:solidFill>
                          <a:srgbClr val="000000"/>
                        </a:solidFill>
                        <a:effectLst/>
                        <a:latin typeface="Calibri" panose="020F0502020204030204" pitchFamily="34" charset="0"/>
                      </a:endParaRPr>
                    </a:p>
                  </a:txBody>
                  <a:tcPr marL="7620" marR="7620" marT="7620" marB="0" anchor="ctr"/>
                </a:tc>
              </a:tr>
              <a:tr h="332864">
                <a:tc>
                  <a:txBody>
                    <a:bodyPr/>
                    <a:lstStyle/>
                    <a:p>
                      <a:pPr algn="l" fontAlgn="ctr"/>
                      <a:r>
                        <a:rPr lang="tr-TR" sz="1800" b="0" i="0" u="none" strike="noStrike" dirty="0">
                          <a:solidFill>
                            <a:srgbClr val="000000"/>
                          </a:solidFill>
                          <a:effectLst/>
                          <a:latin typeface="Arial" panose="020B0604020202020204" pitchFamily="34" charset="0"/>
                        </a:rPr>
                        <a:t>Göz Hastalıkları</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10</a:t>
                      </a:r>
                      <a:endParaRPr lang="tr-TR" sz="11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graphicFrame>
        <p:nvGraphicFramePr>
          <p:cNvPr id="8" name="Tablo 7"/>
          <p:cNvGraphicFramePr>
            <a:graphicFrameLocks noGrp="1"/>
          </p:cNvGraphicFramePr>
          <p:nvPr/>
        </p:nvGraphicFramePr>
        <p:xfrm>
          <a:off x="838200" y="3530767"/>
          <a:ext cx="10815783" cy="332864"/>
        </p:xfrm>
        <a:graphic>
          <a:graphicData uri="http://schemas.openxmlformats.org/drawingml/2006/table">
            <a:tbl>
              <a:tblPr>
                <a:tableStyleId>{BDBED569-4797-4DF1-A0F4-6AAB3CD982D8}</a:tableStyleId>
              </a:tblPr>
              <a:tblGrid>
                <a:gridCol w="5467928"/>
                <a:gridCol w="2576945"/>
                <a:gridCol w="1588655"/>
                <a:gridCol w="1182255"/>
              </a:tblGrid>
              <a:tr h="332864">
                <a:tc>
                  <a:txBody>
                    <a:bodyPr/>
                    <a:lstStyle/>
                    <a:p>
                      <a:pPr algn="l" fontAlgn="ctr"/>
                      <a:r>
                        <a:rPr lang="tr-TR" sz="1800" b="0" i="0" u="none" strike="noStrike" dirty="0">
                          <a:solidFill>
                            <a:srgbClr val="000000"/>
                          </a:solidFill>
                          <a:effectLst/>
                          <a:latin typeface="Arial" panose="020B0604020202020204" pitchFamily="34" charset="0"/>
                        </a:rPr>
                        <a:t>Ortopedi ve Travmatoloji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3</a:t>
                      </a:r>
                      <a:endParaRPr lang="tr-TR" sz="11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anose="020F0502020204030204" pitchFamily="34" charset="0"/>
                <a:cs typeface="Calibri" panose="020F0502020204030204" pitchFamily="34" charset="0"/>
              </a:rPr>
              <a:t>ÖĞRENCİ </a:t>
            </a:r>
            <a:r>
              <a:rPr lang="tr-TR" sz="2800" b="1" dirty="0">
                <a:solidFill>
                  <a:srgbClr val="FF0000"/>
                </a:solidFill>
                <a:cs typeface="Calibri" panose="020F0502020204030204"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3" name="Tablo 2"/>
          <p:cNvGraphicFramePr>
            <a:graphicFrameLocks noGrp="1"/>
          </p:cNvGraphicFramePr>
          <p:nvPr/>
        </p:nvGraphicFramePr>
        <p:xfrm>
          <a:off x="419738" y="1908314"/>
          <a:ext cx="11407827" cy="3766925"/>
        </p:xfrm>
        <a:graphic>
          <a:graphicData uri="http://schemas.openxmlformats.org/drawingml/2006/table">
            <a:tbl>
              <a:tblPr>
                <a:tableStyleId>{BDBED569-4797-4DF1-A0F4-6AAB3CD982D8}</a:tableStyleId>
              </a:tblPr>
              <a:tblGrid>
                <a:gridCol w="2949627"/>
                <a:gridCol w="3532260"/>
                <a:gridCol w="2526388"/>
                <a:gridCol w="2399552"/>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gn="l">
                        <a:lnSpc>
                          <a:spcPct val="107000"/>
                        </a:lnSpc>
                      </a:pPr>
                      <a:r>
                        <a:rPr lang="tr-TR" sz="1100" dirty="0">
                          <a:effectLst/>
                          <a:latin typeface="Times New Roman" panose="02020603050405020304" pitchFamily="18" charset="0"/>
                          <a:cs typeface="Times New Roman" panose="02020603050405020304" pitchFamily="18" charset="0"/>
                        </a:rPr>
                        <a:t>Tıp  Fakültesi</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0</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100" dirty="0">
                          <a:effectLst/>
                        </a:rPr>
                        <a:t> 62 / 277 SBÜ</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742">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anose="020F0502020204030204" pitchFamily="34" charset="0"/>
                <a:cs typeface="Calibri" panose="020F0502020204030204" pitchFamily="34" charset="0"/>
              </a:rPr>
              <a:t>ÖĞRENCİ </a:t>
            </a:r>
            <a:r>
              <a:rPr lang="tr-TR" sz="2800" b="1" dirty="0">
                <a:solidFill>
                  <a:srgbClr val="FF0000"/>
                </a:solidFill>
                <a:cs typeface="Calibri" panose="020F0502020204030204"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graphicFrame>
        <p:nvGraphicFramePr>
          <p:cNvPr id="4" name="Tablo 3"/>
          <p:cNvGraphicFramePr>
            <a:graphicFrameLocks noGrp="1"/>
          </p:cNvGraphicFramePr>
          <p:nvPr/>
        </p:nvGraphicFramePr>
        <p:xfrm>
          <a:off x="427384" y="2077284"/>
          <a:ext cx="11320668" cy="1424139"/>
        </p:xfrm>
        <a:graphic>
          <a:graphicData uri="http://schemas.openxmlformats.org/drawingml/2006/table">
            <a:tbl>
              <a:tblPr>
                <a:tableStyleId>{BDBED569-4797-4DF1-A0F4-6AAB3CD982D8}</a:tableStyleId>
              </a:tblPr>
              <a:tblGrid>
                <a:gridCol w="3110946"/>
                <a:gridCol w="3707296"/>
                <a:gridCol w="626165"/>
                <a:gridCol w="685800"/>
                <a:gridCol w="924339"/>
                <a:gridCol w="606287"/>
                <a:gridCol w="715618"/>
                <a:gridCol w="944217"/>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c hMerge="1">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c hMerge="1">
                  <a:tcPr/>
                </a:tc>
              </a:tr>
              <a:tr h="370190">
                <a:tc vMerge="1">
                  <a:tcPr/>
                </a:tc>
                <a:tc vMerge="1">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58990">
                <a:tc>
                  <a:txBody>
                    <a:bodyPr/>
                    <a:lstStyle/>
                    <a:p>
                      <a:pPr>
                        <a:lnSpc>
                          <a:spcPct val="107000"/>
                        </a:lnSpc>
                      </a:pPr>
                      <a:r>
                        <a:rPr lang="tr-TR" sz="1800" b="1" dirty="0">
                          <a:effectLst/>
                          <a:latin typeface="+mn-lt"/>
                          <a:cs typeface="Times New Roman" panose="02020603050405020304" pitchFamily="18" charset="0"/>
                        </a:rPr>
                        <a:t>Tıp Fakültesi</a:t>
                      </a: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effectLst/>
                          <a:latin typeface="+mn-lt"/>
                        </a:rPr>
                        <a:t> 0</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0</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effectLst/>
                          <a:latin typeface="+mn-lt"/>
                          <a:cs typeface="Times New Roman" panose="02020603050405020304" pitchFamily="18" charset="0"/>
                        </a:rPr>
                        <a:t>0</a:t>
                      </a: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34</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28</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62</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r>
              <a:tr h="358990">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62</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graphicFrame>
        <p:nvGraphicFramePr>
          <p:cNvPr id="3" name="Tablo 2"/>
          <p:cNvGraphicFramePr>
            <a:graphicFrameLocks noGrp="1"/>
          </p:cNvGraphicFramePr>
          <p:nvPr/>
        </p:nvGraphicFramePr>
        <p:xfrm>
          <a:off x="674257" y="2028498"/>
          <a:ext cx="11139373" cy="3815254"/>
        </p:xfrm>
        <a:graphic>
          <a:graphicData uri="http://schemas.openxmlformats.org/drawingml/2006/table">
            <a:tbl>
              <a:tblPr>
                <a:tableStyleId>{BDBED569-4797-4DF1-A0F4-6AAB3CD982D8}</a:tableStyleId>
              </a:tblPr>
              <a:tblGrid>
                <a:gridCol w="2257117"/>
                <a:gridCol w="2176421"/>
                <a:gridCol w="1608571"/>
                <a:gridCol w="1854963"/>
                <a:gridCol w="1462974"/>
                <a:gridCol w="1779327"/>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r>
              <a:tr h="395133">
                <a:tc vMerge="1">
                  <a:tcPr/>
                </a:tc>
                <a:tc vMerge="1">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anose="020F0502020204030204" pitchFamily="34" charset="0"/>
                <a:cs typeface="Calibri" panose="020F0502020204030204" pitchFamily="34" charset="0"/>
              </a:rPr>
              <a:t>ÖĞRENCİ </a:t>
            </a:r>
            <a:r>
              <a:rPr lang="tr-TR" sz="2800" b="1" dirty="0">
                <a:solidFill>
                  <a:srgbClr val="FF0000"/>
                </a:solidFill>
                <a:cs typeface="Calibri" panose="020F0502020204030204"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graphicFrame>
        <p:nvGraphicFramePr>
          <p:cNvPr id="3" name="Tablo 2"/>
          <p:cNvGraphicFramePr>
            <a:graphicFrameLocks noGrp="1"/>
          </p:cNvGraphicFramePr>
          <p:nvPr/>
        </p:nvGraphicFramePr>
        <p:xfrm>
          <a:off x="318054" y="2027583"/>
          <a:ext cx="11509510" cy="3737113"/>
        </p:xfrm>
        <a:graphic>
          <a:graphicData uri="http://schemas.openxmlformats.org/drawingml/2006/table">
            <a:tbl>
              <a:tblPr>
                <a:tableStyleId>{BDBED569-4797-4DF1-A0F4-6AAB3CD982D8}</a:tableStyleId>
              </a:tblPr>
              <a:tblGrid>
                <a:gridCol w="2046455"/>
                <a:gridCol w="2609459"/>
                <a:gridCol w="814503"/>
                <a:gridCol w="814503"/>
                <a:gridCol w="584261"/>
                <a:gridCol w="612825"/>
                <a:gridCol w="721887"/>
                <a:gridCol w="721887"/>
                <a:gridCol w="611093"/>
                <a:gridCol w="678608"/>
                <a:gridCol w="678608"/>
                <a:gridCol w="615421"/>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hMerge="1">
                  <a:tcPr/>
                </a:tc>
                <a:tc hMerge="1">
                  <a:tcPr/>
                </a:tc>
                <a:tc hMerge="1">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hMerge="1">
                  <a:tcPr/>
                </a:tc>
                <a:tc hMerge="1">
                  <a:tcPr/>
                </a:tc>
                <a:tc hMerge="1">
                  <a:tcPr/>
                </a:tc>
              </a:tr>
              <a:tr h="674236">
                <a:tc vMerge="1">
                  <a:tcPr/>
                </a:tc>
                <a:tc vMerge="1">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r>
                        <a:rPr lang="tr-TR" sz="1100" dirty="0">
                          <a:effectLst/>
                          <a:latin typeface="Calibri" panose="020F0502020204030204" pitchFamily="34" charset="0"/>
                          <a:cs typeface="Times New Roman" panose="02020603050405020304" pitchFamily="18" charset="0"/>
                        </a:rPr>
                        <a:t>yok</a:t>
                      </a:r>
                      <a:endParaRPr lang="tr-TR" sz="1100" dirty="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anose="020F0502020204030204" pitchFamily="34" charset="0"/>
              </a:rPr>
              <a:t>ÖĞRENCİ SAYISI (</a:t>
            </a:r>
            <a:r>
              <a:rPr lang="tr-TR" sz="2800" b="1" i="1" dirty="0">
                <a:solidFill>
                  <a:srgbClr val="FF0000"/>
                </a:solidFill>
                <a:cs typeface="Calibri" panose="020F0502020204030204" pitchFamily="34" charset="0"/>
              </a:rPr>
              <a:t>Varsa, Lisansüstü </a:t>
            </a:r>
            <a:r>
              <a:rPr lang="tr-TR" sz="2800" b="1" dirty="0">
                <a:solidFill>
                  <a:srgbClr val="FF0000"/>
                </a:solidFill>
                <a:cs typeface="Calibri" panose="020F0502020204030204"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C0AB891B-9CA3-40B3-819B-83EB387B8A2F}"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459498" y="5925707"/>
            <a:ext cx="7751911" cy="307777"/>
          </a:xfrm>
          <a:prstGeom prst="rect">
            <a:avLst/>
          </a:prstGeom>
          <a:noFill/>
        </p:spPr>
        <p:txBody>
          <a:bodyPr wrap="square" rtlCol="0">
            <a:spAutoFit/>
          </a:bodyPr>
          <a:lstStyle/>
          <a:p>
            <a:r>
              <a:rPr lang="tr-TR" sz="1400" b="1" i="1" dirty="0">
                <a:solidFill>
                  <a:srgbClr val="C00000"/>
                </a:solidFill>
              </a:rPr>
              <a:t>*Her Ana Bilim - Sanat Dalı/ Program için kadar satır ekleyiniz. </a:t>
            </a:r>
            <a:endParaRPr lang="tr-TR" sz="1400" b="1" i="1" dirty="0">
              <a:solidFill>
                <a:srgbClr val="C00000"/>
              </a:solidFill>
            </a:endParaRPr>
          </a:p>
        </p:txBody>
      </p:sp>
      <p:graphicFrame>
        <p:nvGraphicFramePr>
          <p:cNvPr id="4" name="Tablo 3"/>
          <p:cNvGraphicFramePr>
            <a:graphicFrameLocks noGrp="1"/>
          </p:cNvGraphicFramePr>
          <p:nvPr/>
        </p:nvGraphicFramePr>
        <p:xfrm>
          <a:off x="387626" y="1958012"/>
          <a:ext cx="11459817" cy="3856378"/>
        </p:xfrm>
        <a:graphic>
          <a:graphicData uri="http://schemas.openxmlformats.org/drawingml/2006/table">
            <a:tbl>
              <a:tblPr>
                <a:tableStyleId>{BDBED569-4797-4DF1-A0F4-6AAB3CD982D8}</a:tableStyleId>
              </a:tblPr>
              <a:tblGrid>
                <a:gridCol w="3063868"/>
                <a:gridCol w="1164733"/>
                <a:gridCol w="1164733"/>
                <a:gridCol w="1028762"/>
                <a:gridCol w="877099"/>
                <a:gridCol w="877099"/>
                <a:gridCol w="1165483"/>
                <a:gridCol w="1165483"/>
                <a:gridCol w="952557"/>
              </a:tblGrid>
              <a:tr h="321600">
                <a:tc rowSpan="2">
                  <a:txBody>
                    <a:bodyPr/>
                    <a:lstStyle/>
                    <a:p>
                      <a:pPr algn="ctr">
                        <a:lnSpc>
                          <a:spcPct val="107000"/>
                        </a:lnSpc>
                        <a:spcAft>
                          <a:spcPts val="0"/>
                        </a:spcAft>
                      </a:pPr>
                      <a:r>
                        <a:rPr lang="tr-TR" sz="1800" b="1" dirty="0">
                          <a:solidFill>
                            <a:srgbClr val="FF0000"/>
                          </a:solidFill>
                          <a:effectLst/>
                        </a:rPr>
                        <a:t>Ana Bilim/Sanat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4">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cPr/>
                </a:tc>
                <a:tc hMerge="1">
                  <a:tcPr/>
                </a:tc>
                <a:tc hMerge="1">
                  <a:tcPr/>
                </a:tc>
                <a:tc gridSpan="4">
                  <a:txBody>
                    <a:bodyPr/>
                    <a:lstStyle/>
                    <a:p>
                      <a:pPr algn="ctr">
                        <a:lnSpc>
                          <a:spcPct val="107000"/>
                        </a:lnSpc>
                        <a:spcAft>
                          <a:spcPts val="0"/>
                        </a:spcAft>
                      </a:pPr>
                      <a:r>
                        <a:rPr lang="tr-TR" sz="1600" b="1">
                          <a:solidFill>
                            <a:srgbClr val="FF0000"/>
                          </a:solidFill>
                          <a:effectLst/>
                        </a:rPr>
                        <a:t>2025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hMerge="1">
                  <a:tcPr/>
                </a:tc>
                <a:tc hMerge="1">
                  <a:tcPr/>
                </a:tc>
              </a:tr>
              <a:tr h="640378">
                <a:tc vMerge="1">
                  <a:tcPr/>
                </a:tc>
                <a:tc>
                  <a:txBody>
                    <a:bodyPr/>
                    <a:lstStyle/>
                    <a:p>
                      <a:pPr algn="ctr">
                        <a:lnSpc>
                          <a:spcPct val="107000"/>
                        </a:lnSpc>
                        <a:spcAft>
                          <a:spcPts val="0"/>
                        </a:spcAft>
                      </a:pPr>
                      <a:r>
                        <a:rPr lang="tr-TR" sz="1600" b="1">
                          <a:solidFill>
                            <a:srgbClr val="FF0000"/>
                          </a:solidFill>
                          <a:effectLst/>
                        </a:rPr>
                        <a:t>(YL)</a:t>
                      </a:r>
                      <a:endParaRPr lang="tr-TR" sz="1600" b="1">
                        <a:solidFill>
                          <a:srgbClr val="FF0000"/>
                        </a:solidFill>
                        <a:effectLst/>
                      </a:endParaRP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(YL)</a:t>
                      </a:r>
                      <a:endParaRPr lang="tr-TR" sz="1600" b="1">
                        <a:solidFill>
                          <a:srgbClr val="FF0000"/>
                        </a:solidFill>
                        <a:effectLst/>
                      </a:endParaRP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endParaRPr lang="tr-TR" sz="1600" b="1">
                        <a:solidFill>
                          <a:srgbClr val="FF0000"/>
                        </a:solidFill>
                        <a:effectLst/>
                      </a:endParaRP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endParaRPr lang="tr-TR" sz="1600" b="1">
                        <a:solidFill>
                          <a:srgbClr val="FF0000"/>
                        </a:solidFill>
                        <a:effectLst/>
                      </a:endParaRP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r h="321600">
                <a:tc>
                  <a:txBody>
                    <a:bodyPr/>
                    <a:lstStyle/>
                    <a:p>
                      <a:pPr algn="r">
                        <a:lnSpc>
                          <a:spcPct val="107000"/>
                        </a:lnSpc>
                        <a:spcAft>
                          <a:spcPts val="0"/>
                        </a:spcAft>
                      </a:pPr>
                      <a:r>
                        <a:rPr lang="tr-TR" sz="1600" b="1">
                          <a:solidFill>
                            <a:srgbClr val="FF0000"/>
                          </a:solidFill>
                          <a:effectLst/>
                        </a:rPr>
                        <a:t>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(Varsa, programdaki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endParaRPr lang="tr-TR" sz="1400" b="1" i="1" dirty="0">
              <a:solidFill>
                <a:srgbClr val="C00000"/>
              </a:solidFill>
            </a:endParaRPr>
          </a:p>
        </p:txBody>
      </p:sp>
      <p:graphicFrame>
        <p:nvGraphicFramePr>
          <p:cNvPr id="3" name="Tablo 2"/>
          <p:cNvGraphicFramePr>
            <a:graphicFrameLocks noGrp="1"/>
          </p:cNvGraphicFramePr>
          <p:nvPr/>
        </p:nvGraphicFramePr>
        <p:xfrm>
          <a:off x="838200" y="2028498"/>
          <a:ext cx="10975429" cy="3815254"/>
        </p:xfrm>
        <a:graphic>
          <a:graphicData uri="http://schemas.openxmlformats.org/drawingml/2006/table">
            <a:tbl>
              <a:tblPr>
                <a:tableStyleId>{BDBED569-4797-4DF1-A0F4-6AAB3CD982D8}</a:tableStyleId>
              </a:tblPr>
              <a:tblGrid>
                <a:gridCol w="2223898"/>
                <a:gridCol w="2144389"/>
                <a:gridCol w="1584897"/>
                <a:gridCol w="1827662"/>
                <a:gridCol w="1441443"/>
                <a:gridCol w="1753140"/>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r>
              <a:tr h="395133">
                <a:tc vMerge="1">
                  <a:tcPr/>
                </a:tc>
                <a:tc vMerge="1">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241540" y="1769167"/>
          <a:ext cx="11605903" cy="4075290"/>
        </p:xfrm>
        <a:graphic>
          <a:graphicData uri="http://schemas.openxmlformats.org/drawingml/2006/table">
            <a:tbl>
              <a:tblPr firstRow="1" firstCol="1" bandRow="1">
                <a:tableStyleId>{BC89EF96-8CEA-46FF-86C4-4CE0E7609802}</a:tableStyleId>
              </a:tblPr>
              <a:tblGrid>
                <a:gridCol w="2748650"/>
                <a:gridCol w="4147339"/>
                <a:gridCol w="3233706"/>
                <a:gridCol w="1476208"/>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Özel Yetenek Sınavı / ÖZYES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graphicFrame>
        <p:nvGraphicFramePr>
          <p:cNvPr id="6" name="Tablo 5"/>
          <p:cNvGraphicFramePr>
            <a:graphicFrameLocks noGrp="1"/>
          </p:cNvGraphicFramePr>
          <p:nvPr/>
        </p:nvGraphicFramePr>
        <p:xfrm>
          <a:off x="595901" y="2003461"/>
          <a:ext cx="11281361" cy="3731416"/>
        </p:xfrm>
        <a:graphic>
          <a:graphicData uri="http://schemas.openxmlformats.org/drawingml/2006/table">
            <a:tbl>
              <a:tblPr firstRow="1" firstCol="1" bandRow="1">
                <a:tableStyleId>{BC89EF96-8CEA-46FF-86C4-4CE0E7609802}</a:tableStyleId>
              </a:tblPr>
              <a:tblGrid>
                <a:gridCol w="2147299"/>
                <a:gridCol w="983974"/>
                <a:gridCol w="983974"/>
                <a:gridCol w="1033669"/>
                <a:gridCol w="824948"/>
                <a:gridCol w="904461"/>
                <a:gridCol w="967544"/>
                <a:gridCol w="858873"/>
                <a:gridCol w="858873"/>
                <a:gridCol w="858873"/>
                <a:gridCol w="858873"/>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cPr/>
                </a:tc>
                <a:tc hMerge="1">
                  <a:tcPr/>
                </a:tc>
                <a:tc hMerge="1">
                  <a:tcPr/>
                </a:tc>
                <a:tc hMerge="1">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hMerge="1">
                  <a:tcPr/>
                </a:tc>
                <a:tc hMerge="1">
                  <a:tcPr/>
                </a:tc>
                <a:tc hMerge="1">
                  <a:tcPr/>
                </a:tc>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Tıp</a:t>
                      </a: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200" dirty="0">
                          <a:effectLst/>
                        </a:rPr>
                        <a:t> 62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61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19393">
                <a:tc>
                  <a:txBody>
                    <a:bodyPr/>
                    <a:lstStyle/>
                    <a:p>
                      <a:pPr algn="r">
                        <a:lnSpc>
                          <a:spcPct val="107000"/>
                        </a:lnSpc>
                        <a:spcAft>
                          <a:spcPts val="0"/>
                        </a:spcAft>
                      </a:pPr>
                      <a:r>
                        <a:rPr lang="tr-TR" sz="1200">
                          <a:effectLst/>
                        </a:rPr>
                        <a:t>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7" name="Tablo 6"/>
          <p:cNvGraphicFramePr>
            <a:graphicFrameLocks noGrp="1"/>
          </p:cNvGraphicFramePr>
          <p:nvPr/>
        </p:nvGraphicFramePr>
        <p:xfrm>
          <a:off x="307441" y="1997764"/>
          <a:ext cx="11480369" cy="1494015"/>
        </p:xfrm>
        <a:graphic>
          <a:graphicData uri="http://schemas.openxmlformats.org/drawingml/2006/table">
            <a:tbl>
              <a:tblPr firstRow="1" firstCol="1" lastRow="1" lastCol="1" bandRow="1" bandCol="1">
                <a:tableStyleId>{5940675A-B579-460E-94D1-54222C63F5DA}</a:tableStyleId>
              </a:tblPr>
              <a:tblGrid>
                <a:gridCol w="3128486"/>
                <a:gridCol w="4403464"/>
                <a:gridCol w="2068220"/>
                <a:gridCol w="1880199"/>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r>
              <a:tr h="288383">
                <a:tc rowSpan="4">
                  <a:txBody>
                    <a:bodyPr/>
                    <a:lstStyle/>
                    <a:p>
                      <a:pPr>
                        <a:lnSpc>
                          <a:spcPct val="107000"/>
                        </a:lnSpc>
                        <a:spcAft>
                          <a:spcPts val="800"/>
                        </a:spcAft>
                      </a:pPr>
                      <a:r>
                        <a:rPr lang="tr-TR" sz="1100" dirty="0">
                          <a:effectLst/>
                        </a:rPr>
                        <a:t> Tıp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100" dirty="0">
                          <a:effectLst/>
                        </a:rPr>
                        <a:t> 492,78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r>
              <a:tr h="292270">
                <a:tc vMerge="1">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100" dirty="0">
                          <a:effectLst/>
                        </a:rPr>
                        <a:t> 484,36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r>
              <a:tr h="288383">
                <a:tc vMerge="1">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14597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r>
              <a:tr h="292270">
                <a:tc vMerge="1">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100" dirty="0">
                          <a:effectLst/>
                        </a:rPr>
                        <a:t> 19571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endParaRPr lang="tr-TR" sz="32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367749" y="2057401"/>
          <a:ext cx="11509514" cy="3510950"/>
        </p:xfrm>
        <a:graphic>
          <a:graphicData uri="http://schemas.openxmlformats.org/drawingml/2006/table">
            <a:tbl>
              <a:tblPr>
                <a:tableStyleId>{BDBED569-4797-4DF1-A0F4-6AAB3CD982D8}</a:tableStyleId>
              </a:tblPr>
              <a:tblGrid>
                <a:gridCol w="3106550"/>
                <a:gridCol w="3058898"/>
                <a:gridCol w="1257427"/>
                <a:gridCol w="1439957"/>
                <a:gridCol w="1277708"/>
                <a:gridCol w="1368974"/>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r>
              <a:tr h="569242">
                <a:tc vMerge="1">
                  <a:tcPr/>
                </a:tc>
                <a:tc vMerge="1">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36161">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Yok</a:t>
                      </a: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17835">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22967">
                <a:tc>
                  <a:txBody>
                    <a:bodyPr/>
                    <a:lstStyle/>
                    <a:p>
                      <a:pPr algn="r">
                        <a:lnSpc>
                          <a:spcPct val="107000"/>
                        </a:lnSpc>
                        <a:spcAft>
                          <a:spcPts val="0"/>
                        </a:spcAft>
                      </a:pPr>
                      <a:r>
                        <a:rPr lang="tr-TR" sz="1600" b="1">
                          <a:solidFill>
                            <a:srgbClr val="FF0000"/>
                          </a:solidFill>
                          <a:effectLst/>
                        </a:rPr>
                        <a:t> 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graphicFrame>
        <p:nvGraphicFramePr>
          <p:cNvPr id="7" name="Tablo 6"/>
          <p:cNvGraphicFramePr>
            <a:graphicFrameLocks noGrp="1"/>
          </p:cNvGraphicFramePr>
          <p:nvPr/>
        </p:nvGraphicFramePr>
        <p:xfrm>
          <a:off x="330956" y="1970760"/>
          <a:ext cx="11509512" cy="3377958"/>
        </p:xfrm>
        <a:graphic>
          <a:graphicData uri="http://schemas.openxmlformats.org/drawingml/2006/table">
            <a:tbl>
              <a:tblPr>
                <a:tableStyleId>{BDBED569-4797-4DF1-A0F4-6AAB3CD982D8}</a:tableStyleId>
              </a:tblPr>
              <a:tblGrid>
                <a:gridCol w="2698781"/>
                <a:gridCol w="3601685"/>
                <a:gridCol w="1329547"/>
                <a:gridCol w="1260094"/>
                <a:gridCol w="1289859"/>
                <a:gridCol w="1329546"/>
              </a:tblGrid>
              <a:tr h="383045">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r>
              <a:tr h="518705">
                <a:tc vMerge="1">
                  <a:tcPr/>
                </a:tc>
                <a:tc vMerge="1">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22060">
                <a:tc>
                  <a:txBody>
                    <a:bodyPr/>
                    <a:lstStyle/>
                    <a:p>
                      <a:pPr>
                        <a:lnSpc>
                          <a:spcPct val="107000"/>
                        </a:lnSpc>
                      </a:pPr>
                      <a:r>
                        <a:rPr lang="tr-TR" sz="1600" b="1" dirty="0">
                          <a:solidFill>
                            <a:srgbClr val="FF0000"/>
                          </a:solidFill>
                          <a:effectLst/>
                          <a:latin typeface="+mn-lt"/>
                          <a:cs typeface="Times New Roman" panose="02020603050405020304" pitchFamily="18" charset="0"/>
                        </a:rPr>
                        <a:t>Yok</a:t>
                      </a:r>
                      <a:endParaRPr lang="tr-TR" sz="1600" b="1" dirty="0">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04325">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09290">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 </a:t>
            </a:r>
            <a:endParaRPr lang="tr-TR" sz="32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graphicFrame>
        <p:nvGraphicFramePr>
          <p:cNvPr id="5" name="Tablo 4"/>
          <p:cNvGraphicFramePr>
            <a:graphicFrameLocks noGrp="1"/>
          </p:cNvGraphicFramePr>
          <p:nvPr/>
        </p:nvGraphicFramePr>
        <p:xfrm>
          <a:off x="606287" y="2057402"/>
          <a:ext cx="11270973" cy="3169297"/>
        </p:xfrm>
        <a:graphic>
          <a:graphicData uri="http://schemas.openxmlformats.org/drawingml/2006/table">
            <a:tbl>
              <a:tblPr>
                <a:tableStyleId>{BDBED569-4797-4DF1-A0F4-6AAB3CD982D8}</a:tableStyleId>
              </a:tblPr>
              <a:tblGrid>
                <a:gridCol w="2653168"/>
                <a:gridCol w="3337069"/>
                <a:gridCol w="1297378"/>
                <a:gridCol w="1479822"/>
                <a:gridCol w="1256835"/>
                <a:gridCol w="1246701"/>
              </a:tblGrid>
              <a:tr h="354966">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cPr/>
                </a:tc>
              </a:tr>
              <a:tr h="450905">
                <a:tc vMerge="1">
                  <a:tcPr/>
                </a:tc>
                <a:tc vMerge="1">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91121">
                <a:tc>
                  <a:txBody>
                    <a:bodyPr/>
                    <a:lstStyle/>
                    <a:p>
                      <a:pPr>
                        <a:lnSpc>
                          <a:spcPct val="107000"/>
                        </a:lnSpc>
                      </a:pPr>
                      <a:r>
                        <a:rPr lang="tr-TR" sz="1600" b="1" dirty="0">
                          <a:solidFill>
                            <a:srgbClr val="FF0000"/>
                          </a:solidFill>
                          <a:effectLst/>
                          <a:latin typeface="+mn-lt"/>
                          <a:cs typeface="Times New Roman" panose="02020603050405020304" pitchFamily="18" charset="0"/>
                        </a:rPr>
                        <a:t>Yok</a:t>
                      </a:r>
                      <a:endParaRPr lang="tr-TR" sz="1600" b="1" dirty="0">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74686">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3792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endParaRPr lang="tr-TR" sz="1400" b="1" i="1" dirty="0">
              <a:solidFill>
                <a:srgbClr val="C00000"/>
              </a:solidFill>
            </a:endParaRPr>
          </a:p>
        </p:txBody>
      </p:sp>
      <p:graphicFrame>
        <p:nvGraphicFramePr>
          <p:cNvPr id="7" name="Tablo 6"/>
          <p:cNvGraphicFramePr>
            <a:graphicFrameLocks noGrp="1"/>
          </p:cNvGraphicFramePr>
          <p:nvPr/>
        </p:nvGraphicFramePr>
        <p:xfrm>
          <a:off x="477079" y="1987827"/>
          <a:ext cx="11459818" cy="3007129"/>
        </p:xfrm>
        <a:graphic>
          <a:graphicData uri="http://schemas.openxmlformats.org/drawingml/2006/table">
            <a:tbl>
              <a:tblPr>
                <a:tableStyleId>{BDBED569-4797-4DF1-A0F4-6AAB3CD982D8}</a:tableStyleId>
              </a:tblPr>
              <a:tblGrid>
                <a:gridCol w="3147850"/>
                <a:gridCol w="4227994"/>
                <a:gridCol w="2047131"/>
                <a:gridCol w="2036843"/>
              </a:tblGrid>
              <a:tr h="552173">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488590">
                <a:tc>
                  <a:txBody>
                    <a:bodyPr/>
                    <a:lstStyle/>
                    <a:p>
                      <a:pPr>
                        <a:lnSpc>
                          <a:spcPct val="107000"/>
                        </a:lnSpc>
                        <a:spcAft>
                          <a:spcPts val="0"/>
                        </a:spcAft>
                      </a:pPr>
                      <a:r>
                        <a:rPr lang="tr-TR" sz="1800" b="1" dirty="0">
                          <a:solidFill>
                            <a:srgbClr val="FF0000"/>
                          </a:solidFill>
                          <a:effectLst/>
                        </a:rPr>
                        <a:t> Yok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488590">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488590">
                <a:tc>
                  <a:txBody>
                    <a:bodyPr/>
                    <a:lstStyle/>
                    <a:p>
                      <a:pPr algn="r">
                        <a:lnSpc>
                          <a:spcPct val="107000"/>
                        </a:lnSpc>
                        <a:spcAft>
                          <a:spcPts val="0"/>
                        </a:spcAft>
                      </a:pPr>
                      <a:r>
                        <a:rPr lang="tr-TR" sz="1800" b="1">
                          <a:solidFill>
                            <a:srgbClr val="FF0000"/>
                          </a:solidFill>
                          <a:effectLst/>
                        </a:rPr>
                        <a:t> TOPLAM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a:t>
            </a:r>
            <a:endParaRPr lang="tr-TR" sz="2800" b="1" dirty="0">
              <a:solidFill>
                <a:srgbClr val="3333FF"/>
              </a:solidFill>
              <a:latin typeface="+mn-lt"/>
            </a:endParaRPr>
          </a:p>
        </p:txBody>
      </p:sp>
      <p:graphicFrame>
        <p:nvGraphicFramePr>
          <p:cNvPr id="8" name="Tablo 7"/>
          <p:cNvGraphicFramePr>
            <a:graphicFrameLocks noGrp="1"/>
          </p:cNvGraphicFramePr>
          <p:nvPr/>
        </p:nvGraphicFramePr>
        <p:xfrm>
          <a:off x="361699" y="2084307"/>
          <a:ext cx="11516263" cy="2846281"/>
        </p:xfrm>
        <a:graphic>
          <a:graphicData uri="http://schemas.openxmlformats.org/drawingml/2006/table">
            <a:tbl>
              <a:tblPr firstRow="1" firstCol="1" bandRow="1">
                <a:tableStyleId>{5940675A-B579-460E-94D1-54222C63F5DA}</a:tableStyleId>
              </a:tblPr>
              <a:tblGrid>
                <a:gridCol w="5173079"/>
                <a:gridCol w="6343184"/>
              </a:tblGrid>
              <a:tr h="504716">
                <a:tc>
                  <a:txBody>
                    <a:bodyPr/>
                    <a:lstStyle/>
                    <a:p>
                      <a:pPr marL="36195"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195" marR="0" lvl="0" indent="0" algn="ctr" defTabSz="914400" rtl="0" eaLnBrk="1" fontAlgn="auto" latinLnBrk="0" hangingPunct="1">
                        <a:lnSpc>
                          <a:spcPct val="150000"/>
                        </a:lnSpc>
                        <a:spcBef>
                          <a:spcPts val="0"/>
                        </a:spcBef>
                        <a:spcAft>
                          <a:spcPts val="0"/>
                        </a:spcAft>
                        <a:buClrTx/>
                        <a:buSzTx/>
                        <a:buFontTx/>
                        <a:buNone/>
                        <a:defRPr/>
                      </a:pPr>
                      <a:r>
                        <a:rPr lang="tr-TR" sz="2000" b="1" dirty="0" err="1">
                          <a:solidFill>
                            <a:srgbClr val="3333FF"/>
                          </a:solidFill>
                          <a:effectLst/>
                        </a:rPr>
                        <a:t>Ünvanı</a:t>
                      </a:r>
                      <a:r>
                        <a:rPr lang="tr-TR" sz="2000" b="1" dirty="0">
                          <a:solidFill>
                            <a:srgbClr val="3333FF"/>
                          </a:solidFill>
                          <a:effectLst/>
                        </a:rPr>
                        <a:t> Adı Soyadı</a:t>
                      </a:r>
                      <a:endParaRPr lang="tr-TR" sz="2000" b="1" dirty="0">
                        <a:solidFill>
                          <a:srgbClr val="3333FF"/>
                        </a:solidFill>
                        <a:effectLst/>
                      </a:endParaRPr>
                    </a:p>
                  </a:txBody>
                  <a:tcPr marL="0" marR="0" marT="0" marB="0" anchor="ctr"/>
                </a:tc>
              </a:tr>
              <a:tr h="504716">
                <a:tc>
                  <a:txBody>
                    <a:bodyPr/>
                    <a:lstStyle/>
                    <a:p>
                      <a:pPr marL="36195" marR="0" lvl="0" indent="0" algn="l" defTabSz="914400" rtl="0" eaLnBrk="1" fontAlgn="auto" latinLnBrk="0" hangingPunct="1">
                        <a:lnSpc>
                          <a:spcPct val="150000"/>
                        </a:lnSpc>
                        <a:spcBef>
                          <a:spcPts val="0"/>
                        </a:spcBef>
                        <a:spcAft>
                          <a:spcPts val="0"/>
                        </a:spcAft>
                        <a:buClrTx/>
                        <a:buSzTx/>
                        <a:buFontTx/>
                        <a:buNone/>
                        <a:defRPr/>
                      </a:pPr>
                      <a:r>
                        <a:rPr lang="tr-TR" sz="2000" dirty="0">
                          <a:effectLst/>
                        </a:rPr>
                        <a:t>Dekan</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195" marR="0" lvl="0" indent="0" algn="l" defTabSz="914400" rtl="0" eaLnBrk="1" fontAlgn="auto" latinLnBrk="0" hangingPunct="1">
                        <a:lnSpc>
                          <a:spcPct val="150000"/>
                        </a:lnSpc>
                        <a:spcBef>
                          <a:spcPts val="0"/>
                        </a:spcBef>
                        <a:spcAft>
                          <a:spcPts val="0"/>
                        </a:spcAft>
                        <a:buClrTx/>
                        <a:buSzTx/>
                        <a:buFontTx/>
                        <a:buNone/>
                        <a:defRPr/>
                      </a:pPr>
                      <a:r>
                        <a:rPr lang="tr-TR" sz="2000" b="1" dirty="0">
                          <a:solidFill>
                            <a:srgbClr val="962E2E"/>
                          </a:solidFill>
                          <a:effectLst/>
                          <a:latin typeface="+mn-lt"/>
                        </a:rPr>
                        <a:t>Prof. Dr. Ahmet ŞEN</a:t>
                      </a:r>
                      <a:endParaRPr lang="tr-TR" sz="2000" b="1" dirty="0">
                        <a:solidFill>
                          <a:srgbClr val="962E2E"/>
                        </a:solidFill>
                        <a:effectLst/>
                        <a:latin typeface="+mn-lt"/>
                      </a:endParaRPr>
                    </a:p>
                  </a:txBody>
                  <a:tcPr marL="0" marR="0" marT="0" marB="0" anchor="ctr"/>
                </a:tc>
              </a:tr>
              <a:tr h="504716">
                <a:tc>
                  <a:txBody>
                    <a:bodyPr/>
                    <a:lstStyle/>
                    <a:p>
                      <a:pPr marL="36195" marR="0" indent="0" algn="l" defTabSz="914400" rtl="0" eaLnBrk="1" fontAlgn="auto" latinLnBrk="0" hangingPunct="1">
                        <a:lnSpc>
                          <a:spcPct val="150000"/>
                        </a:lnSpc>
                        <a:spcBef>
                          <a:spcPts val="0"/>
                        </a:spcBef>
                        <a:spcAft>
                          <a:spcPts val="0"/>
                        </a:spcAft>
                        <a:buClrTx/>
                        <a:buSzTx/>
                        <a:buFontTx/>
                        <a:buNone/>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195" marR="0" lvl="0" indent="0" algn="l" defTabSz="914400" rtl="0" eaLnBrk="1" fontAlgn="auto" latinLnBrk="0" hangingPunct="1">
                        <a:lnSpc>
                          <a:spcPct val="150000"/>
                        </a:lnSpc>
                        <a:spcBef>
                          <a:spcPts val="0"/>
                        </a:spcBef>
                        <a:spcAft>
                          <a:spcPts val="0"/>
                        </a:spcAft>
                        <a:buClrTx/>
                        <a:buSzTx/>
                        <a:buFontTx/>
                        <a:buNone/>
                        <a:defRPr/>
                      </a:pPr>
                      <a:r>
                        <a:rPr lang="tr-TR" sz="2000" b="1" kern="1200" dirty="0">
                          <a:solidFill>
                            <a:srgbClr val="485793"/>
                          </a:solidFill>
                          <a:effectLst/>
                          <a:latin typeface="+mn-lt"/>
                          <a:ea typeface="+mn-ea"/>
                          <a:cs typeface="+mn-cs"/>
                        </a:rPr>
                        <a:t>Doç. Dr. Serap ÖZER YAMAN</a:t>
                      </a:r>
                      <a:endParaRPr lang="tr-TR" sz="2000" b="1" kern="1200" dirty="0">
                        <a:solidFill>
                          <a:srgbClr val="485793"/>
                        </a:solidFill>
                        <a:effectLst/>
                        <a:latin typeface="+mn-lt"/>
                        <a:ea typeface="+mn-ea"/>
                        <a:cs typeface="+mn-cs"/>
                      </a:endParaRPr>
                    </a:p>
                  </a:txBody>
                  <a:tcPr marL="0" marR="0" marT="0" marB="0" anchor="ctr"/>
                </a:tc>
              </a:tr>
              <a:tr h="520963">
                <a:tc>
                  <a:txBody>
                    <a:bodyPr/>
                    <a:lstStyle/>
                    <a:p>
                      <a:pPr marL="36195" marR="0" indent="0" algn="l" defTabSz="914400" rtl="0" eaLnBrk="1" fontAlgn="auto" latinLnBrk="0" hangingPunct="1">
                        <a:lnSpc>
                          <a:spcPct val="150000"/>
                        </a:lnSpc>
                        <a:spcBef>
                          <a:spcPts val="0"/>
                        </a:spcBef>
                        <a:spcAft>
                          <a:spcPts val="0"/>
                        </a:spcAft>
                        <a:buClrTx/>
                        <a:buSzTx/>
                        <a:buFontTx/>
                        <a:buNone/>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195" marR="0" lvl="0" indent="0" algn="l" defTabSz="914400" rtl="0" eaLnBrk="1" fontAlgn="auto" latinLnBrk="0" hangingPunct="1">
                        <a:lnSpc>
                          <a:spcPct val="150000"/>
                        </a:lnSpc>
                        <a:spcBef>
                          <a:spcPts val="0"/>
                        </a:spcBef>
                        <a:spcAft>
                          <a:spcPts val="0"/>
                        </a:spcAft>
                        <a:buClrTx/>
                        <a:buSzTx/>
                        <a:buFontTx/>
                        <a:buNone/>
                        <a:defRPr/>
                      </a:pPr>
                      <a:r>
                        <a:rPr lang="tr-TR" sz="2000" b="1" dirty="0">
                          <a:solidFill>
                            <a:srgbClr val="485793"/>
                          </a:solidFill>
                          <a:effectLst/>
                          <a:latin typeface="+mn-lt"/>
                          <a:ea typeface="Calibri" panose="020F0502020204030204" pitchFamily="34" charset="0"/>
                          <a:cs typeface="Calibri" panose="020F0502020204030204" pitchFamily="34" charset="0"/>
                        </a:rPr>
                        <a:t>Doç. Dr. Selim KUL</a:t>
                      </a:r>
                      <a:endParaRPr lang="tr-TR" sz="2000" b="1" dirty="0">
                        <a:solidFill>
                          <a:srgbClr val="485793"/>
                        </a:solidFill>
                        <a:effectLst/>
                        <a:latin typeface="+mn-lt"/>
                        <a:ea typeface="Calibri" panose="020F0502020204030204" pitchFamily="34" charset="0"/>
                        <a:cs typeface="Calibri" panose="020F0502020204030204" pitchFamily="34" charset="0"/>
                      </a:endParaRPr>
                    </a:p>
                  </a:txBody>
                  <a:tcPr marL="0" marR="0" marT="0" marB="0" anchor="ctr"/>
                </a:tc>
              </a:tr>
              <a:tr h="811170">
                <a:tc>
                  <a:txBody>
                    <a:bodyPr/>
                    <a:lstStyle/>
                    <a:p>
                      <a:pPr marL="36195" algn="l" rtl="0">
                        <a:lnSpc>
                          <a:spcPct val="100000"/>
                        </a:lnSpc>
                        <a:spcAft>
                          <a:spcPts val="0"/>
                        </a:spcAft>
                      </a:pPr>
                      <a:r>
                        <a:rPr lang="tr-TR" sz="2000" dirty="0">
                          <a:effectLst/>
                        </a:rPr>
                        <a:t>Fakülte </a:t>
                      </a:r>
                      <a:r>
                        <a:rPr lang="tr-TR" sz="2000" baseline="0" dirty="0">
                          <a:effectLst/>
                        </a:rPr>
                        <a:t>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195" indent="0" algn="l">
                        <a:lnSpc>
                          <a:spcPct val="100000"/>
                        </a:lnSpc>
                        <a:spcAft>
                          <a:spcPts val="0"/>
                        </a:spcAft>
                      </a:pPr>
                      <a:r>
                        <a:rPr lang="tr-TR" sz="2000" b="1" dirty="0">
                          <a:solidFill>
                            <a:srgbClr val="962E2E"/>
                          </a:solidFill>
                          <a:effectLst/>
                          <a:latin typeface="+mn-lt"/>
                          <a:ea typeface="Calibri" panose="020F0502020204030204" pitchFamily="34" charset="0"/>
                          <a:cs typeface="Calibri" panose="020F0502020204030204" pitchFamily="34" charset="0"/>
                        </a:rPr>
                        <a:t>Muhammet BİR</a:t>
                      </a:r>
                      <a:endParaRPr lang="tr-TR" sz="2000" b="1" dirty="0">
                        <a:solidFill>
                          <a:srgbClr val="962E2E"/>
                        </a:solidFill>
                        <a:effectLst/>
                        <a:latin typeface="+mn-lt"/>
                        <a:ea typeface="Calibri" panose="020F0502020204030204" pitchFamily="34" charset="0"/>
                        <a:cs typeface="Calibri" panose="020F0502020204030204" pitchFamily="34" charset="0"/>
                      </a:endParaRPr>
                    </a:p>
                  </a:txBody>
                  <a:tcPr marL="0" marR="0" marT="0" marB="0" anchor="ctr"/>
                </a:tc>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endParaRPr lang="tr-TR" sz="36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258415" y="1928194"/>
          <a:ext cx="11748054" cy="3856378"/>
        </p:xfrm>
        <a:graphic>
          <a:graphicData uri="http://schemas.openxmlformats.org/drawingml/2006/table">
            <a:tbl>
              <a:tblPr>
                <a:tableStyleId>{BDBED569-4797-4DF1-A0F4-6AAB3CD982D8}</a:tableStyleId>
              </a:tblPr>
              <a:tblGrid>
                <a:gridCol w="3785692"/>
                <a:gridCol w="782202"/>
                <a:gridCol w="828688"/>
                <a:gridCol w="384027"/>
                <a:gridCol w="4128161"/>
                <a:gridCol w="1017511"/>
                <a:gridCol w="821773"/>
              </a:tblGrid>
              <a:tr h="315720">
                <a:tc>
                  <a:txBody>
                    <a:bodyPr/>
                    <a:lstStyle/>
                    <a:p>
                      <a:pPr marL="36195"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36195" algn="ctr">
                        <a:lnSpc>
                          <a:spcPct val="100000"/>
                        </a:lnSpc>
                        <a:spcAft>
                          <a:spcPts val="0"/>
                        </a:spcAft>
                      </a:pP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cPr marL="3175" marR="3175" marT="3175" marB="0" anchor="ctr"/>
                </a:tc>
                <a:tc hMerge="1">
                  <a:tcPr marL="0" marR="0" marT="0" marB="0" anchor="ctr">
                    <a:solidFill>
                      <a:schemeClr val="accent5"/>
                    </a:solidFill>
                  </a:tcPr>
                </a:tc>
                <a:tc hMerge="1">
                  <a:tcPr marL="0" marR="0" marT="0" marB="0" anchor="ctr"/>
                </a:tc>
                <a:tc hMerge="1">
                  <a:tcPr marL="0" marR="0" marT="0" marB="0" anchor="ctr"/>
                </a:tc>
                <a:tc hMerge="1">
                  <a:tcPr marL="0" marR="0" marT="0" marB="0" anchor="ctr"/>
                </a:tc>
              </a:tr>
              <a:tr h="315720">
                <a:tc>
                  <a:txBody>
                    <a:bodyPr/>
                    <a:lstStyle/>
                    <a:p>
                      <a:pPr marL="36195"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195"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r>
              <a:tr h="322027">
                <a:tc>
                  <a:txBody>
                    <a:bodyPr/>
                    <a:lstStyle/>
                    <a:p>
                      <a:pPr marL="71755">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1755">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027">
                <a:tc>
                  <a:txBody>
                    <a:bodyPr/>
                    <a:lstStyle/>
                    <a:p>
                      <a:pPr marL="71755">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1755">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027">
                <a:tc>
                  <a:txBody>
                    <a:bodyPr/>
                    <a:lstStyle/>
                    <a:p>
                      <a:pPr marL="3619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a:solidFill>
                            <a:srgbClr val="FF0000"/>
                          </a:solidFill>
                          <a:effectLst/>
                        </a:rPr>
                        <a:t> </a:t>
                      </a:r>
                      <a:endParaRPr lang="tr-TR"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19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84388">
                <a:tc>
                  <a:txBody>
                    <a:bodyPr/>
                    <a:lstStyle/>
                    <a:p>
                      <a:pPr marL="71755">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1755">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15720">
                <a:tc>
                  <a:txBody>
                    <a:bodyPr/>
                    <a:lstStyle/>
                    <a:p>
                      <a:pPr marL="71755">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1755">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027">
                <a:tc>
                  <a:txBody>
                    <a:bodyPr/>
                    <a:lstStyle/>
                    <a:p>
                      <a:pPr marL="3619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19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06039">
                <a:tc>
                  <a:txBody>
                    <a:bodyPr/>
                    <a:lstStyle/>
                    <a:p>
                      <a:pPr marL="71755">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1755">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08656">
                <a:tc>
                  <a:txBody>
                    <a:bodyPr/>
                    <a:lstStyle/>
                    <a:p>
                      <a:pPr marL="71755">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2000" b="0">
                          <a:effectLst/>
                        </a:rPr>
                        <a:t> </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1755">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027">
                <a:tc>
                  <a:txBody>
                    <a:bodyPr/>
                    <a:lstStyle/>
                    <a:p>
                      <a:pPr marL="3619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195">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19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endParaRPr lang="tr-TR"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endParaRPr lang="tr-TR" sz="36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endParaRPr lang="tr-TR" b="1" i="1" dirty="0">
              <a:solidFill>
                <a:srgbClr val="C00000"/>
              </a:solidFill>
            </a:endParaRPr>
          </a:p>
        </p:txBody>
      </p:sp>
      <p:graphicFrame>
        <p:nvGraphicFramePr>
          <p:cNvPr id="7" name="Tablo 6"/>
          <p:cNvGraphicFramePr>
            <a:graphicFrameLocks noGrp="1"/>
          </p:cNvGraphicFramePr>
          <p:nvPr/>
        </p:nvGraphicFramePr>
        <p:xfrm>
          <a:off x="447261" y="2057399"/>
          <a:ext cx="11380305" cy="3526710"/>
        </p:xfrm>
        <a:graphic>
          <a:graphicData uri="http://schemas.openxmlformats.org/drawingml/2006/table">
            <a:tbl>
              <a:tblPr>
                <a:tableStyleId>{BDBED569-4797-4DF1-A0F4-6AAB3CD982D8}</a:tableStyleId>
              </a:tblPr>
              <a:tblGrid>
                <a:gridCol w="3640588"/>
                <a:gridCol w="752680"/>
                <a:gridCol w="982444"/>
                <a:gridCol w="504096"/>
                <a:gridCol w="3567302"/>
                <a:gridCol w="1180515"/>
                <a:gridCol w="752680"/>
              </a:tblGrid>
              <a:tr h="324966">
                <a:tc>
                  <a:txBody>
                    <a:bodyPr/>
                    <a:lstStyle/>
                    <a:p>
                      <a:pPr marL="71755"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1755" algn="ctr">
                        <a:lnSpc>
                          <a:spcPct val="107000"/>
                        </a:lnSpc>
                        <a:spcAft>
                          <a:spcPts val="0"/>
                        </a:spcAft>
                      </a:pPr>
                      <a:r>
                        <a:rPr lang="tr-TR" sz="2000" b="1" dirty="0">
                          <a:solidFill>
                            <a:srgbClr val="3333FF"/>
                          </a:solidFill>
                          <a:effectLst/>
                        </a:rPr>
                        <a:t>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cPr/>
                </a:tc>
                <a:tc hMerge="1">
                  <a:tcPr/>
                </a:tc>
                <a:tc hMerge="1">
                  <a:tcPr/>
                </a:tc>
                <a:tc hMerge="1">
                  <a:tcPr/>
                </a:tc>
                <a:tc hMerge="1">
                  <a:tcPr/>
                </a:tc>
              </a:tr>
              <a:tr h="292757">
                <a:tc>
                  <a:txBody>
                    <a:bodyPr/>
                    <a:lstStyle/>
                    <a:p>
                      <a:pPr marL="71755"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303">
                <a:tc>
                  <a:txBody>
                    <a:bodyPr/>
                    <a:lstStyle/>
                    <a:p>
                      <a:pPr marL="71755">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2303">
                <a:tc>
                  <a:txBody>
                    <a:bodyPr/>
                    <a:lstStyle/>
                    <a:p>
                      <a:pPr marL="7175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8" name="Resim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861060" y="5884023"/>
            <a:ext cx="7002780" cy="338554"/>
          </a:xfrm>
          <a:prstGeom prst="rect">
            <a:avLst/>
          </a:prstGeom>
          <a:noFill/>
        </p:spPr>
        <p:txBody>
          <a:bodyPr wrap="square" rtlCol="0">
            <a:spAutoFit/>
          </a:bodyPr>
          <a:lstStyle/>
          <a:p>
            <a:r>
              <a:rPr lang="tr-TR" sz="1600" b="1" i="1" dirty="0">
                <a:solidFill>
                  <a:srgbClr val="C00000"/>
                </a:solidFill>
              </a:rPr>
              <a:t>* Program sayısı ikiden fazla ise başka bir slayt oluşturunuz. </a:t>
            </a:r>
            <a:endParaRPr lang="tr-TR" sz="1600" b="1" i="1" dirty="0">
              <a:solidFill>
                <a:srgbClr val="C00000"/>
              </a:solidFill>
            </a:endParaRPr>
          </a:p>
        </p:txBody>
      </p:sp>
      <p:graphicFrame>
        <p:nvGraphicFramePr>
          <p:cNvPr id="7" name="Tablo 6"/>
          <p:cNvGraphicFramePr>
            <a:graphicFrameLocks noGrp="1"/>
          </p:cNvGraphicFramePr>
          <p:nvPr/>
        </p:nvGraphicFramePr>
        <p:xfrm>
          <a:off x="388121" y="1943099"/>
          <a:ext cx="11407640" cy="3920494"/>
        </p:xfrm>
        <a:graphic>
          <a:graphicData uri="http://schemas.openxmlformats.org/drawingml/2006/table">
            <a:tbl>
              <a:tblPr firstRow="1" firstCol="1" lastRow="1" lastCol="1" bandRow="1" bandCol="1">
                <a:tableStyleId>{BDBED569-4797-4DF1-A0F4-6AAB3CD982D8}</a:tableStyleId>
              </a:tblPr>
              <a:tblGrid>
                <a:gridCol w="1838244"/>
                <a:gridCol w="2381418"/>
                <a:gridCol w="592530"/>
                <a:gridCol w="599807"/>
                <a:gridCol w="599807"/>
                <a:gridCol w="578788"/>
                <a:gridCol w="607891"/>
                <a:gridCol w="607891"/>
                <a:gridCol w="593338"/>
                <a:gridCol w="599807"/>
                <a:gridCol w="599807"/>
                <a:gridCol w="592530"/>
                <a:gridCol w="607891"/>
                <a:gridCol w="607891"/>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cPr/>
                </a:tc>
                <a:tc hMerge="1">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hMerge="1">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cPr/>
                </a:tc>
                <a:tc hMerge="1">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cPr/>
                </a:tc>
                <a:tc hMerge="1">
                  <a:tcPr/>
                </a:tc>
              </a:tr>
              <a:tr h="421523">
                <a:tc vMerge="1">
                  <a:tcPr/>
                </a:tc>
                <a:tc vMerge="1">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rowSpan="5">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rowSpan="5">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nSpc>
                          <a:spcPct val="107000"/>
                        </a:lnSpc>
                        <a:spcAft>
                          <a:spcPts val="800"/>
                        </a:spcAft>
                      </a:pPr>
                      <a:r>
                        <a:rPr lang="tr-TR" sz="1400" b="1" dirty="0">
                          <a:effectLst/>
                        </a:rPr>
                        <a:t>Dördüncü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318320">
                <a:tc vMerge="1">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490" y="775855"/>
            <a:ext cx="9959110" cy="729672"/>
          </a:xfrm>
        </p:spPr>
        <p:txBody>
          <a:bodyPr>
            <a:noAutofit/>
          </a:bodyPr>
          <a:lstStyle/>
          <a:p>
            <a:pPr algn="ctr"/>
            <a:r>
              <a:rPr lang="tr-TR" sz="3200" b="1" dirty="0">
                <a:solidFill>
                  <a:srgbClr val="FF0000"/>
                </a:solidFill>
              </a:rPr>
              <a:t>Çift </a:t>
            </a:r>
            <a:r>
              <a:rPr lang="tr-TR" sz="3200" b="1" dirty="0" err="1">
                <a:solidFill>
                  <a:srgbClr val="FF0000"/>
                </a:solidFill>
              </a:rPr>
              <a:t>Anadal</a:t>
            </a:r>
            <a:r>
              <a:rPr lang="tr-TR" sz="3200" b="1" dirty="0">
                <a:solidFill>
                  <a:srgbClr val="FF0000"/>
                </a:solidFill>
              </a:rPr>
              <a:t> Programı Sayısı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683490" y="1976580"/>
          <a:ext cx="11111347" cy="4059318"/>
        </p:xfrm>
        <a:graphic>
          <a:graphicData uri="http://schemas.openxmlformats.org/drawingml/2006/table">
            <a:tbl>
              <a:tblPr>
                <a:tableStyleId>{BDBED569-4797-4DF1-A0F4-6AAB3CD982D8}</a:tableStyleId>
              </a:tblPr>
              <a:tblGrid>
                <a:gridCol w="2687180"/>
                <a:gridCol w="3077703"/>
                <a:gridCol w="2519812"/>
                <a:gridCol w="2826652"/>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cPr marL="9525" marR="9525" marT="9525" marB="0" anchor="ctr"/>
                </a:tc>
                <a:tc gridSpan="2">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cPr/>
                </a:tc>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cPr/>
                </a:tc>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Ana Bilim - Sanat Dalı/ 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Ana Bilim - Sanat Dalı/ 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r>
              <a:tr h="402501">
                <a:tc>
                  <a:txBody>
                    <a:bodyPr/>
                    <a:lstStyle/>
                    <a:p>
                      <a:pPr>
                        <a:lnSpc>
                          <a:spcPct val="107000"/>
                        </a:lnSpc>
                        <a:spcAft>
                          <a:spcPts val="0"/>
                        </a:spcAft>
                      </a:pPr>
                      <a:r>
                        <a:rPr lang="tr-TR" sz="2000" dirty="0">
                          <a:effectLst/>
                          <a:latin typeface="+mn-lt"/>
                        </a:rPr>
                        <a:t> Yok</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pic>
        <p:nvPicPr>
          <p:cNvPr id="6" name="Resim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27271" y="6309753"/>
            <a:ext cx="388992" cy="3943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endParaRPr lang="tr-TR" sz="9600" b="1" dirty="0">
              <a:solidFill>
                <a:srgbClr val="FF0000"/>
              </a:solidFill>
            </a:endParaRP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221647" y="1783599"/>
          <a:ext cx="11637843" cy="4078328"/>
        </p:xfrm>
        <a:graphic>
          <a:graphicData uri="http://schemas.openxmlformats.org/drawingml/2006/table">
            <a:tbl>
              <a:tblPr firstRow="1" firstCol="1" bandRow="1">
                <a:tableStyleId>{BDBED569-4797-4DF1-A0F4-6AAB3CD982D8}</a:tableStyleId>
              </a:tblPr>
              <a:tblGrid>
                <a:gridCol w="2445889"/>
                <a:gridCol w="596626"/>
                <a:gridCol w="556553"/>
                <a:gridCol w="1020347"/>
                <a:gridCol w="890485"/>
                <a:gridCol w="1011071"/>
                <a:gridCol w="1113106"/>
                <a:gridCol w="1210052"/>
                <a:gridCol w="867745"/>
                <a:gridCol w="1030750"/>
                <a:gridCol w="895219"/>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endParaRPr lang="tr-TR" sz="1200" dirty="0">
                        <a:solidFill>
                          <a:srgbClr val="FF0000"/>
                        </a:solidFill>
                        <a:effectLst/>
                      </a:endParaRP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endParaRPr lang="tr-TR" sz="1200" dirty="0">
                        <a:solidFill>
                          <a:srgbClr val="FF0000"/>
                        </a:solidFill>
                        <a:effectLst/>
                      </a:endParaRP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5</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15-20</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5</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5</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5</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5</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3</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30-- 50</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3</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3</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3</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marR="0" lvl="0" indent="0" algn="l" defTabSz="914400" rtl="0" eaLnBrk="1" fontAlgn="auto" latinLnBrk="0" hangingPunct="1">
                        <a:lnSpc>
                          <a:spcPct val="100000"/>
                        </a:lnSpc>
                        <a:spcBef>
                          <a:spcPts val="0"/>
                        </a:spcBef>
                        <a:spcAft>
                          <a:spcPts val="0"/>
                        </a:spcAft>
                        <a:buClrTx/>
                        <a:buSzTx/>
                        <a:buFontTx/>
                        <a:buNone/>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2</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20 - 40</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15265">
                <a:tc>
                  <a:txBody>
                    <a:bodyPr/>
                    <a:lstStyle/>
                    <a:p>
                      <a:pPr marL="36195">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20-25</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1</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57514">
                <a:tc>
                  <a:txBody>
                    <a:bodyPr/>
                    <a:lstStyle/>
                    <a:p>
                      <a:pPr marL="36195">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yok</a:t>
                      </a: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32111">
                <a:tc>
                  <a:txBody>
                    <a:bodyPr/>
                    <a:lstStyle/>
                    <a:p>
                      <a:pPr marL="36195"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4" name="Tablo 3"/>
          <p:cNvGraphicFramePr>
            <a:graphicFrameLocks noGrp="1"/>
          </p:cNvGraphicFramePr>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gridCol w="1847273"/>
                <a:gridCol w="1551709"/>
                <a:gridCol w="2761672"/>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r>
              <a:tr h="451452">
                <a:tc>
                  <a:txBody>
                    <a:bodyPr/>
                    <a:lstStyle/>
                    <a:p>
                      <a:pPr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2400" dirty="0">
                          <a:effectLst/>
                          <a:latin typeface="+mn-lt"/>
                          <a:cs typeface="Times New Roman" panose="02020603050405020304" pitchFamily="18" charset="0"/>
                        </a:rPr>
                        <a:t>Yok</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tr>
              <a:tr h="451452">
                <a:tc>
                  <a:txBody>
                    <a:bodyPr/>
                    <a:lstStyle/>
                    <a:p>
                      <a:pPr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2400" dirty="0">
                          <a:effectLst/>
                          <a:latin typeface="+mn-lt"/>
                          <a:cs typeface="Times New Roman" panose="02020603050405020304" pitchFamily="18" charset="0"/>
                        </a:rPr>
                        <a:t>Yok</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tr>
              <a:tr h="451452">
                <a:tc>
                  <a:txBody>
                    <a:bodyPr/>
                    <a:lstStyle/>
                    <a:p>
                      <a:pPr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2400" dirty="0">
                          <a:effectLst/>
                          <a:latin typeface="+mn-lt"/>
                          <a:cs typeface="Times New Roman" panose="02020603050405020304" pitchFamily="18" charset="0"/>
                        </a:rPr>
                        <a:t>Yok</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tr>
              <a:tr h="451452">
                <a:tc>
                  <a:txBody>
                    <a:bodyPr/>
                    <a:lstStyle/>
                    <a:p>
                      <a:pPr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2400" dirty="0">
                          <a:effectLst/>
                          <a:latin typeface="+mn-lt"/>
                          <a:cs typeface="Times New Roman" panose="02020603050405020304" pitchFamily="18" charset="0"/>
                        </a:rPr>
                        <a:t>3</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tr>
              <a:tr h="451452">
                <a:tc>
                  <a:txBody>
                    <a:bodyPr/>
                    <a:lstStyle/>
                    <a:p>
                      <a:pPr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2400" dirty="0">
                          <a:effectLst/>
                          <a:latin typeface="+mn-lt"/>
                          <a:cs typeface="Times New Roman" panose="02020603050405020304" pitchFamily="18" charset="0"/>
                        </a:rPr>
                        <a:t>3</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9525" marR="9525" marT="9525" marB="0" anchor="ctr"/>
                </a:tc>
              </a:tr>
              <a:tr h="451452">
                <a:tc>
                  <a:txBody>
                    <a:bodyPr/>
                    <a:lstStyle/>
                    <a:p>
                      <a:pPr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2400" dirty="0">
                          <a:effectLst/>
                          <a:latin typeface="+mn-lt"/>
                          <a:cs typeface="Times New Roman" panose="02020603050405020304" pitchFamily="18" charset="0"/>
                        </a:rPr>
                        <a:t>Yok</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nvGraphicFramePr>
        <p:xfrm>
          <a:off x="346080" y="2068815"/>
          <a:ext cx="11572685" cy="3090196"/>
        </p:xfrm>
        <a:graphic>
          <a:graphicData uri="http://schemas.openxmlformats.org/drawingml/2006/table">
            <a:tbl>
              <a:tblPr firstRow="1" firstCol="1" bandRow="1">
                <a:tableStyleId>{BDBED569-4797-4DF1-A0F4-6AAB3CD982D8}</a:tableStyleId>
              </a:tblPr>
              <a:tblGrid>
                <a:gridCol w="2436116"/>
                <a:gridCol w="1023186"/>
                <a:gridCol w="1560945"/>
                <a:gridCol w="1551709"/>
                <a:gridCol w="2493819"/>
                <a:gridCol w="2506910"/>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2000" dirty="0">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r>
                        <a:rPr lang="tr-TR" sz="2000">
                          <a:effectLst/>
                          <a:latin typeface="+mn-lt"/>
                          <a:cs typeface="Times New Roman" panose="02020603050405020304" pitchFamily="18" charset="0"/>
                        </a:rPr>
                        <a:t>3</a:t>
                      </a:r>
                      <a:endParaRPr lang="tr-TR" sz="2000">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gridCol w="2192436"/>
                <a:gridCol w="3491276"/>
                <a:gridCol w="2288599"/>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r>
              <a:tr h="391953">
                <a:tc>
                  <a:txBody>
                    <a:bodyPr/>
                    <a:lstStyle/>
                    <a:p>
                      <a:pPr marL="36195">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14</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0</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marR="0" lvl="0" indent="0" algn="l" defTabSz="914400" rtl="0" eaLnBrk="1" fontAlgn="auto" latinLnBrk="0" hangingPunct="1">
                        <a:lnSpc>
                          <a:spcPct val="100000"/>
                        </a:lnSpc>
                        <a:spcBef>
                          <a:spcPts val="0"/>
                        </a:spcBef>
                        <a:spcAft>
                          <a:spcPts val="0"/>
                        </a:spcAft>
                        <a:buClrTx/>
                        <a:buSzTx/>
                        <a:buFontTx/>
                        <a:buNone/>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0</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ctr" defTabSz="914400" rtl="0" eaLnBrk="1" fontAlgn="auto" latinLnBrk="0" hangingPunct="1">
                        <a:lnSpc>
                          <a:spcPct val="107000"/>
                        </a:lnSpc>
                        <a:spcBef>
                          <a:spcPts val="0"/>
                        </a:spcBef>
                        <a:spcAft>
                          <a:spcPts val="800"/>
                        </a:spcAft>
                        <a:buClrTx/>
                        <a:buSzTx/>
                        <a:buFontTx/>
                        <a:buNone/>
                        <a:defRPr/>
                      </a:pPr>
                      <a:r>
                        <a:rPr lang="tr-TR" sz="1800" b="1" dirty="0">
                          <a:effectLst/>
                          <a:latin typeface="+mn-lt"/>
                          <a:ea typeface="Calibri" panose="020F0502020204030204" pitchFamily="34" charset="0"/>
                          <a:cs typeface="Calibri" panose="020F0502020204030204" pitchFamily="34" charset="0"/>
                        </a:rPr>
                        <a:t>0</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391953">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 0</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195" marR="0" lvl="0" indent="0" algn="l" defTabSz="914400" rtl="0" eaLnBrk="1" fontAlgn="auto" latinLnBrk="0" hangingPunct="1">
                        <a:lnSpc>
                          <a:spcPct val="107000"/>
                        </a:lnSpc>
                        <a:spcBef>
                          <a:spcPts val="0"/>
                        </a:spcBef>
                        <a:spcAft>
                          <a:spcPts val="800"/>
                        </a:spcAft>
                        <a:buClrTx/>
                        <a:buSzTx/>
                        <a:buFontTx/>
                        <a:buNone/>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195"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endParaRPr lang="tr-TR" sz="18500" b="1" dirty="0">
              <a:solidFill>
                <a:srgbClr val="3333FF"/>
              </a:solidFill>
            </a:endParaRP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
        <p:nvSpPr>
          <p:cNvPr id="7" name="Unvan 3"/>
          <p:cNvSpPr txBox="1"/>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nvGraphicFramePr>
        <p:xfrm>
          <a:off x="496390" y="1782621"/>
          <a:ext cx="11372339" cy="4044793"/>
        </p:xfrm>
        <a:graphic>
          <a:graphicData uri="http://schemas.openxmlformats.org/drawingml/2006/table">
            <a:tbl>
              <a:tblPr firstRow="1" firstCol="1" bandRow="1">
                <a:tableStyleId>{BDBED569-4797-4DF1-A0F4-6AAB3CD982D8}</a:tableStyleId>
              </a:tblPr>
              <a:tblGrid>
                <a:gridCol w="2902592"/>
                <a:gridCol w="3001505"/>
                <a:gridCol w="2733655"/>
                <a:gridCol w="2734587"/>
              </a:tblGrid>
              <a:tr h="559051">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endParaRPr lang="tr-TR" sz="1800" dirty="0">
                        <a:solidFill>
                          <a:srgbClr val="FF0000"/>
                        </a:solidFill>
                        <a:effectLst/>
                        <a:latin typeface="+mn-lt"/>
                      </a:endParaRPr>
                    </a:p>
                    <a:p>
                      <a:pPr algn="ctr">
                        <a:lnSpc>
                          <a:spcPct val="100000"/>
                        </a:lnSpc>
                        <a:spcAft>
                          <a:spcPts val="0"/>
                        </a:spcAft>
                      </a:pP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r>
              <a:tr h="447492">
                <a:tc>
                  <a:txBody>
                    <a:bodyPr/>
                    <a:lstStyle/>
                    <a:p>
                      <a:r>
                        <a:rPr lang="tr-TR" sz="1800" dirty="0">
                          <a:effectLst/>
                          <a:latin typeface="+mn-lt"/>
                          <a:cs typeface="Times New Roman" panose="02020603050405020304" pitchFamily="18" charset="0"/>
                        </a:rPr>
                        <a:t>Cerrahi Tıp Bilimleri Bölümü</a:t>
                      </a:r>
                      <a:endParaRPr lang="tr-TR" sz="1800" dirty="0">
                        <a:effectLst/>
                        <a:latin typeface="+mn-lt"/>
                        <a:cs typeface="Times New Roman" panose="02020603050405020304" pitchFamily="18" charset="0"/>
                      </a:endParaRPr>
                    </a:p>
                  </a:txBody>
                  <a:tcPr marL="68580" marR="68580" marT="0" marB="0" anchor="ctr"/>
                </a:tc>
                <a:tc>
                  <a:txBody>
                    <a:bodyPr/>
                    <a:lstStyle/>
                    <a:p>
                      <a:r>
                        <a:rPr lang="tr-TR" sz="1800" dirty="0">
                          <a:effectLst/>
                          <a:latin typeface="+mn-lt"/>
                          <a:cs typeface="Times New Roman" panose="02020603050405020304" pitchFamily="18" charset="0"/>
                        </a:rPr>
                        <a:t>Prof. Dr. Faruk AKSOY</a:t>
                      </a:r>
                      <a:endParaRPr lang="tr-TR" sz="1800" dirty="0">
                        <a:effectLst/>
                        <a:latin typeface="+mn-lt"/>
                        <a:cs typeface="Times New Roman" panose="02020603050405020304" pitchFamily="18" charset="0"/>
                      </a:endParaRPr>
                    </a:p>
                  </a:txBody>
                  <a:tcPr marL="68580" marR="68580" marT="0" marB="0" anchor="ctr"/>
                </a:tc>
                <a:tc>
                  <a:txBody>
                    <a:bodyPr/>
                    <a:lstStyle/>
                    <a:p>
                      <a:r>
                        <a:rPr lang="tr-TR" sz="1800">
                          <a:effectLst/>
                          <a:latin typeface="+mn-lt"/>
                          <a:cs typeface="Times New Roman" panose="02020603050405020304" pitchFamily="18" charset="0"/>
                        </a:rPr>
                        <a:t>Doç. Dr. Şebnem ALANYA TOSUN</a:t>
                      </a:r>
                      <a:endParaRPr lang="tr-TR" sz="180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r>
              <a:tr h="447492">
                <a:tc>
                  <a:txBody>
                    <a:bodyPr/>
                    <a:lstStyle/>
                    <a:p>
                      <a:r>
                        <a:rPr lang="tr-TR" sz="1800" dirty="0">
                          <a:effectLst/>
                          <a:latin typeface="+mn-lt"/>
                          <a:cs typeface="Times New Roman" panose="02020603050405020304" pitchFamily="18" charset="0"/>
                        </a:rPr>
                        <a:t>Dahili Tıp Bilimleri Bölümü</a:t>
                      </a:r>
                      <a:endParaRPr lang="tr-TR" sz="1800" dirty="0">
                        <a:effectLst/>
                        <a:latin typeface="+mn-lt"/>
                        <a:cs typeface="Times New Roman" panose="02020603050405020304" pitchFamily="18" charset="0"/>
                      </a:endParaRPr>
                    </a:p>
                  </a:txBody>
                  <a:tcPr marL="68580" marR="68580" marT="0" marB="0" anchor="ctr"/>
                </a:tc>
                <a:tc>
                  <a:txBody>
                    <a:bodyPr/>
                    <a:lstStyle/>
                    <a:p>
                      <a:r>
                        <a:rPr lang="tr-TR" sz="1800" dirty="0">
                          <a:effectLst/>
                          <a:latin typeface="+mn-lt"/>
                          <a:cs typeface="Times New Roman" panose="02020603050405020304" pitchFamily="18" charset="0"/>
                        </a:rPr>
                        <a:t>Prof. Dr. Süleyman TÜREDİ</a:t>
                      </a:r>
                      <a:endParaRPr lang="tr-TR" sz="1800" dirty="0">
                        <a:effectLst/>
                        <a:latin typeface="+mn-lt"/>
                        <a:cs typeface="Times New Roman" panose="02020603050405020304" pitchFamily="18" charset="0"/>
                      </a:endParaRPr>
                    </a:p>
                  </a:txBody>
                  <a:tcPr marL="68580" marR="68580" marT="0" marB="0" anchor="ctr"/>
                </a:tc>
                <a:tc>
                  <a:txBody>
                    <a:bodyPr/>
                    <a:lstStyle/>
                    <a:p>
                      <a:r>
                        <a:rPr lang="tr-TR" sz="1800">
                          <a:effectLst/>
                          <a:latin typeface="+mn-lt"/>
                          <a:cs typeface="Times New Roman" panose="02020603050405020304" pitchFamily="18" charset="0"/>
                        </a:rPr>
                        <a:t>Dr. Öğr. Üyesi Özgen GÖNENÇ ÇEKİÇ</a:t>
                      </a:r>
                      <a:endParaRPr lang="tr-TR" sz="180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r>
              <a:tr h="447492">
                <a:tc>
                  <a:txBody>
                    <a:bodyPr/>
                    <a:lstStyle/>
                    <a:p>
                      <a:pPr>
                        <a:lnSpc>
                          <a:spcPct val="107000"/>
                        </a:lnSpc>
                        <a:spcAft>
                          <a:spcPts val="0"/>
                        </a:spcAft>
                      </a:pPr>
                      <a:r>
                        <a:rPr lang="tr-TR" sz="1800" dirty="0">
                          <a:effectLst/>
                          <a:latin typeface="+mn-lt"/>
                        </a:rPr>
                        <a:t>Temel Tıp Bilimleri Bölümü</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Doç. Dr. Serap ÖZER YAMAN</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r>
              <a:tr h="447492">
                <a:tc>
                  <a:txBody>
                    <a:bodyPr/>
                    <a:lstStyle/>
                    <a:p>
                      <a:pP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r>
              <a:tr h="447492">
                <a:tc>
                  <a:txBody>
                    <a:bodyPr/>
                    <a:lstStyle/>
                    <a:p>
                      <a:pP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r>
              <a:tr h="447492">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r>
              <a:tr h="299247">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r>
              <a:tr h="299247">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endParaRPr lang="tr-TR" b="1" i="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241378" y="1968423"/>
          <a:ext cx="11466917" cy="3940103"/>
        </p:xfrm>
        <a:graphic>
          <a:graphicData uri="http://schemas.openxmlformats.org/drawingml/2006/table">
            <a:tbl>
              <a:tblPr firstRow="1" firstCol="1" lastRow="1" lastCol="1" bandRow="1" bandCol="1">
                <a:tableStyleId>{5940675A-B579-460E-94D1-54222C63F5DA}</a:tableStyleId>
              </a:tblPr>
              <a:tblGrid>
                <a:gridCol w="9886596"/>
                <a:gridCol w="884583"/>
                <a:gridCol w="695738"/>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11 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69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361450" y="2051551"/>
          <a:ext cx="11466917" cy="3403958"/>
        </p:xfrm>
        <a:graphic>
          <a:graphicData uri="http://schemas.openxmlformats.org/drawingml/2006/table">
            <a:tbl>
              <a:tblPr firstRow="1" firstCol="1" lastRow="1" lastCol="1" bandRow="1" bandCol="1">
                <a:tableStyleId>{5940675A-B579-460E-94D1-54222C63F5DA}</a:tableStyleId>
              </a:tblPr>
              <a:tblGrid>
                <a:gridCol w="9886596"/>
                <a:gridCol w="884583"/>
                <a:gridCol w="695738"/>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7" name="6 Tablo"/>
          <p:cNvGraphicFramePr>
            <a:graphicFrameLocks noGrp="1"/>
          </p:cNvGraphicFramePr>
          <p:nvPr/>
        </p:nvGraphicFramePr>
        <p:xfrm>
          <a:off x="366373" y="5441979"/>
          <a:ext cx="11466917" cy="432423"/>
        </p:xfrm>
        <a:graphic>
          <a:graphicData uri="http://schemas.openxmlformats.org/drawingml/2006/table">
            <a:tbl>
              <a:tblPr firstRow="1" firstCol="1" lastRow="1" lastCol="1" bandRow="1" bandCol="1">
                <a:tableStyleId>{5940675A-B579-460E-94D1-54222C63F5DA}</a:tableStyleId>
              </a:tblPr>
              <a:tblGrid>
                <a:gridCol w="9886596"/>
                <a:gridCol w="884583"/>
                <a:gridCol w="695738"/>
              </a:tblGrid>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defRPr/>
                      </a:pPr>
                      <a:r>
                        <a:rPr lang="tr-TR" sz="1400" b="1" dirty="0" smtClean="0">
                          <a:solidFill>
                            <a:srgbClr val="FF0000"/>
                          </a:solidFill>
                          <a:effectLst/>
                        </a:rPr>
                        <a:t>TR Dizin </a:t>
                      </a:r>
                      <a:r>
                        <a:rPr lang="tr-TR" sz="1400" dirty="0" smtClean="0">
                          <a:effectLst/>
                        </a:rPr>
                        <a:t>kapsamındaki </a:t>
                      </a:r>
                      <a:r>
                        <a:rPr lang="tr-TR" sz="1400" dirty="0">
                          <a:effectLst/>
                        </a:rPr>
                        <a:t>dergilerde </a:t>
                      </a:r>
                      <a:r>
                        <a:rPr lang="tr-TR" sz="1400" dirty="0" smtClean="0">
                          <a:effectLst/>
                        </a:rPr>
                        <a:t>(</a:t>
                      </a:r>
                      <a:r>
                        <a:rPr lang="tr-TR" sz="1400" dirty="0" err="1" smtClean="0">
                          <a:solidFill>
                            <a:srgbClr val="3333FF"/>
                          </a:solidFill>
                          <a:effectLst/>
                        </a:rPr>
                        <a:t>Ulakbim</a:t>
                      </a:r>
                      <a:r>
                        <a:rPr lang="tr-TR" sz="1400" baseline="0" dirty="0" smtClean="0">
                          <a:solidFill>
                            <a:srgbClr val="3333FF"/>
                          </a:solidFill>
                          <a:effectLst/>
                        </a:rPr>
                        <a:t>-ulusal  olarak </a:t>
                      </a:r>
                      <a:r>
                        <a:rPr lang="tr-TR" sz="1400" dirty="0" smtClean="0">
                          <a:solidFill>
                            <a:srgbClr val="3333FF"/>
                          </a:solidFill>
                          <a:effectLst/>
                        </a:rPr>
                        <a:t>taranan </a:t>
                      </a:r>
                      <a:r>
                        <a:rPr lang="tr-TR" sz="1400" dirty="0">
                          <a:solidFill>
                            <a:srgbClr val="3333FF"/>
                          </a:solidFill>
                          <a:effectLst/>
                        </a:rPr>
                        <a:t>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a:t>
                      </a:r>
                      <a:r>
                        <a:rPr lang="tr-TR" sz="1400" u="sng" dirty="0" smtClean="0">
                          <a:effectLst/>
                          <a:latin typeface="+mn-lt"/>
                          <a:ea typeface="Calibri" panose="020F0502020204030204" pitchFamily="34" charset="0"/>
                          <a:cs typeface="Times New Roman" panose="02020603050405020304" pitchFamily="18" charset="0"/>
                        </a:rPr>
                        <a:t>üyesi </a:t>
                      </a:r>
                      <a:r>
                        <a:rPr lang="tr-TR" sz="1400" dirty="0" smtClean="0">
                          <a:effectLst/>
                          <a:latin typeface="+mn-lt"/>
                          <a:ea typeface="Calibri" panose="020F0502020204030204" pitchFamily="34" charset="0"/>
                          <a:cs typeface="Times New Roman" panose="02020603050405020304" pitchFamily="18" charset="0"/>
                        </a:rPr>
                        <a:t>başına </a:t>
                      </a:r>
                      <a:r>
                        <a:rPr lang="tr-TR" sz="1400" dirty="0">
                          <a:effectLst/>
                          <a:latin typeface="+mn-lt"/>
                          <a:ea typeface="Calibri" panose="020F0502020204030204" pitchFamily="34" charset="0"/>
                          <a:cs typeface="Times New Roman" panose="02020603050405020304" pitchFamily="18" charset="0"/>
                        </a:rPr>
                        <a:t>düşen yayın sayısı</a:t>
                      </a:r>
                      <a:endParaRPr lang="tr-T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gridCol w="790980"/>
                <a:gridCol w="794327"/>
              </a:tblGrid>
              <a:tr h="335052">
                <a:tc>
                  <a:txBody>
                    <a:bodyPr/>
                    <a:lstStyle/>
                    <a:p>
                      <a:pPr marL="36195"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3777">
                <a:tc>
                  <a:txBody>
                    <a:bodyPr/>
                    <a:lstStyle/>
                    <a:p>
                      <a:pPr marL="36195"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r>
                        <a:rPr lang="tr-TR" sz="1600" dirty="0" smtClean="0">
                          <a:effectLst/>
                        </a:rPr>
                        <a:t>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1083">
                <a:tc>
                  <a:txBody>
                    <a:bodyPr/>
                    <a:lstStyle/>
                    <a:p>
                      <a:pPr marL="36195"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3777">
                <a:tc>
                  <a:txBody>
                    <a:bodyPr/>
                    <a:lstStyle/>
                    <a:p>
                      <a:pPr marL="36195"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1083">
                <a:tc>
                  <a:txBody>
                    <a:bodyPr/>
                    <a:lstStyle/>
                    <a:p>
                      <a:pPr marL="36195"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4854">
                <a:tc>
                  <a:txBody>
                    <a:bodyPr/>
                    <a:lstStyle/>
                    <a:p>
                      <a:pPr marL="36195"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4493">
                <a:tc>
                  <a:txBody>
                    <a:bodyPr/>
                    <a:lstStyle/>
                    <a:p>
                      <a:pPr marL="36195"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4493">
                <a:tc>
                  <a:txBody>
                    <a:bodyPr/>
                    <a:lstStyle/>
                    <a:p>
                      <a:pPr marL="36195"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4493">
                <a:tc>
                  <a:txBody>
                    <a:bodyPr/>
                    <a:lstStyle/>
                    <a:p>
                      <a:pPr marL="36195"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2124">
                <a:tc>
                  <a:txBody>
                    <a:bodyPr/>
                    <a:lstStyle/>
                    <a:p>
                      <a:pPr marL="36195"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nSpc>
                          <a:spcPct val="100000"/>
                        </a:lnSpc>
                        <a:spcAft>
                          <a:spcPts val="0"/>
                        </a:spcAft>
                      </a:pPr>
                      <a:r>
                        <a:rPr lang="tr-TR" sz="1600" dirty="0">
                          <a:effectLst/>
                        </a:rPr>
                        <a:t> </a:t>
                      </a:r>
                      <a:r>
                        <a:rPr lang="tr-TR" sz="1600" dirty="0" smtClean="0">
                          <a:effectLst/>
                        </a:rPr>
                        <a:t>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3" name="Tablo 2"/>
          <p:cNvGraphicFramePr>
            <a:graphicFrameLocks noGrp="1"/>
          </p:cNvGraphicFramePr>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gridCol w="754689"/>
                <a:gridCol w="633940"/>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endParaRPr lang="tr-TR" sz="1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3" name="Tablo 2"/>
          <p:cNvGraphicFramePr>
            <a:graphicFrameLocks noGrp="1"/>
          </p:cNvGraphicFramePr>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gridCol w="778639"/>
                <a:gridCol w="674190"/>
              </a:tblGrid>
              <a:tr h="442019">
                <a:tc>
                  <a:txBody>
                    <a:bodyPr/>
                    <a:lstStyle/>
                    <a:p>
                      <a:pPr marL="71755"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r>
              <a:tr h="741464">
                <a:tc>
                  <a:txBody>
                    <a:bodyPr/>
                    <a:lstStyle/>
                    <a:p>
                      <a:pPr marL="71755">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r>
                        <a:rPr lang="tr-TR" sz="900" dirty="0" smtClean="0">
                          <a:effectLst/>
                        </a:rPr>
                        <a:t>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r h="741464">
                <a:tc>
                  <a:txBody>
                    <a:bodyPr/>
                    <a:lstStyle/>
                    <a:p>
                      <a:pPr marL="71755">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r>
                        <a:rPr lang="tr-TR" sz="900" dirty="0" smtClean="0">
                          <a:effectLst/>
                        </a:rPr>
                        <a:t>15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r h="496415">
                <a:tc>
                  <a:txBody>
                    <a:bodyPr/>
                    <a:lstStyle/>
                    <a:p>
                      <a:pPr marL="71755">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r h="568692">
                <a:tc>
                  <a:txBody>
                    <a:bodyPr/>
                    <a:lstStyle/>
                    <a:p>
                      <a:pPr marL="71755" marR="0" lvl="0" indent="0" algn="l" defTabSz="914400" rtl="0" eaLnBrk="1" fontAlgn="auto" latinLnBrk="0" hangingPunct="1">
                        <a:lnSpc>
                          <a:spcPct val="100000"/>
                        </a:lnSpc>
                        <a:spcBef>
                          <a:spcPts val="0"/>
                        </a:spcBef>
                        <a:spcAft>
                          <a:spcPts val="0"/>
                        </a:spcAft>
                        <a:buClrTx/>
                        <a:buSzTx/>
                        <a:buFontTx/>
                        <a:buNone/>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r h="568692">
                <a:tc>
                  <a:txBody>
                    <a:bodyPr/>
                    <a:lstStyle/>
                    <a:p>
                      <a:pPr marL="71755">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r h="287966">
                <a:tc>
                  <a:txBody>
                    <a:bodyPr/>
                    <a:lstStyle/>
                    <a:p>
                      <a:pPr marL="71755">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r h="287966">
                <a:tc>
                  <a:txBody>
                    <a:bodyPr/>
                    <a:lstStyle/>
                    <a:p>
                      <a:pPr marL="71755"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1755">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1755">
                        <a:lnSpc>
                          <a:spcPct val="100000"/>
                        </a:lnSpc>
                        <a:spcAft>
                          <a:spcPts val="0"/>
                        </a:spcAft>
                      </a:pPr>
                      <a:r>
                        <a:rPr lang="tr-TR" sz="900" dirty="0">
                          <a:effectLst/>
                        </a:rPr>
                        <a:t> </a:t>
                      </a:r>
                      <a:r>
                        <a:rPr lang="tr-TR" sz="900" dirty="0" smtClean="0">
                          <a:effectLst/>
                        </a:rPr>
                        <a:t>18</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7" name="Tablo 6"/>
          <p:cNvGraphicFramePr>
            <a:graphicFrameLocks noGrp="1"/>
          </p:cNvGraphicFramePr>
          <p:nvPr/>
        </p:nvGraphicFramePr>
        <p:xfrm>
          <a:off x="365757" y="1870989"/>
          <a:ext cx="11342538" cy="4015849"/>
        </p:xfrm>
        <a:graphic>
          <a:graphicData uri="http://schemas.openxmlformats.org/drawingml/2006/table">
            <a:tbl>
              <a:tblPr firstRow="1" firstCol="1" lastRow="1" lastCol="1" bandRow="1" bandCol="1">
                <a:tableStyleId>{5940675A-B579-460E-94D1-54222C63F5DA}</a:tableStyleId>
              </a:tblPr>
              <a:tblGrid>
                <a:gridCol w="8990679"/>
                <a:gridCol w="1182255"/>
                <a:gridCol w="1169604"/>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r>
                        <a:rPr lang="tr-TR" sz="1600" dirty="0" smtClean="0">
                          <a:effectLst/>
                        </a:rPr>
                        <a:t>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116">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r>
                        <a:rPr lang="tr-TR" sz="1600" dirty="0" smtClean="0">
                          <a:effectLst/>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r>
                        <a:rPr lang="tr-TR" sz="1600" dirty="0" smtClean="0">
                          <a:effectLst/>
                        </a:rPr>
                        <a:t>15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endParaRPr lang="tr-TR" sz="1200" b="1" i="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3" name="Tablo 2"/>
          <p:cNvGraphicFramePr>
            <a:graphicFrameLocks noGrp="1"/>
          </p:cNvGraphicFramePr>
          <p:nvPr/>
        </p:nvGraphicFramePr>
        <p:xfrm>
          <a:off x="470263" y="1943069"/>
          <a:ext cx="11208215" cy="4163929"/>
        </p:xfrm>
        <a:graphic>
          <a:graphicData uri="http://schemas.openxmlformats.org/drawingml/2006/table">
            <a:tbl>
              <a:tblPr firstRow="1" firstCol="1" lastRow="1" lastCol="1" bandRow="1" bandCol="1">
                <a:tableStyleId>{5940675A-B579-460E-94D1-54222C63F5DA}</a:tableStyleId>
              </a:tblPr>
              <a:tblGrid>
                <a:gridCol w="9767041"/>
                <a:gridCol w="805070"/>
                <a:gridCol w="636104"/>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r h="702189">
                <a:tc>
                  <a:txBody>
                    <a:bodyPr/>
                    <a:lstStyle/>
                    <a:p>
                      <a:pPr marL="71755">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r>
                        <a:rPr lang="tr-TR" sz="1000" dirty="0" smtClean="0">
                          <a:effectLst/>
                        </a:rPr>
                        <a:t>100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r h="778428">
                <a:tc>
                  <a:txBody>
                    <a:bodyPr/>
                    <a:lstStyle/>
                    <a:p>
                      <a:pPr marL="71755">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r>
                        <a:rPr lang="tr-TR" sz="1000" dirty="0" smtClean="0">
                          <a:effectLst/>
                        </a:rPr>
                        <a:t>45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r h="585897">
                <a:tc>
                  <a:txBody>
                    <a:bodyPr/>
                    <a:lstStyle/>
                    <a:p>
                      <a:pPr marL="71755">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r h="688430">
                <a:tc>
                  <a:txBody>
                    <a:bodyPr/>
                    <a:lstStyle/>
                    <a:p>
                      <a:pPr marL="71755">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r h="585897">
                <a:tc>
                  <a:txBody>
                    <a:bodyPr/>
                    <a:lstStyle/>
                    <a:p>
                      <a:pPr marL="71755">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r>
                        <a:rPr lang="tr-TR" sz="1000" dirty="0" smtClean="0">
                          <a:effectLst/>
                        </a:rPr>
                        <a:t>145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endParaRPr lang="tr-TR" sz="1200" b="1" i="1" dirty="0">
              <a:solidFill>
                <a:srgbClr val="C00000"/>
              </a:solidFill>
            </a:endParaRPr>
          </a:p>
        </p:txBody>
      </p:sp>
      <p:graphicFrame>
        <p:nvGraphicFramePr>
          <p:cNvPr id="3" name="Tablo 2"/>
          <p:cNvGraphicFramePr>
            <a:graphicFrameLocks noGrp="1"/>
          </p:cNvGraphicFramePr>
          <p:nvPr/>
        </p:nvGraphicFramePr>
        <p:xfrm>
          <a:off x="457201" y="1848680"/>
          <a:ext cx="11390242" cy="4030956"/>
        </p:xfrm>
        <a:graphic>
          <a:graphicData uri="http://schemas.openxmlformats.org/drawingml/2006/table">
            <a:tbl>
              <a:tblPr>
                <a:tableStyleId>{BDBED569-4797-4DF1-A0F4-6AAB3CD982D8}</a:tableStyleId>
              </a:tblPr>
              <a:tblGrid>
                <a:gridCol w="2603507"/>
                <a:gridCol w="1214863"/>
                <a:gridCol w="1214863"/>
                <a:gridCol w="4399001"/>
                <a:gridCol w="974035"/>
                <a:gridCol w="983973"/>
              </a:tblGrid>
              <a:tr h="303513">
                <a:tc>
                  <a:txBody>
                    <a:bodyPr/>
                    <a:lstStyle/>
                    <a:p>
                      <a:pPr marL="71755"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marR="0" lvl="0" indent="0" algn="ctr" defTabSz="914400" rtl="0" eaLnBrk="1" fontAlgn="auto" latinLnBrk="0" hangingPunct="1">
                        <a:lnSpc>
                          <a:spcPct val="100000"/>
                        </a:lnSpc>
                        <a:spcBef>
                          <a:spcPts val="0"/>
                        </a:spcBef>
                        <a:spcAft>
                          <a:spcPts val="0"/>
                        </a:spcAft>
                        <a:buClrTx/>
                        <a:buSzTx/>
                        <a:buFontTx/>
                        <a:buNone/>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1755" marR="0" lvl="0" indent="0" algn="l" defTabSz="914400" rtl="0" eaLnBrk="1" fontAlgn="auto" latinLnBrk="0" hangingPunct="1">
                        <a:lnSpc>
                          <a:spcPct val="100000"/>
                        </a:lnSpc>
                        <a:spcBef>
                          <a:spcPts val="0"/>
                        </a:spcBef>
                        <a:spcAft>
                          <a:spcPts val="0"/>
                        </a:spcAft>
                        <a:buClrTx/>
                        <a:buSzTx/>
                        <a:buFontTx/>
                        <a:buNone/>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502364">
                <a:tc>
                  <a:txBody>
                    <a:bodyPr/>
                    <a:lstStyle/>
                    <a:p>
                      <a:pPr marL="71755">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36624">
                <a:tc>
                  <a:txBody>
                    <a:bodyPr/>
                    <a:lstStyle/>
                    <a:p>
                      <a:pPr marL="71755">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350551">
                <a:tc>
                  <a:txBody>
                    <a:bodyPr/>
                    <a:lstStyle/>
                    <a:p>
                      <a:pPr marL="71755">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r>
              <a:tr h="266621">
                <a:tc rowSpan="2">
                  <a:txBody>
                    <a:bodyPr/>
                    <a:lstStyle/>
                    <a:p>
                      <a:pPr marL="71755">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rowSpan="2">
                  <a:txBody>
                    <a:bodyPr/>
                    <a:lstStyle/>
                    <a:p>
                      <a:pPr marL="71755">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1755">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endParaRPr lang="tr-TR" dirty="0"/>
                    </a:p>
                  </a:txBody>
                  <a:tcPr marL="0" marR="0" marT="0" marB="0" anchor="ctr"/>
                </a:tc>
                <a:tc>
                  <a:txBody>
                    <a:bodyPr/>
                    <a:lstStyle/>
                    <a:p>
                      <a:pPr marL="71755" algn="ctr">
                        <a:lnSpc>
                          <a:spcPct val="100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36997">
                <a:tc vMerge="1">
                  <a:tcPr/>
                </a:tc>
                <a:tc vMerge="1">
                  <a:tcPr/>
                </a:tc>
                <a:tc vMerge="1">
                  <a:tcPr/>
                </a:tc>
                <a:tc>
                  <a:txBody>
                    <a:bodyPr/>
                    <a:lstStyle/>
                    <a:p>
                      <a:pPr marL="71755"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1755" algn="ctr">
                        <a:lnSpc>
                          <a:spcPct val="100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532060" y="1932315"/>
          <a:ext cx="11096724" cy="3623659"/>
        </p:xfrm>
        <a:graphic>
          <a:graphicData uri="http://schemas.openxmlformats.org/drawingml/2006/table">
            <a:tbl>
              <a:tblPr firstRow="1" firstCol="1" lastRow="1" lastCol="1" bandRow="1" bandCol="1">
                <a:tableStyleId>{5940675A-B579-460E-94D1-54222C63F5DA}</a:tableStyleId>
              </a:tblPr>
              <a:tblGrid>
                <a:gridCol w="8944627"/>
                <a:gridCol w="1022090"/>
                <a:gridCol w="1130007"/>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endParaRPr lang="tr-TR" sz="1800" b="1" dirty="0">
                        <a:solidFill>
                          <a:srgbClr val="FF0000"/>
                        </a:solidFill>
                        <a:effectLst/>
                      </a:endParaRP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6367">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endParaRPr lang="tr-TR" sz="1200" b="1" i="1" dirty="0">
              <a:solidFill>
                <a:srgbClr val="C00000"/>
              </a:solidFill>
            </a:endParaRPr>
          </a:p>
        </p:txBody>
      </p:sp>
      <p:pic>
        <p:nvPicPr>
          <p:cNvPr id="3" name="Resim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rism isInverted="1" isContent="1"/>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nvGraphicFramePr>
        <p:xfrm>
          <a:off x="510988" y="1820179"/>
          <a:ext cx="11376212" cy="3253845"/>
        </p:xfrm>
        <a:graphic>
          <a:graphicData uri="http://schemas.openxmlformats.org/drawingml/2006/table">
            <a:tbl>
              <a:tblPr firstRow="1" firstCol="1" bandRow="1">
                <a:tableStyleId>{BDBED569-4797-4DF1-A0F4-6AAB3CD982D8}</a:tableStyleId>
              </a:tblPr>
              <a:tblGrid>
                <a:gridCol w="2858759"/>
                <a:gridCol w="3232527"/>
                <a:gridCol w="5284926"/>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a:t>
                      </a:r>
                      <a:endParaRPr lang="tr-TR" sz="1600" dirty="0">
                        <a:solidFill>
                          <a:srgbClr val="FF0000"/>
                        </a:solidFill>
                        <a:effectLst/>
                      </a:endParaRP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Üroloji </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Dr. Öğr. Üyesi Hamit Zafer AKSOY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Anesteziyoloji ve Reanimasyon</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Prof. Dr. Ahmet ŞEN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dirty="0">
                          <a:solidFill>
                            <a:srgbClr val="000000"/>
                          </a:solidFill>
                          <a:effectLst/>
                          <a:latin typeface="Times New Roman" panose="02020603050405020304" pitchFamily="18" charset="0"/>
                        </a:rPr>
                        <a:t>Cerrahi Tıp Bilimleri Bölümü</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Beyin ve Sinir Cerrahisi </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Dr. Öğr. Üyesi Mehmet Selim GEL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Genel Cerrahi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Prof. Dr. Faruk AKSOY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Kadın Hastalıkları ve Doğum</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Doç. Dr. Recep ERİN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Göz Hastalıkları</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Doç. Dr. Nurdan Gamze TAŞLI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KBB</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Dr. Öğr. Üyesi Hasan KAZAZ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Ortopedi ve Travmatoloji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Doç. Dr. Gökhan PEKER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000" b="0" i="0" u="none" strike="noStrike" dirty="0">
                          <a:solidFill>
                            <a:srgbClr val="000000"/>
                          </a:solidFill>
                          <a:effectLst/>
                          <a:latin typeface="Times New Roman" panose="02020603050405020304" pitchFamily="18" charset="0"/>
                        </a:rPr>
                        <a:t>Kalp Damar Cerrahisi </a:t>
                      </a:r>
                      <a:endParaRPr lang="tr-TR"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Prof. Dr. Sefer USTA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1566">
                <a:tc>
                  <a:txBody>
                    <a:bodyPr/>
                    <a:lstStyle/>
                    <a:p>
                      <a:pPr algn="l" fontAlgn="ctr">
                        <a:buNone/>
                      </a:pPr>
                      <a:r>
                        <a:rPr lang="tr-TR" sz="1100" b="0" i="0" u="none" strike="noStrike">
                          <a:solidFill>
                            <a:srgbClr val="000000"/>
                          </a:solidFill>
                          <a:effectLst/>
                          <a:latin typeface="Times New Roman" panose="02020603050405020304" pitchFamily="18" charset="0"/>
                        </a:rPr>
                        <a:t>Cerrahi Tıp Bilimleri Bölümü</a:t>
                      </a:r>
                      <a:endParaRPr lang="tr-T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Tıbbi Patoloji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Dr. Öğr. Üyesi Hatice KÜÇÜK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endParaRPr lang="tr-TR" b="1" i="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477080" y="1918249"/>
          <a:ext cx="11371192" cy="4201130"/>
        </p:xfrm>
        <a:graphic>
          <a:graphicData uri="http://schemas.openxmlformats.org/drawingml/2006/table">
            <a:tbl>
              <a:tblPr>
                <a:tableStyleId>{BDBED569-4797-4DF1-A0F4-6AAB3CD982D8}</a:tableStyleId>
              </a:tblPr>
              <a:tblGrid>
                <a:gridCol w="1542543"/>
                <a:gridCol w="1995786"/>
                <a:gridCol w="1908313"/>
                <a:gridCol w="2196548"/>
                <a:gridCol w="1977887"/>
                <a:gridCol w="1750115"/>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prism isInverted="1" isContent="1"/>
      </p:transition>
    </mc:Choice>
    <mc:Fallback>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357809" y="2067433"/>
          <a:ext cx="11510341" cy="3907536"/>
        </p:xfrm>
        <a:graphic>
          <a:graphicData uri="http://schemas.openxmlformats.org/drawingml/2006/table">
            <a:tbl>
              <a:tblPr>
                <a:tableStyleId>{BDBED569-4797-4DF1-A0F4-6AAB3CD982D8}</a:tableStyleId>
              </a:tblPr>
              <a:tblGrid>
                <a:gridCol w="1561419"/>
                <a:gridCol w="2076302"/>
                <a:gridCol w="1868557"/>
                <a:gridCol w="2286000"/>
                <a:gridCol w="1848678"/>
                <a:gridCol w="1869385"/>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074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prism isInverted="1" isContent="1"/>
      </p:transition>
    </mc:Choice>
    <mc:Fallback>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7" name="Tablo 6"/>
          <p:cNvGraphicFramePr>
            <a:graphicFrameLocks noGrp="1"/>
          </p:cNvGraphicFramePr>
          <p:nvPr/>
        </p:nvGraphicFramePr>
        <p:xfrm>
          <a:off x="235132" y="1958195"/>
          <a:ext cx="11443346" cy="3955587"/>
        </p:xfrm>
        <a:graphic>
          <a:graphicData uri="http://schemas.openxmlformats.org/drawingml/2006/table">
            <a:tbl>
              <a:tblPr>
                <a:tableStyleId>{BDBED569-4797-4DF1-A0F4-6AAB3CD982D8}</a:tableStyleId>
              </a:tblPr>
              <a:tblGrid>
                <a:gridCol w="8962120"/>
                <a:gridCol w="1240613"/>
                <a:gridCol w="1240613"/>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368502">
                <a:tc>
                  <a:txBody>
                    <a:bodyPr/>
                    <a:lstStyle/>
                    <a:p>
                      <a:pPr marL="71755">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64333">
                <a:tc>
                  <a:txBody>
                    <a:bodyPr/>
                    <a:lstStyle/>
                    <a:p>
                      <a:pPr marL="71755">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502">
                <a:tc>
                  <a:txBody>
                    <a:bodyPr/>
                    <a:lstStyle/>
                    <a:p>
                      <a:pPr marL="71755">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502">
                <a:tc>
                  <a:txBody>
                    <a:bodyPr/>
                    <a:lstStyle/>
                    <a:p>
                      <a:pPr marL="71755"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502">
                <a:tc>
                  <a:txBody>
                    <a:bodyPr/>
                    <a:lstStyle/>
                    <a:p>
                      <a:pPr marL="71755">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19984">
                <a:tc>
                  <a:txBody>
                    <a:bodyPr/>
                    <a:lstStyle/>
                    <a:p>
                      <a:pPr marL="71755">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502">
                <a:tc>
                  <a:txBody>
                    <a:bodyPr/>
                    <a:lstStyle/>
                    <a:p>
                      <a:pPr marL="71755">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prism isInverted="1" isContent="1"/>
      </p:transition>
    </mc:Choice>
    <mc:Fallback>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endParaRPr lang="tr-TR" sz="3200" b="1" dirty="0">
              <a:solidFill>
                <a:srgbClr val="FF0000"/>
              </a:solidFill>
              <a:latin typeface="Calibri" panose="020F0502020204030204" pitchFamily="34" charset="0"/>
              <a:cs typeface="Calibri" panose="020F0502020204030204" pitchFamily="34" charset="0"/>
            </a:endParaRPr>
          </a:p>
        </p:txBody>
      </p:sp>
      <p:graphicFrame>
        <p:nvGraphicFramePr>
          <p:cNvPr id="2" name="Tablo 1"/>
          <p:cNvGraphicFramePr>
            <a:graphicFrameLocks noGrp="1"/>
          </p:cNvGraphicFramePr>
          <p:nvPr/>
        </p:nvGraphicFramePr>
        <p:xfrm>
          <a:off x="429720" y="1976580"/>
          <a:ext cx="11272752" cy="3902985"/>
        </p:xfrm>
        <a:graphic>
          <a:graphicData uri="http://schemas.openxmlformats.org/drawingml/2006/table">
            <a:tbl>
              <a:tblPr firstRow="1" firstCol="1" bandRow="1">
                <a:tableStyleId>{BDBED569-4797-4DF1-A0F4-6AAB3CD982D8}</a:tableStyleId>
              </a:tblPr>
              <a:tblGrid>
                <a:gridCol w="5459259"/>
                <a:gridCol w="1840939"/>
                <a:gridCol w="2135759"/>
                <a:gridCol w="1836795"/>
              </a:tblGrid>
              <a:tr h="313692">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cPr/>
                </a:tc>
                <a:tc hMerge="1">
                  <a:tcPr/>
                </a:tc>
              </a:tr>
              <a:tr h="627384">
                <a:tc vMerge="1">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tr>
              <a:tr h="274980">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r>
              <a:tr h="278801">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tr>
              <a:tr h="301016">
                <a:tc>
                  <a:txBody>
                    <a:bodyPr/>
                    <a:lstStyle/>
                    <a:p>
                      <a:pPr marL="71755"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1755"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
        <p:nvSpPr>
          <p:cNvPr id="6" name="Akış Çizelgesi: Toplam Birleşimi 5"/>
          <p:cNvSpPr/>
          <p:nvPr/>
        </p:nvSpPr>
        <p:spPr>
          <a:xfrm>
            <a:off x="11818795" y="6578095"/>
            <a:ext cx="176569" cy="23812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mc:Choice xmlns:p14="http://schemas.microsoft.com/office/powerpoint/2010/main" Requires="p14">
      <p:transition p14:dur="250">
        <p14:prism isInverted="1" isContent="1"/>
      </p:transition>
    </mc:Choice>
    <mc:Fallback>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endParaRPr lang="tr-TR" sz="9600" b="1" dirty="0">
              <a:solidFill>
                <a:srgbClr val="3333FF"/>
              </a:solidFill>
            </a:endParaRPr>
          </a:p>
          <a:p>
            <a:endParaRPr lang="tr-TR" sz="4000" b="1" dirty="0">
              <a:solidFill>
                <a:srgbClr val="3333FF"/>
              </a:solidFill>
            </a:endParaRPr>
          </a:p>
          <a:p>
            <a:r>
              <a:rPr lang="tr-TR" sz="4000" b="1" dirty="0">
                <a:solidFill>
                  <a:srgbClr val="FF0000"/>
                </a:solidFill>
              </a:rPr>
              <a:t>YÖKAK BİRİM İÇ DEĞERLENDİRME RAPORU (BİDR)</a:t>
            </a:r>
            <a:endParaRPr lang="tr-TR" sz="4000" b="1" dirty="0">
              <a:solidFill>
                <a:srgbClr val="FF0000"/>
              </a:solidFill>
            </a:endParaRPr>
          </a:p>
          <a:p>
            <a:r>
              <a:rPr lang="tr-TR" sz="4000" b="1" dirty="0">
                <a:solidFill>
                  <a:srgbClr val="FF0000"/>
                </a:solidFill>
              </a:rPr>
              <a:t>PROGRAM AKREDİTASYONU</a:t>
            </a:r>
            <a:endParaRPr lang="tr-TR" sz="4000" b="1" dirty="0">
              <a:solidFill>
                <a:srgbClr val="FF0000"/>
              </a:solidFill>
            </a:endParaRPr>
          </a:p>
          <a:p>
            <a:r>
              <a:rPr lang="tr-TR" sz="4000" b="1" dirty="0">
                <a:solidFill>
                  <a:srgbClr val="FF0000"/>
                </a:solidFill>
              </a:rPr>
              <a:t>ÖZ DEĞERLENDİRME </a:t>
            </a:r>
            <a:endParaRPr lang="tr-TR" sz="4000" b="1" dirty="0">
              <a:solidFill>
                <a:srgbClr val="FF0000"/>
              </a:solidFill>
            </a:endParaRPr>
          </a:p>
          <a:p>
            <a:r>
              <a:rPr lang="tr-TR" sz="4000" b="1" dirty="0">
                <a:solidFill>
                  <a:srgbClr val="FF0000"/>
                </a:solidFill>
              </a:rPr>
              <a:t>2026 YILI İYİLEŞTİRME PLANI</a:t>
            </a:r>
            <a:endParaRPr lang="tr-TR" sz="40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endParaRPr lang="tr-TR" sz="2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7" name="Tablo 6"/>
          <p:cNvGraphicFramePr>
            <a:graphicFrameLocks noGrp="1"/>
          </p:cNvGraphicFramePr>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gridCol w="5855197"/>
                <a:gridCol w="1360612"/>
                <a:gridCol w="1172819"/>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cPr/>
                </a:tc>
              </a:tr>
              <a:tr h="345032">
                <a:tc vMerge="1">
                  <a:tcPr/>
                </a:tc>
                <a:tc vMerge="1">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52784">
                <a:tc vMerge="1">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52784">
                <a:tc vMerge="1">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52784">
                <a:tc vMerge="1">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95742">
                <a:tc vMerge="1">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52784">
                <a:tc vMerge="1">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477520">
                <a:tc vMerge="1">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endParaRPr lang="tr-TR" sz="2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8" name="Tablo 7"/>
          <p:cNvGraphicFramePr>
            <a:graphicFrameLocks noGrp="1"/>
          </p:cNvGraphicFramePr>
          <p:nvPr/>
        </p:nvGraphicFramePr>
        <p:xfrm>
          <a:off x="785192" y="1908314"/>
          <a:ext cx="10634869" cy="4034846"/>
        </p:xfrm>
        <a:graphic>
          <a:graphicData uri="http://schemas.openxmlformats.org/drawingml/2006/table">
            <a:tbl>
              <a:tblPr firstRow="1" firstCol="1" bandRow="1">
                <a:tableStyleId>{5940675A-B579-460E-94D1-54222C63F5DA}</a:tableStyleId>
              </a:tblPr>
              <a:tblGrid>
                <a:gridCol w="2682669"/>
                <a:gridCol w="5607243"/>
                <a:gridCol w="1173950"/>
                <a:gridCol w="1171007"/>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cPr/>
                </a:tc>
              </a:tr>
              <a:tr h="316416">
                <a:tc vMerge="1">
                  <a:tcPr/>
                </a:tc>
                <a:tc vMerge="1">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vMerge="1">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vMerge="1">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vMerge="1">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vMerge="1">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vMerge="1">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331115">
                <a:tc vMerge="1">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402539">
                <a:tc vMerge="1">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gridCol w="7017745"/>
                <a:gridCol w="983615"/>
                <a:gridCol w="983615"/>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cPr/>
                </a:tc>
              </a:tr>
              <a:tr h="365637">
                <a:tc vMerge="1">
                  <a:tcPr/>
                </a:tc>
                <a:tc vMerge="1">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r h="323593">
                <a:tc vMerge="1">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gridCol w="6348397"/>
                <a:gridCol w="989660"/>
                <a:gridCol w="989660"/>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cPr/>
                </a:tc>
              </a:tr>
              <a:tr h="195543">
                <a:tc vMerge="1">
                  <a:tcPr/>
                </a:tc>
                <a:tc vMerge="1">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vMerge="1">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vMerge="1">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vMerge="1">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vMerge="1">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vMerge="1">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6877">
                <a:tc vMerge="1">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gridCol w="6225223"/>
                <a:gridCol w="892679"/>
                <a:gridCol w="892679"/>
              </a:tblGrid>
              <a:tr h="354598">
                <a:tc rowSpan="2">
                  <a:txBody>
                    <a:bodyPr/>
                    <a:lstStyle/>
                    <a:p>
                      <a:pPr marL="71755"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1755"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1755"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cPr/>
                </a:tc>
              </a:tr>
              <a:tr h="354598">
                <a:tc vMerge="1">
                  <a:tcPr/>
                </a:tc>
                <a:tc vMerge="1">
                  <a:tcPr/>
                </a:tc>
                <a:tc>
                  <a:txBody>
                    <a:bodyPr/>
                    <a:lstStyle/>
                    <a:p>
                      <a:pPr marL="71755"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8921">
                <a:tc rowSpan="3">
                  <a:txBody>
                    <a:bodyPr/>
                    <a:lstStyle/>
                    <a:p>
                      <a:pPr marL="71755"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8921">
                <a:tc vMerge="1">
                  <a:tcPr/>
                </a:tc>
                <a:tc>
                  <a:txBody>
                    <a:bodyPr/>
                    <a:lstStyle/>
                    <a:p>
                      <a:pPr marL="71755"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8921">
                <a:tc vMerge="1">
                  <a:tcPr/>
                </a:tc>
                <a:tc>
                  <a:txBody>
                    <a:bodyPr/>
                    <a:lstStyle/>
                    <a:p>
                      <a:pPr marL="71755"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8921">
                <a:tc rowSpan="2">
                  <a:txBody>
                    <a:bodyPr/>
                    <a:lstStyle/>
                    <a:p>
                      <a:pPr marL="71755"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6770">
                <a:tc vMerge="1">
                  <a:tcPr/>
                </a:tc>
                <a:tc>
                  <a:txBody>
                    <a:bodyPr/>
                    <a:lstStyle/>
                    <a:p>
                      <a:pPr marL="71755"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02651">
                <a:tc rowSpan="2">
                  <a:txBody>
                    <a:bodyPr/>
                    <a:lstStyle/>
                    <a:p>
                      <a:pPr marL="71755"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82950">
                <a:tc vMerge="1">
                  <a:tcPr/>
                </a:tc>
                <a:tc>
                  <a:txBody>
                    <a:bodyPr/>
                    <a:lstStyle/>
                    <a:p>
                      <a:pPr marL="71755"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algn="ctr">
                        <a:lnSpc>
                          <a:spcPct val="100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nvGraphicFramePr>
        <p:xfrm>
          <a:off x="519953" y="1820179"/>
          <a:ext cx="11367247" cy="3958392"/>
        </p:xfrm>
        <a:graphic>
          <a:graphicData uri="http://schemas.openxmlformats.org/drawingml/2006/table">
            <a:tbl>
              <a:tblPr firstRow="1" firstCol="1" bandRow="1">
                <a:tableStyleId>{BDBED569-4797-4DF1-A0F4-6AAB3CD982D8}</a:tableStyleId>
              </a:tblPr>
              <a:tblGrid>
                <a:gridCol w="2849794"/>
                <a:gridCol w="3232527"/>
                <a:gridCol w="5284926"/>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a:t>
                      </a:r>
                      <a:endParaRPr lang="tr-TR" sz="1600" dirty="0">
                        <a:solidFill>
                          <a:srgbClr val="FF0000"/>
                        </a:solidFill>
                        <a:effectLst/>
                      </a:endParaRP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59742">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tr-TR" sz="1100" b="0" i="0" u="none" strike="noStrike" dirty="0">
                          <a:solidFill>
                            <a:srgbClr val="000000"/>
                          </a:solidFill>
                          <a:effectLst/>
                          <a:latin typeface="Times New Roman" panose="02020603050405020304" pitchFamily="18" charset="0"/>
                        </a:rPr>
                        <a:t>Dahili Tıp Bilimleri Bölümü</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Çocuk Ergen Ruh Sağlığı ve Hasatlıkları</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Doç. Dr. İbrahim Selçuk ESİN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0817">
                <a:tc>
                  <a:txBody>
                    <a:bodyPr/>
                    <a:lstStyle/>
                    <a:p>
                      <a:pPr marL="0" marR="0" lvl="0" indent="0" algn="l" defTabSz="914400" rtl="0" eaLnBrk="1" fontAlgn="ctr" latinLnBrk="0" hangingPunct="1">
                        <a:lnSpc>
                          <a:spcPct val="100000"/>
                        </a:lnSpc>
                        <a:spcBef>
                          <a:spcPts val="0"/>
                        </a:spcBef>
                        <a:spcAft>
                          <a:spcPts val="0"/>
                        </a:spcAft>
                        <a:buClrTx/>
                        <a:buSzTx/>
                        <a:buFontTx/>
                        <a:buNone/>
                        <a:defRPr/>
                      </a:pPr>
                      <a:endParaRPr lang="tr-TR" sz="1100" b="0" i="0" u="none" strike="noStrike" dirty="0">
                        <a:solidFill>
                          <a:srgbClr val="000000"/>
                        </a:solidFill>
                        <a:effectLst/>
                        <a:latin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defRPr/>
                      </a:pPr>
                      <a:r>
                        <a:rPr lang="tr-TR" sz="1100" b="0" i="0" u="none" strike="noStrike" dirty="0">
                          <a:solidFill>
                            <a:srgbClr val="000000"/>
                          </a:solidFill>
                          <a:effectLst/>
                          <a:latin typeface="Times New Roman" panose="02020603050405020304" pitchFamily="18" charset="0"/>
                        </a:rPr>
                        <a:t>Dahili Tıp Bilimleri Bölümü</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Ruh Sağlığı ve Hastalıkları</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Dr. Öğr. Üyesi </a:t>
                      </a:r>
                      <a:r>
                        <a:rPr lang="tr-TR" sz="1100" dirty="0" err="1">
                          <a:effectLst/>
                          <a:latin typeface="Calibri" panose="020F0502020204030204" pitchFamily="34" charset="0"/>
                          <a:ea typeface="Calibri" panose="020F0502020204030204" pitchFamily="34" charset="0"/>
                          <a:cs typeface="Times New Roman" panose="02020603050405020304" pitchFamily="18" charset="0"/>
                        </a:rPr>
                        <a:t>Doğancan</a:t>
                      </a:r>
                      <a:r>
                        <a:rPr lang="tr-TR" sz="1100" dirty="0">
                          <a:effectLst/>
                          <a:latin typeface="Calibri" panose="020F0502020204030204" pitchFamily="34" charset="0"/>
                          <a:ea typeface="Calibri" panose="020F0502020204030204" pitchFamily="34" charset="0"/>
                          <a:cs typeface="Times New Roman" panose="02020603050405020304" pitchFamily="18" charset="0"/>
                        </a:rPr>
                        <a:t> SÖNMEZ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Nöroloji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Prof. Dr. Tuba Şaziye ÖZCAN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Kardiyoloji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Prof. Dr. Turhan TURAN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Radyoloji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Prof. Dr. Alptekin TOSUN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Radyasyon Onkolojisi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Dr. Öğr. Üyesi </a:t>
                      </a:r>
                      <a:r>
                        <a:rPr lang="tr-TR" sz="1100" dirty="0" err="1">
                          <a:effectLst/>
                          <a:latin typeface="Calibri" panose="020F0502020204030204" pitchFamily="34" charset="0"/>
                          <a:ea typeface="Calibri" panose="020F0502020204030204" pitchFamily="34" charset="0"/>
                          <a:cs typeface="Times New Roman" panose="02020603050405020304" pitchFamily="18" charset="0"/>
                        </a:rPr>
                        <a:t>Lasif</a:t>
                      </a:r>
                      <a:r>
                        <a:rPr lang="tr-TR" sz="1100" dirty="0">
                          <a:effectLst/>
                          <a:latin typeface="Calibri" panose="020F0502020204030204" pitchFamily="34" charset="0"/>
                          <a:ea typeface="Calibri" panose="020F0502020204030204" pitchFamily="34" charset="0"/>
                          <a:cs typeface="Times New Roman" panose="02020603050405020304" pitchFamily="18" charset="0"/>
                        </a:rPr>
                        <a:t> SERDAR TÜRKER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Klinik Mikrobiyoloji ve Enfeksiyon Hastalıkları</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Dr. Öğr. Üyesi  Özlem BAYRAKTAR SARAL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100" b="0" i="0" u="none" strike="noStrike" dirty="0">
                          <a:solidFill>
                            <a:srgbClr val="000000"/>
                          </a:solidFill>
                          <a:effectLst/>
                          <a:latin typeface="Times New Roman" panose="02020603050405020304" pitchFamily="18" charset="0"/>
                        </a:rPr>
                        <a:t>Aile Hekimliği</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Doç. Dr. Yılmaz SEZGİN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Dahili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gn="l" fontAlgn="ctr">
                        <a:buNone/>
                      </a:pPr>
                      <a:r>
                        <a:rPr lang="tr-TR" sz="1000" b="0" i="0" u="none" strike="noStrike" dirty="0">
                          <a:solidFill>
                            <a:srgbClr val="000000"/>
                          </a:solidFill>
                          <a:effectLst/>
                          <a:latin typeface="Times New Roman" panose="02020603050405020304" pitchFamily="18" charset="0"/>
                        </a:rPr>
                        <a:t>İç Hastalıkları</a:t>
                      </a:r>
                      <a:endParaRPr lang="tr-TR"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Dr. Öğr. Üyesi Gülşah BAYÇELEBİ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1566">
                <a:tc>
                  <a:txBody>
                    <a:bodyPr/>
                    <a:lstStyle/>
                    <a:p>
                      <a:pPr algn="l" fontAlgn="ctr">
                        <a:buNone/>
                      </a:pPr>
                      <a:r>
                        <a:rPr lang="tr-TR" sz="1100" b="0" i="0" u="none" strike="noStrike" dirty="0">
                          <a:solidFill>
                            <a:srgbClr val="000000"/>
                          </a:solidFill>
                          <a:effectLst/>
                          <a:latin typeface="Times New Roman" panose="02020603050405020304" pitchFamily="18" charset="0"/>
                        </a:rPr>
                        <a:t>Dahili Tıp Bilimleri Bölümü</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Acil Tıp</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Prof. Dr. Süleyman TÜREDİ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algn="l" fontAlgn="ctr">
                        <a:buNone/>
                      </a:pPr>
                      <a:r>
                        <a:rPr lang="tr-TR" sz="1100" b="0" i="0" u="none" strike="noStrike" dirty="0">
                          <a:solidFill>
                            <a:srgbClr val="000000"/>
                          </a:solidFill>
                          <a:effectLst/>
                          <a:latin typeface="Times New Roman" panose="02020603050405020304" pitchFamily="18" charset="0"/>
                        </a:rPr>
                        <a:t>Dahili Tıp Bilimleri Bölümü</a:t>
                      </a:r>
                      <a:endParaRPr lang="tr-TR"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Çocuk Sağlığı ve Hastalıkları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Doç. Dr. İsmail TOPAL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088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Temel Tıp Bilimleri Bölümü</a:t>
                      </a:r>
                      <a:endParaRPr kumimoji="0" lang="tr-TR"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Tıbbi Biyokimya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Doç. Dr. Serap ÖZER YAMAN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endParaRPr lang="tr-TR" b="1" i="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gridCol w="4728335"/>
                <a:gridCol w="1252330"/>
                <a:gridCol w="1252331"/>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cPr marL="44450" marR="44450" marT="0" marB="0" anchor="ctr"/>
                </a:tc>
              </a:tr>
              <a:tr h="297127">
                <a:tc vMerge="1">
                  <a:tcPr/>
                </a:tc>
                <a:tc vMerge="1">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708851">
                <a:tc vMerge="1">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endParaRPr lang="tr-TR" sz="3200" b="1" dirty="0">
              <a:solidFill>
                <a:srgbClr val="3333FF"/>
              </a:solidFill>
            </a:endParaRPr>
          </a:p>
        </p:txBody>
      </p:sp>
      <p:sp>
        <p:nvSpPr>
          <p:cNvPr id="3" name="İçerik Yer Tutucusu 2"/>
          <p:cNvSpPr>
            <a:spLocks noGrp="1"/>
          </p:cNvSpPr>
          <p:nvPr>
            <p:ph idx="1"/>
          </p:nvPr>
        </p:nvSpPr>
        <p:spPr>
          <a:xfrm>
            <a:off x="508001" y="2290618"/>
            <a:ext cx="11092872" cy="3886344"/>
          </a:xfrm>
        </p:spPr>
        <p:txBody>
          <a:bodyPr>
            <a:normAutofit/>
          </a:bodyPr>
          <a:lstStyle/>
          <a:p>
            <a:pPr>
              <a:lnSpc>
                <a:spcPct val="100000"/>
              </a:lnSpc>
              <a:spcBef>
                <a:spcPts val="0"/>
              </a:spcBef>
              <a:spcAft>
                <a:spcPts val="400"/>
              </a:spcAft>
            </a:pPr>
            <a:r>
              <a:rPr lang="tr-TR" sz="3200" dirty="0"/>
              <a:t>Program akreditasyon ölçütlerine göre her bir genel ölçüt düzeyinde </a:t>
            </a:r>
            <a:r>
              <a:rPr lang="tr-TR" sz="3200" dirty="0" err="1"/>
              <a:t>hazırbulunuşluk</a:t>
            </a:r>
            <a:r>
              <a:rPr lang="tr-TR" sz="3200" dirty="0"/>
              <a:t> düzeyini gösteren tablonun her bir program için birimler tarafından hazırlanarak sunulması.</a:t>
            </a:r>
            <a:endParaRPr lang="tr-TR" sz="3200" dirty="0"/>
          </a:p>
          <a:p>
            <a:pPr>
              <a:lnSpc>
                <a:spcPct val="100000"/>
              </a:lnSpc>
              <a:spcBef>
                <a:spcPts val="0"/>
              </a:spcBef>
              <a:spcAft>
                <a:spcPts val="400"/>
              </a:spcAft>
            </a:pPr>
            <a:endParaRPr lang="tr-TR" sz="3200" dirty="0"/>
          </a:p>
          <a:p>
            <a:pPr>
              <a:lnSpc>
                <a:spcPct val="100000"/>
              </a:lnSpc>
              <a:spcBef>
                <a:spcPts val="0"/>
              </a:spcBef>
              <a:spcAft>
                <a:spcPts val="400"/>
              </a:spcAft>
            </a:pPr>
            <a:r>
              <a:rPr lang="tr-TR" sz="3200" dirty="0"/>
              <a:t>2026 Yılında Program Akreditasyonu için Başvuru Yapılacak Programların Sunulması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endParaRPr lang="tr-TR" sz="3600" b="1" dirty="0">
              <a:solidFill>
                <a:srgbClr val="3333FF"/>
              </a:solidFill>
              <a:latin typeface="Calibri" panose="020F0502020204030204" pitchFamily="34" charset="0"/>
              <a:cs typeface="Calibri" panose="020F0502020204030204" pitchFamily="34" charset="0"/>
            </a:endParaRPr>
          </a:p>
        </p:txBody>
      </p:sp>
      <p:sp>
        <p:nvSpPr>
          <p:cNvPr id="5" name="İçerik Yer Tutucusu 10"/>
          <p:cNvSpPr>
            <a:spLocks noGrp="1"/>
          </p:cNvSpPr>
          <p:nvPr>
            <p:ph idx="1"/>
          </p:nvPr>
        </p:nvSpPr>
        <p:spPr>
          <a:xfrm>
            <a:off x="466616" y="1786231"/>
            <a:ext cx="11380304" cy="3799320"/>
          </a:xfrm>
        </p:spPr>
        <p:txBody>
          <a:bodyPr>
            <a:noAutofit/>
          </a:bodyPr>
          <a:lstStyle/>
          <a:p>
            <a:pPr>
              <a:lnSpc>
                <a:spcPct val="100000"/>
              </a:lnSpc>
              <a:spcBef>
                <a:spcPts val="0"/>
              </a:spcBef>
              <a:spcAft>
                <a:spcPts val="400"/>
              </a:spcAft>
            </a:pPr>
            <a:r>
              <a:rPr lang="tr-TR" sz="2400" dirty="0">
                <a:solidFill>
                  <a:srgbClr val="485793"/>
                </a:solidFill>
              </a:rPr>
              <a:t>Kanuni SUAM, travma ve acil sağlık vs ile</a:t>
            </a:r>
            <a:endParaRPr lang="tr-TR" sz="2400" dirty="0">
              <a:solidFill>
                <a:srgbClr val="485793"/>
              </a:solidFill>
            </a:endParaRPr>
          </a:p>
          <a:p>
            <a:pPr>
              <a:lnSpc>
                <a:spcPct val="100000"/>
              </a:lnSpc>
              <a:spcBef>
                <a:spcPts val="0"/>
              </a:spcBef>
              <a:spcAft>
                <a:spcPts val="400"/>
              </a:spcAft>
            </a:pPr>
            <a:r>
              <a:rPr lang="tr-TR" sz="2400" dirty="0">
                <a:solidFill>
                  <a:srgbClr val="485793"/>
                </a:solidFill>
              </a:rPr>
              <a:t>Kanuni SUAM organ nakli, tüp bebek merkezi, inme merkezi, girişimsel radyoloji vs.</a:t>
            </a:r>
            <a:endParaRPr lang="tr-TR" sz="2400" dirty="0">
              <a:solidFill>
                <a:srgbClr val="485793"/>
              </a:solidFill>
            </a:endParaRPr>
          </a:p>
          <a:p>
            <a:pPr>
              <a:lnSpc>
                <a:spcPct val="100000"/>
              </a:lnSpc>
              <a:spcBef>
                <a:spcPts val="0"/>
              </a:spcBef>
              <a:spcAft>
                <a:spcPts val="400"/>
              </a:spcAft>
            </a:pPr>
            <a:r>
              <a:rPr lang="tr-TR" sz="2400" dirty="0">
                <a:solidFill>
                  <a:srgbClr val="485793"/>
                </a:solidFill>
              </a:rPr>
              <a:t>Çok sayıda yan dal uzmanlıkları, Hiperbarik Oksijen, Genetik hastalıklar merkezi,</a:t>
            </a:r>
            <a:endParaRPr lang="tr-TR" sz="2400" dirty="0">
              <a:solidFill>
                <a:srgbClr val="485793"/>
              </a:solidFill>
            </a:endParaRPr>
          </a:p>
          <a:p>
            <a:pPr>
              <a:lnSpc>
                <a:spcPct val="100000"/>
              </a:lnSpc>
              <a:spcBef>
                <a:spcPts val="0"/>
              </a:spcBef>
              <a:spcAft>
                <a:spcPts val="400"/>
              </a:spcAft>
            </a:pPr>
            <a:r>
              <a:rPr lang="tr-TR" sz="2400" dirty="0">
                <a:solidFill>
                  <a:srgbClr val="485793"/>
                </a:solidFill>
              </a:rPr>
              <a:t>Çocuk Ergen Ruh Sağlığı konusunda bölgede öncü</a:t>
            </a:r>
            <a:endParaRPr lang="tr-TR" sz="2400" dirty="0">
              <a:solidFill>
                <a:srgbClr val="485793"/>
              </a:solidFill>
            </a:endParaRPr>
          </a:p>
          <a:p>
            <a:pPr>
              <a:lnSpc>
                <a:spcPct val="100000"/>
              </a:lnSpc>
              <a:spcBef>
                <a:spcPts val="0"/>
              </a:spcBef>
              <a:spcAft>
                <a:spcPts val="400"/>
              </a:spcAft>
            </a:pPr>
            <a:r>
              <a:rPr lang="tr-TR" sz="2400" dirty="0">
                <a:solidFill>
                  <a:srgbClr val="485793"/>
                </a:solidFill>
              </a:rPr>
              <a:t>Bölgedeki en çok yatak kapasiteli ve donanımlı Yoğun Bakımlar</a:t>
            </a:r>
            <a:endParaRPr lang="tr-TR" sz="2400" dirty="0">
              <a:solidFill>
                <a:srgbClr val="485793"/>
              </a:solidFill>
            </a:endParaRPr>
          </a:p>
          <a:p>
            <a:pPr>
              <a:lnSpc>
                <a:spcPct val="100000"/>
              </a:lnSpc>
              <a:spcBef>
                <a:spcPts val="0"/>
              </a:spcBef>
              <a:spcAft>
                <a:spcPts val="400"/>
              </a:spcAft>
            </a:pPr>
            <a:r>
              <a:rPr lang="tr-TR" sz="2400" dirty="0">
                <a:solidFill>
                  <a:srgbClr val="485793"/>
                </a:solidFill>
              </a:rPr>
              <a:t>Ahi Evren SUAM Kalp merkezi olarak bölgenin en güçlü sağlık merkezleri</a:t>
            </a:r>
            <a:endParaRPr lang="tr-TR" sz="2400" dirty="0">
              <a:solidFill>
                <a:srgbClr val="485793"/>
              </a:solidFill>
            </a:endParaRPr>
          </a:p>
          <a:p>
            <a:pPr>
              <a:lnSpc>
                <a:spcPct val="100000"/>
              </a:lnSpc>
              <a:spcBef>
                <a:spcPts val="0"/>
              </a:spcBef>
              <a:spcAft>
                <a:spcPts val="400"/>
              </a:spcAft>
            </a:pPr>
            <a:r>
              <a:rPr lang="tr-TR" sz="2400" dirty="0">
                <a:solidFill>
                  <a:srgbClr val="485793"/>
                </a:solidFill>
              </a:rPr>
              <a:t>Temel Tıp Bilimleri eğitimi KTÜ’de veriliyor</a:t>
            </a:r>
            <a:endParaRPr lang="tr-TR" sz="3200" dirty="0">
              <a:solidFill>
                <a:srgbClr val="485793"/>
              </a:solidFill>
            </a:endParaRP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endParaRPr lang="tr-TR" sz="12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endParaRPr lang="tr-TR" sz="3200" b="1" dirty="0">
              <a:solidFill>
                <a:srgbClr val="3333FF"/>
              </a:solidFill>
              <a:cs typeface="Calibri" panose="020F0502020204030204" pitchFamily="34" charset="0"/>
            </a:endParaRPr>
          </a:p>
        </p:txBody>
      </p:sp>
      <p:sp>
        <p:nvSpPr>
          <p:cNvPr id="5" name="İçerik Yer Tutucusu 10"/>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3200" dirty="0">
                <a:solidFill>
                  <a:srgbClr val="485793"/>
                </a:solidFill>
              </a:rPr>
              <a:t>Morfoloji binası?</a:t>
            </a:r>
            <a:endParaRPr lang="tr-TR" sz="3200" dirty="0">
              <a:solidFill>
                <a:srgbClr val="485793"/>
              </a:solidFill>
            </a:endParaRPr>
          </a:p>
          <a:p>
            <a:pPr>
              <a:lnSpc>
                <a:spcPct val="100000"/>
              </a:lnSpc>
              <a:spcBef>
                <a:spcPts val="0"/>
              </a:spcBef>
              <a:spcAft>
                <a:spcPts val="400"/>
              </a:spcAft>
            </a:pPr>
            <a:r>
              <a:rPr lang="tr-TR" sz="3200" dirty="0">
                <a:solidFill>
                  <a:srgbClr val="485793"/>
                </a:solidFill>
              </a:rPr>
              <a:t>Şehir hastanesinde dekanlık, eğitim amaçlı salonlar,</a:t>
            </a:r>
            <a:endParaRPr lang="tr-TR" sz="3200" dirty="0">
              <a:solidFill>
                <a:srgbClr val="485793"/>
              </a:solidFill>
            </a:endParaRPr>
          </a:p>
          <a:p>
            <a:pPr>
              <a:lnSpc>
                <a:spcPct val="100000"/>
              </a:lnSpc>
              <a:spcBef>
                <a:spcPts val="0"/>
              </a:spcBef>
              <a:spcAft>
                <a:spcPts val="400"/>
              </a:spcAft>
            </a:pPr>
            <a:r>
              <a:rPr lang="tr-TR" sz="3200" dirty="0">
                <a:solidFill>
                  <a:srgbClr val="485793"/>
                </a:solidFill>
              </a:rPr>
              <a:t>Eksik Anabilim Dallarının varlığı</a:t>
            </a:r>
            <a:endParaRPr lang="tr-TR" sz="3200" dirty="0">
              <a:solidFill>
                <a:srgbClr val="485793"/>
              </a:solidFill>
            </a:endParaRPr>
          </a:p>
          <a:p>
            <a:pPr>
              <a:lnSpc>
                <a:spcPct val="100000"/>
              </a:lnSpc>
              <a:spcBef>
                <a:spcPts val="0"/>
              </a:spcBef>
              <a:spcAft>
                <a:spcPts val="400"/>
              </a:spcAft>
            </a:pPr>
            <a:r>
              <a:rPr lang="tr-TR" sz="3200" dirty="0">
                <a:solidFill>
                  <a:srgbClr val="485793"/>
                </a:solidFill>
              </a:rPr>
              <a:t>Proje ve yayın desteği,</a:t>
            </a:r>
            <a:endParaRPr lang="tr-TR" sz="3200" dirty="0">
              <a:solidFill>
                <a:srgbClr val="485793"/>
              </a:solidFill>
            </a:endParaRPr>
          </a:p>
          <a:p>
            <a:pPr>
              <a:lnSpc>
                <a:spcPct val="100000"/>
              </a:lnSpc>
              <a:spcBef>
                <a:spcPts val="0"/>
              </a:spcBef>
              <a:spcAft>
                <a:spcPts val="400"/>
              </a:spcAft>
            </a:pPr>
            <a:r>
              <a:rPr lang="tr-TR" sz="3200" dirty="0">
                <a:solidFill>
                  <a:srgbClr val="485793"/>
                </a:solidFill>
              </a:rPr>
              <a:t>Deney hayvanları laboratuvarı,</a:t>
            </a:r>
            <a:endParaRPr lang="tr-TR" sz="3200" dirty="0">
              <a:solidFill>
                <a:srgbClr val="485793"/>
              </a:solidFill>
            </a:endParaRPr>
          </a:p>
          <a:p>
            <a:pPr>
              <a:lnSpc>
                <a:spcPct val="100000"/>
              </a:lnSpc>
              <a:spcBef>
                <a:spcPts val="0"/>
              </a:spcBef>
              <a:spcAft>
                <a:spcPts val="400"/>
              </a:spcAft>
            </a:pPr>
            <a:r>
              <a:rPr lang="tr-TR" sz="3200" dirty="0">
                <a:solidFill>
                  <a:srgbClr val="485793"/>
                </a:solidFill>
              </a:rPr>
              <a:t>Hastane içinde internet ve erişim kısıtlılıkları  </a:t>
            </a: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endParaRPr lang="tr-TR" sz="1200" b="1" i="1" dirty="0">
              <a:solidFill>
                <a:srgbClr val="C00000"/>
              </a:solidFill>
            </a:endParaRPr>
          </a:p>
        </p:txBody>
      </p:sp>
      <p:sp>
        <p:nvSpPr>
          <p:cNvPr id="7" name="Dikdörtgen 6"/>
          <p:cNvSpPr/>
          <p:nvPr/>
        </p:nvSpPr>
        <p:spPr>
          <a:xfrm>
            <a:off x="5083767" y="3244334"/>
            <a:ext cx="2024465" cy="369332"/>
          </a:xfrm>
          <a:prstGeom prst="rect">
            <a:avLst/>
          </a:prstGeom>
        </p:spPr>
        <p:txBody>
          <a:bodyPr wrap="none">
            <a:spAutoFit/>
          </a:bodyPr>
          <a:lstStyle/>
          <a:p>
            <a:r>
              <a:rPr lang="tr-TR" b="1" dirty="0">
                <a:solidFill>
                  <a:srgbClr val="FF0000"/>
                </a:solidFill>
                <a:latin typeface="Calibri" panose="020F0502020204030204" pitchFamily="34" charset="0"/>
                <a:cs typeface="Calibri" panose="020F0502020204030204" pitchFamily="34" charset="0"/>
              </a:rPr>
              <a:t>Öz Değerlendirme: </a:t>
            </a:r>
            <a:endParaRPr lang="tr-TR" dirty="0"/>
          </a:p>
        </p:txBody>
      </p:sp>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endParaRPr lang="tr-TR" sz="2400" b="1" i="1" dirty="0">
              <a:solidFill>
                <a:srgbClr val="3333FF"/>
              </a:solidFill>
              <a:cs typeface="Calibri" panose="020F0502020204030204" pitchFamily="34" charset="0"/>
            </a:endParaRPr>
          </a:p>
        </p:txBody>
      </p:sp>
      <p:sp>
        <p:nvSpPr>
          <p:cNvPr id="2" name="Veri Yer Tutucusu 1"/>
          <p:cNvSpPr>
            <a:spLocks noGrp="1"/>
          </p:cNvSpPr>
          <p:nvPr>
            <p:ph type="dt" sz="half" idx="10"/>
          </p:nvPr>
        </p:nvSpPr>
        <p:spPr/>
        <p:txBody>
          <a:bodyPr/>
          <a:lstStyle/>
          <a:p>
            <a:fld id="{64180B4D-F556-4DE3-89D7-5A5627156614}" type="datetime1">
              <a:rPr lang="tr-TR" smtClean="0"/>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6" name="Tablo 5"/>
          <p:cNvGraphicFramePr>
            <a:graphicFrameLocks noGrp="1"/>
          </p:cNvGraphicFramePr>
          <p:nvPr/>
        </p:nvGraphicFramePr>
        <p:xfrm>
          <a:off x="352697" y="2027207"/>
          <a:ext cx="11403965" cy="3987165"/>
        </p:xfrm>
        <a:graphic>
          <a:graphicData uri="http://schemas.openxmlformats.org/drawingml/2006/table">
            <a:tbl>
              <a:tblPr firstRow="1" firstCol="1" bandRow="1">
                <a:tableStyleId>{BDBED569-4797-4DF1-A0F4-6AAB3CD982D8}</a:tableStyleId>
              </a:tblPr>
              <a:tblGrid>
                <a:gridCol w="6676176"/>
                <a:gridCol w="4727698"/>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pPr>
                      <a:r>
                        <a:rPr lang="tr-TR" sz="1100" dirty="0">
                          <a:effectLst/>
                        </a:rPr>
                        <a:t> </a:t>
                      </a:r>
                      <a:r>
                        <a:rPr lang="tr-TR" sz="1600" dirty="0">
                          <a:effectLst/>
                        </a:rPr>
                        <a:t>Klinik Araştırmalar Merkezi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pPr>
                      <a:r>
                        <a:rPr lang="tr-TR" sz="1100" dirty="0">
                          <a:effectLst/>
                        </a:rPr>
                        <a:t> </a:t>
                      </a:r>
                      <a:r>
                        <a:rPr lang="tr-TR" sz="1600" dirty="0">
                          <a:effectLst/>
                        </a:rPr>
                        <a:t>Öğrenci Sempozyumu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pPr>
                      <a:r>
                        <a:rPr lang="tr-TR" sz="1100">
                          <a:effectLst/>
                        </a:rPr>
                        <a:t> </a:t>
                      </a:r>
                      <a:r>
                        <a:rPr lang="tr-TR" sz="1600">
                          <a:effectLst/>
                        </a:rPr>
                        <a:t>Öğrenci Kursları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pPr>
                      <a:r>
                        <a:rPr lang="tr-TR" sz="1100">
                          <a:effectLst/>
                        </a:rPr>
                        <a:t> </a:t>
                      </a:r>
                      <a:r>
                        <a:rPr lang="tr-TR" sz="1600">
                          <a:effectLst/>
                        </a:rPr>
                        <a:t>Proje Başvuru ve Geliştirme Toplantıları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pPr>
                      <a:r>
                        <a:rPr lang="tr-TR" sz="1100">
                          <a:effectLst/>
                        </a:rPr>
                        <a:t> </a:t>
                      </a:r>
                      <a:r>
                        <a:rPr lang="tr-TR" sz="1600">
                          <a:effectLst/>
                        </a:rPr>
                        <a:t>Anabilim Dalları Kongre ve sempozyumları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buNone/>
                      </a:pPr>
                      <a:r>
                        <a:rPr lang="tr-TR" sz="1600">
                          <a:effectLst/>
                          <a:latin typeface="Calibri" panose="020F0502020204030204" pitchFamily="34" charset="0"/>
                          <a:ea typeface="Calibri" panose="020F0502020204030204" pitchFamily="34" charset="0"/>
                          <a:cs typeface="Times New Roman" panose="02020603050405020304" pitchFamily="18" charset="0"/>
                        </a:rPr>
                        <a:t>Yan Dal Uzmanlık Programlarının açılması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buNone/>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304">
                <a:tc>
                  <a:txBody>
                    <a:bodyPr/>
                    <a:lstStyle/>
                    <a:p>
                      <a:pPr>
                        <a:lnSpc>
                          <a:spcPct val="107000"/>
                        </a:lnSpc>
                        <a:spcAft>
                          <a:spcPts val="0"/>
                        </a:spcAft>
                      </a:pPr>
                      <a:r>
                        <a:rPr lang="tr-TR" sz="1100">
                          <a:effectLst/>
                        </a:rPr>
                        <a:t> </a:t>
                      </a:r>
                      <a:r>
                        <a:rPr lang="tr-TR" sz="1600">
                          <a:effectLst/>
                        </a:rPr>
                        <a:t>Morfoloji binası? Temel Tıp Bilimleri Bölümü?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endParaRPr lang="tr-TR" sz="1200" b="1" i="1" dirty="0">
              <a:solidFill>
                <a:srgbClr val="C00000"/>
              </a:solidFill>
            </a:endParaRPr>
          </a:p>
        </p:txBody>
      </p:sp>
      <p:pic>
        <p:nvPicPr>
          <p:cNvPr id="5" name="Resim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1" cstate="print">
            <a:extLst>
              <a:ext uri="{28A0092B-C50C-407E-A947-70E740481C1C}">
                <a14:useLocalDpi xmlns:a14="http://schemas.microsoft.com/office/drawing/2010/main" val="0"/>
              </a:ext>
            </a:extLst>
          </a:blip>
          <a:srcRect b="20466"/>
          <a:stretch>
            <a:fillRect/>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endParaRPr lang="tr-TR" sz="5400" b="1" dirty="0">
              <a:solidFill>
                <a:srgbClr val="962E2E"/>
              </a:solidFill>
            </a:endParaRPr>
          </a:p>
        </p:txBody>
      </p:sp>
      <p:pic>
        <p:nvPicPr>
          <p:cNvPr id="11" name="Resim 10"/>
          <p:cNvPicPr>
            <a:picLocks noChangeAspect="1"/>
          </p:cNvPicPr>
          <p:nvPr/>
        </p:nvPicPr>
        <p:blipFill>
          <a:blip r:embed="rId2"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1" cstate="print">
            <a:extLst>
              <a:ext uri="{28A0092B-C50C-407E-A947-70E740481C1C}">
                <a14:useLocalDpi xmlns:a14="http://schemas.microsoft.com/office/drawing/2010/main" val="0"/>
              </a:ext>
            </a:extLst>
          </a:blip>
          <a:srcRect b="20466"/>
          <a:stretch>
            <a:fillRect/>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endParaRPr lang="tr-TR" sz="5400" b="1" dirty="0">
              <a:solidFill>
                <a:srgbClr val="962E2E"/>
              </a:solidFill>
            </a:endParaRPr>
          </a:p>
        </p:txBody>
      </p:sp>
      <p:pic>
        <p:nvPicPr>
          <p:cNvPr id="11" name="Resim 10"/>
          <p:cNvPicPr>
            <a:picLocks noChangeAspect="1"/>
          </p:cNvPicPr>
          <p:nvPr/>
        </p:nvPicPr>
        <p:blipFill>
          <a:blip r:embed="rId2"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fld>
            <a:endParaRPr lang="tr-TR"/>
          </a:p>
        </p:txBody>
      </p:sp>
      <p:graphicFrame>
        <p:nvGraphicFramePr>
          <p:cNvPr id="5" name="Tablo 4"/>
          <p:cNvGraphicFramePr>
            <a:graphicFrameLocks noGrp="1"/>
          </p:cNvGraphicFramePr>
          <p:nvPr/>
        </p:nvGraphicFramePr>
        <p:xfrm>
          <a:off x="640079" y="1958201"/>
          <a:ext cx="11265593" cy="3433135"/>
        </p:xfrm>
        <a:graphic>
          <a:graphicData uri="http://schemas.openxmlformats.org/drawingml/2006/table">
            <a:tbl>
              <a:tblPr firstRow="1" firstCol="1" bandRow="1">
                <a:tableStyleId>{BDBED569-4797-4DF1-A0F4-6AAB3CD982D8}</a:tableStyleId>
              </a:tblPr>
              <a:tblGrid>
                <a:gridCol w="5048505"/>
                <a:gridCol w="2072363"/>
                <a:gridCol w="2072362"/>
                <a:gridCol w="2072363"/>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83052">
                <a:tc>
                  <a:txBody>
                    <a:bodyPr/>
                    <a:lstStyle/>
                    <a:p>
                      <a:pPr algn="l">
                        <a:lnSpc>
                          <a:spcPct val="107000"/>
                        </a:lnSpc>
                      </a:pPr>
                      <a:r>
                        <a:rPr lang="tr-TR" sz="1100" dirty="0">
                          <a:effectLst/>
                          <a:latin typeface="Calibri" panose="020F0502020204030204" pitchFamily="34" charset="0"/>
                          <a:cs typeface="Times New Roman" panose="02020603050405020304" pitchFamily="18" charset="0"/>
                        </a:rPr>
                        <a:t>Fakülte Kurulu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10</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Fakülte Yönetim Kurulu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7</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r h="299598">
                <a:tc>
                  <a:txBody>
                    <a:bodyPr/>
                    <a:lstStyle/>
                    <a:p>
                      <a:pPr>
                        <a:lnSpc>
                          <a:spcPct val="107000"/>
                        </a:lnSpc>
                        <a:spcAft>
                          <a:spcPts val="0"/>
                        </a:spcAft>
                      </a:pPr>
                      <a:r>
                        <a:rPr lang="tr-TR" sz="1200" dirty="0">
                          <a:effectLst/>
                        </a:rPr>
                        <a:t> Tez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99598">
                <a:tc>
                  <a:txBody>
                    <a:bodyPr/>
                    <a:lstStyle/>
                    <a:p>
                      <a:pPr>
                        <a:lnSpc>
                          <a:spcPct val="107000"/>
                        </a:lnSpc>
                        <a:spcAft>
                          <a:spcPts val="0"/>
                        </a:spcAft>
                      </a:pPr>
                      <a:r>
                        <a:rPr lang="tr-TR" sz="1200" dirty="0">
                          <a:effectLst/>
                        </a:rPr>
                        <a:t> Girişimsel Olmayan Bilimsel Araştırmalar Etik Kurulu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effectLst/>
                        </a:rPr>
                        <a:t> 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99598">
                <a:tc>
                  <a:txBody>
                    <a:bodyPr/>
                    <a:lstStyle/>
                    <a:p>
                      <a:pPr>
                        <a:lnSpc>
                          <a:spcPct val="107000"/>
                        </a:lnSpc>
                        <a:spcAft>
                          <a:spcPts val="0"/>
                        </a:spcAft>
                      </a:pPr>
                      <a:r>
                        <a:rPr lang="tr-TR" sz="1200" dirty="0">
                          <a:effectLst/>
                        </a:rPr>
                        <a:t> Anabilim Dalı Akademik Kuruları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effectLst/>
                        </a:rPr>
                        <a:t> 3 üye/ 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Akademik Genel Kurul</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54</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r h="275795">
                <a:tc>
                  <a:txBody>
                    <a:bodyPr/>
                    <a:lstStyle/>
                    <a:p>
                      <a:pPr>
                        <a:lnSpc>
                          <a:spcPct val="107000"/>
                        </a:lnSpc>
                        <a:buNone/>
                      </a:pPr>
                      <a:r>
                        <a:rPr lang="tr-TR" sz="1100" dirty="0">
                          <a:effectLst/>
                          <a:latin typeface="Calibri" panose="020F0502020204030204" pitchFamily="34" charset="0"/>
                          <a:cs typeface="Times New Roman" panose="02020603050405020304" pitchFamily="18" charset="0"/>
                        </a:rPr>
                        <a:t>Kalite ve Akreditasyon Komisyonu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6</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buNone/>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r h="275795">
                <a:tc>
                  <a:txBody>
                    <a:bodyPr/>
                    <a:lstStyle/>
                    <a:p>
                      <a:pPr>
                        <a:lnSpc>
                          <a:spcPct val="107000"/>
                        </a:lnSpc>
                        <a:buNone/>
                      </a:pPr>
                      <a:r>
                        <a:rPr lang="tr-TR" sz="1100" dirty="0">
                          <a:effectLst/>
                          <a:latin typeface="Calibri" panose="020F0502020204030204" pitchFamily="34" charset="0"/>
                          <a:cs typeface="Times New Roman" panose="02020603050405020304" pitchFamily="18" charset="0"/>
                        </a:rPr>
                        <a:t>Müfredat Geliştirme Komisyonu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6</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buNone/>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buNone/>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r h="275795">
                <a:tc>
                  <a:txBody>
                    <a:bodyPr/>
                    <a:lstStyle/>
                    <a:p>
                      <a:pPr>
                        <a:lnSpc>
                          <a:spcPct val="107000"/>
                        </a:lnSpc>
                        <a:buNone/>
                      </a:pPr>
                      <a:r>
                        <a:rPr lang="tr-TR" sz="1100" dirty="0">
                          <a:effectLst/>
                          <a:latin typeface="Calibri" panose="020F0502020204030204" pitchFamily="34" charset="0"/>
                          <a:cs typeface="Times New Roman" panose="02020603050405020304" pitchFamily="18" charset="0"/>
                        </a:rPr>
                        <a:t>Yatay Geçiş ve İntibak Komisyonu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4</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buNone/>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r h="275795">
                <a:tc>
                  <a:txBody>
                    <a:bodyPr/>
                    <a:lstStyle/>
                    <a:p>
                      <a:pPr>
                        <a:lnSpc>
                          <a:spcPct val="107000"/>
                        </a:lnSpc>
                        <a:buNone/>
                      </a:pPr>
                      <a:r>
                        <a:rPr lang="tr-TR" sz="1100" dirty="0">
                          <a:effectLst/>
                          <a:latin typeface="Calibri" panose="020F0502020204030204" pitchFamily="34" charset="0"/>
                          <a:cs typeface="Times New Roman" panose="02020603050405020304" pitchFamily="18" charset="0"/>
                        </a:rPr>
                        <a:t>Sosyal ve Kültürel Etkinlikler Komisyonu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5</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buNone/>
                      </a:pPr>
                      <a:r>
                        <a:rPr lang="tr-TR" sz="1100" dirty="0">
                          <a:effectLst/>
                          <a:latin typeface="Calibri" panose="020F0502020204030204" pitchFamily="34" charset="0"/>
                          <a:cs typeface="Times New Roman" panose="02020603050405020304" pitchFamily="18" charset="0"/>
                        </a:rPr>
                        <a:t>1</a:t>
                      </a: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buNone/>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r>
            </a:tbl>
          </a:graphicData>
        </a:graphic>
      </p:graphicFrame>
      <p:pic>
        <p:nvPicPr>
          <p:cNvPr id="4" name="Resim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endParaRPr lang="tr-TR" sz="9600" b="1" dirty="0">
              <a:solidFill>
                <a:srgbClr val="FF0000"/>
              </a:solidFill>
            </a:endParaRP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fld>
            <a:endParaRPr lang="tr-TR"/>
          </a:p>
        </p:txBody>
      </p:sp>
    </p:spTree>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35332</Words>
  <Application>WPS Presentation</Application>
  <PresentationFormat>Özel</PresentationFormat>
  <Paragraphs>5520</Paragraphs>
  <Slides>76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76</vt:i4>
      </vt:variant>
    </vt:vector>
  </HeadingPairs>
  <TitlesOfParts>
    <vt:vector size="84" baseType="lpstr">
      <vt:lpstr>Arial</vt:lpstr>
      <vt:lpstr>SimSun</vt:lpstr>
      <vt:lpstr>Wingdings</vt:lpstr>
      <vt:lpstr>Calibri</vt:lpstr>
      <vt:lpstr>Times New Roman</vt:lpstr>
      <vt:lpstr>Microsoft YaHei</vt:lpstr>
      <vt:lpstr>Arial Unicode MS</vt:lpstr>
      <vt:lpstr>Office Teması</vt:lpstr>
      <vt:lpstr>PowerPoint 演示文稿</vt:lpstr>
      <vt:lpstr>SUNUM PLANI</vt:lpstr>
      <vt:lpstr>PowerPoint 演示文稿</vt:lpstr>
      <vt:lpstr>YÖNETİM: Dekanlık</vt:lpstr>
      <vt:lpstr>PowerPoint 演示文稿</vt:lpstr>
      <vt:lpstr>YÖNETİM: Ana Bilim/Sanat Dalı / Program Başkanlıkları</vt:lpstr>
      <vt:lpstr>YÖNETİM: Ana Bilim/Sanat Dalı / Program Başkanlıkları</vt:lpstr>
      <vt:lpstr>Kurullar / Komisyonlar</vt:lpstr>
      <vt:lpstr>PowerPoint 演示文稿</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演示文稿</vt:lpstr>
      <vt:lpstr>Ön Lisans / Lisans Eğitimi: Program Yapısı</vt:lpstr>
      <vt:lpstr>Lisansüstü Eğitim Programları </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Birim Öğretim Programları Haftalık Ders Saati  (Teorik-T ve Uygulama-U) Analizi</vt:lpstr>
      <vt:lpstr>Çift Anadal Programı Sayısı </vt:lpstr>
      <vt:lpstr>PowerPoint 演示文稿</vt:lpstr>
      <vt:lpstr>Fiziksel Yapı: Eğitim Alanları (Derslikler)</vt:lpstr>
      <vt:lpstr>Fiziksel Altyapı ve Tesisler: Sağlık, Sosyal, Kültürel ve Sportif Alanlar</vt:lpstr>
      <vt:lpstr>Fiziksel Yapı: Hizmet Alanları</vt:lpstr>
      <vt:lpstr>Bilgi ve Teknoloji Kaynakları</vt:lpstr>
      <vt:lpstr>PowerPoint 演示文稿</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演示文稿</vt:lpstr>
      <vt:lpstr>Uluslararası İşbirlikleri (Ortak Programlar ve Projeler)</vt:lpstr>
      <vt:lpstr>Uluslararası İşbirlikleri (Erasmus+)</vt:lpstr>
      <vt:lpstr>ERASMUS+ Hareketlilik Durumu</vt:lpstr>
      <vt:lpstr>Bilgi Paketi Hazırlanma Durumu</vt:lpstr>
      <vt:lpstr>PowerPoint 演示文稿</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Öz Değerlendirme: Birimin Güçlü Yönleri</vt:lpstr>
      <vt:lpstr>Öz Değerlendirme: Birimin Geliştirmeye Açık Yönleri</vt:lpstr>
      <vt:lpstr>Birim 2026 Yılı İyileştirme Planı (Birimin Geliştirmeye Açık Yönlerine dayalı olarak)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asus</cp:lastModifiedBy>
  <cp:revision>628</cp:revision>
  <cp:lastPrinted>2023-06-23T13:03:00Z</cp:lastPrinted>
  <dcterms:created xsi:type="dcterms:W3CDTF">2021-05-17T12:15:00Z</dcterms:created>
  <dcterms:modified xsi:type="dcterms:W3CDTF">2026-01-14T19:14:30Z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4904ABB801AC4AABBA0E7967FDEC4654_13</vt:lpwstr>
  </property>
  <property fmtid="{D5CDD505-2E9C-101B-9397-08002B2CF9AE}" pid="3" name="KSOProductBuildVer">
    <vt:lpwstr>1033-12.2.0.23155</vt:lpwstr>
  </property>
</Properties>
</file>