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37" r:id="rId2"/>
    <p:sldId id="330" r:id="rId3"/>
    <p:sldId id="493" r:id="rId4"/>
    <p:sldId id="286" r:id="rId5"/>
    <p:sldId id="464" r:id="rId6"/>
    <p:sldId id="494" r:id="rId7"/>
    <p:sldId id="354" r:id="rId8"/>
    <p:sldId id="502" r:id="rId9"/>
    <p:sldId id="432" r:id="rId10"/>
    <p:sldId id="442" r:id="rId11"/>
    <p:sldId id="495" r:id="rId12"/>
    <p:sldId id="290" r:id="rId13"/>
    <p:sldId id="504" r:id="rId14"/>
    <p:sldId id="466" r:id="rId15"/>
    <p:sldId id="483" r:id="rId16"/>
    <p:sldId id="292" r:id="rId17"/>
    <p:sldId id="496" r:id="rId18"/>
    <p:sldId id="298" r:id="rId19"/>
    <p:sldId id="462" r:id="rId20"/>
    <p:sldId id="340" r:id="rId21"/>
    <p:sldId id="299" r:id="rId22"/>
    <p:sldId id="497" r:id="rId23"/>
    <p:sldId id="450" r:id="rId24"/>
    <p:sldId id="481" r:id="rId25"/>
    <p:sldId id="451" r:id="rId26"/>
    <p:sldId id="351" r:id="rId27"/>
    <p:sldId id="437" r:id="rId28"/>
    <p:sldId id="452" r:id="rId29"/>
    <p:sldId id="438" r:id="rId30"/>
    <p:sldId id="498" r:id="rId31"/>
    <p:sldId id="503" r:id="rId32"/>
    <p:sldId id="501" r:id="rId33"/>
    <p:sldId id="500" r:id="rId34"/>
    <p:sldId id="499" r:id="rId35"/>
    <p:sldId id="440" r:id="rId36"/>
    <p:sldId id="318" r:id="rId37"/>
    <p:sldId id="439" r:id="rId38"/>
    <p:sldId id="491" r:id="rId39"/>
    <p:sldId id="453" r:id="rId40"/>
    <p:sldId id="472" r:id="rId41"/>
    <p:sldId id="454" r:id="rId42"/>
    <p:sldId id="473" r:id="rId43"/>
    <p:sldId id="455" r:id="rId44"/>
    <p:sldId id="456" r:id="rId45"/>
    <p:sldId id="342" r:id="rId46"/>
    <p:sldId id="347" r:id="rId47"/>
    <p:sldId id="411" r:id="rId48"/>
    <p:sldId id="350" r:id="rId49"/>
    <p:sldId id="427" r:id="rId50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FF"/>
    <a:srgbClr val="0000CC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404" autoAdjust="0"/>
  </p:normalViewPr>
  <p:slideViewPr>
    <p:cSldViewPr snapToGrid="0">
      <p:cViewPr varScale="1">
        <p:scale>
          <a:sx n="69" d="100"/>
          <a:sy n="69" d="100"/>
        </p:scale>
        <p:origin x="524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Türkçe Öğretimi Uygulama ve Araştırma Merkezi (TÖMER)</a:t>
            </a: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8235" y="840509"/>
            <a:ext cx="10495722" cy="6326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Yükü Ortalaması (Saat)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310268"/>
              </p:ext>
            </p:extLst>
          </p:nvPr>
        </p:nvGraphicFramePr>
        <p:xfrm>
          <a:off x="337931" y="1796140"/>
          <a:ext cx="11493851" cy="43806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7285554">
                  <a:extLst>
                    <a:ext uri="{9D8B030D-6E8A-4147-A177-3AD203B41FA5}">
                      <a16:colId xmlns:a16="http://schemas.microsoft.com/office/drawing/2014/main" xmlns="" val="94824080"/>
                    </a:ext>
                  </a:extLst>
                </a:gridCol>
                <a:gridCol w="1314457">
                  <a:extLst>
                    <a:ext uri="{9D8B030D-6E8A-4147-A177-3AD203B41FA5}">
                      <a16:colId xmlns:a16="http://schemas.microsoft.com/office/drawing/2014/main" xmlns="" val="3552602410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xmlns="" val="3198193889"/>
                    </a:ext>
                  </a:extLst>
                </a:gridCol>
                <a:gridCol w="1304266">
                  <a:extLst>
                    <a:ext uri="{9D8B030D-6E8A-4147-A177-3AD203B41FA5}">
                      <a16:colId xmlns:a16="http://schemas.microsoft.com/office/drawing/2014/main" xmlns="" val="3226704762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xmlns="" val="3420404879"/>
                    </a:ext>
                  </a:extLst>
                </a:gridCol>
              </a:tblGrid>
              <a:tr h="797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BİRİM DERS YÜKÜ </a:t>
                      </a: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ORTALAMASI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(Lütfen birim program</a:t>
                      </a:r>
                      <a:r>
                        <a:rPr lang="tr-TR" sz="1400" i="1" baseline="0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yapınıza uygun olan satırları cevaplayınız) </a:t>
                      </a:r>
                      <a:endParaRPr lang="tr-TR" sz="1400" i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317771678"/>
                  </a:ext>
                </a:extLst>
              </a:tr>
              <a:tr h="2347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2919270204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3006458568"/>
                  </a:ext>
                </a:extLst>
              </a:tr>
              <a:tr h="288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(Tez, tez izleme, seminer ve uzmanlık dersleri hariç)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2870671006"/>
                  </a:ext>
                </a:extLst>
              </a:tr>
              <a:tr h="4012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(Sadece tez, tez izleme, seminer ve uzmanlık dersleri)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3870683367"/>
                  </a:ext>
                </a:extLst>
              </a:tr>
              <a:tr h="2963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2761748035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3643427461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2234417156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1896136858"/>
                  </a:ext>
                </a:extLst>
              </a:tr>
              <a:tr h="2871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(Ön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lisans ve Lisans) 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3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3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289198577"/>
                  </a:ext>
                </a:extLst>
              </a:tr>
              <a:tr h="203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2686940478"/>
                  </a:ext>
                </a:extLst>
              </a:tr>
              <a:tr h="427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Hariç)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</a:rPr>
                        <a:t>3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3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10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3280426310"/>
                  </a:ext>
                </a:extLst>
              </a:tr>
              <a:tr h="4277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Dahil)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xmlns="" val="3453871493"/>
                  </a:ext>
                </a:extLst>
              </a:tr>
              <a:tr h="203150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*: Her bir satırın karşısına o yıla ait toplam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sayıyı yazınız.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512775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782" y="6320598"/>
            <a:ext cx="367608" cy="37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32500" lnSpcReduction="20000"/>
          </a:bodyPr>
          <a:lstStyle/>
          <a:p>
            <a:r>
              <a:rPr lang="tr-TR" sz="24000" b="1" dirty="0" smtClean="0">
                <a:solidFill>
                  <a:srgbClr val="FF0000"/>
                </a:solidFill>
              </a:rPr>
              <a:t>EĞİTİM ÖĞRETİM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3333FF"/>
                </a:solidFill>
              </a:rPr>
              <a:t>PROGRAMLAR VE ÖĞRENCİ 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49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51235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</a:t>
            </a:r>
            <a:r>
              <a:rPr lang="tr-TR" sz="2800" b="1" dirty="0" smtClean="0">
                <a:solidFill>
                  <a:srgbClr val="3333FF"/>
                </a:solidFill>
                <a:cs typeface="Calibri" pitchFamily="34" charset="0"/>
              </a:rPr>
              <a:t>(Sadece TÖMER) 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7539597"/>
              </p:ext>
            </p:extLst>
          </p:nvPr>
        </p:nvGraphicFramePr>
        <p:xfrm>
          <a:off x="419739" y="1261769"/>
          <a:ext cx="11274492" cy="304072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708382">
                  <a:extLst>
                    <a:ext uri="{9D8B030D-6E8A-4147-A177-3AD203B41FA5}">
                      <a16:colId xmlns:a16="http://schemas.microsoft.com/office/drawing/2014/main" xmlns="" val="4031943182"/>
                    </a:ext>
                  </a:extLst>
                </a:gridCol>
                <a:gridCol w="3367589">
                  <a:extLst>
                    <a:ext uri="{9D8B030D-6E8A-4147-A177-3AD203B41FA5}">
                      <a16:colId xmlns:a16="http://schemas.microsoft.com/office/drawing/2014/main" xmlns="" val="439096765"/>
                    </a:ext>
                  </a:extLst>
                </a:gridCol>
                <a:gridCol w="3198521">
                  <a:extLst>
                    <a:ext uri="{9D8B030D-6E8A-4147-A177-3AD203B41FA5}">
                      <a16:colId xmlns:a16="http://schemas.microsoft.com/office/drawing/2014/main" xmlns="" val="3479568610"/>
                    </a:ext>
                  </a:extLst>
                </a:gridCol>
              </a:tblGrid>
              <a:tr h="4561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55395528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Türkçe</a:t>
                      </a:r>
                      <a:r>
                        <a:rPr lang="tr-TR" sz="1400" baseline="0" dirty="0" smtClean="0">
                          <a:effectLst/>
                        </a:rPr>
                        <a:t> Öğretimi Uygulama ve Araştırma Merkezi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26391733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Hukuk Fakültesi</a:t>
                      </a:r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131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73894566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Spor Bilimleri Fakültesi</a:t>
                      </a:r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179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65541226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Güzel Sanatlar ve Tasarım Fakültesi</a:t>
                      </a:r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31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8332303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İletişim</a:t>
                      </a:r>
                      <a:r>
                        <a:rPr lang="tr-TR" sz="1400" baseline="0" dirty="0" smtClean="0">
                          <a:effectLst/>
                        </a:rPr>
                        <a:t> Fakültesi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224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189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76407344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İnsan ve Toplum Bilimleri Fakültesi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132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57648266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Siyasal Bilgiler Fakültesi</a:t>
                      </a: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103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17970296"/>
                  </a:ext>
                </a:extLst>
              </a:tr>
            </a:tbl>
          </a:graphicData>
        </a:graphic>
      </p:graphicFrame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825384"/>
              </p:ext>
            </p:extLst>
          </p:nvPr>
        </p:nvGraphicFramePr>
        <p:xfrm>
          <a:off x="419739" y="4309514"/>
          <a:ext cx="11274492" cy="279325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708382">
                  <a:extLst>
                    <a:ext uri="{9D8B030D-6E8A-4147-A177-3AD203B41FA5}">
                      <a16:colId xmlns:a16="http://schemas.microsoft.com/office/drawing/2014/main" xmlns="" val="4031943182"/>
                    </a:ext>
                  </a:extLst>
                </a:gridCol>
                <a:gridCol w="3367589">
                  <a:extLst>
                    <a:ext uri="{9D8B030D-6E8A-4147-A177-3AD203B41FA5}">
                      <a16:colId xmlns:a16="http://schemas.microsoft.com/office/drawing/2014/main" xmlns="" val="439096765"/>
                    </a:ext>
                  </a:extLst>
                </a:gridCol>
                <a:gridCol w="3198521">
                  <a:extLst>
                    <a:ext uri="{9D8B030D-6E8A-4147-A177-3AD203B41FA5}">
                      <a16:colId xmlns:a16="http://schemas.microsoft.com/office/drawing/2014/main" xmlns="" val="3479568610"/>
                    </a:ext>
                  </a:extLst>
                </a:gridCol>
              </a:tblGrid>
              <a:tr h="3216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Bilişim Fakültesi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40</a:t>
                      </a:r>
                      <a:endParaRPr lang="tr-TR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123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55395528"/>
                  </a:ext>
                </a:extLst>
              </a:tr>
              <a:tr h="353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İlahiyat Fakültesi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26391733"/>
                  </a:ext>
                </a:extLst>
              </a:tr>
              <a:tr h="353082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Beşikdüzü Meslek</a:t>
                      </a:r>
                      <a:r>
                        <a:rPr lang="tr-TR" sz="1400" baseline="0" dirty="0" smtClean="0"/>
                        <a:t> Yüksekokulu</a:t>
                      </a:r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335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73894566"/>
                  </a:ext>
                </a:extLst>
              </a:tr>
              <a:tr h="353082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Şalpazarı Meslek Yüksek</a:t>
                      </a:r>
                      <a:r>
                        <a:rPr lang="tr-TR" sz="1400" baseline="0" dirty="0" smtClean="0"/>
                        <a:t>okulu</a:t>
                      </a:r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94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65541226"/>
                  </a:ext>
                </a:extLst>
              </a:tr>
              <a:tr h="353082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Uygulamalı</a:t>
                      </a:r>
                      <a:r>
                        <a:rPr lang="tr-TR" sz="1400" baseline="0" dirty="0" smtClean="0"/>
                        <a:t> Bilimler Yüksekokulu</a:t>
                      </a:r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8332303"/>
                  </a:ext>
                </a:extLst>
              </a:tr>
              <a:tr h="353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Çarşıbaşı Meslek</a:t>
                      </a:r>
                      <a:r>
                        <a:rPr lang="tr-TR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Yüksekokulu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179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76407344"/>
                  </a:ext>
                </a:extLst>
              </a:tr>
              <a:tr h="353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57648266"/>
                  </a:ext>
                </a:extLst>
              </a:tr>
              <a:tr h="3530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 smtClean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17970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18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51235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</a:t>
            </a:r>
            <a:r>
              <a:rPr lang="tr-TR" sz="2800" b="1" dirty="0" smtClean="0">
                <a:solidFill>
                  <a:srgbClr val="3333FF"/>
                </a:solidFill>
                <a:cs typeface="Calibri" pitchFamily="34" charset="0"/>
              </a:rPr>
              <a:t>(Sadece TÖMER) 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656413"/>
              </p:ext>
            </p:extLst>
          </p:nvPr>
        </p:nvGraphicFramePr>
        <p:xfrm>
          <a:off x="355084" y="2009914"/>
          <a:ext cx="11274492" cy="304072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708382">
                  <a:extLst>
                    <a:ext uri="{9D8B030D-6E8A-4147-A177-3AD203B41FA5}">
                      <a16:colId xmlns:a16="http://schemas.microsoft.com/office/drawing/2014/main" xmlns="" val="4031943182"/>
                    </a:ext>
                  </a:extLst>
                </a:gridCol>
                <a:gridCol w="3367589">
                  <a:extLst>
                    <a:ext uri="{9D8B030D-6E8A-4147-A177-3AD203B41FA5}">
                      <a16:colId xmlns:a16="http://schemas.microsoft.com/office/drawing/2014/main" xmlns="" val="439096765"/>
                    </a:ext>
                  </a:extLst>
                </a:gridCol>
                <a:gridCol w="3198521">
                  <a:extLst>
                    <a:ext uri="{9D8B030D-6E8A-4147-A177-3AD203B41FA5}">
                      <a16:colId xmlns:a16="http://schemas.microsoft.com/office/drawing/2014/main" xmlns="" val="3479568610"/>
                    </a:ext>
                  </a:extLst>
                </a:gridCol>
              </a:tblGrid>
              <a:tr h="4561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55395528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Tonya Meslek Yüksekokulu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26391733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Vakfıkebir Meslek</a:t>
                      </a:r>
                      <a:r>
                        <a:rPr lang="tr-TR" sz="1400" baseline="0" dirty="0" smtClean="0"/>
                        <a:t> Yüksekokulu</a:t>
                      </a:r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73894566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Trabzon ve Otelcilik Meslek Yüksekokulu</a:t>
                      </a:r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65541226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Devlet Konservatuvarı</a:t>
                      </a:r>
                      <a:endParaRPr lang="tr-TR" sz="14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28332303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TOPLAM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2333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76407344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57648266"/>
                  </a:ext>
                </a:extLst>
              </a:tr>
              <a:tr h="3692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 smtClean="0"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179702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101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(Cinsiyete Göre Dağılımı) </a:t>
            </a:r>
            <a:r>
              <a:rPr lang="tr-TR" sz="2800" b="1" dirty="0">
                <a:solidFill>
                  <a:srgbClr val="3333FF"/>
                </a:solidFill>
                <a:cs typeface="Calibri" pitchFamily="34" charset="0"/>
              </a:rPr>
              <a:t>(Sadece TÖMER)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 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27384" y="5450236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*Program 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841855"/>
              </p:ext>
            </p:extLst>
          </p:nvPr>
        </p:nvGraphicFramePr>
        <p:xfrm>
          <a:off x="427383" y="2077284"/>
          <a:ext cx="11266847" cy="319321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782983">
                  <a:extLst>
                    <a:ext uri="{9D8B030D-6E8A-4147-A177-3AD203B41FA5}">
                      <a16:colId xmlns:a16="http://schemas.microsoft.com/office/drawing/2014/main" xmlns="" val="4174588668"/>
                    </a:ext>
                  </a:extLst>
                </a:gridCol>
                <a:gridCol w="901729">
                  <a:extLst>
                    <a:ext uri="{9D8B030D-6E8A-4147-A177-3AD203B41FA5}">
                      <a16:colId xmlns:a16="http://schemas.microsoft.com/office/drawing/2014/main" xmlns="" val="2583248819"/>
                    </a:ext>
                  </a:extLst>
                </a:gridCol>
                <a:gridCol w="987609">
                  <a:extLst>
                    <a:ext uri="{9D8B030D-6E8A-4147-A177-3AD203B41FA5}">
                      <a16:colId xmlns:a16="http://schemas.microsoft.com/office/drawing/2014/main" xmlns="" val="2002374087"/>
                    </a:ext>
                  </a:extLst>
                </a:gridCol>
                <a:gridCol w="1331124">
                  <a:extLst>
                    <a:ext uri="{9D8B030D-6E8A-4147-A177-3AD203B41FA5}">
                      <a16:colId xmlns:a16="http://schemas.microsoft.com/office/drawing/2014/main" xmlns="" val="2018321977"/>
                    </a:ext>
                  </a:extLst>
                </a:gridCol>
                <a:gridCol w="873103">
                  <a:extLst>
                    <a:ext uri="{9D8B030D-6E8A-4147-A177-3AD203B41FA5}">
                      <a16:colId xmlns:a16="http://schemas.microsoft.com/office/drawing/2014/main" xmlns="" val="3809454168"/>
                    </a:ext>
                  </a:extLst>
                </a:gridCol>
                <a:gridCol w="1030549">
                  <a:extLst>
                    <a:ext uri="{9D8B030D-6E8A-4147-A177-3AD203B41FA5}">
                      <a16:colId xmlns:a16="http://schemas.microsoft.com/office/drawing/2014/main" xmlns="" val="572787810"/>
                    </a:ext>
                  </a:extLst>
                </a:gridCol>
                <a:gridCol w="1359750">
                  <a:extLst>
                    <a:ext uri="{9D8B030D-6E8A-4147-A177-3AD203B41FA5}">
                      <a16:colId xmlns:a16="http://schemas.microsoft.com/office/drawing/2014/main" xmlns="" val="2553092673"/>
                    </a:ext>
                  </a:extLst>
                </a:gridCol>
              </a:tblGrid>
              <a:tr h="37509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Program 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7020204"/>
                  </a:ext>
                </a:extLst>
              </a:tr>
              <a:tr h="41330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707730427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Türkçe</a:t>
                      </a:r>
                      <a:r>
                        <a:rPr lang="tr-TR" sz="1600" baseline="0" dirty="0" smtClean="0">
                          <a:effectLst/>
                        </a:rPr>
                        <a:t> Öğretimi Uygulama ve Araştırma Merkezi</a:t>
                      </a:r>
                      <a:endParaRPr lang="tr-TR" sz="16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  <a:latin typeface="+mn-lt"/>
                        </a:rPr>
                        <a:t>8</a:t>
                      </a:r>
                      <a:endParaRPr lang="tr-TR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  <a:latin typeface="+mn-lt"/>
                        </a:rPr>
                        <a:t>9</a:t>
                      </a:r>
                      <a:endParaRPr lang="tr-TR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b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</a:t>
                      </a:r>
                      <a:endParaRPr lang="tr-TR" sz="1400" b="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  <a:latin typeface="+mn-lt"/>
                        </a:rPr>
                        <a:t>5</a:t>
                      </a:r>
                      <a:endParaRPr lang="tr-TR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  <a:latin typeface="+mn-lt"/>
                        </a:rPr>
                        <a:t>6</a:t>
                      </a:r>
                      <a:endParaRPr lang="tr-TR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579520520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467719453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633600021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87317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effectLst/>
                          <a:latin typeface="+mn-lt"/>
                        </a:rPr>
                        <a:t> </a:t>
                      </a:r>
                      <a:endParaRPr lang="tr-TR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527006957"/>
                  </a:ext>
                </a:extLst>
              </a:tr>
              <a:tr h="4008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  <a:latin typeface="+mn-lt"/>
                        </a:rPr>
                        <a:t>8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  <a:latin typeface="+mn-lt"/>
                        </a:rPr>
                        <a:t>9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</a:t>
                      </a:r>
                      <a:endParaRPr lang="tr-TR" sz="14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  <a:latin typeface="+mn-lt"/>
                        </a:rPr>
                        <a:t>5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b="1" dirty="0" smtClean="0">
                          <a:effectLst/>
                          <a:latin typeface="+mn-lt"/>
                        </a:rPr>
                        <a:t>6</a:t>
                      </a:r>
                      <a:endParaRPr lang="tr-TR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564167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40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</a:t>
            </a:r>
            <a:r>
              <a:rPr lang="tr-TR" sz="2800" b="1" dirty="0" smtClean="0">
                <a:solidFill>
                  <a:srgbClr val="3333FF"/>
                </a:solidFill>
              </a:rPr>
              <a:t>Üyesi/Elemanı </a:t>
            </a:r>
            <a:r>
              <a:rPr lang="tr-TR" sz="2800" b="1" dirty="0">
                <a:solidFill>
                  <a:srgbClr val="3333FF"/>
                </a:solidFill>
              </a:rPr>
              <a:t>Başına Düşen Öğrenci </a:t>
            </a:r>
            <a:r>
              <a:rPr lang="tr-TR" sz="2800" b="1" dirty="0" smtClean="0">
                <a:solidFill>
                  <a:srgbClr val="3333FF"/>
                </a:solidFill>
              </a:rPr>
              <a:t>Sayısı </a:t>
            </a:r>
            <a:br>
              <a:rPr lang="tr-TR" sz="2800" b="1" dirty="0" smtClean="0">
                <a:solidFill>
                  <a:srgbClr val="3333FF"/>
                </a:solidFill>
              </a:rPr>
            </a:br>
            <a:r>
              <a:rPr lang="tr-TR" sz="1800" b="1" i="1" dirty="0" smtClean="0">
                <a:solidFill>
                  <a:srgbClr val="FF0000"/>
                </a:solidFill>
              </a:rPr>
              <a:t>(Programdaki ön lisans, lisans ve lisansüstü toplam öğrenci </a:t>
            </a:r>
            <a:r>
              <a:rPr lang="tr-TR" sz="1800" b="1" i="1" dirty="0">
                <a:solidFill>
                  <a:srgbClr val="FF0000"/>
                </a:solidFill>
              </a:rPr>
              <a:t>s</a:t>
            </a:r>
            <a:r>
              <a:rPr lang="tr-TR" sz="1800" b="1" i="1" dirty="0" smtClean="0">
                <a:solidFill>
                  <a:srgbClr val="FF0000"/>
                </a:solidFill>
              </a:rPr>
              <a:t>ayısı) </a:t>
            </a:r>
            <a:r>
              <a:rPr lang="tr-TR" sz="1800" b="1" dirty="0">
                <a:solidFill>
                  <a:srgbClr val="3333FF"/>
                </a:solidFill>
                <a:cs typeface="Calibri" pitchFamily="34" charset="0"/>
              </a:rPr>
              <a:t>(Sadece TÖMER) 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Program 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687798"/>
              </p:ext>
            </p:extLst>
          </p:nvPr>
        </p:nvGraphicFramePr>
        <p:xfrm>
          <a:off x="674256" y="1981200"/>
          <a:ext cx="11019975" cy="386254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700227">
                  <a:extLst>
                    <a:ext uri="{9D8B030D-6E8A-4147-A177-3AD203B41FA5}">
                      <a16:colId xmlns:a16="http://schemas.microsoft.com/office/drawing/2014/main" xmlns="" val="1268676462"/>
                    </a:ext>
                  </a:extLst>
                </a:gridCol>
                <a:gridCol w="1995711">
                  <a:extLst>
                    <a:ext uri="{9D8B030D-6E8A-4147-A177-3AD203B41FA5}">
                      <a16:colId xmlns:a16="http://schemas.microsoft.com/office/drawing/2014/main" xmlns="" val="611782414"/>
                    </a:ext>
                  </a:extLst>
                </a:gridCol>
                <a:gridCol w="2301402">
                  <a:extLst>
                    <a:ext uri="{9D8B030D-6E8A-4147-A177-3AD203B41FA5}">
                      <a16:colId xmlns:a16="http://schemas.microsoft.com/office/drawing/2014/main" xmlns="" val="4177927253"/>
                    </a:ext>
                  </a:extLst>
                </a:gridCol>
                <a:gridCol w="1815072">
                  <a:extLst>
                    <a:ext uri="{9D8B030D-6E8A-4147-A177-3AD203B41FA5}">
                      <a16:colId xmlns:a16="http://schemas.microsoft.com/office/drawing/2014/main" xmlns="" val="2528845296"/>
                    </a:ext>
                  </a:extLst>
                </a:gridCol>
                <a:gridCol w="2207563">
                  <a:extLst>
                    <a:ext uri="{9D8B030D-6E8A-4147-A177-3AD203B41FA5}">
                      <a16:colId xmlns:a16="http://schemas.microsoft.com/office/drawing/2014/main" xmlns="" val="1821111739"/>
                    </a:ext>
                  </a:extLst>
                </a:gridCol>
              </a:tblGrid>
              <a:tr h="45405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Program 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3702358"/>
                  </a:ext>
                </a:extLst>
              </a:tr>
              <a:tr h="50042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124898360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TÖMER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2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220074725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TÜRK</a:t>
                      </a:r>
                      <a:r>
                        <a:rPr lang="tr-TR" sz="14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DİLİ DERSİ (Fakülte ve Yüksekokullar)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830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778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981446727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83367481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558929418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21239640"/>
                  </a:ext>
                </a:extLst>
              </a:tr>
              <a:tr h="48467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BİRİM ORTALAMASI  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--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836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 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780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82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E4DF2DDB-9147-1331-C942-A70A278F0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85" y="847035"/>
            <a:ext cx="10306877" cy="511839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Yabancı Uyruklu Öğrenci Sayısı </a:t>
            </a:r>
            <a:r>
              <a:rPr lang="tr-TR" sz="3200" b="1" dirty="0">
                <a:solidFill>
                  <a:srgbClr val="3333FF"/>
                </a:solidFill>
                <a:latin typeface="+mn-lt"/>
                <a:cs typeface="Calibri" pitchFamily="34" charset="0"/>
              </a:rPr>
              <a:t>(Sadece TÖMER) </a:t>
            </a:r>
            <a:endParaRPr lang="tr-TR" sz="32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653B-1A74-4BC2-8455-8613C38E416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465181"/>
              </p:ext>
            </p:extLst>
          </p:nvPr>
        </p:nvGraphicFramePr>
        <p:xfrm>
          <a:off x="241540" y="1894113"/>
          <a:ext cx="11605903" cy="395963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748650">
                  <a:extLst>
                    <a:ext uri="{9D8B030D-6E8A-4147-A177-3AD203B41FA5}">
                      <a16:colId xmlns:a16="http://schemas.microsoft.com/office/drawing/2014/main" xmlns="" val="926914233"/>
                    </a:ext>
                  </a:extLst>
                </a:gridCol>
                <a:gridCol w="4147339">
                  <a:extLst>
                    <a:ext uri="{9D8B030D-6E8A-4147-A177-3AD203B41FA5}">
                      <a16:colId xmlns:a16="http://schemas.microsoft.com/office/drawing/2014/main" xmlns="" val="1865326995"/>
                    </a:ext>
                  </a:extLst>
                </a:gridCol>
                <a:gridCol w="3233706">
                  <a:extLst>
                    <a:ext uri="{9D8B030D-6E8A-4147-A177-3AD203B41FA5}">
                      <a16:colId xmlns:a16="http://schemas.microsoft.com/office/drawing/2014/main" xmlns="" val="4191785303"/>
                    </a:ext>
                  </a:extLst>
                </a:gridCol>
                <a:gridCol w="1476208">
                  <a:extLst>
                    <a:ext uri="{9D8B030D-6E8A-4147-A177-3AD203B41FA5}">
                      <a16:colId xmlns:a16="http://schemas.microsoft.com/office/drawing/2014/main" xmlns="" val="391498586"/>
                    </a:ext>
                  </a:extLst>
                </a:gridCol>
              </a:tblGrid>
              <a:tr h="293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Ülkesi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Sayı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1945659125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Halkla</a:t>
                      </a:r>
                      <a:r>
                        <a:rPr lang="tr-TR" sz="1400" baseline="0" dirty="0" smtClean="0">
                          <a:effectLst/>
                        </a:rPr>
                        <a:t> İlişkiler ve Reklamcılık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Halkla</a:t>
                      </a:r>
                      <a:r>
                        <a:rPr lang="tr-TR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İlişkiler ve Reklamcılık (Lisans)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Suriye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1444652296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Kursiyer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Irak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2321703615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Kursiyer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Rusya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1267200893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Kursiyer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Hollanda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1802609208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Kursiyer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Arjantin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1386964973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Kursiyer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Brezilya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702369829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2794091487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4176942912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3096795995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4190270351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554194186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3745233896"/>
                  </a:ext>
                </a:extLst>
              </a:tr>
              <a:tr h="2614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xmlns="" val="3158744024"/>
                  </a:ext>
                </a:extLst>
              </a:tr>
              <a:tr h="2580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tr-TR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75208150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07504" y="5864088"/>
            <a:ext cx="5824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</a:t>
            </a:r>
            <a:r>
              <a:rPr lang="tr-TR" sz="9600" b="1" dirty="0" smtClean="0">
                <a:solidFill>
                  <a:srgbClr val="FF0000"/>
                </a:solidFill>
              </a:rPr>
              <a:t>Altyapı ve Tesisler</a:t>
            </a:r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74" y="740229"/>
            <a:ext cx="10680402" cy="72922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Eğitim Alanları (Derslikler)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975485"/>
              </p:ext>
            </p:extLst>
          </p:nvPr>
        </p:nvGraphicFramePr>
        <p:xfrm>
          <a:off x="221647" y="1783599"/>
          <a:ext cx="11637843" cy="409072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45889">
                  <a:extLst>
                    <a:ext uri="{9D8B030D-6E8A-4147-A177-3AD203B41FA5}">
                      <a16:colId xmlns:a16="http://schemas.microsoft.com/office/drawing/2014/main" xmlns="" val="1220849960"/>
                    </a:ext>
                  </a:extLst>
                </a:gridCol>
                <a:gridCol w="596626">
                  <a:extLst>
                    <a:ext uri="{9D8B030D-6E8A-4147-A177-3AD203B41FA5}">
                      <a16:colId xmlns:a16="http://schemas.microsoft.com/office/drawing/2014/main" xmlns="" val="3833236595"/>
                    </a:ext>
                  </a:extLst>
                </a:gridCol>
                <a:gridCol w="556553">
                  <a:extLst>
                    <a:ext uri="{9D8B030D-6E8A-4147-A177-3AD203B41FA5}">
                      <a16:colId xmlns:a16="http://schemas.microsoft.com/office/drawing/2014/main" xmlns="" val="2496164022"/>
                    </a:ext>
                  </a:extLst>
                </a:gridCol>
                <a:gridCol w="1020347">
                  <a:extLst>
                    <a:ext uri="{9D8B030D-6E8A-4147-A177-3AD203B41FA5}">
                      <a16:colId xmlns:a16="http://schemas.microsoft.com/office/drawing/2014/main" xmlns="" val="4264679598"/>
                    </a:ext>
                  </a:extLst>
                </a:gridCol>
                <a:gridCol w="890485">
                  <a:extLst>
                    <a:ext uri="{9D8B030D-6E8A-4147-A177-3AD203B41FA5}">
                      <a16:colId xmlns:a16="http://schemas.microsoft.com/office/drawing/2014/main" xmlns="" val="2326609026"/>
                    </a:ext>
                  </a:extLst>
                </a:gridCol>
                <a:gridCol w="1011071">
                  <a:extLst>
                    <a:ext uri="{9D8B030D-6E8A-4147-A177-3AD203B41FA5}">
                      <a16:colId xmlns:a16="http://schemas.microsoft.com/office/drawing/2014/main" xmlns="" val="2640431626"/>
                    </a:ext>
                  </a:extLst>
                </a:gridCol>
                <a:gridCol w="1113106">
                  <a:extLst>
                    <a:ext uri="{9D8B030D-6E8A-4147-A177-3AD203B41FA5}">
                      <a16:colId xmlns:a16="http://schemas.microsoft.com/office/drawing/2014/main" xmlns="" val="1704569698"/>
                    </a:ext>
                  </a:extLst>
                </a:gridCol>
                <a:gridCol w="1210052">
                  <a:extLst>
                    <a:ext uri="{9D8B030D-6E8A-4147-A177-3AD203B41FA5}">
                      <a16:colId xmlns:a16="http://schemas.microsoft.com/office/drawing/2014/main" xmlns="" val="293221785"/>
                    </a:ext>
                  </a:extLst>
                </a:gridCol>
                <a:gridCol w="867745">
                  <a:extLst>
                    <a:ext uri="{9D8B030D-6E8A-4147-A177-3AD203B41FA5}">
                      <a16:colId xmlns:a16="http://schemas.microsoft.com/office/drawing/2014/main" xmlns="" val="1854097096"/>
                    </a:ext>
                  </a:extLst>
                </a:gridCol>
                <a:gridCol w="1030750">
                  <a:extLst>
                    <a:ext uri="{9D8B030D-6E8A-4147-A177-3AD203B41FA5}">
                      <a16:colId xmlns:a16="http://schemas.microsoft.com/office/drawing/2014/main" xmlns="" val="3090137349"/>
                    </a:ext>
                  </a:extLst>
                </a:gridCol>
                <a:gridCol w="895219">
                  <a:extLst>
                    <a:ext uri="{9D8B030D-6E8A-4147-A177-3AD203B41FA5}">
                      <a16:colId xmlns:a16="http://schemas.microsoft.com/office/drawing/2014/main" xmlns="" val="3414406660"/>
                    </a:ext>
                  </a:extLst>
                </a:gridCol>
              </a:tblGrid>
              <a:tr h="847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EĞİTİM ALANI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(Adet 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Alanı (m</a:t>
                      </a:r>
                      <a:r>
                        <a:rPr lang="tr-TR" sz="1200" baseline="30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Kapasitesi </a:t>
                      </a:r>
                      <a:endParaRPr lang="tr-TR" sz="12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(Kişi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Haftalık Kullanım Süresi (Saat)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ve 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Akılla Tahta Bulunan Eğitim Alanı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Sayısı*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Kablolu İnternet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Wi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-Fi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88526242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Amfi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3054121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Sınıf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42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30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0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0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71217419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Atölye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95020696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Seminer Salonu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77436090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effectLst/>
                          <a:latin typeface="+mn-lt"/>
                        </a:rPr>
                        <a:t>Toplantı Salonu</a:t>
                      </a:r>
                      <a:endParaRPr lang="tr-T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57059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Orkestra Dersliği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817502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Drama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6180153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Öğrenci Çalışma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69445914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Proje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87263818"/>
                  </a:ext>
                </a:extLst>
              </a:tr>
              <a:tr h="457514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Eğitim Laboratuvarı (Ders Uygulaması)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1396612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Teknoloji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98731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Bilgisayar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5565190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                               </a:t>
                      </a: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42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30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0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0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8615432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09366" y="601784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tabloda verilen eğitim alanlarına göre cevaplayınız.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5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35" y="856084"/>
            <a:ext cx="10140376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Altyapı ve Tesisler: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Sağlık, Sosyal, Kültürel ve Sportif Alanlar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197560"/>
              </p:ext>
            </p:extLst>
          </p:nvPr>
        </p:nvGraphicFramePr>
        <p:xfrm>
          <a:off x="416285" y="2039839"/>
          <a:ext cx="11406260" cy="3812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45606">
                  <a:extLst>
                    <a:ext uri="{9D8B030D-6E8A-4147-A177-3AD203B41FA5}">
                      <a16:colId xmlns:a16="http://schemas.microsoft.com/office/drawing/2014/main" xmlns="" val="2460247606"/>
                    </a:ext>
                  </a:extLst>
                </a:gridCol>
                <a:gridCol w="1847273">
                  <a:extLst>
                    <a:ext uri="{9D8B030D-6E8A-4147-A177-3AD203B41FA5}">
                      <a16:colId xmlns:a16="http://schemas.microsoft.com/office/drawing/2014/main" xmlns="" val="4105699901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xmlns="" val="1040123906"/>
                    </a:ext>
                  </a:extLst>
                </a:gridCol>
                <a:gridCol w="2761672">
                  <a:extLst>
                    <a:ext uri="{9D8B030D-6E8A-4147-A177-3AD203B41FA5}">
                      <a16:colId xmlns:a16="http://schemas.microsoft.com/office/drawing/2014/main" xmlns="" val="2265738279"/>
                    </a:ext>
                  </a:extLst>
                </a:gridCol>
              </a:tblGrid>
              <a:tr h="652159"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Sağlık, Sosyal, Kültürel ve Sportif Alanlar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Adet 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Alanı (m</a:t>
                      </a:r>
                      <a:r>
                        <a:rPr lang="tr-TR" sz="2000" b="1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Kapasitesi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Kişi Sayısı)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8913081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Açık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24656843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Kapalı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71548376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Kantin/Kafeterya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61803737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Yemekhane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46297010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Mescit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94818349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marL="3600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Öğrenci Kulüp Odası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77602949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 TOPLAM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332028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6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SUNUM PLANI</a:t>
            </a:r>
            <a:endParaRPr lang="tr-T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2" y="1927960"/>
            <a:ext cx="6009574" cy="4313657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80" y="853920"/>
            <a:ext cx="10278377" cy="61622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3600" b="1" dirty="0" smtClean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36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324305"/>
              </p:ext>
            </p:extLst>
          </p:nvPr>
        </p:nvGraphicFramePr>
        <p:xfrm>
          <a:off x="346080" y="2068815"/>
          <a:ext cx="11572685" cy="3090196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36116">
                  <a:extLst>
                    <a:ext uri="{9D8B030D-6E8A-4147-A177-3AD203B41FA5}">
                      <a16:colId xmlns:a16="http://schemas.microsoft.com/office/drawing/2014/main" xmlns="" val="3971967903"/>
                    </a:ext>
                  </a:extLst>
                </a:gridCol>
                <a:gridCol w="1023186">
                  <a:extLst>
                    <a:ext uri="{9D8B030D-6E8A-4147-A177-3AD203B41FA5}">
                      <a16:colId xmlns:a16="http://schemas.microsoft.com/office/drawing/2014/main" xmlns="" val="4094087159"/>
                    </a:ext>
                  </a:extLst>
                </a:gridCol>
                <a:gridCol w="1560945">
                  <a:extLst>
                    <a:ext uri="{9D8B030D-6E8A-4147-A177-3AD203B41FA5}">
                      <a16:colId xmlns:a16="http://schemas.microsoft.com/office/drawing/2014/main" xmlns="" val="416363929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xmlns="" val="1810272846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xmlns="" val="2143473600"/>
                    </a:ext>
                  </a:extLst>
                </a:gridCol>
                <a:gridCol w="2506910">
                  <a:extLst>
                    <a:ext uri="{9D8B030D-6E8A-4147-A177-3AD203B41FA5}">
                      <a16:colId xmlns:a16="http://schemas.microsoft.com/office/drawing/2014/main" xmlns="" val="690554438"/>
                    </a:ext>
                  </a:extLst>
                </a:gridCol>
              </a:tblGrid>
              <a:tr h="86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Sayısı (Adet)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Alanı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Başına Düşen 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Başına Düşen Fiziksel Alan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42411976"/>
                  </a:ext>
                </a:extLst>
              </a:tr>
              <a:tr h="908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Akademik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28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9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05282906"/>
                  </a:ext>
                </a:extLst>
              </a:tr>
              <a:tr h="604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İdari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89105459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28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9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3965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735791"/>
              </p:ext>
            </p:extLst>
          </p:nvPr>
        </p:nvGraphicFramePr>
        <p:xfrm>
          <a:off x="566530" y="1902691"/>
          <a:ext cx="11372921" cy="401452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xmlns="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xmlns="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xmlns="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xmlns="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Faks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Akıllı Tahta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Fotoğraf Makinesi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Kulaklık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Hoparlör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Tarayıcı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Mikroskop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</a:rPr>
                        <a:t>-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Barkod 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cihazların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 fontScale="40000" lnSpcReduction="20000"/>
          </a:bodyPr>
          <a:lstStyle/>
          <a:p>
            <a:r>
              <a:rPr lang="tr-TR" sz="18500" b="1" dirty="0">
                <a:solidFill>
                  <a:srgbClr val="3333FF"/>
                </a:solidFill>
              </a:rPr>
              <a:t>Araştırma ve </a:t>
            </a:r>
            <a:r>
              <a:rPr lang="tr-TR" sz="18500" b="1" dirty="0" smtClean="0">
                <a:solidFill>
                  <a:srgbClr val="3333FF"/>
                </a:solidFill>
              </a:rPr>
              <a:t>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FF0000"/>
                </a:solidFill>
              </a:rPr>
              <a:t>Bilimsel</a:t>
            </a:r>
            <a:r>
              <a:rPr lang="tr-TR" sz="9600" b="1" dirty="0">
                <a:solidFill>
                  <a:srgbClr val="FF0000"/>
                </a:solidFill>
              </a:rPr>
              <a:t>, Sosyal, Kültürel ve Sportif </a:t>
            </a:r>
            <a:r>
              <a:rPr lang="tr-TR" sz="9600" b="1" dirty="0" smtClean="0">
                <a:solidFill>
                  <a:srgbClr val="FF0000"/>
                </a:solidFill>
              </a:rPr>
              <a:t>Faaliyetler</a:t>
            </a:r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631371"/>
            <a:ext cx="10557251" cy="777691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Araştırma ve Geliştirme Faaliyetleri: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50975"/>
              </p:ext>
            </p:extLst>
          </p:nvPr>
        </p:nvGraphicFramePr>
        <p:xfrm>
          <a:off x="241378" y="1968423"/>
          <a:ext cx="11569622" cy="40640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975147">
                  <a:extLst>
                    <a:ext uri="{9D8B030D-6E8A-4147-A177-3AD203B41FA5}">
                      <a16:colId xmlns:a16="http://schemas.microsoft.com/office/drawing/2014/main" xmlns="" val="907143591"/>
                    </a:ext>
                  </a:extLst>
                </a:gridCol>
                <a:gridCol w="892506">
                  <a:extLst>
                    <a:ext uri="{9D8B030D-6E8A-4147-A177-3AD203B41FA5}">
                      <a16:colId xmlns:a16="http://schemas.microsoft.com/office/drawing/2014/main" xmlns="" val="719348450"/>
                    </a:ext>
                  </a:extLst>
                </a:gridCol>
                <a:gridCol w="701969">
                  <a:extLst>
                    <a:ext uri="{9D8B030D-6E8A-4147-A177-3AD203B41FA5}">
                      <a16:colId xmlns:a16="http://schemas.microsoft.com/office/drawing/2014/main" xmlns="" val="883096862"/>
                    </a:ext>
                  </a:extLst>
                </a:gridCol>
              </a:tblGrid>
              <a:tr h="2691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21560882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(Q1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81765200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(Q2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99042241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(Q3 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11306817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(Q4*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79219863"/>
                  </a:ext>
                </a:extLst>
              </a:tr>
              <a:tr h="467618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ÜAK ve Trabzon Üniversitesi senatosu </a:t>
                      </a:r>
                      <a:r>
                        <a:rPr lang="tr-TR" sz="1400" dirty="0">
                          <a:effectLst/>
                        </a:rPr>
                        <a:t>tarafından belirlenen uluslararası alan endekslerinde taranan dergilerde yayımlanmış makale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5360805"/>
                  </a:ext>
                </a:extLst>
              </a:tr>
              <a:tr h="220073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dirty="0">
                          <a:effectLst/>
                        </a:rPr>
                        <a:t>Diğer uluslararası hakemli dergilerde yayınlanmış araştırma makalesi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30286879"/>
                  </a:ext>
                </a:extLst>
              </a:tr>
              <a:tr h="399635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TR Dizin tarafından taranan </a:t>
                      </a:r>
                      <a:r>
                        <a:rPr lang="tr-TR" sz="1400" dirty="0">
                          <a:effectLst/>
                        </a:rPr>
                        <a:t>ulusal hakemli dergilerde yayınlanmış makale 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55791476"/>
                  </a:ext>
                </a:extLst>
              </a:tr>
              <a:tr h="44602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TR Dizin tarafından taranan ulusal hakemli dergiler dışındaki ulusal hakemli dergilerde yayımlanmış makale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44825469"/>
                  </a:ext>
                </a:extLst>
              </a:tr>
              <a:tr h="427585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Diğer hakemli dergide yayımlanmış editöre mektup, araştırma notu, özet veya kitap kritiği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30715490"/>
                  </a:ext>
                </a:extLst>
              </a:tr>
              <a:tr h="23546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6431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33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822035"/>
            <a:ext cx="10413922" cy="62576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3200" b="1" dirty="0" smtClean="0">
                <a:solidFill>
                  <a:srgbClr val="FF0000"/>
                </a:solidFill>
              </a:rPr>
              <a:t/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026104"/>
              </p:ext>
            </p:extLst>
          </p:nvPr>
        </p:nvGraphicFramePr>
        <p:xfrm>
          <a:off x="361450" y="1894114"/>
          <a:ext cx="11514864" cy="400594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927935">
                  <a:extLst>
                    <a:ext uri="{9D8B030D-6E8A-4147-A177-3AD203B41FA5}">
                      <a16:colId xmlns:a16="http://schemas.microsoft.com/office/drawing/2014/main" xmlns="" val="907143591"/>
                    </a:ext>
                  </a:extLst>
                </a:gridCol>
                <a:gridCol w="888282">
                  <a:extLst>
                    <a:ext uri="{9D8B030D-6E8A-4147-A177-3AD203B41FA5}">
                      <a16:colId xmlns:a16="http://schemas.microsoft.com/office/drawing/2014/main" xmlns="" val="719348450"/>
                    </a:ext>
                  </a:extLst>
                </a:gridCol>
                <a:gridCol w="698647">
                  <a:extLst>
                    <a:ext uri="{9D8B030D-6E8A-4147-A177-3AD203B41FA5}">
                      <a16:colId xmlns:a16="http://schemas.microsoft.com/office/drawing/2014/main" xmlns="" val="883096862"/>
                    </a:ext>
                  </a:extLst>
                </a:gridCol>
              </a:tblGrid>
              <a:tr h="307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21560882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400" dirty="0">
                          <a:solidFill>
                            <a:srgbClr val="3333FF"/>
                          </a:solidFill>
                          <a:effectLst/>
                        </a:rPr>
                        <a:t>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81765200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99042241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11306817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79219863"/>
                  </a:ext>
                </a:extLst>
              </a:tr>
              <a:tr h="533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5360805"/>
                  </a:ext>
                </a:extLst>
              </a:tr>
              <a:tr h="3766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30286879"/>
                  </a:ext>
                </a:extLst>
              </a:tr>
              <a:tr h="45596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55791476"/>
                  </a:ext>
                </a:extLst>
              </a:tr>
              <a:tr h="508896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44825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6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418" y="653143"/>
            <a:ext cx="10474896" cy="768737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Faaliyetleri: </a:t>
            </a:r>
            <a:r>
              <a:rPr lang="tr-TR" sz="28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8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8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Kitap Bilgileri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626996"/>
              </p:ext>
            </p:extLst>
          </p:nvPr>
        </p:nvGraphicFramePr>
        <p:xfrm>
          <a:off x="457201" y="1992512"/>
          <a:ext cx="11440885" cy="399463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846337">
                  <a:extLst>
                    <a:ext uri="{9D8B030D-6E8A-4147-A177-3AD203B41FA5}">
                      <a16:colId xmlns:a16="http://schemas.microsoft.com/office/drawing/2014/main" xmlns="" val="2411480335"/>
                    </a:ext>
                  </a:extLst>
                </a:gridCol>
                <a:gridCol w="795591">
                  <a:extLst>
                    <a:ext uri="{9D8B030D-6E8A-4147-A177-3AD203B41FA5}">
                      <a16:colId xmlns:a16="http://schemas.microsoft.com/office/drawing/2014/main" xmlns="" val="2740012930"/>
                    </a:ext>
                  </a:extLst>
                </a:gridCol>
                <a:gridCol w="798957">
                  <a:extLst>
                    <a:ext uri="{9D8B030D-6E8A-4147-A177-3AD203B41FA5}">
                      <a16:colId xmlns:a16="http://schemas.microsoft.com/office/drawing/2014/main" xmlns="" val="2939442849"/>
                    </a:ext>
                  </a:extLst>
                </a:gridCol>
              </a:tblGrid>
              <a:tr h="352656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KİTAPLAR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46334026"/>
                  </a:ext>
                </a:extLst>
              </a:tr>
              <a:tr h="29868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 </a:t>
                      </a:r>
                      <a:r>
                        <a:rPr lang="tr-TR" sz="1600" b="1" dirty="0">
                          <a:effectLst/>
                        </a:rPr>
                        <a:t>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24433216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42291175"/>
                  </a:ext>
                </a:extLst>
              </a:tr>
              <a:tr h="29868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90371004"/>
                  </a:ext>
                </a:extLst>
              </a:tr>
              <a:tr h="264275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20741957"/>
                  </a:ext>
                </a:extLst>
              </a:tr>
              <a:tr h="53137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Alanında çeviri kitap editörlüğü, kitap bölümü çevirisi, tam kitap çevirisi (Yabancı dil alanındaki adaylar kendi dil alanlarında çeviri yaparsa, puanın yarısı)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33582813"/>
                  </a:ext>
                </a:extLst>
              </a:tr>
              <a:tr h="53099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Üniversite tarafından hakem incelemesi yaptırıldıktan sonra yayınlanan ders kitabı (Hakemsiz ders kitapları puanlandırmaya tabi tutulmaz)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86508771"/>
                  </a:ext>
                </a:extLst>
              </a:tr>
              <a:tr h="53099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12742880"/>
                  </a:ext>
                </a:extLst>
              </a:tr>
              <a:tr h="530999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61504245"/>
                  </a:ext>
                </a:extLst>
              </a:tr>
              <a:tr h="391675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12013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41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800" b="1" dirty="0" smtClean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Yıllara Göre Proje Bilgileri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729608"/>
              </p:ext>
            </p:extLst>
          </p:nvPr>
        </p:nvGraphicFramePr>
        <p:xfrm>
          <a:off x="274321" y="1907802"/>
          <a:ext cx="11656422" cy="39745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0258138">
                  <a:extLst>
                    <a:ext uri="{9D8B030D-6E8A-4147-A177-3AD203B41FA5}">
                      <a16:colId xmlns:a16="http://schemas.microsoft.com/office/drawing/2014/main" xmlns="" val="163935098"/>
                    </a:ext>
                  </a:extLst>
                </a:gridCol>
                <a:gridCol w="759936">
                  <a:extLst>
                    <a:ext uri="{9D8B030D-6E8A-4147-A177-3AD203B41FA5}">
                      <a16:colId xmlns:a16="http://schemas.microsoft.com/office/drawing/2014/main" xmlns="" val="1347630180"/>
                    </a:ext>
                  </a:extLst>
                </a:gridCol>
                <a:gridCol w="638348">
                  <a:extLst>
                    <a:ext uri="{9D8B030D-6E8A-4147-A177-3AD203B41FA5}">
                      <a16:colId xmlns:a16="http://schemas.microsoft.com/office/drawing/2014/main" xmlns="" val="3262295761"/>
                    </a:ext>
                  </a:extLst>
                </a:gridCol>
              </a:tblGrid>
              <a:tr h="3237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ARAŞTIRMA PROJELERİ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xmlns="" val="3965912954"/>
                  </a:ext>
                </a:extLst>
              </a:tr>
              <a:tr h="48417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(1) Başarı </a:t>
                      </a:r>
                      <a:r>
                        <a:rPr lang="tr-TR" sz="1600" dirty="0">
                          <a:effectLst/>
                        </a:rPr>
                        <a:t>ile tamamlanmış AB çerçeve programı bilimsel araştırma proje sayısı (Koordinatör/ alt koordinatör/yürütücü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xmlns="" val="1898984129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 ile tamamlanmış 1. Madde dışındaki uluslararası destekli bilimsel araştırma proje (Derleme ve rapor hazırlama çalışmaları hariç) sayısı 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xmlns="" val="850835826"/>
                  </a:ext>
                </a:extLst>
              </a:tr>
              <a:tr h="3268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TÜBİTAK Ar-Ge proje (ARDEB, TEYDEB, KAMAG, vb.)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xmlns="" val="2310762055"/>
                  </a:ext>
                </a:extLst>
              </a:tr>
              <a:tr h="246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Diğer TÜBİTAK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xmlns="" val="3913348474"/>
                  </a:ext>
                </a:extLst>
              </a:tr>
              <a:tr h="4158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Üniversite dışındaki kamu kurumlarıyla yapılan başarıyla tamamlanmış bilimsel araştırma proje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xmlns="" val="1154197651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</a:t>
                      </a:r>
                      <a:r>
                        <a:rPr lang="tr-TR" sz="1600" dirty="0" smtClean="0">
                          <a:effectLst/>
                        </a:rPr>
                        <a:t>Üniversite Bilimsel Araştırma Projeleri (</a:t>
                      </a:r>
                      <a:r>
                        <a:rPr lang="tr-TR" sz="1600" dirty="0">
                          <a:effectLst/>
                        </a:rPr>
                        <a:t>BAP) </a:t>
                      </a:r>
                      <a:r>
                        <a:rPr lang="tr-TR" sz="1600" dirty="0" smtClean="0">
                          <a:effectLst/>
                        </a:rPr>
                        <a:t>Koordinatörlüğü destekli </a:t>
                      </a:r>
                      <a:r>
                        <a:rPr lang="tr-TR" sz="1600" dirty="0">
                          <a:effectLst/>
                        </a:rPr>
                        <a:t>araştırma projesi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xmlns="" val="3484504468"/>
                  </a:ext>
                </a:extLst>
              </a:tr>
              <a:tr h="6196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Başarıyla tamamlanmış diğer ulusal bilimsel araştırma projesi (TTO ve sanayi kuruluşları ile yapılan Ar-Ge projeleri, vb.) (derleme ve rapor hazırlama çalışmaları hariç) sayısı (Yürütücü olmak)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xmlns="" val="3697897285"/>
                  </a:ext>
                </a:extLst>
              </a:tr>
              <a:tr h="299345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068" marR="9068" marT="9068" marB="0" anchor="ctr"/>
                </a:tc>
                <a:extLst>
                  <a:ext uri="{0D108BD9-81ED-4DB2-BD59-A6C34878D82A}">
                    <a16:rowId xmlns:a16="http://schemas.microsoft.com/office/drawing/2014/main" xmlns="" val="4282745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30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600" y="752656"/>
            <a:ext cx="10457873" cy="62356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800" b="1" dirty="0" smtClean="0">
                <a:solidFill>
                  <a:srgbClr val="962E2E"/>
                </a:solidFill>
              </a:rPr>
              <a:t>: </a:t>
            </a:r>
            <a:br>
              <a:rPr lang="tr-TR" sz="2800" b="1" dirty="0" smtClean="0">
                <a:solidFill>
                  <a:srgbClr val="962E2E"/>
                </a:solidFill>
              </a:rPr>
            </a:br>
            <a:r>
              <a:rPr lang="tr-TR" sz="2800" b="1" dirty="0" smtClean="0">
                <a:solidFill>
                  <a:srgbClr val="3333FF"/>
                </a:solidFill>
              </a:rPr>
              <a:t>Yıllara Göre Bilimsel Toplantı Faaliyetleri 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857744"/>
              </p:ext>
            </p:extLst>
          </p:nvPr>
        </p:nvGraphicFramePr>
        <p:xfrm>
          <a:off x="553164" y="1834962"/>
          <a:ext cx="11161645" cy="4134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08816">
                  <a:extLst>
                    <a:ext uri="{9D8B030D-6E8A-4147-A177-3AD203B41FA5}">
                      <a16:colId xmlns:a16="http://schemas.microsoft.com/office/drawing/2014/main" xmlns="" val="3709928752"/>
                    </a:ext>
                  </a:extLst>
                </a:gridCol>
                <a:gridCol w="778639">
                  <a:extLst>
                    <a:ext uri="{9D8B030D-6E8A-4147-A177-3AD203B41FA5}">
                      <a16:colId xmlns:a16="http://schemas.microsoft.com/office/drawing/2014/main" xmlns="" val="4108230107"/>
                    </a:ext>
                  </a:extLst>
                </a:gridCol>
                <a:gridCol w="674190">
                  <a:extLst>
                    <a:ext uri="{9D8B030D-6E8A-4147-A177-3AD203B41FA5}">
                      <a16:colId xmlns:a16="http://schemas.microsoft.com/office/drawing/2014/main" xmlns="" val="3530798822"/>
                    </a:ext>
                  </a:extLst>
                </a:gridCol>
              </a:tblGrid>
              <a:tr h="442019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BİLİMSEL TOPLANTI 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extLst>
                  <a:ext uri="{0D108BD9-81ED-4DB2-BD59-A6C34878D82A}">
                    <a16:rowId xmlns:a16="http://schemas.microsoft.com/office/drawing/2014/main" xmlns="" val="387267968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--</a:t>
                      </a: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xmlns="" val="3895616067"/>
                  </a:ext>
                </a:extLst>
              </a:tr>
              <a:tr h="7414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8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xmlns="" val="676625811"/>
                  </a:ext>
                </a:extLst>
              </a:tr>
              <a:tr h="496415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Uluslararası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--</a:t>
                      </a: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xmlns="" val="4247188220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 tam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--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xmlns="" val="1726692197"/>
                  </a:ext>
                </a:extLst>
              </a:tr>
              <a:tr h="56869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sunulan, özet metni matbu veya elektronik olarak bildiri kitapçığında yayımlanmış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--</a:t>
                      </a: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400" dirty="0" smtClean="0">
                        <a:effectLst/>
                      </a:endParaRPr>
                    </a:p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--</a:t>
                      </a: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xmlns="" val="1997404918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chemeClr val="tx1"/>
                          </a:solidFill>
                          <a:effectLst/>
                        </a:rPr>
                        <a:t>Ulusal bilimsel toplantılarda poster olarak sunulan </a:t>
                      </a:r>
                      <a:r>
                        <a:rPr lang="tr-TR" sz="1800" dirty="0" smtClean="0">
                          <a:solidFill>
                            <a:schemeClr val="tx1"/>
                          </a:solidFill>
                          <a:effectLst/>
                        </a:rPr>
                        <a:t>çalışma sayısı </a:t>
                      </a:r>
                      <a:endParaRPr lang="tr-T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--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--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xmlns="" val="4093221123"/>
                  </a:ext>
                </a:extLst>
              </a:tr>
              <a:tr h="287966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9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68" marR="7568" marT="7568" marB="0"/>
                </a:tc>
                <a:extLst>
                  <a:ext uri="{0D108BD9-81ED-4DB2-BD59-A6C34878D82A}">
                    <a16:rowId xmlns:a16="http://schemas.microsoft.com/office/drawing/2014/main" xmlns="" val="4008683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27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461819" y="705017"/>
            <a:ext cx="10279506" cy="74458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Faaliyetleri: </a:t>
            </a:r>
            <a:r>
              <a:rPr lang="tr-TR" sz="2800" b="1" dirty="0" smtClean="0">
                <a:solidFill>
                  <a:srgbClr val="962E2E"/>
                </a:solidFill>
              </a:rPr>
              <a:t/>
            </a:r>
            <a:br>
              <a:rPr lang="tr-TR" sz="2800" b="1" dirty="0" smtClean="0">
                <a:solidFill>
                  <a:srgbClr val="962E2E"/>
                </a:solidFill>
              </a:rPr>
            </a:br>
            <a:r>
              <a:rPr lang="tr-TR" sz="2800" b="1" dirty="0" smtClean="0">
                <a:solidFill>
                  <a:srgbClr val="0000CC"/>
                </a:solidFill>
              </a:rPr>
              <a:t>Yıllara Göre Editörlük ve Hakemlik Faaliyetleri</a:t>
            </a:r>
            <a:endParaRPr lang="tr-TR" sz="2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28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279140"/>
              </p:ext>
            </p:extLst>
          </p:nvPr>
        </p:nvGraphicFramePr>
        <p:xfrm>
          <a:off x="365757" y="1870989"/>
          <a:ext cx="11342538" cy="39434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990679">
                  <a:extLst>
                    <a:ext uri="{9D8B030D-6E8A-4147-A177-3AD203B41FA5}">
                      <a16:colId xmlns:a16="http://schemas.microsoft.com/office/drawing/2014/main" xmlns="" val="1220560926"/>
                    </a:ext>
                  </a:extLst>
                </a:gridCol>
                <a:gridCol w="1182255">
                  <a:extLst>
                    <a:ext uri="{9D8B030D-6E8A-4147-A177-3AD203B41FA5}">
                      <a16:colId xmlns:a16="http://schemas.microsoft.com/office/drawing/2014/main" xmlns="" val="1174520499"/>
                    </a:ext>
                  </a:extLst>
                </a:gridCol>
                <a:gridCol w="1169604">
                  <a:extLst>
                    <a:ext uri="{9D8B030D-6E8A-4147-A177-3AD203B41FA5}">
                      <a16:colId xmlns:a16="http://schemas.microsoft.com/office/drawing/2014/main" xmlns="" val="2030783754"/>
                    </a:ext>
                  </a:extLst>
                </a:gridCol>
              </a:tblGrid>
              <a:tr h="692083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EDİTÖRLÜK ve HAKEMLİK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68229748"/>
                  </a:ext>
                </a:extLst>
              </a:tr>
              <a:tr h="5279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10769623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</a:t>
                      </a:r>
                      <a:r>
                        <a:rPr lang="tr-TR" sz="1600" dirty="0" err="1">
                          <a:effectLst/>
                        </a:rPr>
                        <a:t>associate</a:t>
                      </a:r>
                      <a:r>
                        <a:rPr lang="tr-TR" sz="1600" dirty="0">
                          <a:effectLst/>
                        </a:rPr>
                        <a:t>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86568925"/>
                  </a:ext>
                </a:extLst>
              </a:tr>
              <a:tr h="3463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asistan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72417168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0910054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94653970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78098917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22225721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6211488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27799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72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490" y="620487"/>
            <a:ext cx="10568709" cy="79227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Faaliyetleri: 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3333FF"/>
                </a:solidFill>
              </a:rPr>
              <a:t>Atıflar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1200" b="1" i="1" dirty="0" smtClean="0">
                <a:solidFill>
                  <a:srgbClr val="0000CC"/>
                </a:solidFill>
              </a:rPr>
              <a:t>(</a:t>
            </a:r>
            <a:r>
              <a:rPr lang="tr-TR" sz="1200" b="1" i="1" dirty="0">
                <a:solidFill>
                  <a:srgbClr val="0000CC"/>
                </a:solidFill>
              </a:rPr>
              <a:t>Yazarın kendi yayınlarına yaptığı atıflar hariç</a:t>
            </a:r>
            <a:r>
              <a:rPr lang="tr-TR" sz="1200" b="1" i="1" dirty="0" smtClean="0">
                <a:solidFill>
                  <a:srgbClr val="0000CC"/>
                </a:solidFill>
              </a:rPr>
              <a:t>)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29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438153"/>
              </p:ext>
            </p:extLst>
          </p:nvPr>
        </p:nvGraphicFramePr>
        <p:xfrm>
          <a:off x="470263" y="1943069"/>
          <a:ext cx="11208215" cy="41639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67041">
                  <a:extLst>
                    <a:ext uri="{9D8B030D-6E8A-4147-A177-3AD203B41FA5}">
                      <a16:colId xmlns:a16="http://schemas.microsoft.com/office/drawing/2014/main" xmlns="" val="2526474675"/>
                    </a:ext>
                  </a:extLst>
                </a:gridCol>
                <a:gridCol w="805070">
                  <a:extLst>
                    <a:ext uri="{9D8B030D-6E8A-4147-A177-3AD203B41FA5}">
                      <a16:colId xmlns:a16="http://schemas.microsoft.com/office/drawing/2014/main" xmlns="" val="3884299834"/>
                    </a:ext>
                  </a:extLst>
                </a:gridCol>
                <a:gridCol w="636104">
                  <a:extLst>
                    <a:ext uri="{9D8B030D-6E8A-4147-A177-3AD203B41FA5}">
                      <a16:colId xmlns:a16="http://schemas.microsoft.com/office/drawing/2014/main" xmlns="" val="3121958545"/>
                    </a:ext>
                  </a:extLst>
                </a:gridCol>
              </a:tblGrid>
              <a:tr h="5537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ATIFLAR 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tr-TR" sz="1400" b="1" i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1" i="1" dirty="0">
                          <a:solidFill>
                            <a:srgbClr val="0000CC"/>
                          </a:solidFill>
                          <a:effectLst/>
                        </a:rPr>
                        <a:t>Yazarın kendi yayınlarına yaptığı atıflar hariç)</a:t>
                      </a:r>
                      <a:endParaRPr lang="tr-TR" sz="14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xmlns="" val="2394193471"/>
                  </a:ext>
                </a:extLst>
              </a:tr>
              <a:tr h="70218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5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xmlns="" val="695382362"/>
                  </a:ext>
                </a:extLst>
              </a:tr>
              <a:tr h="77842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dışındaki endeksler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bölüm yazarı olarak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19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24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xmlns="" val="331923312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Ulusal hakemli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Ulusal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54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67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xmlns="" val="547953736"/>
                  </a:ext>
                </a:extLst>
              </a:tr>
              <a:tr h="68843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uluslararası kaynak veya yayın organlarında yer alması (kitap, ansiklopedi, katalog, periyodik sanat dergileri, belgesel nitelikli TV yayınları,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film)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xmlns="" val="642334225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ulusal kaynak veya yayın organlarında yer alması (kitap, ansiklopedi, katalog, periyodik sanat dergileri, belgesel nitelikli TV yayınları, film) 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-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xmlns="" val="4284001582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78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101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xmlns="" val="200227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22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9" y="783771"/>
            <a:ext cx="10560505" cy="66734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Bilimsel, Sosyal, Kültürel ve Sportif Faaliyetler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853F-0A03-4649-8FC9-B14B1A95AEC8}" type="datetime1">
              <a:rPr lang="tr-TR" smtClean="0"/>
              <a:pPr/>
              <a:t>15.01.2026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41075" y="6079351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etkinliklerin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763203"/>
              </p:ext>
            </p:extLst>
          </p:nvPr>
        </p:nvGraphicFramePr>
        <p:xfrm>
          <a:off x="457201" y="1848680"/>
          <a:ext cx="11390242" cy="379378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03507">
                  <a:extLst>
                    <a:ext uri="{9D8B030D-6E8A-4147-A177-3AD203B41FA5}">
                      <a16:colId xmlns:a16="http://schemas.microsoft.com/office/drawing/2014/main" xmlns="" val="1512283553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xmlns="" val="2941615692"/>
                    </a:ext>
                  </a:extLst>
                </a:gridCol>
                <a:gridCol w="1091086">
                  <a:extLst>
                    <a:ext uri="{9D8B030D-6E8A-4147-A177-3AD203B41FA5}">
                      <a16:colId xmlns:a16="http://schemas.microsoft.com/office/drawing/2014/main" xmlns="" val="3849964202"/>
                    </a:ext>
                  </a:extLst>
                </a:gridCol>
                <a:gridCol w="4931229">
                  <a:extLst>
                    <a:ext uri="{9D8B030D-6E8A-4147-A177-3AD203B41FA5}">
                      <a16:colId xmlns:a16="http://schemas.microsoft.com/office/drawing/2014/main" xmlns="" val="1885514975"/>
                    </a:ext>
                  </a:extLst>
                </a:gridCol>
                <a:gridCol w="772885">
                  <a:extLst>
                    <a:ext uri="{9D8B030D-6E8A-4147-A177-3AD203B41FA5}">
                      <a16:colId xmlns:a16="http://schemas.microsoft.com/office/drawing/2014/main" xmlns="" val="2981608465"/>
                    </a:ext>
                  </a:extLst>
                </a:gridCol>
                <a:gridCol w="776672">
                  <a:extLst>
                    <a:ext uri="{9D8B030D-6E8A-4147-A177-3AD203B41FA5}">
                      <a16:colId xmlns:a16="http://schemas.microsoft.com/office/drawing/2014/main" xmlns="" val="3219867409"/>
                    </a:ext>
                  </a:extLst>
                </a:gridCol>
              </a:tblGrid>
              <a:tr h="303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20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390673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Sempozyum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Teknik Gezi</a:t>
                      </a:r>
                      <a:endParaRPr lang="tr-TR" sz="1800" b="1" dirty="0" smtClean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408491658"/>
                  </a:ext>
                </a:extLst>
              </a:tr>
              <a:tr h="254383"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Kongre</a:t>
                      </a:r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Eğitim Seminerleri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78280707"/>
                  </a:ext>
                </a:extLst>
              </a:tr>
              <a:tr h="28302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Konferans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2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2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Ulusal Toplantı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5750364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Panel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2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2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Diğer (Açıkhava Etkinlikleri, Ziyaretler, Geziler </a:t>
                      </a: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vb</a:t>
                      </a: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.)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  <a:latin typeface="+mn-lt"/>
                        </a:rPr>
                        <a:t>3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3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00936759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Seminer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2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200" b="0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Çalıştay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+mn-lt"/>
                        </a:rPr>
                        <a:t> </a:t>
                      </a:r>
                      <a:endParaRPr lang="tr-TR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1797344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Açık Oturum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Film Gösterimi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2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86299195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Söyleşi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Bağış ve Yardım Kampanyası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+mn-lt"/>
                        </a:rPr>
                        <a:t> </a:t>
                      </a:r>
                      <a:endParaRPr lang="tr-TR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90030321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Tiyatro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Bilgilendirme ve Tanıtım Toplantısı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+mn-lt"/>
                        </a:rPr>
                        <a:t> </a:t>
                      </a:r>
                      <a:endParaRPr lang="tr-TR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1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77623417"/>
                  </a:ext>
                </a:extLst>
              </a:tr>
              <a:tr h="350551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Konser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Anma Törenleri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+mn-lt"/>
                        </a:rPr>
                        <a:t> </a:t>
                      </a:r>
                      <a:endParaRPr lang="tr-TR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384438468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Sergi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Öğrenci Oryantasyon Semineri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/>
                      <a:r>
                        <a:rPr lang="tr-TR" sz="1200" dirty="0" smtClean="0"/>
                        <a:t>1</a:t>
                      </a:r>
                      <a:endParaRPr lang="tr-TR" sz="12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b="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2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tr-TR" sz="12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30704476"/>
                  </a:ext>
                </a:extLst>
              </a:tr>
              <a:tr h="2369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Spor Turnuvası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endParaRPr lang="tr-TR" sz="1800" b="1" dirty="0">
                        <a:solidFill>
                          <a:srgbClr val="3333FF"/>
                        </a:solidFill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8</a:t>
                      </a: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30547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61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9230" y="696686"/>
            <a:ext cx="10406741" cy="80554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Bilimsel, Sosyal, Kültürel ve Sportif </a:t>
            </a:r>
            <a:r>
              <a:rPr lang="tr-TR" sz="3200" b="1" dirty="0" smtClean="0">
                <a:solidFill>
                  <a:srgbClr val="FF0000"/>
                </a:solidFill>
              </a:rPr>
              <a:t>Faaliyetler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2200" b="1" dirty="0" smtClean="0">
                <a:solidFill>
                  <a:srgbClr val="3333FF"/>
                </a:solidFill>
              </a:rPr>
              <a:t>(Düzenlemiş olduğunuz her bir etkinliğe ilişkin bilgileri tabloya yazınız)</a:t>
            </a:r>
            <a:endParaRPr lang="tr-TR" sz="22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31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518065"/>
              </p:ext>
            </p:extLst>
          </p:nvPr>
        </p:nvGraphicFramePr>
        <p:xfrm>
          <a:off x="285750" y="1683200"/>
          <a:ext cx="11612335" cy="381428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12519">
                  <a:extLst>
                    <a:ext uri="{9D8B030D-6E8A-4147-A177-3AD203B41FA5}">
                      <a16:colId xmlns:a16="http://schemas.microsoft.com/office/drawing/2014/main" xmlns="" val="3980326864"/>
                    </a:ext>
                  </a:extLst>
                </a:gridCol>
                <a:gridCol w="1836080">
                  <a:extLst>
                    <a:ext uri="{9D8B030D-6E8A-4147-A177-3AD203B41FA5}">
                      <a16:colId xmlns:a16="http://schemas.microsoft.com/office/drawing/2014/main" xmlns="" val="3129810704"/>
                    </a:ext>
                  </a:extLst>
                </a:gridCol>
                <a:gridCol w="2693975">
                  <a:extLst>
                    <a:ext uri="{9D8B030D-6E8A-4147-A177-3AD203B41FA5}">
                      <a16:colId xmlns:a16="http://schemas.microsoft.com/office/drawing/2014/main" xmlns="" val="3117410747"/>
                    </a:ext>
                  </a:extLst>
                </a:gridCol>
                <a:gridCol w="1890127">
                  <a:extLst>
                    <a:ext uri="{9D8B030D-6E8A-4147-A177-3AD203B41FA5}">
                      <a16:colId xmlns:a16="http://schemas.microsoft.com/office/drawing/2014/main" xmlns="" val="10421554"/>
                    </a:ext>
                  </a:extLst>
                </a:gridCol>
                <a:gridCol w="2018967">
                  <a:extLst>
                    <a:ext uri="{9D8B030D-6E8A-4147-A177-3AD203B41FA5}">
                      <a16:colId xmlns:a16="http://schemas.microsoft.com/office/drawing/2014/main" xmlns="" val="2802644275"/>
                    </a:ext>
                  </a:extLst>
                </a:gridCol>
                <a:gridCol w="949436">
                  <a:extLst>
                    <a:ext uri="{9D8B030D-6E8A-4147-A177-3AD203B41FA5}">
                      <a16:colId xmlns:a16="http://schemas.microsoft.com/office/drawing/2014/main" xmlns="" val="1419412460"/>
                    </a:ext>
                  </a:extLst>
                </a:gridCol>
                <a:gridCol w="701121">
                  <a:extLst>
                    <a:ext uri="{9D8B030D-6E8A-4147-A177-3AD203B41FA5}">
                      <a16:colId xmlns:a16="http://schemas.microsoft.com/office/drawing/2014/main" xmlns="" val="3004738591"/>
                    </a:ext>
                  </a:extLst>
                </a:gridCol>
                <a:gridCol w="1110110">
                  <a:extLst>
                    <a:ext uri="{9D8B030D-6E8A-4147-A177-3AD203B41FA5}">
                      <a16:colId xmlns:a16="http://schemas.microsoft.com/office/drawing/2014/main" xmlns="" val="4113809080"/>
                    </a:ext>
                  </a:extLst>
                </a:gridCol>
              </a:tblGrid>
              <a:tr h="85772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SIRA NO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ALANI 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(Eğitim/Bilimsel/Sosyal/ Kültürel/ Sportif)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TÜRÜ</a:t>
                      </a:r>
                    </a:p>
                    <a:p>
                      <a:pPr algn="ctr" fontAlgn="ctr"/>
                      <a:r>
                        <a:rPr lang="tr-TR" sz="1000" b="1" i="1" u="none" strike="noStrike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Söyleşi, Konferans, Panel, Seminer,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Webinar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Çalıştay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Kongre, Sempozyum, Sergi, Konser, Turnuva, Yarışma, Gösteri, Oyun, Drama, Tiyatro, Kermes,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ADI/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BAŞLIĞI/KONUSU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DAVETLİ/KONUŞMACI </a:t>
                      </a:r>
                      <a:r>
                        <a:rPr lang="tr-TR" sz="1000" b="1" u="none" strike="noStrike" dirty="0">
                          <a:effectLst/>
                        </a:rPr>
                        <a:t>(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Akademisyen, Sanatçı, Oyuncu, Sporcu, Yönetici, Gazeteci, İş Adamı,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TARİH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SAAT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YER / İNTERNET ADRESİ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880829489"/>
                  </a:ext>
                </a:extLst>
              </a:tr>
              <a:tr h="72771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Eğitim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Yabancı Uyruklular İçin Türkçe Kursu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Gör.</a:t>
                      </a:r>
                      <a:r>
                        <a:rPr lang="tr-T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Nazmi ARSLAN -</a:t>
                      </a:r>
                      <a:r>
                        <a:rPr lang="tr-TR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Gör. Begüm Sultan ÜNSAL -  </a:t>
                      </a:r>
                      <a:r>
                        <a:rPr lang="tr-TR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Gör. Dr. Hacer DENİZ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14.10.2024-20.06.2025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09.00 -12.00</a:t>
                      </a:r>
                    </a:p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13.00</a:t>
                      </a:r>
                      <a:r>
                        <a:rPr lang="tr-T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</a:t>
                      </a:r>
                    </a:p>
                    <a:p>
                      <a:pPr algn="ctr" fontAlgn="ctr"/>
                      <a:r>
                        <a:rPr lang="tr-T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15.10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FADB05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493554729"/>
                  </a:ext>
                </a:extLst>
              </a:tr>
              <a:tr h="72771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2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Eğitim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Akademik Türkçe Kursu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Gör. Nazmi ARSLAN -</a:t>
                      </a:r>
                      <a:r>
                        <a:rPr lang="tr-TR" sz="12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Gör. Begüm Sultan ÜNSAL -  </a:t>
                      </a:r>
                      <a:r>
                        <a:rPr lang="tr-TR" sz="12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Gör. Dr. Hacer DENİZ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23.06.2025 </a:t>
                      </a:r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– 18.07.2025</a:t>
                      </a:r>
                      <a:endParaRPr lang="tr-T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0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09.00 -12.00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13.00 –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FADB05</a:t>
                      </a:r>
                    </a:p>
                    <a:p>
                      <a:pPr algn="l" fontAlgn="b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88816453"/>
                  </a:ext>
                </a:extLst>
              </a:tr>
              <a:tr h="90776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3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Eğitim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Yabancı Uyruklular İçin Türkçe Kursu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Gör.</a:t>
                      </a:r>
                      <a:r>
                        <a:rPr lang="tr-T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Nazmi ARSLAN -</a:t>
                      </a:r>
                      <a:r>
                        <a:rPr lang="tr-TR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Gör. Begüm Sultan ÜNSAL -  </a:t>
                      </a:r>
                      <a:r>
                        <a:rPr lang="tr-TR" sz="12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Gör. Dr. Hacer DENİZ</a:t>
                      </a:r>
                      <a:endParaRPr lang="tr-T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tr-T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13.10.2025 </a:t>
                      </a:r>
                      <a:r>
                        <a:rPr lang="tr-TR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Devam ediyor</a:t>
                      </a:r>
                      <a:endParaRPr lang="tr-TR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09.00 -12.00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13.00 –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FADB05</a:t>
                      </a:r>
                    </a:p>
                    <a:p>
                      <a:pPr algn="ctr"/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870939734"/>
                  </a:ext>
                </a:extLst>
              </a:tr>
              <a:tr h="547662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 smtClean="0">
                          <a:effectLst/>
                        </a:rPr>
                        <a:t>4</a:t>
                      </a:r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Eğitim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Lisans</a:t>
                      </a:r>
                      <a:r>
                        <a:rPr lang="tr-TR" sz="12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Öğrencilerine Yönelik Temel Hızlı ve Anlamlı Okuma Eğitimi</a:t>
                      </a:r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Gör. Nazmi ARSLAN</a:t>
                      </a:r>
                      <a:r>
                        <a:rPr lang="tr-T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4.01.2024-15.01.2024</a:t>
                      </a:r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17.00-19.00</a:t>
                      </a:r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FCD302</a:t>
                      </a:r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148017327"/>
                  </a:ext>
                </a:extLst>
              </a:tr>
            </a:tbl>
          </a:graphicData>
        </a:graphic>
      </p:graphicFrame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312463"/>
              </p:ext>
            </p:extLst>
          </p:nvPr>
        </p:nvGraphicFramePr>
        <p:xfrm>
          <a:off x="284018" y="5501698"/>
          <a:ext cx="11612335" cy="54766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12519"/>
                <a:gridCol w="1836080"/>
                <a:gridCol w="2693975"/>
                <a:gridCol w="1890127"/>
                <a:gridCol w="2018967"/>
                <a:gridCol w="949436"/>
                <a:gridCol w="701121"/>
                <a:gridCol w="1110110"/>
              </a:tblGrid>
              <a:tr h="547662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Eğitim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Diksiyon ve Resmî Yazışma Kuralları Eğitimi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Gör. Ertan</a:t>
                      </a:r>
                      <a:r>
                        <a:rPr lang="tr-T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AKBAŞ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12.05.2025-16.05.2025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17.00-19.00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FCD302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832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59230" y="696686"/>
            <a:ext cx="10406741" cy="80554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Bilimsel, Sosyal, Kültürel ve Sportif </a:t>
            </a:r>
            <a:r>
              <a:rPr lang="tr-TR" sz="3200" b="1" dirty="0" smtClean="0">
                <a:solidFill>
                  <a:srgbClr val="FF0000"/>
                </a:solidFill>
              </a:rPr>
              <a:t>Faaliyetler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2200" b="1" dirty="0" smtClean="0">
                <a:solidFill>
                  <a:srgbClr val="3333FF"/>
                </a:solidFill>
              </a:rPr>
              <a:t>(Düzenlemiş olduğunuz her bir etkinliğe ilişkin bilgileri tabloya yazınız)</a:t>
            </a:r>
            <a:endParaRPr lang="tr-TR" sz="22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32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085732"/>
              </p:ext>
            </p:extLst>
          </p:nvPr>
        </p:nvGraphicFramePr>
        <p:xfrm>
          <a:off x="261258" y="1839352"/>
          <a:ext cx="11636827" cy="341627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02771">
                  <a:extLst>
                    <a:ext uri="{9D8B030D-6E8A-4147-A177-3AD203B41FA5}">
                      <a16:colId xmlns:a16="http://schemas.microsoft.com/office/drawing/2014/main" xmlns="" val="3980326864"/>
                    </a:ext>
                  </a:extLst>
                </a:gridCol>
                <a:gridCol w="1850571">
                  <a:extLst>
                    <a:ext uri="{9D8B030D-6E8A-4147-A177-3AD203B41FA5}">
                      <a16:colId xmlns:a16="http://schemas.microsoft.com/office/drawing/2014/main" xmlns="" val="3129810704"/>
                    </a:ext>
                  </a:extLst>
                </a:gridCol>
                <a:gridCol w="2699657">
                  <a:extLst>
                    <a:ext uri="{9D8B030D-6E8A-4147-A177-3AD203B41FA5}">
                      <a16:colId xmlns:a16="http://schemas.microsoft.com/office/drawing/2014/main" xmlns="" val="3117410747"/>
                    </a:ext>
                  </a:extLst>
                </a:gridCol>
                <a:gridCol w="1894114">
                  <a:extLst>
                    <a:ext uri="{9D8B030D-6E8A-4147-A177-3AD203B41FA5}">
                      <a16:colId xmlns:a16="http://schemas.microsoft.com/office/drawing/2014/main" xmlns="" val="10421554"/>
                    </a:ext>
                  </a:extLst>
                </a:gridCol>
                <a:gridCol w="2023225">
                  <a:extLst>
                    <a:ext uri="{9D8B030D-6E8A-4147-A177-3AD203B41FA5}">
                      <a16:colId xmlns:a16="http://schemas.microsoft.com/office/drawing/2014/main" xmlns="" val="2802644275"/>
                    </a:ext>
                  </a:extLst>
                </a:gridCol>
                <a:gridCol w="951438">
                  <a:extLst>
                    <a:ext uri="{9D8B030D-6E8A-4147-A177-3AD203B41FA5}">
                      <a16:colId xmlns:a16="http://schemas.microsoft.com/office/drawing/2014/main" xmlns="" val="1419412460"/>
                    </a:ext>
                  </a:extLst>
                </a:gridCol>
                <a:gridCol w="702600">
                  <a:extLst>
                    <a:ext uri="{9D8B030D-6E8A-4147-A177-3AD203B41FA5}">
                      <a16:colId xmlns:a16="http://schemas.microsoft.com/office/drawing/2014/main" xmlns="" val="3004738591"/>
                    </a:ext>
                  </a:extLst>
                </a:gridCol>
                <a:gridCol w="1112451">
                  <a:extLst>
                    <a:ext uri="{9D8B030D-6E8A-4147-A177-3AD203B41FA5}">
                      <a16:colId xmlns:a16="http://schemas.microsoft.com/office/drawing/2014/main" xmlns="" val="4113809080"/>
                    </a:ext>
                  </a:extLst>
                </a:gridCol>
              </a:tblGrid>
              <a:tr h="8711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SIRA NO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ALANI 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(Eğitim/Bilimsel/Sosyal/ Kültürel/ Sportif)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TÜRÜ</a:t>
                      </a:r>
                    </a:p>
                    <a:p>
                      <a:pPr algn="ctr" fontAlgn="ctr"/>
                      <a:r>
                        <a:rPr lang="tr-TR" sz="1000" b="1" i="1" u="none" strike="noStrike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Söyleşi, Konferans, Panel, Seminer,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Webinar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</a:t>
                      </a:r>
                      <a:r>
                        <a:rPr lang="tr-TR" sz="1000" b="1" i="1" u="none" strike="noStrike" dirty="0" err="1">
                          <a:solidFill>
                            <a:srgbClr val="3333FF"/>
                          </a:solidFill>
                          <a:effectLst/>
                        </a:rPr>
                        <a:t>Çalıştay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, Kongre, Sempozyum, Sergi, Konser, Turnuva, Yarışma, Gösteri, Oyun, Drama, Tiyatro, Kermes,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ETKİNLİK ADI/ </a:t>
                      </a:r>
                      <a:r>
                        <a:rPr lang="tr-TR" sz="1400" b="1" u="none" strike="noStrike" dirty="0" smtClean="0">
                          <a:solidFill>
                            <a:srgbClr val="C00000"/>
                          </a:solidFill>
                          <a:effectLst/>
                        </a:rPr>
                        <a:t>BAŞLIĞI/KONUSU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DAVETLİ/KONUŞMACI </a:t>
                      </a:r>
                      <a:r>
                        <a:rPr lang="tr-TR" sz="1000" b="1" u="none" strike="noStrike" dirty="0">
                          <a:effectLst/>
                        </a:rPr>
                        <a:t>(</a:t>
                      </a:r>
                      <a:r>
                        <a:rPr lang="tr-TR" sz="1000" b="1" i="1" u="none" strike="noStrike" dirty="0">
                          <a:solidFill>
                            <a:srgbClr val="3333FF"/>
                          </a:solidFill>
                          <a:effectLst/>
                        </a:rPr>
                        <a:t>Akademisyen, Sanatçı, Oyuncu, Sporcu, Yönetici, Gazeteci, İş Adamı, vb.)</a:t>
                      </a:r>
                      <a:endParaRPr lang="tr-TR" sz="1000" b="1" i="1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TARİH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SAAT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YER / İNTERNET ADRESİ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880829489"/>
                  </a:ext>
                </a:extLst>
              </a:tr>
              <a:tr h="27280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Eğitim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Oryantasyon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dirty="0" smtClean="0"/>
                        <a:t> Oryantasyon</a:t>
                      </a:r>
                      <a:endParaRPr lang="tr-TR" sz="1200" dirty="0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r>
                        <a:rPr lang="tr-TR" sz="1200" baseline="0" dirty="0" smtClean="0"/>
                        <a:t> --</a:t>
                      </a:r>
                      <a:endParaRPr lang="tr-TR" sz="1200" dirty="0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21.10.2024</a:t>
                      </a:r>
                      <a:r>
                        <a:rPr lang="tr-TR" sz="1200" baseline="0" dirty="0" smtClean="0"/>
                        <a:t> /20.10.2025</a:t>
                      </a:r>
                      <a:endParaRPr lang="tr-TR" sz="1200" dirty="0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Fatih</a:t>
                      </a:r>
                      <a:r>
                        <a:rPr lang="tr-TR" sz="1100" baseline="0" dirty="0" smtClean="0"/>
                        <a:t> Eğitim Kampüsü</a:t>
                      </a:r>
                      <a:endParaRPr lang="tr-TR" sz="1100" dirty="0"/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493554729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Bilmsel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Konferans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Türkçenin Son Bin Yıllık Serüveni: Dilin Vatanı</a:t>
                      </a:r>
                      <a:r>
                        <a:rPr lang="tr-TR" sz="12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Olur Mu?</a:t>
                      </a:r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Doç. Dr. Fatma ALBAYRAK</a:t>
                      </a:r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2.10.2024</a:t>
                      </a:r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13.00-15.00</a:t>
                      </a:r>
                      <a:r>
                        <a:rPr lang="tr-TR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 BLOK FBR111</a:t>
                      </a:r>
                      <a:r>
                        <a:rPr lang="tr-T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8881645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Sosyal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Mezuniyet ve gezi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tr-TR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Uluslararası Öğrenciler Mezuniyet Töreni</a:t>
                      </a:r>
                      <a:endParaRPr lang="tr-TR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tr-TR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10.05.2025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tr-T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Ordu Üniversitesi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3870939734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r>
                        <a:rPr lang="tr-TR" sz="1000" u="none" strike="noStrike" dirty="0" smtClean="0">
                          <a:effectLst/>
                        </a:rPr>
                        <a:t>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Sosyal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Sergi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 Uluslararası Öğrenci Buluşması</a:t>
                      </a:r>
                      <a:endParaRPr lang="tr-TR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01.06.2025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Trabzon Meydan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3148017327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r>
                        <a:rPr lang="tr-TR" sz="1000" u="none" strike="noStrike" dirty="0" smtClean="0">
                          <a:effectLst/>
                        </a:rPr>
                        <a:t>10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Sportif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Kamp ve gezi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tr-TR" sz="12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Üni-Dokap</a:t>
                      </a:r>
                      <a:r>
                        <a:rPr lang="tr-TR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Uluslararası Öğrenci Kampı </a:t>
                      </a:r>
                      <a:r>
                        <a:rPr lang="tr-TR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ve </a:t>
                      </a:r>
                      <a:r>
                        <a:rPr lang="tr-TR" sz="12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Filistin'e Destek Yürüyüşü</a:t>
                      </a:r>
                      <a:endParaRPr lang="tr-TR" sz="12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tr-TR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tr-T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03.10.2025 – 05.10.2025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tr-TR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Amasya Üniversitesi – </a:t>
                      </a:r>
                      <a:r>
                        <a:rPr lang="tr-TR" sz="120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Borabay</a:t>
                      </a:r>
                      <a:r>
                        <a:rPr lang="tr-TR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Gölü</a:t>
                      </a:r>
                      <a:endParaRPr lang="tr-TR" sz="120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969351913"/>
                  </a:ext>
                </a:extLst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</a:rPr>
                        <a:t>                    Sosyal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 smtClean="0">
                          <a:effectLst/>
                        </a:rPr>
                        <a:t>Gezi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</a:rPr>
                        <a:t>Trabzon</a:t>
                      </a:r>
                      <a:r>
                        <a:rPr lang="tr-TR" sz="1200" u="none" strike="noStrike" baseline="0" dirty="0" smtClean="0">
                          <a:effectLst/>
                        </a:rPr>
                        <a:t> Şehir Gezisi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</a:rPr>
                        <a:t>-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 smtClean="0">
                          <a:effectLst/>
                        </a:rPr>
                        <a:t>10.11.2024</a:t>
                      </a:r>
                      <a:r>
                        <a:rPr lang="tr-TR" sz="1200" u="none" strike="noStrike" dirty="0">
                          <a:effectLst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r>
                        <a:rPr lang="tr-TR" sz="1000" u="none" strike="noStrike" dirty="0" smtClean="0">
                          <a:effectLst/>
                        </a:rPr>
                        <a:t>Atatürk Köşkü,</a:t>
                      </a:r>
                      <a:r>
                        <a:rPr lang="tr-TR" sz="1000" u="none" strike="noStrike" baseline="0" dirty="0" smtClean="0">
                          <a:effectLst/>
                        </a:rPr>
                        <a:t> Ayasofya, Meydan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884964091"/>
                  </a:ext>
                </a:extLst>
              </a:tr>
            </a:tbl>
          </a:graphicData>
        </a:graphic>
      </p:graphicFrame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97446"/>
              </p:ext>
            </p:extLst>
          </p:nvPr>
        </p:nvGraphicFramePr>
        <p:xfrm>
          <a:off x="265547" y="5261554"/>
          <a:ext cx="11636827" cy="684191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02771"/>
                <a:gridCol w="1850571"/>
                <a:gridCol w="2699657"/>
                <a:gridCol w="1894114"/>
                <a:gridCol w="2023225"/>
                <a:gridCol w="951438"/>
                <a:gridCol w="702600"/>
                <a:gridCol w="1112451"/>
              </a:tblGrid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u="none" strike="noStrike" dirty="0">
                          <a:effectLst/>
                        </a:rPr>
                        <a:t> </a:t>
                      </a:r>
                      <a:r>
                        <a:rPr lang="tr-TR" sz="1000" u="none" strike="noStrike" dirty="0" smtClean="0">
                          <a:effectLst/>
                        </a:rPr>
                        <a:t>12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</a:rPr>
                        <a:t>                    Sosyal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Film Gösterimi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Türkçe Film Günleri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200" u="none" strike="noStrike" dirty="0">
                          <a:effectLst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</a:rPr>
                        <a:t>-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</a:rPr>
                        <a:t> 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u="none" strike="noStrike" dirty="0">
                          <a:effectLst/>
                        </a:rPr>
                        <a:t> </a:t>
                      </a:r>
                      <a:r>
                        <a:rPr lang="tr-TR" sz="1200" u="none" strike="noStrike" dirty="0" smtClean="0">
                          <a:effectLst/>
                        </a:rPr>
                        <a:t> FADB05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310811">
                <a:tc>
                  <a:txBody>
                    <a:bodyPr/>
                    <a:lstStyle/>
                    <a:p>
                      <a:pPr algn="ctr" fontAlgn="b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Sergi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Bahar</a:t>
                      </a:r>
                      <a:r>
                        <a:rPr lang="tr-T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Şenliği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14.05.2025-15.05.2025</a:t>
                      </a:r>
                      <a:endParaRPr lang="tr-T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 smtClean="0"/>
                        <a:t>Fatih</a:t>
                      </a:r>
                      <a:r>
                        <a:rPr lang="tr-TR" sz="1100" baseline="0" dirty="0" smtClean="0"/>
                        <a:t> Eğitim Kampüsü</a:t>
                      </a:r>
                      <a:endParaRPr lang="tr-TR" sz="1100" dirty="0" smtClean="0"/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84904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0A88320B-9400-8752-5852-B43078EE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86" y="772887"/>
            <a:ext cx="10512331" cy="67462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Bilimsel, Sosyal, Kültürel ve Sportif Ödüller ile Başarılar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60BE-1799-43F5-B7C9-D9654B7B934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33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764004"/>
              </p:ext>
            </p:extLst>
          </p:nvPr>
        </p:nvGraphicFramePr>
        <p:xfrm>
          <a:off x="402771" y="1932315"/>
          <a:ext cx="11226013" cy="374702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048842">
                  <a:extLst>
                    <a:ext uri="{9D8B030D-6E8A-4147-A177-3AD203B41FA5}">
                      <a16:colId xmlns:a16="http://schemas.microsoft.com/office/drawing/2014/main" xmlns="" val="2633809722"/>
                    </a:ext>
                  </a:extLst>
                </a:gridCol>
                <a:gridCol w="1033998">
                  <a:extLst>
                    <a:ext uri="{9D8B030D-6E8A-4147-A177-3AD203B41FA5}">
                      <a16:colId xmlns:a16="http://schemas.microsoft.com/office/drawing/2014/main" xmlns="" val="518810373"/>
                    </a:ext>
                  </a:extLst>
                </a:gridCol>
                <a:gridCol w="1143173">
                  <a:extLst>
                    <a:ext uri="{9D8B030D-6E8A-4147-A177-3AD203B41FA5}">
                      <a16:colId xmlns:a16="http://schemas.microsoft.com/office/drawing/2014/main" xmlns="" val="2738585799"/>
                    </a:ext>
                  </a:extLst>
                </a:gridCol>
              </a:tblGrid>
              <a:tr h="588464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Bilimsel, Sosyal, Kültürel ve Sportif Ödül ve/veya Başarı 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0066FF"/>
                          </a:solidFill>
                          <a:effectLst/>
                        </a:rPr>
                        <a:t>(Ödülün Adı ve Derecesi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)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99130183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60366268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07867515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16105766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22439625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68886732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53557649"/>
                  </a:ext>
                </a:extLst>
              </a:tr>
              <a:tr h="451223"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50861125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532061" y="5879344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784" y="6330031"/>
            <a:ext cx="386082" cy="39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2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/>
          </a:bodyPr>
          <a:lstStyle/>
          <a:p>
            <a:r>
              <a:rPr lang="tr-TR" sz="7200" b="1" dirty="0" smtClean="0">
                <a:solidFill>
                  <a:srgbClr val="3333FF"/>
                </a:solidFill>
              </a:rPr>
              <a:t>ULUSLARARASILAŞMA</a:t>
            </a:r>
            <a:endParaRPr lang="tr-TR" sz="72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02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xmlns="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768738"/>
            <a:ext cx="10312772" cy="57977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2400" b="1" dirty="0" smtClean="0">
                <a:solidFill>
                  <a:srgbClr val="3333FF"/>
                </a:solidFill>
                <a:latin typeface="+mn-lt"/>
              </a:rPr>
              <a:t>(Ortak Programlar ve Projeler)</a:t>
            </a:r>
            <a:endParaRPr lang="tr-TR" sz="24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35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028715"/>
              </p:ext>
            </p:extLst>
          </p:nvPr>
        </p:nvGraphicFramePr>
        <p:xfrm>
          <a:off x="477080" y="1918249"/>
          <a:ext cx="11371192" cy="42011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42543">
                  <a:extLst>
                    <a:ext uri="{9D8B030D-6E8A-4147-A177-3AD203B41FA5}">
                      <a16:colId xmlns:a16="http://schemas.microsoft.com/office/drawing/2014/main" xmlns="" val="4241462627"/>
                    </a:ext>
                  </a:extLst>
                </a:gridCol>
                <a:gridCol w="1995786">
                  <a:extLst>
                    <a:ext uri="{9D8B030D-6E8A-4147-A177-3AD203B41FA5}">
                      <a16:colId xmlns:a16="http://schemas.microsoft.com/office/drawing/2014/main" xmlns="" val="2566159512"/>
                    </a:ext>
                  </a:extLst>
                </a:gridCol>
                <a:gridCol w="1908313">
                  <a:extLst>
                    <a:ext uri="{9D8B030D-6E8A-4147-A177-3AD203B41FA5}">
                      <a16:colId xmlns:a16="http://schemas.microsoft.com/office/drawing/2014/main" xmlns="" val="2487010389"/>
                    </a:ext>
                  </a:extLst>
                </a:gridCol>
                <a:gridCol w="2196548">
                  <a:extLst>
                    <a:ext uri="{9D8B030D-6E8A-4147-A177-3AD203B41FA5}">
                      <a16:colId xmlns:a16="http://schemas.microsoft.com/office/drawing/2014/main" xmlns="" val="717254350"/>
                    </a:ext>
                  </a:extLst>
                </a:gridCol>
                <a:gridCol w="1977887">
                  <a:extLst>
                    <a:ext uri="{9D8B030D-6E8A-4147-A177-3AD203B41FA5}">
                      <a16:colId xmlns:a16="http://schemas.microsoft.com/office/drawing/2014/main" xmlns="" val="2952350889"/>
                    </a:ext>
                  </a:extLst>
                </a:gridCol>
                <a:gridCol w="1750115">
                  <a:extLst>
                    <a:ext uri="{9D8B030D-6E8A-4147-A177-3AD203B41FA5}">
                      <a16:colId xmlns:a16="http://schemas.microsoft.com/office/drawing/2014/main" xmlns="" val="785312343"/>
                    </a:ext>
                  </a:extLst>
                </a:gridCol>
              </a:tblGrid>
              <a:tr h="8805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 (Program veya Proje Adı)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05902556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06240501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51128265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40135820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9123595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4173126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8747258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462342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01879050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5039424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4955534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42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xmlns="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855002"/>
            <a:ext cx="10556186" cy="45656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(Erasmus+)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36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42014"/>
              </p:ext>
            </p:extLst>
          </p:nvPr>
        </p:nvGraphicFramePr>
        <p:xfrm>
          <a:off x="357809" y="2067433"/>
          <a:ext cx="11510341" cy="390753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61419">
                  <a:extLst>
                    <a:ext uri="{9D8B030D-6E8A-4147-A177-3AD203B41FA5}">
                      <a16:colId xmlns:a16="http://schemas.microsoft.com/office/drawing/2014/main" xmlns="" val="4241462627"/>
                    </a:ext>
                  </a:extLst>
                </a:gridCol>
                <a:gridCol w="2076302">
                  <a:extLst>
                    <a:ext uri="{9D8B030D-6E8A-4147-A177-3AD203B41FA5}">
                      <a16:colId xmlns:a16="http://schemas.microsoft.com/office/drawing/2014/main" xmlns="" val="2566159512"/>
                    </a:ext>
                  </a:extLst>
                </a:gridCol>
                <a:gridCol w="1868557">
                  <a:extLst>
                    <a:ext uri="{9D8B030D-6E8A-4147-A177-3AD203B41FA5}">
                      <a16:colId xmlns:a16="http://schemas.microsoft.com/office/drawing/2014/main" xmlns="" val="248701038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717254350"/>
                    </a:ext>
                  </a:extLst>
                </a:gridCol>
                <a:gridCol w="1848678">
                  <a:extLst>
                    <a:ext uri="{9D8B030D-6E8A-4147-A177-3AD203B41FA5}">
                      <a16:colId xmlns:a16="http://schemas.microsoft.com/office/drawing/2014/main" xmlns="" val="2952350889"/>
                    </a:ext>
                  </a:extLst>
                </a:gridCol>
                <a:gridCol w="1869385">
                  <a:extLst>
                    <a:ext uri="{9D8B030D-6E8A-4147-A177-3AD203B41FA5}">
                      <a16:colId xmlns:a16="http://schemas.microsoft.com/office/drawing/2014/main" xmlns="" val="785312343"/>
                    </a:ext>
                  </a:extLst>
                </a:gridCol>
              </a:tblGrid>
              <a:tr h="518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05902556"/>
                  </a:ext>
                </a:extLst>
              </a:tr>
              <a:tr h="2907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406240501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651128265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440135820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9123595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41731265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28747258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462342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101879050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5039424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4955534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0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838200" y="790673"/>
            <a:ext cx="10254343" cy="71845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ERASMUS+ </a:t>
            </a:r>
            <a:r>
              <a:rPr lang="tr-TR" sz="3200" b="1" dirty="0" smtClean="0">
                <a:solidFill>
                  <a:srgbClr val="0000CC"/>
                </a:solidFill>
              </a:rPr>
              <a:t>Hareketlilik Durumu</a:t>
            </a:r>
            <a:endParaRPr lang="tr-TR" sz="32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37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855727"/>
              </p:ext>
            </p:extLst>
          </p:nvPr>
        </p:nvGraphicFramePr>
        <p:xfrm>
          <a:off x="838201" y="1958195"/>
          <a:ext cx="10840277" cy="321858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8489813">
                  <a:extLst>
                    <a:ext uri="{9D8B030D-6E8A-4147-A177-3AD203B41FA5}">
                      <a16:colId xmlns:a16="http://schemas.microsoft.com/office/drawing/2014/main" xmlns="" val="3486356541"/>
                    </a:ext>
                  </a:extLst>
                </a:gridCol>
                <a:gridCol w="1175232">
                  <a:extLst>
                    <a:ext uri="{9D8B030D-6E8A-4147-A177-3AD203B41FA5}">
                      <a16:colId xmlns:a16="http://schemas.microsoft.com/office/drawing/2014/main" xmlns="" val="1443208702"/>
                    </a:ext>
                  </a:extLst>
                </a:gridCol>
                <a:gridCol w="1175232">
                  <a:extLst>
                    <a:ext uri="{9D8B030D-6E8A-4147-A177-3AD203B41FA5}">
                      <a16:colId xmlns:a16="http://schemas.microsoft.com/office/drawing/2014/main" xmlns="" val="509227458"/>
                    </a:ext>
                  </a:extLst>
                </a:gridCol>
              </a:tblGrid>
              <a:tr h="560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ERASMUS+ HAREKETLİLİLK DURUMU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703780812"/>
                  </a:ext>
                </a:extLst>
              </a:tr>
              <a:tr h="564333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16308354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34161976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224036789"/>
                  </a:ext>
                </a:extLst>
              </a:tr>
              <a:tr h="61998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645825508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-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58299731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596452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0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 smtClean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2026 YILI İYİLEŞTİRME PLANI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39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978235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xmlns="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xmlns="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xmlns="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xmlns="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 smtClean="0">
                <a:solidFill>
                  <a:srgbClr val="3333FF"/>
                </a:solidFill>
              </a:rPr>
              <a:t>Müdürlük 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xmlns="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909326"/>
              </p:ext>
            </p:extLst>
          </p:nvPr>
        </p:nvGraphicFramePr>
        <p:xfrm>
          <a:off x="336299" y="2681207"/>
          <a:ext cx="11516263" cy="203511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3079">
                  <a:extLst>
                    <a:ext uri="{9D8B030D-6E8A-4147-A177-3AD203B41FA5}">
                      <a16:colId xmlns:a16="http://schemas.microsoft.com/office/drawing/2014/main" xmlns="" val="3558825440"/>
                    </a:ext>
                  </a:extLst>
                </a:gridCol>
                <a:gridCol w="6343184">
                  <a:extLst>
                    <a:ext uri="{9D8B030D-6E8A-4147-A177-3AD203B41FA5}">
                      <a16:colId xmlns:a16="http://schemas.microsoft.com/office/drawing/2014/main" xmlns="" val="481897459"/>
                    </a:ext>
                  </a:extLst>
                </a:gridCol>
              </a:tblGrid>
              <a:tr h="50471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 smtClean="0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501158544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Doç. Dr. Nilüfer SERİN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95922710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Öğr</a:t>
                      </a:r>
                      <a:r>
                        <a:rPr lang="tr-TR" sz="2000" b="1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Gör. Nazmi ARSLAN</a:t>
                      </a:r>
                      <a:endParaRPr lang="tr-TR" sz="2000" b="1" dirty="0">
                        <a:solidFill>
                          <a:srgbClr val="48579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36107159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Yardımcısı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tr-TR" sz="20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09787686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40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711536"/>
              </p:ext>
            </p:extLst>
          </p:nvPr>
        </p:nvGraphicFramePr>
        <p:xfrm>
          <a:off x="785192" y="1908314"/>
          <a:ext cx="10634869" cy="4034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xmlns="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xmlns="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xmlns="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xmlns="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41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957013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xmlns="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xmlns="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xmlns="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xmlns="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614290"/>
              </p:ext>
            </p:extLst>
          </p:nvPr>
        </p:nvGraphicFramePr>
        <p:xfrm>
          <a:off x="397563" y="1967947"/>
          <a:ext cx="11390246" cy="37717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xmlns="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xmlns="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xmlns="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xmlns="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777647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xmlns="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xmlns="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xmlns="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xmlns="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</a:rPr>
                        <a:t>2</a:t>
                      </a:r>
                      <a:r>
                        <a:rPr lang="tr-TR" sz="1400" dirty="0">
                          <a:effectLst/>
                        </a:rPr>
                        <a:t> 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621729"/>
              </p:ext>
            </p:extLst>
          </p:nvPr>
        </p:nvGraphicFramePr>
        <p:xfrm>
          <a:off x="326570" y="2011681"/>
          <a:ext cx="11600387" cy="35128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xmlns="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xmlns="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xmlns="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xmlns="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xmlns="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xmlns="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69" y="1785873"/>
            <a:ext cx="11380304" cy="37993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Birimde net organizasyon yapısı, görev tanımları ve kurulların bulunması,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Yönetim süreçlerinin tamamının yönetim kurulu kararlarıyla izlenmesi,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>
                <a:solidFill>
                  <a:srgbClr val="485793"/>
                </a:solidFill>
              </a:rPr>
              <a:t>Güncel web sayfası ve iletişim kanalları aracılığıyla kamuoyu </a:t>
            </a:r>
            <a:r>
              <a:rPr lang="tr-TR" sz="1800" dirty="0">
                <a:solidFill>
                  <a:srgbClr val="485793"/>
                </a:solidFill>
              </a:rPr>
              <a:t>bilgilendirmesinin yapılması,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Türkçe </a:t>
            </a:r>
            <a:r>
              <a:rPr lang="tr-TR" sz="1800" dirty="0">
                <a:solidFill>
                  <a:srgbClr val="485793"/>
                </a:solidFill>
              </a:rPr>
              <a:t>öğretimi alanında doktora </a:t>
            </a:r>
            <a:r>
              <a:rPr lang="tr-TR" sz="1800" dirty="0" smtClean="0">
                <a:solidFill>
                  <a:srgbClr val="485793"/>
                </a:solidFill>
              </a:rPr>
              <a:t>yapan veya doktora mezunu uzman kadro,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Uluslararası standartlarda öğrenci merkezli eğitim ve dört temel dil becerisini kapsayan ölçme değerlendirme sistemi,</a:t>
            </a:r>
            <a:endParaRPr lang="tr-TR" sz="1800" dirty="0" smtClean="0">
              <a:solidFill>
                <a:srgbClr val="485793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Yapılan öğrenci memnuniyet </a:t>
            </a:r>
            <a:r>
              <a:rPr lang="tr-TR" sz="1800" dirty="0" smtClean="0">
                <a:solidFill>
                  <a:srgbClr val="485793"/>
                </a:solidFill>
              </a:rPr>
              <a:t>anketlerinden alınan olumlu sonuçlar,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Üniversitenin tüm akademik birimlerinde yürütülen Türk Dili I ve II dersleri,</a:t>
            </a:r>
            <a:endParaRPr lang="tr-TR" sz="1800" dirty="0" smtClean="0">
              <a:solidFill>
                <a:srgbClr val="485793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Üniversitenin </a:t>
            </a:r>
            <a:r>
              <a:rPr lang="tr-TR" sz="1800" dirty="0">
                <a:solidFill>
                  <a:srgbClr val="485793"/>
                </a:solidFill>
              </a:rPr>
              <a:t>diğer birimleriyle </a:t>
            </a:r>
            <a:r>
              <a:rPr lang="tr-TR" sz="1800" dirty="0" smtClean="0">
                <a:solidFill>
                  <a:srgbClr val="485793"/>
                </a:solidFill>
              </a:rPr>
              <a:t>ve dış paydaşlarla iş </a:t>
            </a:r>
            <a:r>
              <a:rPr lang="tr-TR" sz="1800" dirty="0">
                <a:solidFill>
                  <a:srgbClr val="485793"/>
                </a:solidFill>
              </a:rPr>
              <a:t>birliği </a:t>
            </a:r>
            <a:r>
              <a:rPr lang="tr-TR" sz="1800" dirty="0" smtClean="0">
                <a:solidFill>
                  <a:srgbClr val="485793"/>
                </a:solidFill>
              </a:rPr>
              <a:t>hâlinde </a:t>
            </a:r>
            <a:r>
              <a:rPr lang="tr-TR" sz="1800" dirty="0" smtClean="0">
                <a:solidFill>
                  <a:srgbClr val="485793"/>
                </a:solidFill>
              </a:rPr>
              <a:t>çalışmaya açık olma.</a:t>
            </a:r>
            <a:endParaRPr lang="tr-TR" sz="1800" dirty="0" smtClean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xmlns="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xmlns="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47" y="1778531"/>
            <a:ext cx="11231217" cy="4492959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Alanına </a:t>
            </a:r>
            <a:r>
              <a:rPr lang="tr-TR" sz="1800" dirty="0">
                <a:solidFill>
                  <a:srgbClr val="485793"/>
                </a:solidFill>
              </a:rPr>
              <a:t>hâkim, nitelikli idari personelin </a:t>
            </a:r>
            <a:r>
              <a:rPr lang="tr-TR" sz="1800" dirty="0" smtClean="0">
                <a:solidFill>
                  <a:srgbClr val="485793"/>
                </a:solidFill>
              </a:rPr>
              <a:t>olmaması</a:t>
            </a:r>
            <a:r>
              <a:rPr lang="tr-TR" sz="1800" dirty="0">
                <a:solidFill>
                  <a:srgbClr val="485793"/>
                </a:solidFill>
              </a:rPr>
              <a:t> </a:t>
            </a:r>
            <a:r>
              <a:rPr lang="tr-TR" sz="1800" dirty="0" smtClean="0">
                <a:solidFill>
                  <a:srgbClr val="485793"/>
                </a:solidFill>
              </a:rPr>
              <a:t>ve iş yükünün akademik personel üzerinde yoğunlaşması,</a:t>
            </a:r>
            <a:endParaRPr lang="tr-TR" sz="1800" dirty="0" smtClean="0">
              <a:solidFill>
                <a:srgbClr val="485793"/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Üniversitede öğrenim gören uluslararası öğrenci sayısının az olması,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Yabancılara </a:t>
            </a:r>
            <a:r>
              <a:rPr lang="tr-TR" sz="1800" dirty="0">
                <a:solidFill>
                  <a:srgbClr val="485793"/>
                </a:solidFill>
              </a:rPr>
              <a:t>Türkçe öğretimi kursuna başvuran </a:t>
            </a:r>
            <a:r>
              <a:rPr lang="tr-TR" sz="1800" dirty="0" smtClean="0">
                <a:solidFill>
                  <a:srgbClr val="485793"/>
                </a:solidFill>
              </a:rPr>
              <a:t>kursiyer sayısının </a:t>
            </a:r>
            <a:r>
              <a:rPr lang="tr-TR" sz="1800" dirty="0">
                <a:solidFill>
                  <a:srgbClr val="485793"/>
                </a:solidFill>
              </a:rPr>
              <a:t>az olması, </a:t>
            </a:r>
            <a:endParaRPr lang="tr-TR" sz="1800" dirty="0" smtClean="0">
              <a:solidFill>
                <a:srgbClr val="485793"/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>
                <a:solidFill>
                  <a:srgbClr val="485793"/>
                </a:solidFill>
              </a:rPr>
              <a:t>Eğitim, araştırma ve toplumsal katkı faaliyetlerini destekleyecek sürdürülebilir bütçe yapısının yeterli olmaması,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Birime </a:t>
            </a:r>
            <a:r>
              <a:rPr lang="tr-TR" sz="1800" dirty="0">
                <a:solidFill>
                  <a:srgbClr val="485793"/>
                </a:solidFill>
              </a:rPr>
              <a:t>özel derslik, dil </a:t>
            </a:r>
            <a:r>
              <a:rPr lang="tr-TR" sz="1800" dirty="0" smtClean="0">
                <a:solidFill>
                  <a:srgbClr val="485793"/>
                </a:solidFill>
              </a:rPr>
              <a:t>laboratuvarı bulunmaması,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Hoparlör, yazıcı, akıllı tahta, kitap gibi temel ihtiyaçların karşılanamaması,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Uluslararası öğrencilere Türk kültürünü tanıtmak amacıyla yapılması elzem olan geziler, tanıtımlar ve diğer sosyal etkinlikler için yeterli bütçenin ve ulaşım aracının olmaması,</a:t>
            </a:r>
            <a:endParaRPr lang="tr-TR" sz="1800" dirty="0">
              <a:solidFill>
                <a:srgbClr val="485793"/>
              </a:solidFill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>
                <a:solidFill>
                  <a:srgbClr val="485793"/>
                </a:solidFill>
              </a:rPr>
              <a:t>Birime </a:t>
            </a:r>
            <a:r>
              <a:rPr lang="tr-TR" sz="1800" dirty="0">
                <a:solidFill>
                  <a:srgbClr val="485793"/>
                </a:solidFill>
              </a:rPr>
              <a:t>özgü araştırma bütçesi, proje altyapısı ve ortak araştırma </a:t>
            </a:r>
            <a:r>
              <a:rPr lang="tr-TR" sz="1800" dirty="0">
                <a:solidFill>
                  <a:srgbClr val="485793"/>
                </a:solidFill>
              </a:rPr>
              <a:t>mekanizmalarının sınırlı olması.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800" dirty="0" smtClean="0">
                <a:solidFill>
                  <a:srgbClr val="485793"/>
                </a:solidFill>
              </a:rPr>
              <a:t>Yurt dışı tanıtım ve uluslararası iş birliğinin sınırlı olması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</a:pPr>
            <a:endParaRPr lang="tr-TR" sz="18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xmlns="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Birim 2026 </a:t>
            </a:r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Yılı </a:t>
            </a:r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İyileştirme Planı</a:t>
            </a:r>
            <a:b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 smtClean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  <a:endParaRPr lang="tr-TR" sz="2400" b="1" i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pPr/>
              <a:t>16.01.2026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996531"/>
              </p:ext>
            </p:extLst>
          </p:nvPr>
        </p:nvGraphicFramePr>
        <p:xfrm>
          <a:off x="350982" y="1744427"/>
          <a:ext cx="11563927" cy="451937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483927">
                  <a:extLst>
                    <a:ext uri="{9D8B030D-6E8A-4147-A177-3AD203B41FA5}">
                      <a16:colId xmlns:a16="http://schemas.microsoft.com/office/drawing/2014/main" xmlns="" val="3455104190"/>
                    </a:ext>
                  </a:extLst>
                </a:gridCol>
                <a:gridCol w="5080000">
                  <a:extLst>
                    <a:ext uri="{9D8B030D-6E8A-4147-A177-3AD203B41FA5}">
                      <a16:colId xmlns:a16="http://schemas.microsoft.com/office/drawing/2014/main" xmlns="" val="708491503"/>
                    </a:ext>
                  </a:extLst>
                </a:gridCol>
              </a:tblGrid>
              <a:tr h="5138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Planlanan Faaliyet,</a:t>
                      </a:r>
                      <a:r>
                        <a:rPr lang="tr-TR" sz="2000" baseline="0" dirty="0" smtClean="0">
                          <a:effectLst/>
                        </a:rPr>
                        <a:t> İş veya Süreçler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Açıklama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38734379"/>
                  </a:ext>
                </a:extLst>
              </a:tr>
              <a:tr h="854381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16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Merkezin </a:t>
                      </a:r>
                      <a:r>
                        <a:rPr lang="tr-TR" sz="1400" b="0" dirty="0" smtClean="0">
                          <a:effectLst/>
                        </a:rPr>
                        <a:t>fiziki ve idari altyapısının güçlendirilmesi,</a:t>
                      </a:r>
                      <a:r>
                        <a:rPr lang="tr-TR" sz="1400" b="0" baseline="0" dirty="0" smtClean="0">
                          <a:effectLst/>
                        </a:rPr>
                        <a:t> </a:t>
                      </a:r>
                      <a:r>
                        <a:rPr lang="tr-TR" sz="1400" b="0" dirty="0" smtClean="0">
                          <a:effectLst/>
                        </a:rPr>
                        <a:t>teknolojik desteğin</a:t>
                      </a:r>
                      <a:r>
                        <a:rPr lang="tr-TR" sz="1400" b="0" baseline="0" dirty="0" smtClean="0">
                          <a:effectLst/>
                        </a:rPr>
                        <a:t> ve kaynak sayısının</a:t>
                      </a:r>
                      <a:r>
                        <a:rPr lang="tr-TR" sz="1400" b="0" dirty="0" smtClean="0">
                          <a:effectLst/>
                        </a:rPr>
                        <a:t> arttırılması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1400" b="0" dirty="0" smtClean="0">
                          <a:effectLst/>
                        </a:rPr>
                        <a:t>Mali kaynakların sürdürülebilir</a:t>
                      </a:r>
                      <a:r>
                        <a:rPr lang="tr-TR" sz="1400" b="0" baseline="0" dirty="0" smtClean="0">
                          <a:effectLst/>
                        </a:rPr>
                        <a:t> hâle getirilmesi</a:t>
                      </a:r>
                      <a:endParaRPr lang="tr-TR" sz="1400" b="0" dirty="0" smtClean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Bir idari personel görevlendirilmesi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Döner</a:t>
                      </a:r>
                      <a:r>
                        <a:rPr lang="tr-TR" sz="14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sermaye gelirlerinin birim ihtiyaçlarına yönlendirilmesi</a:t>
                      </a:r>
                      <a:endParaRPr lang="tr-TR" sz="14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tr-TR" sz="1400" b="0" dirty="0" smtClean="0"/>
                        <a:t>YTB, projeler ve kurum dışı iş birlikleriyle ek kaynak yaratılması</a:t>
                      </a:r>
                      <a:endParaRPr lang="tr-TR" sz="14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81570582"/>
                  </a:ext>
                </a:extLst>
              </a:tr>
              <a:tr h="513245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Birimin</a:t>
                      </a:r>
                      <a:r>
                        <a:rPr lang="tr-TR" sz="14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görünürlüğünün artırılmasına yönelik çalışmalar yapılması</a:t>
                      </a:r>
                      <a:endParaRPr lang="tr-TR" sz="14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Tanıtım çalışmalarının artırılması, sosyal medyanın daha etkin kullanılması,</a:t>
                      </a:r>
                      <a:r>
                        <a:rPr lang="tr-TR" sz="1400" b="0" baseline="0" dirty="0" smtClean="0">
                          <a:effectLst/>
                        </a:rPr>
                        <a:t> Dış İlişkiler Ofisi ile yurt dışı tanıtımı için iş birliği yapılması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27813134"/>
                  </a:ext>
                </a:extLst>
              </a:tr>
              <a:tr h="513245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İç ve dış paydaş ilişkilerinin güçlendirilmesi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Türkçe Eğitimi,</a:t>
                      </a:r>
                      <a:r>
                        <a:rPr lang="tr-TR" sz="1400" baseline="0" dirty="0" smtClean="0">
                          <a:effectLst/>
                        </a:rPr>
                        <a:t> </a:t>
                      </a:r>
                      <a:r>
                        <a:rPr lang="tr-TR" sz="1400" dirty="0" smtClean="0">
                          <a:effectLst/>
                        </a:rPr>
                        <a:t>Türk Dili ve Edebiyatı bölümleriyle ortak çalışmalar yapılması, YTB, Yunus Emre Enstitüsü,</a:t>
                      </a:r>
                      <a:r>
                        <a:rPr lang="tr-TR" sz="1400" baseline="0" dirty="0" smtClean="0">
                          <a:effectLst/>
                        </a:rPr>
                        <a:t> MEB, Göç İdaresi gibi kurumlarla iş birliği yapılması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53624369"/>
                  </a:ext>
                </a:extLst>
              </a:tr>
              <a:tr h="593922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Toplumsal </a:t>
                      </a:r>
                      <a:r>
                        <a:rPr lang="tr-TR" sz="1400" b="0" dirty="0" smtClean="0">
                          <a:effectLst/>
                        </a:rPr>
                        <a:t>katkıyı artırıcı </a:t>
                      </a:r>
                      <a:r>
                        <a:rPr lang="tr-TR" sz="1400" b="0" dirty="0" smtClean="0">
                          <a:effectLst/>
                        </a:rPr>
                        <a:t>etkinliklerin</a:t>
                      </a:r>
                      <a:r>
                        <a:rPr lang="tr-TR" sz="1400" b="0" baseline="0" dirty="0" smtClean="0">
                          <a:effectLst/>
                        </a:rPr>
                        <a:t> </a:t>
                      </a:r>
                      <a:r>
                        <a:rPr lang="tr-TR" sz="1400" b="0" dirty="0" smtClean="0">
                          <a:effectLst/>
                        </a:rPr>
                        <a:t>yapılması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Bilimsel,</a:t>
                      </a:r>
                      <a:r>
                        <a:rPr lang="tr-TR" sz="14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osyal ve kültürel</a:t>
                      </a:r>
                      <a:r>
                        <a:rPr lang="tr-TR" sz="1400" b="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faaliyet sayısının artırılması ve bütçe bulunması</a:t>
                      </a:r>
                      <a:endParaRPr lang="tr-TR" sz="1400" b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53234534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tr-TR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Mezun izleme sistemi kurulması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Türkçe öğretim programlarının AKTS/öğrenci iş yükü temelli yeniden yapılandırılması</a:t>
                      </a:r>
                      <a:endParaRPr lang="tr-TR" sz="14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Mezun geri bildirimlerinin kalite süreçlerine dahil edilmesi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90449304"/>
                  </a:ext>
                </a:extLst>
              </a:tr>
              <a:tr h="476324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tr-TR" sz="14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tr-TR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Akademik gelişim ve araştırma kapasitesinin artırılması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  <a:r>
                        <a:rPr lang="tr-TR" sz="1400" dirty="0" smtClean="0">
                          <a:effectLst/>
                        </a:rPr>
                        <a:t>Projeler yapılması, teşvik çalışmalarının artırılması,</a:t>
                      </a:r>
                      <a:r>
                        <a:rPr lang="tr-TR" sz="1400" baseline="0" dirty="0" smtClean="0">
                          <a:effectLst/>
                        </a:rPr>
                        <a:t> öğretim elemanların eğitimlere katılmasının desteklenmesi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212730830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 smtClean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YÖNETİM: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Kurullar / Komisyonlar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649883"/>
              </p:ext>
            </p:extLst>
          </p:nvPr>
        </p:nvGraphicFramePr>
        <p:xfrm>
          <a:off x="640079" y="1926768"/>
          <a:ext cx="11265593" cy="413517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048505">
                  <a:extLst>
                    <a:ext uri="{9D8B030D-6E8A-4147-A177-3AD203B41FA5}">
                      <a16:colId xmlns:a16="http://schemas.microsoft.com/office/drawing/2014/main" xmlns="" val="1380241728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xmlns="" val="3658092677"/>
                    </a:ext>
                  </a:extLst>
                </a:gridCol>
                <a:gridCol w="2072362">
                  <a:extLst>
                    <a:ext uri="{9D8B030D-6E8A-4147-A177-3AD203B41FA5}">
                      <a16:colId xmlns:a16="http://schemas.microsoft.com/office/drawing/2014/main" xmlns="" val="1165777575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xmlns="" val="1261531179"/>
                    </a:ext>
                  </a:extLst>
                </a:gridCol>
              </a:tblGrid>
              <a:tr h="601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Kurul 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/ Komisyon 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69920248"/>
                  </a:ext>
                </a:extLst>
              </a:tr>
              <a:tr h="2852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Yönetim Kurulu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959710692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Danışma Kurulu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978730926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Kalite Komisyonu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153062460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Sınav Komisyonu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590925431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Stratejik</a:t>
                      </a:r>
                      <a:r>
                        <a:rPr lang="tr-TR" sz="1600" baseline="0" dirty="0" smtClean="0">
                          <a:effectLst/>
                        </a:rPr>
                        <a:t> Plan Alt Çalışma Grubu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724408756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Ortak Dersler Komisyonu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085745120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02772066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39196153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211451712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371591073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904963089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198439887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  <a:p>
            <a:r>
              <a:rPr lang="tr-TR" sz="4400" b="1" dirty="0" smtClean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xmlns="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Akademik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747306"/>
              </p:ext>
            </p:extLst>
          </p:nvPr>
        </p:nvGraphicFramePr>
        <p:xfrm>
          <a:off x="517232" y="2170544"/>
          <a:ext cx="11282885" cy="325054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9921">
                  <a:extLst>
                    <a:ext uri="{9D8B030D-6E8A-4147-A177-3AD203B41FA5}">
                      <a16:colId xmlns:a16="http://schemas.microsoft.com/office/drawing/2014/main" xmlns="" val="2374852142"/>
                    </a:ext>
                  </a:extLst>
                </a:gridCol>
                <a:gridCol w="549733">
                  <a:extLst>
                    <a:ext uri="{9D8B030D-6E8A-4147-A177-3AD203B41FA5}">
                      <a16:colId xmlns:a16="http://schemas.microsoft.com/office/drawing/2014/main" xmlns="" val="3943329580"/>
                    </a:ext>
                  </a:extLst>
                </a:gridCol>
                <a:gridCol w="489857">
                  <a:extLst>
                    <a:ext uri="{9D8B030D-6E8A-4147-A177-3AD203B41FA5}">
                      <a16:colId xmlns:a16="http://schemas.microsoft.com/office/drawing/2014/main" xmlns="" val="404248797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xmlns="" val="2314597785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xmlns="" val="3001289435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xmlns="" val="832792308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xmlns="" val="89331317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xmlns="" val="360630672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xmlns="" val="4056823348"/>
                    </a:ext>
                  </a:extLst>
                </a:gridCol>
                <a:gridCol w="1556660">
                  <a:extLst>
                    <a:ext uri="{9D8B030D-6E8A-4147-A177-3AD203B41FA5}">
                      <a16:colId xmlns:a16="http://schemas.microsoft.com/office/drawing/2014/main" xmlns="" val="1437704887"/>
                    </a:ext>
                  </a:extLst>
                </a:gridCol>
              </a:tblGrid>
              <a:tr h="47878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70166921"/>
                  </a:ext>
                </a:extLst>
              </a:tr>
              <a:tr h="3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</a:t>
                      </a: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Vermeyen)</a:t>
                      </a:r>
                      <a:endParaRPr lang="tr-TR" sz="1600" b="1" dirty="0" smtClean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4405073"/>
                  </a:ext>
                </a:extLst>
              </a:tr>
              <a:tr h="5030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3333FF"/>
                          </a:solidFill>
                        </a:rPr>
                        <a:t>Kadrolu</a:t>
                      </a:r>
                      <a:endParaRPr lang="tr-TR" b="1" dirty="0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514534560"/>
                  </a:ext>
                </a:extLst>
              </a:tr>
              <a:tr h="765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27389024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4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251189526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1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4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İdari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44604"/>
              </p:ext>
            </p:extLst>
          </p:nvPr>
        </p:nvGraphicFramePr>
        <p:xfrm>
          <a:off x="517230" y="2170544"/>
          <a:ext cx="11337312" cy="35118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89402">
                  <a:extLst>
                    <a:ext uri="{9D8B030D-6E8A-4147-A177-3AD203B41FA5}">
                      <a16:colId xmlns:a16="http://schemas.microsoft.com/office/drawing/2014/main" xmlns="" val="2374852142"/>
                    </a:ext>
                  </a:extLst>
                </a:gridCol>
                <a:gridCol w="1498011">
                  <a:extLst>
                    <a:ext uri="{9D8B030D-6E8A-4147-A177-3AD203B41FA5}">
                      <a16:colId xmlns:a16="http://schemas.microsoft.com/office/drawing/2014/main" xmlns="" val="3943329580"/>
                    </a:ext>
                  </a:extLst>
                </a:gridCol>
                <a:gridCol w="1891650">
                  <a:extLst>
                    <a:ext uri="{9D8B030D-6E8A-4147-A177-3AD203B41FA5}">
                      <a16:colId xmlns:a16="http://schemas.microsoft.com/office/drawing/2014/main" xmlns="" val="4042487974"/>
                    </a:ext>
                  </a:extLst>
                </a:gridCol>
                <a:gridCol w="1333996">
                  <a:extLst>
                    <a:ext uri="{9D8B030D-6E8A-4147-A177-3AD203B41FA5}">
                      <a16:colId xmlns:a16="http://schemas.microsoft.com/office/drawing/2014/main" xmlns="" val="2314597785"/>
                    </a:ext>
                  </a:extLst>
                </a:gridCol>
                <a:gridCol w="1596421">
                  <a:extLst>
                    <a:ext uri="{9D8B030D-6E8A-4147-A177-3AD203B41FA5}">
                      <a16:colId xmlns:a16="http://schemas.microsoft.com/office/drawing/2014/main" xmlns="" val="3001289435"/>
                    </a:ext>
                  </a:extLst>
                </a:gridCol>
                <a:gridCol w="1027834">
                  <a:extLst>
                    <a:ext uri="{9D8B030D-6E8A-4147-A177-3AD203B41FA5}">
                      <a16:colId xmlns:a16="http://schemas.microsoft.com/office/drawing/2014/main" xmlns="" val="360630672"/>
                    </a:ext>
                  </a:extLst>
                </a:gridCol>
                <a:gridCol w="1213717">
                  <a:extLst>
                    <a:ext uri="{9D8B030D-6E8A-4147-A177-3AD203B41FA5}">
                      <a16:colId xmlns:a16="http://schemas.microsoft.com/office/drawing/2014/main" xmlns="" val="4056823348"/>
                    </a:ext>
                  </a:extLst>
                </a:gridCol>
                <a:gridCol w="1786281">
                  <a:extLst>
                    <a:ext uri="{9D8B030D-6E8A-4147-A177-3AD203B41FA5}">
                      <a16:colId xmlns:a16="http://schemas.microsoft.com/office/drawing/2014/main" xmlns="" val="1437704887"/>
                    </a:ext>
                  </a:extLst>
                </a:gridCol>
              </a:tblGrid>
              <a:tr h="51510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İDARİ 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70166921"/>
                  </a:ext>
                </a:extLst>
              </a:tr>
              <a:tr h="357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Memur (Kadrolu tüm sınıflar)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Sözleşmeli İdari Personel (4/b)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696 KHK Göre 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4405073"/>
                  </a:ext>
                </a:extLst>
              </a:tr>
              <a:tr h="5594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3333FF"/>
                          </a:solidFill>
                        </a:rPr>
                        <a:t>Kadrolu</a:t>
                      </a:r>
                      <a:endParaRPr lang="tr-TR" b="1" dirty="0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xmlns="" val="514534560"/>
                  </a:ext>
                </a:extLst>
              </a:tr>
              <a:tr h="823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227389024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251189526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32980" y="797724"/>
            <a:ext cx="10500672" cy="71515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Akademik Personel: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0000CC"/>
                </a:solidFill>
              </a:rPr>
              <a:t> 2025 Yılında Yapılan Atama ve Yükseltmeler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504182"/>
              </p:ext>
            </p:extLst>
          </p:nvPr>
        </p:nvGraphicFramePr>
        <p:xfrm>
          <a:off x="387626" y="1930145"/>
          <a:ext cx="11205659" cy="322245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39145">
                  <a:extLst>
                    <a:ext uri="{9D8B030D-6E8A-4147-A177-3AD203B41FA5}">
                      <a16:colId xmlns:a16="http://schemas.microsoft.com/office/drawing/2014/main" xmlns="" val="220074996"/>
                    </a:ext>
                  </a:extLst>
                </a:gridCol>
                <a:gridCol w="3287486">
                  <a:extLst>
                    <a:ext uri="{9D8B030D-6E8A-4147-A177-3AD203B41FA5}">
                      <a16:colId xmlns:a16="http://schemas.microsoft.com/office/drawing/2014/main" xmlns="" val="1696771542"/>
                    </a:ext>
                  </a:extLst>
                </a:gridCol>
                <a:gridCol w="3223674">
                  <a:extLst>
                    <a:ext uri="{9D8B030D-6E8A-4147-A177-3AD203B41FA5}">
                      <a16:colId xmlns:a16="http://schemas.microsoft.com/office/drawing/2014/main" xmlns="" val="497567926"/>
                    </a:ext>
                  </a:extLst>
                </a:gridCol>
                <a:gridCol w="3155354">
                  <a:extLst>
                    <a:ext uri="{9D8B030D-6E8A-4147-A177-3AD203B41FA5}">
                      <a16:colId xmlns:a16="http://schemas.microsoft.com/office/drawing/2014/main" xmlns="" val="3709939401"/>
                    </a:ext>
                  </a:extLst>
                </a:gridCol>
              </a:tblGrid>
              <a:tr h="442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Sıra No 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Adı Soyadı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Önceki Ünvanı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Son Aldığı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153579066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160958795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277447075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900015397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26520346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738027019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529286444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349934482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647153327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527537" y="6021089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*Kişi  sayısı kadar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8776</TotalTime>
  <Words>3600</Words>
  <Application>Microsoft Office PowerPoint</Application>
  <PresentationFormat>Geniş ekran</PresentationFormat>
  <Paragraphs>1538</Paragraphs>
  <Slides>49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3" baseType="lpstr">
      <vt:lpstr>Arial</vt:lpstr>
      <vt:lpstr>Calibri</vt:lpstr>
      <vt:lpstr>Times New Roman</vt:lpstr>
      <vt:lpstr>Office Teması</vt:lpstr>
      <vt:lpstr>PowerPoint Sunusu</vt:lpstr>
      <vt:lpstr>SUNUM PLANI</vt:lpstr>
      <vt:lpstr>PowerPoint Sunusu</vt:lpstr>
      <vt:lpstr>YÖNETİM: Müdürlük </vt:lpstr>
      <vt:lpstr>YÖNETİM: Kurullar / Komisyonlar</vt:lpstr>
      <vt:lpstr>PowerPoint Sunusu</vt:lpstr>
      <vt:lpstr>Akademik Personel Sayısı</vt:lpstr>
      <vt:lpstr>İdari Personel Sayısı</vt:lpstr>
      <vt:lpstr>Akademik Personel:  2025 Yılında Yapılan Atama ve Yükseltmeler</vt:lpstr>
      <vt:lpstr>Birim Ders Yükü Ortalaması (Saat)</vt:lpstr>
      <vt:lpstr>PowerPoint Sunusu</vt:lpstr>
      <vt:lpstr>ÖĞRENCİ SAYISI (Sadece TÖMER) </vt:lpstr>
      <vt:lpstr>ÖĞRENCİ SAYISI (Sadece TÖMER) </vt:lpstr>
      <vt:lpstr>ÖĞRENCİ SAYISI (Cinsiyete Göre Dağılımı) (Sadece TÖMER)   </vt:lpstr>
      <vt:lpstr>Öğretim Üyesi/Elemanı Başına Düşen Öğrenci Sayısı  (Programdaki ön lisans, lisans ve lisansüstü toplam öğrenci sayısı) (Sadece TÖMER) </vt:lpstr>
      <vt:lpstr>Yabancı Uyruklu Öğrenci Sayısı (Sadece TÖMER) </vt:lpstr>
      <vt:lpstr>PowerPoint Sunusu</vt:lpstr>
      <vt:lpstr>Fiziksel Yapı: Eğitim Alanları (Derslikler)</vt:lpstr>
      <vt:lpstr>Fiziksel Altyapı ve Tesisler: Sağlık, Sosyal, Kültürel ve Sportif Alanlar</vt:lpstr>
      <vt:lpstr>Fiziksel Yapı: Hizmet Alanları</vt:lpstr>
      <vt:lpstr>Bilgi ve Teknoloji Kaynakları</vt:lpstr>
      <vt:lpstr>PowerPoint Sunusu</vt:lpstr>
      <vt:lpstr>Araştırma ve Geliştirme Faaliyetleri:  Yıllara Göre Makale  Bilgileri</vt:lpstr>
      <vt:lpstr>Araştırma ve Geliştirme Faaliyetleri :  Yıllara Göre Makale  Bilgileri</vt:lpstr>
      <vt:lpstr>Araştırma ve Geliştirme Faaliyetleri: Yıllara Göre Kitap Bilgileri</vt:lpstr>
      <vt:lpstr>Araştırma ve Geliştirme Faaliyetleri:  Yıllara Göre Proje Bilgileri</vt:lpstr>
      <vt:lpstr>Araştırma ve Geliştirme Faaliyetleri :  Yıllara Göre Bilimsel Toplantı Faaliyetleri </vt:lpstr>
      <vt:lpstr>Araştırma ve Geliştirme Faaliyetleri:  Yıllara Göre Editörlük ve Hakemlik Faaliyetleri</vt:lpstr>
      <vt:lpstr>Araştırma ve Geliştirme Faaliyetleri:  Atıflar (Yazarın kendi yayınlarına yaptığı atıflar hariç)</vt:lpstr>
      <vt:lpstr>Bilimsel, Sosyal, Kültürel ve Sportif Faaliyetler</vt:lpstr>
      <vt:lpstr>Bilimsel, Sosyal, Kültürel ve Sportif Faaliyetler  (Düzenlemiş olduğunuz her bir etkinliğe ilişkin bilgileri tabloya yazınız)</vt:lpstr>
      <vt:lpstr>Bilimsel, Sosyal, Kültürel ve Sportif Faaliyetler  (Düzenlemiş olduğunuz her bir etkinliğe ilişkin bilgileri tabloya yazınız)</vt:lpstr>
      <vt:lpstr>Bilimsel, Sosyal, Kültürel ve Sportif Ödüller ile Başarılar</vt:lpstr>
      <vt:lpstr>PowerPoint Sunusu</vt:lpstr>
      <vt:lpstr>Uluslararası İşbirlikleri (Ortak Programlar ve Projeler)</vt:lpstr>
      <vt:lpstr>Uluslararası İşbirlikleri (Erasmus+)</vt:lpstr>
      <vt:lpstr>ERASMUS+ Hareketlilik Durumu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Öz Değerlendirme: Birimin Güçlü Yönleri</vt:lpstr>
      <vt:lpstr>Öz Değerlendirme: Birimin Geliştirmeye Açık Yönleri</vt:lpstr>
      <vt:lpstr>Birim 2026 Yılı İyileştirme Planı (Birimin Geliştirmeye Açık Yönlerine dayalı olarak) 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Microsoft hesabı</cp:lastModifiedBy>
  <cp:revision>663</cp:revision>
  <cp:lastPrinted>2023-06-23T13:03:34Z</cp:lastPrinted>
  <dcterms:created xsi:type="dcterms:W3CDTF">2021-05-17T12:15:06Z</dcterms:created>
  <dcterms:modified xsi:type="dcterms:W3CDTF">2026-01-15T21:48:53Z</dcterms:modified>
</cp:coreProperties>
</file>