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1"/>
  </p:notesMasterIdLst>
  <p:handoutMasterIdLst>
    <p:handoutMasterId r:id="rId102"/>
  </p:handoutMasterIdLst>
  <p:sldIdLst>
    <p:sldId id="337" r:id="rId2"/>
    <p:sldId id="330" r:id="rId3"/>
    <p:sldId id="493" r:id="rId4"/>
    <p:sldId id="286" r:id="rId5"/>
    <p:sldId id="463" r:id="rId6"/>
    <p:sldId id="288" r:id="rId7"/>
    <p:sldId id="464" r:id="rId8"/>
    <p:sldId id="494" r:id="rId9"/>
    <p:sldId id="354" r:id="rId10"/>
    <p:sldId id="435" r:id="rId11"/>
    <p:sldId id="501" r:id="rId12"/>
    <p:sldId id="502" r:id="rId13"/>
    <p:sldId id="503" r:id="rId14"/>
    <p:sldId id="465" r:id="rId15"/>
    <p:sldId id="432" r:id="rId16"/>
    <p:sldId id="460" r:id="rId17"/>
    <p:sldId id="445" r:id="rId18"/>
    <p:sldId id="505" r:id="rId19"/>
    <p:sldId id="506" r:id="rId20"/>
    <p:sldId id="504" r:id="rId21"/>
    <p:sldId id="507" r:id="rId22"/>
    <p:sldId id="476" r:id="rId23"/>
    <p:sldId id="448" r:id="rId24"/>
    <p:sldId id="442" r:id="rId25"/>
    <p:sldId id="487" r:id="rId26"/>
    <p:sldId id="495" r:id="rId27"/>
    <p:sldId id="486" r:id="rId28"/>
    <p:sldId id="485" r:id="rId29"/>
    <p:sldId id="290" r:id="rId30"/>
    <p:sldId id="466" r:id="rId31"/>
    <p:sldId id="483" r:id="rId32"/>
    <p:sldId id="467" r:id="rId33"/>
    <p:sldId id="292" r:id="rId34"/>
    <p:sldId id="293" r:id="rId35"/>
    <p:sldId id="441" r:id="rId36"/>
    <p:sldId id="508" r:id="rId37"/>
    <p:sldId id="468" r:id="rId38"/>
    <p:sldId id="469" r:id="rId39"/>
    <p:sldId id="471" r:id="rId40"/>
    <p:sldId id="478" r:id="rId41"/>
    <p:sldId id="479" r:id="rId42"/>
    <p:sldId id="509" r:id="rId43"/>
    <p:sldId id="510" r:id="rId44"/>
    <p:sldId id="511" r:id="rId45"/>
    <p:sldId id="512" r:id="rId46"/>
    <p:sldId id="514" r:id="rId47"/>
    <p:sldId id="513" r:id="rId48"/>
    <p:sldId id="516" r:id="rId49"/>
    <p:sldId id="515" r:id="rId50"/>
    <p:sldId id="477" r:id="rId51"/>
    <p:sldId id="517" r:id="rId52"/>
    <p:sldId id="518" r:id="rId53"/>
    <p:sldId id="482" r:id="rId54"/>
    <p:sldId id="496" r:id="rId55"/>
    <p:sldId id="298" r:id="rId56"/>
    <p:sldId id="462" r:id="rId57"/>
    <p:sldId id="340" r:id="rId58"/>
    <p:sldId id="299" r:id="rId59"/>
    <p:sldId id="497" r:id="rId60"/>
    <p:sldId id="450" r:id="rId61"/>
    <p:sldId id="481" r:id="rId62"/>
    <p:sldId id="451" r:id="rId63"/>
    <p:sldId id="452" r:id="rId64"/>
    <p:sldId id="438" r:id="rId65"/>
    <p:sldId id="498" r:id="rId66"/>
    <p:sldId id="500" r:id="rId67"/>
    <p:sldId id="499" r:id="rId68"/>
    <p:sldId id="440" r:id="rId69"/>
    <p:sldId id="318" r:id="rId70"/>
    <p:sldId id="439" r:id="rId71"/>
    <p:sldId id="341" r:id="rId72"/>
    <p:sldId id="491" r:id="rId73"/>
    <p:sldId id="453" r:id="rId74"/>
    <p:sldId id="472" r:id="rId75"/>
    <p:sldId id="454" r:id="rId76"/>
    <p:sldId id="473" r:id="rId77"/>
    <p:sldId id="455" r:id="rId78"/>
    <p:sldId id="456" r:id="rId79"/>
    <p:sldId id="492" r:id="rId80"/>
    <p:sldId id="519" r:id="rId81"/>
    <p:sldId id="522" r:id="rId82"/>
    <p:sldId id="524" r:id="rId83"/>
    <p:sldId id="523" r:id="rId84"/>
    <p:sldId id="525" r:id="rId85"/>
    <p:sldId id="526" r:id="rId86"/>
    <p:sldId id="527" r:id="rId87"/>
    <p:sldId id="528" r:id="rId88"/>
    <p:sldId id="529" r:id="rId89"/>
    <p:sldId id="530" r:id="rId90"/>
    <p:sldId id="521" r:id="rId91"/>
    <p:sldId id="531" r:id="rId92"/>
    <p:sldId id="532" r:id="rId93"/>
    <p:sldId id="533" r:id="rId94"/>
    <p:sldId id="347" r:id="rId95"/>
    <p:sldId id="535" r:id="rId96"/>
    <p:sldId id="534" r:id="rId97"/>
    <p:sldId id="536" r:id="rId98"/>
    <p:sldId id="350" r:id="rId99"/>
    <p:sldId id="427" r:id="rId100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0066FF"/>
    <a:srgbClr val="0000CC"/>
    <a:srgbClr val="000099"/>
    <a:srgbClr val="485793"/>
    <a:srgbClr val="962E2E"/>
    <a:srgbClr val="FDCBCC"/>
    <a:srgbClr val="EAEFF7"/>
    <a:srgbClr val="FEECEC"/>
    <a:srgbClr val="F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1" autoAdjust="0"/>
    <p:restoredTop sz="96404" autoAdjust="0"/>
  </p:normalViewPr>
  <p:slideViewPr>
    <p:cSldViewPr snapToGrid="0">
      <p:cViewPr varScale="1">
        <p:scale>
          <a:sx n="73" d="100"/>
          <a:sy n="73" d="100"/>
        </p:scale>
        <p:origin x="29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t>13.01.2026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t>13.01.2026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t>13.01.2026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t>13.01.2026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t>13.01.2026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t>13.01.2026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t>13.01.2026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vakfikebirmyo.trabzon.edu.tr/S/9054/komisyonlar-kurullar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akfikebirmyo.trabzon.edu.tr/" TargetMode="Externa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Vakfıkebir Meslek Yüksekokulu</a:t>
            </a:r>
            <a:endParaRPr lang="tr-TR" sz="44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46" y="638354"/>
            <a:ext cx="10342944" cy="903435"/>
          </a:xfrm>
        </p:spPr>
        <p:txBody>
          <a:bodyPr>
            <a:noAutofit/>
          </a:bodyPr>
          <a:lstStyle/>
          <a:p>
            <a:pPr algn="ctr"/>
            <a:r>
              <a:rPr lang="tr-TR" sz="2000" b="1" dirty="0" smtClean="0">
                <a:solidFill>
                  <a:srgbClr val="FF0000"/>
                </a:solidFill>
                <a:latin typeface="+mn-lt"/>
              </a:rPr>
              <a:t>AKADEMİK PERSONEL SAYISI (BÖLÜMLERE GÖRE DAĞILIMI)</a:t>
            </a:r>
            <a:br>
              <a:rPr lang="tr-TR" sz="20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000" b="1" i="1" dirty="0" smtClean="0">
                <a:solidFill>
                  <a:srgbClr val="0000CC"/>
                </a:solidFill>
                <a:latin typeface="+mn-lt"/>
              </a:rPr>
              <a:t>(Her bir bölüm için ayrı ayrı tablo hazırlayınız lütfen.)</a:t>
            </a:r>
            <a:endParaRPr lang="tr-TR" sz="2000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10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755478"/>
              </p:ext>
            </p:extLst>
          </p:nvPr>
        </p:nvGraphicFramePr>
        <p:xfrm>
          <a:off x="535705" y="2145451"/>
          <a:ext cx="11212347" cy="278435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2231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27649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2037052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2037053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630783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630783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226796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</a:tblGrid>
              <a:tr h="54423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ADI*:</a:t>
                      </a:r>
                      <a:r>
                        <a:rPr lang="tr-TR" sz="18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gridSpan="4"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rgbClr val="FF0000"/>
                          </a:solidFill>
                        </a:rPr>
                        <a:t>Finans-Bankacılık ve Sigortacılık</a:t>
                      </a:r>
                      <a:endParaRPr lang="tr-TR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55395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8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Gör.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782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553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553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26554" y="6004548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 Her Bölüm için ayrı tablo yapabilirsiniz.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8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46" y="638354"/>
            <a:ext cx="10342944" cy="903435"/>
          </a:xfrm>
        </p:spPr>
        <p:txBody>
          <a:bodyPr>
            <a:noAutofit/>
          </a:bodyPr>
          <a:lstStyle/>
          <a:p>
            <a:pPr algn="ctr"/>
            <a:r>
              <a:rPr lang="tr-TR" sz="2000" b="1" dirty="0" smtClean="0">
                <a:solidFill>
                  <a:srgbClr val="FF0000"/>
                </a:solidFill>
                <a:latin typeface="+mn-lt"/>
              </a:rPr>
              <a:t>AKADEMİK PERSONEL SAYISI (BÖLÜMLERE GÖRE DAĞILIMI)</a:t>
            </a:r>
            <a:br>
              <a:rPr lang="tr-TR" sz="20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000" b="1" i="1" dirty="0" smtClean="0">
                <a:solidFill>
                  <a:srgbClr val="0000CC"/>
                </a:solidFill>
                <a:latin typeface="+mn-lt"/>
              </a:rPr>
              <a:t>(Her bir bölüm için ayrı ayrı tablo hazırlayınız lütfen.)</a:t>
            </a:r>
            <a:endParaRPr lang="tr-TR" sz="2000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11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483427"/>
              </p:ext>
            </p:extLst>
          </p:nvPr>
        </p:nvGraphicFramePr>
        <p:xfrm>
          <a:off x="535705" y="2145451"/>
          <a:ext cx="11212347" cy="278435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2231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27649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2037052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2037053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630783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630783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226796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</a:tblGrid>
              <a:tr h="54423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ADI*:</a:t>
                      </a:r>
                      <a:r>
                        <a:rPr lang="tr-TR" sz="18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gridSpan="4"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rgbClr val="FF0000"/>
                          </a:solidFill>
                        </a:rPr>
                        <a:t>Yönetim</a:t>
                      </a:r>
                      <a:r>
                        <a:rPr lang="tr-TR" sz="1800" baseline="0" dirty="0" smtClean="0">
                          <a:solidFill>
                            <a:srgbClr val="FF0000"/>
                          </a:solidFill>
                        </a:rPr>
                        <a:t> ve Organizasyon</a:t>
                      </a:r>
                      <a:endParaRPr lang="tr-TR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55395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8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Gör.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782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553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553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26554" y="6004548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 Her Bölüm için ayrı tablo yapabilirsiniz.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28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46" y="638354"/>
            <a:ext cx="10342944" cy="903435"/>
          </a:xfrm>
        </p:spPr>
        <p:txBody>
          <a:bodyPr>
            <a:noAutofit/>
          </a:bodyPr>
          <a:lstStyle/>
          <a:p>
            <a:pPr algn="ctr"/>
            <a:r>
              <a:rPr lang="tr-TR" sz="2000" b="1" dirty="0" smtClean="0">
                <a:solidFill>
                  <a:srgbClr val="FF0000"/>
                </a:solidFill>
                <a:latin typeface="+mn-lt"/>
              </a:rPr>
              <a:t>AKADEMİK PERSONEL SAYISI (BÖLÜMLERE GÖRE DAĞILIMI)</a:t>
            </a:r>
            <a:br>
              <a:rPr lang="tr-TR" sz="20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000" b="1" i="1" dirty="0" smtClean="0">
                <a:solidFill>
                  <a:srgbClr val="0000CC"/>
                </a:solidFill>
                <a:latin typeface="+mn-lt"/>
              </a:rPr>
              <a:t>(Her bir bölüm için ayrı ayrı tablo hazırlayınız lütfen.)</a:t>
            </a:r>
            <a:endParaRPr lang="tr-TR" sz="2000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12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968112"/>
              </p:ext>
            </p:extLst>
          </p:nvPr>
        </p:nvGraphicFramePr>
        <p:xfrm>
          <a:off x="535705" y="2145451"/>
          <a:ext cx="11212347" cy="278435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2231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27649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2037052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2037053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630783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630783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226796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</a:tblGrid>
              <a:tr h="54423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ADI*:</a:t>
                      </a:r>
                      <a:r>
                        <a:rPr lang="tr-TR" sz="18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gridSpan="4"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rgbClr val="FF0000"/>
                          </a:solidFill>
                        </a:rPr>
                        <a:t>Pazarlama ve Reklamcılık</a:t>
                      </a:r>
                      <a:endParaRPr lang="tr-TR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55395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8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Gör.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782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553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553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26554" y="6004548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 Her Bölüm için ayrı tablo yapabilirsiniz.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949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546" y="638354"/>
            <a:ext cx="10342944" cy="903435"/>
          </a:xfrm>
        </p:spPr>
        <p:txBody>
          <a:bodyPr>
            <a:noAutofit/>
          </a:bodyPr>
          <a:lstStyle/>
          <a:p>
            <a:pPr algn="ctr"/>
            <a:r>
              <a:rPr lang="tr-TR" sz="2000" b="1" dirty="0" smtClean="0">
                <a:solidFill>
                  <a:srgbClr val="FF0000"/>
                </a:solidFill>
                <a:latin typeface="+mn-lt"/>
              </a:rPr>
              <a:t>AKADEMİK PERSONEL SAYISI (BÖLÜMLERE GÖRE DAĞILIMI)</a:t>
            </a:r>
            <a:br>
              <a:rPr lang="tr-TR" sz="20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000" b="1" i="1" dirty="0" smtClean="0">
                <a:solidFill>
                  <a:srgbClr val="0000CC"/>
                </a:solidFill>
                <a:latin typeface="+mn-lt"/>
              </a:rPr>
              <a:t>(Her bir bölüm için ayrı ayrı tablo hazırlayınız lütfen.)</a:t>
            </a:r>
            <a:endParaRPr lang="tr-TR" sz="2000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13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536555"/>
              </p:ext>
            </p:extLst>
          </p:nvPr>
        </p:nvGraphicFramePr>
        <p:xfrm>
          <a:off x="535705" y="2145451"/>
          <a:ext cx="11212347" cy="2784359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22231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27649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2037052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2037053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630783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630783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226796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</a:tblGrid>
              <a:tr h="54423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ADI*:</a:t>
                      </a:r>
                      <a:r>
                        <a:rPr lang="tr-TR" sz="1800" b="1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gridSpan="4">
                  <a:txBody>
                    <a:bodyPr/>
                    <a:lstStyle/>
                    <a:p>
                      <a:r>
                        <a:rPr lang="tr-TR" sz="1800" dirty="0" smtClean="0">
                          <a:solidFill>
                            <a:srgbClr val="FF0000"/>
                          </a:solidFill>
                        </a:rPr>
                        <a:t>Muhasebe ve Vergi</a:t>
                      </a:r>
                      <a:endParaRPr lang="tr-TR" sz="1800" dirty="0">
                        <a:solidFill>
                          <a:srgbClr val="FF0000"/>
                        </a:solidFill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55395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8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Gör.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782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553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5539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26554" y="6004548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 Her Bölüm için ayrı tablo yapabilirsiniz.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143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14</a:t>
            </a:fld>
            <a:endParaRPr lang="tr-TR"/>
          </a:p>
        </p:txBody>
      </p:sp>
      <p:sp>
        <p:nvSpPr>
          <p:cNvPr id="8" name="Unvan 5"/>
          <p:cNvSpPr>
            <a:spLocks noGrp="1"/>
          </p:cNvSpPr>
          <p:nvPr>
            <p:ph type="title"/>
          </p:nvPr>
        </p:nvSpPr>
        <p:spPr>
          <a:xfrm>
            <a:off x="1273311" y="771671"/>
            <a:ext cx="10238510" cy="623455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İdari Personel Sayısı </a:t>
            </a:r>
            <a:r>
              <a:rPr lang="tr-TR" sz="3200" b="1" dirty="0" smtClean="0">
                <a:solidFill>
                  <a:srgbClr val="3333FF"/>
                </a:solidFill>
              </a:rPr>
              <a:t>(Birim Düzeyi)</a:t>
            </a:r>
            <a:endParaRPr lang="tr-TR" sz="3200" dirty="0">
              <a:solidFill>
                <a:srgbClr val="3333FF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1634443"/>
              </p:ext>
            </p:extLst>
          </p:nvPr>
        </p:nvGraphicFramePr>
        <p:xfrm>
          <a:off x="461819" y="2096655"/>
          <a:ext cx="11455198" cy="366804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773782">
                  <a:extLst>
                    <a:ext uri="{9D8B030D-6E8A-4147-A177-3AD203B41FA5}">
                      <a16:colId xmlns:a16="http://schemas.microsoft.com/office/drawing/2014/main" val="3022103432"/>
                    </a:ext>
                  </a:extLst>
                </a:gridCol>
                <a:gridCol w="2107939">
                  <a:extLst>
                    <a:ext uri="{9D8B030D-6E8A-4147-A177-3AD203B41FA5}">
                      <a16:colId xmlns:a16="http://schemas.microsoft.com/office/drawing/2014/main" val="4066517555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609608599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1980834120"/>
                    </a:ext>
                  </a:extLst>
                </a:gridCol>
                <a:gridCol w="2109084">
                  <a:extLst>
                    <a:ext uri="{9D8B030D-6E8A-4147-A177-3AD203B41FA5}">
                      <a16:colId xmlns:a16="http://schemas.microsoft.com/office/drawing/2014/main" val="3412841534"/>
                    </a:ext>
                  </a:extLst>
                </a:gridCol>
                <a:gridCol w="1246225">
                  <a:extLst>
                    <a:ext uri="{9D8B030D-6E8A-4147-A177-3AD203B41FA5}">
                      <a16:colId xmlns:a16="http://schemas.microsoft.com/office/drawing/2014/main" val="1590478056"/>
                    </a:ext>
                  </a:extLst>
                </a:gridCol>
              </a:tblGrid>
              <a:tr h="8847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Yıl / Personel Sınıfı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Memur (Kadrolu tüm sınıflar)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Sözleşmeli İdari Personel (4/b)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Sürekli İşçi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696 KHK Göre Sürekli İşçi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8932484"/>
                  </a:ext>
                </a:extLst>
              </a:tr>
              <a:tr h="92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3+2*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3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6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6529132"/>
                  </a:ext>
                </a:extLst>
              </a:tr>
              <a:tr h="92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3+2*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5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8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7658704"/>
                  </a:ext>
                </a:extLst>
              </a:tr>
              <a:tr h="9277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5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r>
                        <a:rPr lang="tr-TR" sz="2000" dirty="0" smtClean="0">
                          <a:effectLst/>
                        </a:rPr>
                        <a:t>5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372956"/>
                  </a:ext>
                </a:extLst>
              </a:tr>
            </a:tbl>
          </a:graphicData>
        </a:graphic>
      </p:graphicFrame>
      <p:sp>
        <p:nvSpPr>
          <p:cNvPr id="2" name="Dikdörtgen 1"/>
          <p:cNvSpPr/>
          <p:nvPr/>
        </p:nvSpPr>
        <p:spPr>
          <a:xfrm>
            <a:off x="596429" y="5866176"/>
            <a:ext cx="1653851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dirty="0" smtClean="0"/>
              <a:t>* KTÜ personeli</a:t>
            </a:r>
            <a:endParaRPr lang="tr-T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29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32980" y="797724"/>
            <a:ext cx="10500672" cy="62807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0000CC"/>
                </a:solidFill>
              </a:rPr>
              <a:t>Akademik Personel 2025 Yılında Yapılan Atama ve Yükseltmeler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15</a:t>
            </a:fld>
            <a:endParaRPr lang="tr-TR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0905378"/>
              </p:ext>
            </p:extLst>
          </p:nvPr>
        </p:nvGraphicFramePr>
        <p:xfrm>
          <a:off x="387626" y="1930148"/>
          <a:ext cx="11499573" cy="21352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74767">
                  <a:extLst>
                    <a:ext uri="{9D8B030D-6E8A-4147-A177-3AD203B41FA5}">
                      <a16:colId xmlns:a16="http://schemas.microsoft.com/office/drawing/2014/main" val="220074996"/>
                    </a:ext>
                  </a:extLst>
                </a:gridCol>
                <a:gridCol w="2440468">
                  <a:extLst>
                    <a:ext uri="{9D8B030D-6E8A-4147-A177-3AD203B41FA5}">
                      <a16:colId xmlns:a16="http://schemas.microsoft.com/office/drawing/2014/main" val="2759330771"/>
                    </a:ext>
                  </a:extLst>
                </a:gridCol>
                <a:gridCol w="2345567">
                  <a:extLst>
                    <a:ext uri="{9D8B030D-6E8A-4147-A177-3AD203B41FA5}">
                      <a16:colId xmlns:a16="http://schemas.microsoft.com/office/drawing/2014/main" val="1696771542"/>
                    </a:ext>
                  </a:extLst>
                </a:gridCol>
                <a:gridCol w="2087856">
                  <a:extLst>
                    <a:ext uri="{9D8B030D-6E8A-4147-A177-3AD203B41FA5}">
                      <a16:colId xmlns:a16="http://schemas.microsoft.com/office/drawing/2014/main" val="497567926"/>
                    </a:ext>
                  </a:extLst>
                </a:gridCol>
                <a:gridCol w="2550915">
                  <a:extLst>
                    <a:ext uri="{9D8B030D-6E8A-4147-A177-3AD203B41FA5}">
                      <a16:colId xmlns:a16="http://schemas.microsoft.com/office/drawing/2014/main" val="3709939401"/>
                    </a:ext>
                  </a:extLst>
                </a:gridCol>
              </a:tblGrid>
              <a:tr h="51641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Bölümü*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Bilim / Sanat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Dalı / Program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Adı Soyadı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Önceki Ünvanı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Son Aldığı </a:t>
                      </a: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</a:rPr>
                        <a:t>Ünvanı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3579066"/>
                  </a:ext>
                </a:extLst>
              </a:tr>
              <a:tr h="3826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Finans-Bankacılık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Sigortacılık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Bankacılık ve</a:t>
                      </a:r>
                      <a:r>
                        <a:rPr lang="tr-TR" sz="1100" baseline="0" dirty="0" smtClean="0">
                          <a:effectLst/>
                        </a:rPr>
                        <a:t> Sigortacılık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err="1" smtClean="0">
                          <a:effectLst/>
                        </a:rPr>
                        <a:t>To</a:t>
                      </a:r>
                      <a:r>
                        <a:rPr lang="tr-TR" sz="1100" dirty="0" smtClean="0">
                          <a:effectLst/>
                        </a:rPr>
                        <a:t>*** ER***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Dr. </a:t>
                      </a:r>
                      <a:r>
                        <a:rPr lang="tr-T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Üyesi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Doçent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474826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Finans-Bankacılık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Sigortacılık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Bankacılık ve</a:t>
                      </a:r>
                      <a:r>
                        <a:rPr lang="tr-TR" sz="1100" baseline="0" dirty="0" smtClean="0">
                          <a:effectLst/>
                        </a:rPr>
                        <a:t> Sigortacılık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err="1" smtClean="0">
                          <a:effectLst/>
                          <a:latin typeface="+mn-lt"/>
                          <a:ea typeface="+mn-ea"/>
                          <a:cs typeface="+mn-cs"/>
                        </a:rPr>
                        <a:t>Gü</a:t>
                      </a:r>
                      <a:r>
                        <a:rPr lang="tr-TR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***</a:t>
                      </a:r>
                      <a:r>
                        <a:rPr lang="tr-TR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Çİ*** AK***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Dr. </a:t>
                      </a:r>
                      <a:r>
                        <a:rPr lang="tr-T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Üyesi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Doçent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773717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Muhasebe ve Vergi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Muhasebe ve Vergi</a:t>
                      </a:r>
                      <a:r>
                        <a:rPr lang="tr-TR" sz="1100" baseline="0" dirty="0" smtClean="0">
                          <a:effectLst/>
                        </a:rPr>
                        <a:t> Uygulamaları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Se*** AT***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Dr. </a:t>
                      </a:r>
                      <a:r>
                        <a:rPr lang="tr-TR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Görevlisi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Dr. </a:t>
                      </a:r>
                      <a:r>
                        <a:rPr lang="tr-TR" sz="1100" dirty="0" err="1" smtClean="0">
                          <a:effectLst/>
                        </a:rPr>
                        <a:t>Öğr</a:t>
                      </a:r>
                      <a:r>
                        <a:rPr lang="tr-TR" sz="1100" dirty="0" smtClean="0">
                          <a:effectLst/>
                        </a:rPr>
                        <a:t>. Üyesi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35021279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527115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2422468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63066487"/>
                  </a:ext>
                </a:extLst>
              </a:tr>
              <a:tr h="2051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985" marR="6985" marT="698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05226271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527537" y="6021089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2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2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496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9036" y="711201"/>
            <a:ext cx="10422091" cy="72612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err="1" smtClean="0">
                <a:solidFill>
                  <a:srgbClr val="FF0000"/>
                </a:solidFill>
              </a:rPr>
              <a:t>Hizmetiçi</a:t>
            </a:r>
            <a:r>
              <a:rPr lang="tr-TR" sz="2800" b="1" dirty="0" smtClean="0">
                <a:solidFill>
                  <a:srgbClr val="FF0000"/>
                </a:solidFill>
              </a:rPr>
              <a:t> Eğitim /Eğiticilerin Eğitimi Etkinlikleri Sayısı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073342"/>
              </p:ext>
            </p:extLst>
          </p:nvPr>
        </p:nvGraphicFramePr>
        <p:xfrm>
          <a:off x="329036" y="1942551"/>
          <a:ext cx="11604346" cy="403337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8549895">
                  <a:extLst>
                    <a:ext uri="{9D8B030D-6E8A-4147-A177-3AD203B41FA5}">
                      <a16:colId xmlns:a16="http://schemas.microsoft.com/office/drawing/2014/main" val="851983472"/>
                    </a:ext>
                  </a:extLst>
                </a:gridCol>
                <a:gridCol w="1005502">
                  <a:extLst>
                    <a:ext uri="{9D8B030D-6E8A-4147-A177-3AD203B41FA5}">
                      <a16:colId xmlns:a16="http://schemas.microsoft.com/office/drawing/2014/main" val="695896689"/>
                    </a:ext>
                  </a:extLst>
                </a:gridCol>
                <a:gridCol w="920131">
                  <a:extLst>
                    <a:ext uri="{9D8B030D-6E8A-4147-A177-3AD203B41FA5}">
                      <a16:colId xmlns:a16="http://schemas.microsoft.com/office/drawing/2014/main" val="4166395879"/>
                    </a:ext>
                  </a:extLst>
                </a:gridCol>
                <a:gridCol w="1128818">
                  <a:extLst>
                    <a:ext uri="{9D8B030D-6E8A-4147-A177-3AD203B41FA5}">
                      <a16:colId xmlns:a16="http://schemas.microsoft.com/office/drawing/2014/main" val="4207356817"/>
                    </a:ext>
                  </a:extLst>
                </a:gridCol>
              </a:tblGrid>
              <a:tr h="4605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err="1" smtClean="0">
                          <a:solidFill>
                            <a:srgbClr val="C00000"/>
                          </a:solidFill>
                          <a:effectLst/>
                        </a:rPr>
                        <a:t>Hizmetiçi</a:t>
                      </a: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 Eğitim /Eğiticilerin Eğitimi Etkinliği Türü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39360851"/>
                  </a:ext>
                </a:extLst>
              </a:tr>
              <a:tr h="552669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Öğretim elemanlarının öğretim yetkinliklerini geliştirmeye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6176540"/>
                  </a:ext>
                </a:extLst>
              </a:tr>
              <a:tr h="800132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Öğretim elemanlarının araştırma, geliştirme ve proje yetkinliklerini geliştirmeye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2187564"/>
                  </a:ext>
                </a:extLst>
              </a:tr>
              <a:tr h="548985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Öğretim elemanlarının dijital yetkinliklerinin geliştirmeye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4941326"/>
                  </a:ext>
                </a:extLst>
              </a:tr>
              <a:tr h="419549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İdari Personelin kişisel gelişimine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8245156"/>
                  </a:ext>
                </a:extLst>
              </a:tr>
              <a:tr h="419549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İdari Personelin mesleki gelişimine yönelik faaliyetler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33956139"/>
                  </a:ext>
                </a:extLst>
              </a:tr>
              <a:tr h="415958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Diğer (lütfen yazınız) 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72161492"/>
                  </a:ext>
                </a:extLst>
              </a:tr>
              <a:tr h="415958"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solidFill>
                            <a:srgbClr val="C00000"/>
                          </a:solidFill>
                          <a:effectLst/>
                        </a:rPr>
                        <a:t>TOPLAM</a:t>
                      </a:r>
                      <a:endParaRPr lang="tr-TR" sz="2000" b="1" dirty="0" smtClean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9352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231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Program Ders Görevlendirme Analizi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1300" b="1" i="1" dirty="0" smtClean="0">
                <a:solidFill>
                  <a:srgbClr val="0000CC"/>
                </a:solidFill>
              </a:rPr>
              <a:t>(</a:t>
            </a:r>
            <a:r>
              <a:rPr lang="tr-TR" sz="1300" b="1" i="1" dirty="0">
                <a:solidFill>
                  <a:srgbClr val="0000CC"/>
                </a:solidFill>
              </a:rPr>
              <a:t>Her Ana Bilim - Sanat Dalı/ Program için ayrı ayrı hazırlayınız.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930314"/>
              </p:ext>
            </p:extLst>
          </p:nvPr>
        </p:nvGraphicFramePr>
        <p:xfrm>
          <a:off x="288234" y="1938132"/>
          <a:ext cx="11479696" cy="37172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2974">
                  <a:extLst>
                    <a:ext uri="{9D8B030D-6E8A-4147-A177-3AD203B41FA5}">
                      <a16:colId xmlns:a16="http://schemas.microsoft.com/office/drawing/2014/main" val="2012776817"/>
                    </a:ext>
                  </a:extLst>
                </a:gridCol>
                <a:gridCol w="1110314">
                  <a:extLst>
                    <a:ext uri="{9D8B030D-6E8A-4147-A177-3AD203B41FA5}">
                      <a16:colId xmlns:a16="http://schemas.microsoft.com/office/drawing/2014/main" val="3284813999"/>
                    </a:ext>
                  </a:extLst>
                </a:gridCol>
                <a:gridCol w="723828">
                  <a:extLst>
                    <a:ext uri="{9D8B030D-6E8A-4147-A177-3AD203B41FA5}">
                      <a16:colId xmlns:a16="http://schemas.microsoft.com/office/drawing/2014/main" val="3170990308"/>
                    </a:ext>
                  </a:extLst>
                </a:gridCol>
                <a:gridCol w="1315073">
                  <a:extLst>
                    <a:ext uri="{9D8B030D-6E8A-4147-A177-3AD203B41FA5}">
                      <a16:colId xmlns:a16="http://schemas.microsoft.com/office/drawing/2014/main" val="4272104170"/>
                    </a:ext>
                  </a:extLst>
                </a:gridCol>
                <a:gridCol w="1542492">
                  <a:extLst>
                    <a:ext uri="{9D8B030D-6E8A-4147-A177-3AD203B41FA5}">
                      <a16:colId xmlns:a16="http://schemas.microsoft.com/office/drawing/2014/main" val="1034388612"/>
                    </a:ext>
                  </a:extLst>
                </a:gridCol>
                <a:gridCol w="1483164">
                  <a:extLst>
                    <a:ext uri="{9D8B030D-6E8A-4147-A177-3AD203B41FA5}">
                      <a16:colId xmlns:a16="http://schemas.microsoft.com/office/drawing/2014/main" val="2997318310"/>
                    </a:ext>
                  </a:extLst>
                </a:gridCol>
                <a:gridCol w="1493053">
                  <a:extLst>
                    <a:ext uri="{9D8B030D-6E8A-4147-A177-3AD203B41FA5}">
                      <a16:colId xmlns:a16="http://schemas.microsoft.com/office/drawing/2014/main" val="1408843029"/>
                    </a:ext>
                  </a:extLst>
                </a:gridCol>
                <a:gridCol w="1529462">
                  <a:extLst>
                    <a:ext uri="{9D8B030D-6E8A-4147-A177-3AD203B41FA5}">
                      <a16:colId xmlns:a16="http://schemas.microsoft.com/office/drawing/2014/main" val="3706538803"/>
                    </a:ext>
                  </a:extLst>
                </a:gridCol>
                <a:gridCol w="1219336">
                  <a:extLst>
                    <a:ext uri="{9D8B030D-6E8A-4147-A177-3AD203B41FA5}">
                      <a16:colId xmlns:a16="http://schemas.microsoft.com/office/drawing/2014/main" val="3094943957"/>
                    </a:ext>
                  </a:extLst>
                </a:gridCol>
              </a:tblGrid>
              <a:tr h="541762">
                <a:tc gridSpan="2">
                  <a:txBody>
                    <a:bodyPr/>
                    <a:lstStyle/>
                    <a:p>
                      <a:pPr algn="r"/>
                      <a:r>
                        <a:rPr lang="tr-TR" b="1" dirty="0" smtClean="0">
                          <a:solidFill>
                            <a:srgbClr val="0000CC"/>
                          </a:solidFill>
                        </a:rPr>
                        <a:t>Program</a:t>
                      </a:r>
                      <a:r>
                        <a:rPr lang="tr-TR" b="1" baseline="0" dirty="0" smtClean="0">
                          <a:solidFill>
                            <a:srgbClr val="0000CC"/>
                          </a:solidFill>
                        </a:rPr>
                        <a:t> Adı: </a:t>
                      </a:r>
                      <a:endParaRPr lang="tr-TR" b="1" dirty="0">
                        <a:solidFill>
                          <a:srgbClr val="0000CC"/>
                        </a:solidFill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marL="44450" marR="4445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Bankacılık ve</a:t>
                      </a:r>
                      <a:r>
                        <a:rPr lang="tr-TR" sz="1400" b="1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Sigortacılık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81706904"/>
                  </a:ext>
                </a:extLst>
              </a:tr>
              <a:tr h="11230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Yılı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Dönemi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3333FF"/>
                          </a:solidFill>
                          <a:effectLst/>
                        </a:rPr>
                        <a:t>Program Öğretim Elemanı Sayısı</a:t>
                      </a:r>
                      <a:endParaRPr lang="tr-TR" sz="1400" b="1" dirty="0" smtClean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İçinden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Bölüm İçinden (Diğer programlar)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Birim İçinden (Diğer Bölümler)  Karşılanan Ders Yükü Saati Toplamı</a:t>
                      </a:r>
                      <a:endParaRPr lang="tr-TR" sz="1400" b="1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İçinden (Diğer Birimler)  Karşılanan Ders Yükü Saati Toplamı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Dışından (Diğer Kurumlar)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0066FF"/>
                          </a:solidFill>
                          <a:effectLst/>
                        </a:rPr>
                        <a:t>Program Dönemlik Toplamı Ders Saati (T+U)</a:t>
                      </a:r>
                      <a:endParaRPr lang="tr-TR" sz="1400" b="1" dirty="0" smtClean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39189873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2024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36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70758356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35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83067440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2025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36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12683417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35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6106432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218090" y="5714331"/>
            <a:ext cx="77519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smtClean="0">
                <a:solidFill>
                  <a:srgbClr val="C00000"/>
                </a:solidFill>
              </a:rPr>
              <a:t>*Her Ana </a:t>
            </a:r>
            <a:r>
              <a:rPr lang="tr-TR" sz="16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600" b="1" i="1" dirty="0" smtClean="0">
                <a:solidFill>
                  <a:srgbClr val="C00000"/>
                </a:solidFill>
              </a:rPr>
              <a:t>için ayrı ayrı hazırlayınız. </a:t>
            </a:r>
            <a:endParaRPr lang="tr-TR" sz="1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61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Program Ders Görevlendirme Analizi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1300" b="1" i="1" dirty="0" smtClean="0">
                <a:solidFill>
                  <a:srgbClr val="0000CC"/>
                </a:solidFill>
              </a:rPr>
              <a:t>(</a:t>
            </a:r>
            <a:r>
              <a:rPr lang="tr-TR" sz="1300" b="1" i="1" dirty="0">
                <a:solidFill>
                  <a:srgbClr val="0000CC"/>
                </a:solidFill>
              </a:rPr>
              <a:t>Her Ana Bilim - Sanat Dalı/ Program için ayrı ayrı hazırlayınız.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18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5139305"/>
              </p:ext>
            </p:extLst>
          </p:nvPr>
        </p:nvGraphicFramePr>
        <p:xfrm>
          <a:off x="288234" y="1938132"/>
          <a:ext cx="11479696" cy="37172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2974">
                  <a:extLst>
                    <a:ext uri="{9D8B030D-6E8A-4147-A177-3AD203B41FA5}">
                      <a16:colId xmlns:a16="http://schemas.microsoft.com/office/drawing/2014/main" val="2012776817"/>
                    </a:ext>
                  </a:extLst>
                </a:gridCol>
                <a:gridCol w="1110314">
                  <a:extLst>
                    <a:ext uri="{9D8B030D-6E8A-4147-A177-3AD203B41FA5}">
                      <a16:colId xmlns:a16="http://schemas.microsoft.com/office/drawing/2014/main" val="3284813999"/>
                    </a:ext>
                  </a:extLst>
                </a:gridCol>
                <a:gridCol w="723828">
                  <a:extLst>
                    <a:ext uri="{9D8B030D-6E8A-4147-A177-3AD203B41FA5}">
                      <a16:colId xmlns:a16="http://schemas.microsoft.com/office/drawing/2014/main" val="3170990308"/>
                    </a:ext>
                  </a:extLst>
                </a:gridCol>
                <a:gridCol w="1315073">
                  <a:extLst>
                    <a:ext uri="{9D8B030D-6E8A-4147-A177-3AD203B41FA5}">
                      <a16:colId xmlns:a16="http://schemas.microsoft.com/office/drawing/2014/main" val="4272104170"/>
                    </a:ext>
                  </a:extLst>
                </a:gridCol>
                <a:gridCol w="1542492">
                  <a:extLst>
                    <a:ext uri="{9D8B030D-6E8A-4147-A177-3AD203B41FA5}">
                      <a16:colId xmlns:a16="http://schemas.microsoft.com/office/drawing/2014/main" val="1034388612"/>
                    </a:ext>
                  </a:extLst>
                </a:gridCol>
                <a:gridCol w="1483164">
                  <a:extLst>
                    <a:ext uri="{9D8B030D-6E8A-4147-A177-3AD203B41FA5}">
                      <a16:colId xmlns:a16="http://schemas.microsoft.com/office/drawing/2014/main" val="2997318310"/>
                    </a:ext>
                  </a:extLst>
                </a:gridCol>
                <a:gridCol w="1493053">
                  <a:extLst>
                    <a:ext uri="{9D8B030D-6E8A-4147-A177-3AD203B41FA5}">
                      <a16:colId xmlns:a16="http://schemas.microsoft.com/office/drawing/2014/main" val="1408843029"/>
                    </a:ext>
                  </a:extLst>
                </a:gridCol>
                <a:gridCol w="1529462">
                  <a:extLst>
                    <a:ext uri="{9D8B030D-6E8A-4147-A177-3AD203B41FA5}">
                      <a16:colId xmlns:a16="http://schemas.microsoft.com/office/drawing/2014/main" val="3706538803"/>
                    </a:ext>
                  </a:extLst>
                </a:gridCol>
                <a:gridCol w="1219336">
                  <a:extLst>
                    <a:ext uri="{9D8B030D-6E8A-4147-A177-3AD203B41FA5}">
                      <a16:colId xmlns:a16="http://schemas.microsoft.com/office/drawing/2014/main" val="3094943957"/>
                    </a:ext>
                  </a:extLst>
                </a:gridCol>
              </a:tblGrid>
              <a:tr h="541762">
                <a:tc gridSpan="2">
                  <a:txBody>
                    <a:bodyPr/>
                    <a:lstStyle/>
                    <a:p>
                      <a:pPr algn="r"/>
                      <a:r>
                        <a:rPr lang="tr-TR" b="1" dirty="0" smtClean="0">
                          <a:solidFill>
                            <a:srgbClr val="0000CC"/>
                          </a:solidFill>
                        </a:rPr>
                        <a:t>Program</a:t>
                      </a:r>
                      <a:r>
                        <a:rPr lang="tr-TR" b="1" baseline="0" dirty="0" smtClean="0">
                          <a:solidFill>
                            <a:srgbClr val="0000CC"/>
                          </a:solidFill>
                        </a:rPr>
                        <a:t> Adı: </a:t>
                      </a:r>
                      <a:endParaRPr lang="tr-TR" b="1" dirty="0">
                        <a:solidFill>
                          <a:srgbClr val="0000CC"/>
                        </a:solidFill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marL="44450" marR="4445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Maliye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81706904"/>
                  </a:ext>
                </a:extLst>
              </a:tr>
              <a:tr h="11230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Yılı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Dönemi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3333FF"/>
                          </a:solidFill>
                          <a:effectLst/>
                        </a:rPr>
                        <a:t>Program Öğretim Elemanı Sayısı</a:t>
                      </a:r>
                      <a:endParaRPr lang="tr-TR" sz="1400" b="1" dirty="0" smtClean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İçinden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Bölüm İçinden (Diğer programlar)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Birim İçinden (Diğer Bölümler)  Karşılanan Ders Yükü Saati Toplamı</a:t>
                      </a:r>
                      <a:endParaRPr lang="tr-TR" sz="1400" b="1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İçinden (Diğer Birimler)  Karşılanan Ders Yükü Saati Toplamı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Dışından (Diğer Kurumlar)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0066FF"/>
                          </a:solidFill>
                          <a:effectLst/>
                        </a:rPr>
                        <a:t>Program Dönemlik Toplamı Ders Saati (T+U)</a:t>
                      </a:r>
                      <a:endParaRPr lang="tr-TR" sz="1400" b="1" dirty="0" smtClean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39189873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2024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36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70758356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9</a:t>
                      </a: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34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83067440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2025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36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12683417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2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34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6106432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218090" y="5714331"/>
            <a:ext cx="77519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smtClean="0">
                <a:solidFill>
                  <a:srgbClr val="C00000"/>
                </a:solidFill>
              </a:rPr>
              <a:t>*Her Ana </a:t>
            </a:r>
            <a:r>
              <a:rPr lang="tr-TR" sz="16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600" b="1" i="1" dirty="0" smtClean="0">
                <a:solidFill>
                  <a:srgbClr val="C00000"/>
                </a:solidFill>
              </a:rPr>
              <a:t>için ayrı ayrı hazırlayınız. </a:t>
            </a:r>
            <a:endParaRPr lang="tr-TR" sz="1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7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Program Ders Görevlendirme Analizi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1300" b="1" i="1" dirty="0" smtClean="0">
                <a:solidFill>
                  <a:srgbClr val="0000CC"/>
                </a:solidFill>
              </a:rPr>
              <a:t>(</a:t>
            </a:r>
            <a:r>
              <a:rPr lang="tr-TR" sz="1300" b="1" i="1" dirty="0">
                <a:solidFill>
                  <a:srgbClr val="0000CC"/>
                </a:solidFill>
              </a:rPr>
              <a:t>Her Ana Bilim - Sanat Dalı/ Program için ayrı ayrı hazırlayınız.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19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8722"/>
              </p:ext>
            </p:extLst>
          </p:nvPr>
        </p:nvGraphicFramePr>
        <p:xfrm>
          <a:off x="288234" y="1938132"/>
          <a:ext cx="11479696" cy="37172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2974">
                  <a:extLst>
                    <a:ext uri="{9D8B030D-6E8A-4147-A177-3AD203B41FA5}">
                      <a16:colId xmlns:a16="http://schemas.microsoft.com/office/drawing/2014/main" val="2012776817"/>
                    </a:ext>
                  </a:extLst>
                </a:gridCol>
                <a:gridCol w="1110314">
                  <a:extLst>
                    <a:ext uri="{9D8B030D-6E8A-4147-A177-3AD203B41FA5}">
                      <a16:colId xmlns:a16="http://schemas.microsoft.com/office/drawing/2014/main" val="3284813999"/>
                    </a:ext>
                  </a:extLst>
                </a:gridCol>
                <a:gridCol w="723828">
                  <a:extLst>
                    <a:ext uri="{9D8B030D-6E8A-4147-A177-3AD203B41FA5}">
                      <a16:colId xmlns:a16="http://schemas.microsoft.com/office/drawing/2014/main" val="3170990308"/>
                    </a:ext>
                  </a:extLst>
                </a:gridCol>
                <a:gridCol w="1315073">
                  <a:extLst>
                    <a:ext uri="{9D8B030D-6E8A-4147-A177-3AD203B41FA5}">
                      <a16:colId xmlns:a16="http://schemas.microsoft.com/office/drawing/2014/main" val="4272104170"/>
                    </a:ext>
                  </a:extLst>
                </a:gridCol>
                <a:gridCol w="1542492">
                  <a:extLst>
                    <a:ext uri="{9D8B030D-6E8A-4147-A177-3AD203B41FA5}">
                      <a16:colId xmlns:a16="http://schemas.microsoft.com/office/drawing/2014/main" val="1034388612"/>
                    </a:ext>
                  </a:extLst>
                </a:gridCol>
                <a:gridCol w="1483164">
                  <a:extLst>
                    <a:ext uri="{9D8B030D-6E8A-4147-A177-3AD203B41FA5}">
                      <a16:colId xmlns:a16="http://schemas.microsoft.com/office/drawing/2014/main" val="2997318310"/>
                    </a:ext>
                  </a:extLst>
                </a:gridCol>
                <a:gridCol w="1493053">
                  <a:extLst>
                    <a:ext uri="{9D8B030D-6E8A-4147-A177-3AD203B41FA5}">
                      <a16:colId xmlns:a16="http://schemas.microsoft.com/office/drawing/2014/main" val="1408843029"/>
                    </a:ext>
                  </a:extLst>
                </a:gridCol>
                <a:gridCol w="1529462">
                  <a:extLst>
                    <a:ext uri="{9D8B030D-6E8A-4147-A177-3AD203B41FA5}">
                      <a16:colId xmlns:a16="http://schemas.microsoft.com/office/drawing/2014/main" val="3706538803"/>
                    </a:ext>
                  </a:extLst>
                </a:gridCol>
                <a:gridCol w="1219336">
                  <a:extLst>
                    <a:ext uri="{9D8B030D-6E8A-4147-A177-3AD203B41FA5}">
                      <a16:colId xmlns:a16="http://schemas.microsoft.com/office/drawing/2014/main" val="3094943957"/>
                    </a:ext>
                  </a:extLst>
                </a:gridCol>
              </a:tblGrid>
              <a:tr h="541762">
                <a:tc gridSpan="2">
                  <a:txBody>
                    <a:bodyPr/>
                    <a:lstStyle/>
                    <a:p>
                      <a:pPr algn="r"/>
                      <a:r>
                        <a:rPr lang="tr-TR" b="1" dirty="0" smtClean="0">
                          <a:solidFill>
                            <a:srgbClr val="0000CC"/>
                          </a:solidFill>
                        </a:rPr>
                        <a:t>Program</a:t>
                      </a:r>
                      <a:r>
                        <a:rPr lang="tr-TR" b="1" baseline="0" dirty="0" smtClean="0">
                          <a:solidFill>
                            <a:srgbClr val="0000CC"/>
                          </a:solidFill>
                        </a:rPr>
                        <a:t> Adı: </a:t>
                      </a:r>
                      <a:endParaRPr lang="tr-TR" b="1" dirty="0">
                        <a:solidFill>
                          <a:srgbClr val="0000CC"/>
                        </a:solidFill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marL="44450" marR="4445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İşletme Yönetimi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81706904"/>
                  </a:ext>
                </a:extLst>
              </a:tr>
              <a:tr h="11230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Yılı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Dönemi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3333FF"/>
                          </a:solidFill>
                          <a:effectLst/>
                        </a:rPr>
                        <a:t>Program Öğretim Elemanı Sayısı</a:t>
                      </a:r>
                      <a:endParaRPr lang="tr-TR" sz="1400" b="1" dirty="0" smtClean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İçinden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Bölüm İçinden (Diğer programlar)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Birim İçinden (Diğer Bölümler)  Karşılanan Ders Yükü Saati Toplamı</a:t>
                      </a:r>
                      <a:endParaRPr lang="tr-TR" sz="1400" b="1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İçinden (Diğer Birimler)  Karşılanan Ders Yükü Saati Toplamı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Dışından (Diğer Kurumlar)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0066FF"/>
                          </a:solidFill>
                          <a:effectLst/>
                        </a:rPr>
                        <a:t>Program Dönemlik Toplamı Ders Saati (T+U)</a:t>
                      </a:r>
                      <a:endParaRPr lang="tr-TR" sz="1400" b="1" dirty="0" smtClean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39189873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2024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37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70758356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17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38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83067440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2025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16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37</a:t>
                      </a:r>
                      <a:endParaRPr lang="tr-TR" sz="1100" dirty="0" smtClean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12683417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FF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17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38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6106432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218090" y="5714331"/>
            <a:ext cx="77519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smtClean="0">
                <a:solidFill>
                  <a:srgbClr val="C00000"/>
                </a:solidFill>
              </a:rPr>
              <a:t>*Her Ana </a:t>
            </a:r>
            <a:r>
              <a:rPr lang="tr-TR" sz="16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600" b="1" i="1" dirty="0" smtClean="0">
                <a:solidFill>
                  <a:srgbClr val="C00000"/>
                </a:solidFill>
              </a:rPr>
              <a:t>için ayrı ayrı hazırlayınız. </a:t>
            </a:r>
            <a:endParaRPr lang="tr-TR" sz="1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970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SUNUM PLANI</a:t>
            </a:r>
            <a:endParaRPr lang="tr-TR" sz="28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1400" y="1927960"/>
            <a:ext cx="5193145" cy="4313657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GİRİŞ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YÖNETİM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PERSONEL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EĞİTİM ÖĞRETİM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FİZİKSEL ALTYAPI VE TESİSLER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ARAŞTIRMA VE GELİŞTİRME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ULUSLARARASILAŞMA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SORULAR VE ÖNERİLER</a:t>
            </a:r>
          </a:p>
          <a:p>
            <a:pPr marL="514350" indent="-514350">
              <a:lnSpc>
                <a:spcPct val="15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arenR"/>
            </a:pPr>
            <a:r>
              <a:rPr lang="tr-TR" sz="3200" b="1" dirty="0" smtClean="0">
                <a:solidFill>
                  <a:srgbClr val="3333FF"/>
                </a:solidFill>
              </a:rPr>
              <a:t>KAPANIŞ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Program Ders Görevlendirme Analizi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1300" b="1" i="1" dirty="0" smtClean="0">
                <a:solidFill>
                  <a:srgbClr val="0000CC"/>
                </a:solidFill>
              </a:rPr>
              <a:t>(</a:t>
            </a:r>
            <a:r>
              <a:rPr lang="tr-TR" sz="1300" b="1" i="1" dirty="0">
                <a:solidFill>
                  <a:srgbClr val="0000CC"/>
                </a:solidFill>
              </a:rPr>
              <a:t>Her Ana Bilim - Sanat Dalı/ Program için ayrı ayrı hazırlayınız.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6642433"/>
              </p:ext>
            </p:extLst>
          </p:nvPr>
        </p:nvGraphicFramePr>
        <p:xfrm>
          <a:off x="288234" y="1938132"/>
          <a:ext cx="11479696" cy="37172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2974">
                  <a:extLst>
                    <a:ext uri="{9D8B030D-6E8A-4147-A177-3AD203B41FA5}">
                      <a16:colId xmlns:a16="http://schemas.microsoft.com/office/drawing/2014/main" val="2012776817"/>
                    </a:ext>
                  </a:extLst>
                </a:gridCol>
                <a:gridCol w="1110314">
                  <a:extLst>
                    <a:ext uri="{9D8B030D-6E8A-4147-A177-3AD203B41FA5}">
                      <a16:colId xmlns:a16="http://schemas.microsoft.com/office/drawing/2014/main" val="3284813999"/>
                    </a:ext>
                  </a:extLst>
                </a:gridCol>
                <a:gridCol w="723828">
                  <a:extLst>
                    <a:ext uri="{9D8B030D-6E8A-4147-A177-3AD203B41FA5}">
                      <a16:colId xmlns:a16="http://schemas.microsoft.com/office/drawing/2014/main" val="3170990308"/>
                    </a:ext>
                  </a:extLst>
                </a:gridCol>
                <a:gridCol w="1315073">
                  <a:extLst>
                    <a:ext uri="{9D8B030D-6E8A-4147-A177-3AD203B41FA5}">
                      <a16:colId xmlns:a16="http://schemas.microsoft.com/office/drawing/2014/main" val="4272104170"/>
                    </a:ext>
                  </a:extLst>
                </a:gridCol>
                <a:gridCol w="1542492">
                  <a:extLst>
                    <a:ext uri="{9D8B030D-6E8A-4147-A177-3AD203B41FA5}">
                      <a16:colId xmlns:a16="http://schemas.microsoft.com/office/drawing/2014/main" val="1034388612"/>
                    </a:ext>
                  </a:extLst>
                </a:gridCol>
                <a:gridCol w="1483164">
                  <a:extLst>
                    <a:ext uri="{9D8B030D-6E8A-4147-A177-3AD203B41FA5}">
                      <a16:colId xmlns:a16="http://schemas.microsoft.com/office/drawing/2014/main" val="2997318310"/>
                    </a:ext>
                  </a:extLst>
                </a:gridCol>
                <a:gridCol w="1493053">
                  <a:extLst>
                    <a:ext uri="{9D8B030D-6E8A-4147-A177-3AD203B41FA5}">
                      <a16:colId xmlns:a16="http://schemas.microsoft.com/office/drawing/2014/main" val="1408843029"/>
                    </a:ext>
                  </a:extLst>
                </a:gridCol>
                <a:gridCol w="1529462">
                  <a:extLst>
                    <a:ext uri="{9D8B030D-6E8A-4147-A177-3AD203B41FA5}">
                      <a16:colId xmlns:a16="http://schemas.microsoft.com/office/drawing/2014/main" val="3706538803"/>
                    </a:ext>
                  </a:extLst>
                </a:gridCol>
                <a:gridCol w="1219336">
                  <a:extLst>
                    <a:ext uri="{9D8B030D-6E8A-4147-A177-3AD203B41FA5}">
                      <a16:colId xmlns:a16="http://schemas.microsoft.com/office/drawing/2014/main" val="3094943957"/>
                    </a:ext>
                  </a:extLst>
                </a:gridCol>
              </a:tblGrid>
              <a:tr h="541762">
                <a:tc gridSpan="2">
                  <a:txBody>
                    <a:bodyPr/>
                    <a:lstStyle/>
                    <a:p>
                      <a:pPr algn="r"/>
                      <a:r>
                        <a:rPr lang="tr-TR" b="1" dirty="0" smtClean="0">
                          <a:solidFill>
                            <a:srgbClr val="0000CC"/>
                          </a:solidFill>
                        </a:rPr>
                        <a:t>Program</a:t>
                      </a:r>
                      <a:r>
                        <a:rPr lang="tr-TR" b="1" baseline="0" dirty="0" smtClean="0">
                          <a:solidFill>
                            <a:srgbClr val="0000CC"/>
                          </a:solidFill>
                        </a:rPr>
                        <a:t> Adı: </a:t>
                      </a:r>
                      <a:endParaRPr lang="tr-TR" b="1" dirty="0">
                        <a:solidFill>
                          <a:srgbClr val="0000CC"/>
                        </a:solidFill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marL="44450" marR="4445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Halkla</a:t>
                      </a:r>
                      <a:r>
                        <a:rPr lang="tr-TR" sz="1400" b="1" baseline="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İlişkiler ve Tanıtım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81706904"/>
                  </a:ext>
                </a:extLst>
              </a:tr>
              <a:tr h="11230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Yılı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Dönemi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3333FF"/>
                          </a:solidFill>
                          <a:effectLst/>
                        </a:rPr>
                        <a:t>Program Öğretim Elemanı Sayısı</a:t>
                      </a:r>
                      <a:endParaRPr lang="tr-TR" sz="1400" b="1" dirty="0" smtClean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İçinden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Bölüm İçinden (Diğer programlar)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Birim İçinden (Diğer Bölümler)  Karşılanan Ders Yükü Saati Toplamı</a:t>
                      </a:r>
                      <a:endParaRPr lang="tr-TR" sz="1400" b="1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İçinden (Diğer Birimler)  Karşılanan Ders Yükü Saati Toplamı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Dışından (Diğer Kurumlar)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0066FF"/>
                          </a:solidFill>
                          <a:effectLst/>
                        </a:rPr>
                        <a:t>Program Dönemlik Toplamı Ders Saati (T+U)</a:t>
                      </a:r>
                      <a:endParaRPr lang="tr-TR" sz="1400" b="1" dirty="0" smtClean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39189873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2024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4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21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36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70758356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4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24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33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83067440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2025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4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36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12683417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4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21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33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6106432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218090" y="5714331"/>
            <a:ext cx="77519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smtClean="0">
                <a:solidFill>
                  <a:srgbClr val="C00000"/>
                </a:solidFill>
              </a:rPr>
              <a:t>*Her Ana </a:t>
            </a:r>
            <a:r>
              <a:rPr lang="tr-TR" sz="16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600" b="1" i="1" dirty="0" smtClean="0">
                <a:solidFill>
                  <a:srgbClr val="C00000"/>
                </a:solidFill>
              </a:rPr>
              <a:t>için ayrı ayrı hazırlayınız. </a:t>
            </a:r>
            <a:endParaRPr lang="tr-TR" sz="1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5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65018" y="786236"/>
            <a:ext cx="10188449" cy="73152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Program Ders Görevlendirme Analizi </a:t>
            </a:r>
            <a:br>
              <a:rPr lang="tr-TR" sz="3200" b="1" dirty="0" smtClean="0">
                <a:solidFill>
                  <a:srgbClr val="FF0000"/>
                </a:solidFill>
              </a:rPr>
            </a:br>
            <a:r>
              <a:rPr lang="tr-TR" sz="1300" b="1" i="1" dirty="0" smtClean="0">
                <a:solidFill>
                  <a:srgbClr val="0000CC"/>
                </a:solidFill>
              </a:rPr>
              <a:t>(</a:t>
            </a:r>
            <a:r>
              <a:rPr lang="tr-TR" sz="1300" b="1" i="1" dirty="0">
                <a:solidFill>
                  <a:srgbClr val="0000CC"/>
                </a:solidFill>
              </a:rPr>
              <a:t>Her Ana Bilim - Sanat Dalı/ Program için ayrı ayrı hazırlayınız.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21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235340"/>
              </p:ext>
            </p:extLst>
          </p:nvPr>
        </p:nvGraphicFramePr>
        <p:xfrm>
          <a:off x="288234" y="1938132"/>
          <a:ext cx="11479696" cy="371723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2974">
                  <a:extLst>
                    <a:ext uri="{9D8B030D-6E8A-4147-A177-3AD203B41FA5}">
                      <a16:colId xmlns:a16="http://schemas.microsoft.com/office/drawing/2014/main" val="2012776817"/>
                    </a:ext>
                  </a:extLst>
                </a:gridCol>
                <a:gridCol w="1110314">
                  <a:extLst>
                    <a:ext uri="{9D8B030D-6E8A-4147-A177-3AD203B41FA5}">
                      <a16:colId xmlns:a16="http://schemas.microsoft.com/office/drawing/2014/main" val="3284813999"/>
                    </a:ext>
                  </a:extLst>
                </a:gridCol>
                <a:gridCol w="723828">
                  <a:extLst>
                    <a:ext uri="{9D8B030D-6E8A-4147-A177-3AD203B41FA5}">
                      <a16:colId xmlns:a16="http://schemas.microsoft.com/office/drawing/2014/main" val="3170990308"/>
                    </a:ext>
                  </a:extLst>
                </a:gridCol>
                <a:gridCol w="1315073">
                  <a:extLst>
                    <a:ext uri="{9D8B030D-6E8A-4147-A177-3AD203B41FA5}">
                      <a16:colId xmlns:a16="http://schemas.microsoft.com/office/drawing/2014/main" val="4272104170"/>
                    </a:ext>
                  </a:extLst>
                </a:gridCol>
                <a:gridCol w="1542492">
                  <a:extLst>
                    <a:ext uri="{9D8B030D-6E8A-4147-A177-3AD203B41FA5}">
                      <a16:colId xmlns:a16="http://schemas.microsoft.com/office/drawing/2014/main" val="1034388612"/>
                    </a:ext>
                  </a:extLst>
                </a:gridCol>
                <a:gridCol w="1483164">
                  <a:extLst>
                    <a:ext uri="{9D8B030D-6E8A-4147-A177-3AD203B41FA5}">
                      <a16:colId xmlns:a16="http://schemas.microsoft.com/office/drawing/2014/main" val="2997318310"/>
                    </a:ext>
                  </a:extLst>
                </a:gridCol>
                <a:gridCol w="1493053">
                  <a:extLst>
                    <a:ext uri="{9D8B030D-6E8A-4147-A177-3AD203B41FA5}">
                      <a16:colId xmlns:a16="http://schemas.microsoft.com/office/drawing/2014/main" val="1408843029"/>
                    </a:ext>
                  </a:extLst>
                </a:gridCol>
                <a:gridCol w="1529462">
                  <a:extLst>
                    <a:ext uri="{9D8B030D-6E8A-4147-A177-3AD203B41FA5}">
                      <a16:colId xmlns:a16="http://schemas.microsoft.com/office/drawing/2014/main" val="3706538803"/>
                    </a:ext>
                  </a:extLst>
                </a:gridCol>
                <a:gridCol w="1219336">
                  <a:extLst>
                    <a:ext uri="{9D8B030D-6E8A-4147-A177-3AD203B41FA5}">
                      <a16:colId xmlns:a16="http://schemas.microsoft.com/office/drawing/2014/main" val="3094943957"/>
                    </a:ext>
                  </a:extLst>
                </a:gridCol>
              </a:tblGrid>
              <a:tr h="541762">
                <a:tc gridSpan="2">
                  <a:txBody>
                    <a:bodyPr/>
                    <a:lstStyle/>
                    <a:p>
                      <a:pPr algn="r"/>
                      <a:r>
                        <a:rPr lang="tr-TR" b="1" dirty="0" smtClean="0">
                          <a:solidFill>
                            <a:srgbClr val="0000CC"/>
                          </a:solidFill>
                        </a:rPr>
                        <a:t>Program</a:t>
                      </a:r>
                      <a:r>
                        <a:rPr lang="tr-TR" b="1" baseline="0" dirty="0" smtClean="0">
                          <a:solidFill>
                            <a:srgbClr val="0000CC"/>
                          </a:solidFill>
                        </a:rPr>
                        <a:t> Adı: </a:t>
                      </a:r>
                      <a:endParaRPr lang="tr-TR" b="1" dirty="0">
                        <a:solidFill>
                          <a:srgbClr val="0000CC"/>
                        </a:solidFill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marL="44450" marR="44450" marT="0" marB="0" anchor="ctr"/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Muhasebe ve Vergi Uygulamaları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81706904"/>
                  </a:ext>
                </a:extLst>
              </a:tr>
              <a:tr h="11230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Yılı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Eğitim Öğretim Dönemi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3333FF"/>
                          </a:solidFill>
                          <a:effectLst/>
                        </a:rPr>
                        <a:t>Program Öğretim Elemanı Sayısı</a:t>
                      </a:r>
                      <a:endParaRPr lang="tr-TR" sz="1400" b="1" dirty="0" smtClean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Program İçinden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Bölüm İçinden (Diğer programlar)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Birim İçinden (Diğer Bölümler)  Karşılanan Ders Yükü Saati Toplamı</a:t>
                      </a:r>
                      <a:endParaRPr lang="tr-TR" sz="1400" b="1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İçinden (Diğer Birimler)  Karşılanan Ders Yükü Saati Toplamı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Üniversite Dışından (Diğer Kurumlar)  Karşılanan Ders Yükü Saati Toplamı</a:t>
                      </a:r>
                      <a:endParaRPr lang="tr-TR" sz="1400" b="1" dirty="0" smtClean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0066FF"/>
                          </a:solidFill>
                          <a:effectLst/>
                        </a:rPr>
                        <a:t>Program Dönemlik Toplamı Ders Saati (T+U)</a:t>
                      </a:r>
                      <a:endParaRPr lang="tr-TR" sz="1400" b="1" dirty="0" smtClean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39189873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2024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39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70758356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31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83067440"/>
                  </a:ext>
                </a:extLst>
              </a:tr>
              <a:tr h="513108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2025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C00000"/>
                          </a:solidFill>
                          <a:effectLst/>
                        </a:rPr>
                        <a:t>GÜZ</a:t>
                      </a:r>
                      <a:endParaRPr lang="tr-TR" sz="14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39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12683417"/>
                  </a:ext>
                </a:extLst>
              </a:tr>
              <a:tr h="51310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b="1" dirty="0" smtClean="0">
                          <a:solidFill>
                            <a:srgbClr val="3333FF"/>
                          </a:solidFill>
                          <a:effectLst/>
                        </a:rPr>
                        <a:t>3</a:t>
                      </a:r>
                      <a:endParaRPr lang="tr-TR" sz="11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0066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0066FF"/>
                          </a:solidFill>
                          <a:effectLst/>
                        </a:rPr>
                        <a:t>31</a:t>
                      </a:r>
                      <a:endParaRPr lang="tr-TR" sz="1100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6106432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218090" y="5714331"/>
            <a:ext cx="77519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smtClean="0">
                <a:solidFill>
                  <a:srgbClr val="C00000"/>
                </a:solidFill>
              </a:rPr>
              <a:t>*Her Ana </a:t>
            </a:r>
            <a:r>
              <a:rPr lang="tr-TR" sz="16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600" b="1" i="1" dirty="0" smtClean="0">
                <a:solidFill>
                  <a:srgbClr val="C00000"/>
                </a:solidFill>
              </a:rPr>
              <a:t>için ayrı ayrı hazırlayınız. </a:t>
            </a:r>
            <a:endParaRPr lang="tr-TR" sz="1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0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8662" y="844826"/>
            <a:ext cx="10605052" cy="461489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Ders Görevlendirme Analizi 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22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582394"/>
              </p:ext>
            </p:extLst>
          </p:nvPr>
        </p:nvGraphicFramePr>
        <p:xfrm>
          <a:off x="457199" y="1868150"/>
          <a:ext cx="11430001" cy="39263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30310">
                  <a:extLst>
                    <a:ext uri="{9D8B030D-6E8A-4147-A177-3AD203B41FA5}">
                      <a16:colId xmlns:a16="http://schemas.microsoft.com/office/drawing/2014/main" val="4221936862"/>
                    </a:ext>
                  </a:extLst>
                </a:gridCol>
                <a:gridCol w="1330310">
                  <a:extLst>
                    <a:ext uri="{9D8B030D-6E8A-4147-A177-3AD203B41FA5}">
                      <a16:colId xmlns:a16="http://schemas.microsoft.com/office/drawing/2014/main" val="4209153941"/>
                    </a:ext>
                  </a:extLst>
                </a:gridCol>
                <a:gridCol w="1648094">
                  <a:extLst>
                    <a:ext uri="{9D8B030D-6E8A-4147-A177-3AD203B41FA5}">
                      <a16:colId xmlns:a16="http://schemas.microsoft.com/office/drawing/2014/main" val="2659259651"/>
                    </a:ext>
                  </a:extLst>
                </a:gridCol>
                <a:gridCol w="1572611">
                  <a:extLst>
                    <a:ext uri="{9D8B030D-6E8A-4147-A177-3AD203B41FA5}">
                      <a16:colId xmlns:a16="http://schemas.microsoft.com/office/drawing/2014/main" val="2520698394"/>
                    </a:ext>
                  </a:extLst>
                </a:gridCol>
                <a:gridCol w="2207194">
                  <a:extLst>
                    <a:ext uri="{9D8B030D-6E8A-4147-A177-3AD203B41FA5}">
                      <a16:colId xmlns:a16="http://schemas.microsoft.com/office/drawing/2014/main" val="3337031571"/>
                    </a:ext>
                  </a:extLst>
                </a:gridCol>
                <a:gridCol w="1889902">
                  <a:extLst>
                    <a:ext uri="{9D8B030D-6E8A-4147-A177-3AD203B41FA5}">
                      <a16:colId xmlns:a16="http://schemas.microsoft.com/office/drawing/2014/main" val="219016466"/>
                    </a:ext>
                  </a:extLst>
                </a:gridCol>
                <a:gridCol w="1451580">
                  <a:extLst>
                    <a:ext uri="{9D8B030D-6E8A-4147-A177-3AD203B41FA5}">
                      <a16:colId xmlns:a16="http://schemas.microsoft.com/office/drawing/2014/main" val="2974283363"/>
                    </a:ext>
                  </a:extLst>
                </a:gridCol>
              </a:tblGrid>
              <a:tr h="12506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Eğitim Öğretim Yılı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Eğitim Öğretim Dönemi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Toplam Öğretim Elemanı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Birim İçinden Karşılanan Ders Yükü Saati Toplamı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Birim </a:t>
                      </a:r>
                      <a:r>
                        <a:rPr lang="tr-TR" sz="1600" b="1" dirty="0" smtClean="0">
                          <a:solidFill>
                            <a:srgbClr val="0000CC"/>
                          </a:solidFill>
                          <a:effectLst/>
                        </a:rPr>
                        <a:t>Dışından (Üniversitenin Diğer Birimleri) Karşılanan </a:t>
                      </a: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Ders Yükü Saati Toplamı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Üniversite Dışından Karşılanan Ders Yükü Saati Toplamı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Dönemlik Toplamı Ders Saati (T+U)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2183608574"/>
                  </a:ext>
                </a:extLst>
              </a:tr>
              <a:tr h="66892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154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smtClean="0">
                          <a:solidFill>
                            <a:srgbClr val="FF0000"/>
                          </a:solidFill>
                          <a:effectLst/>
                        </a:rPr>
                        <a:t>190</a:t>
                      </a: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1176501373"/>
                  </a:ext>
                </a:extLst>
              </a:tr>
              <a:tr h="66892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138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FF0000"/>
                          </a:solidFill>
                          <a:effectLst/>
                        </a:rPr>
                        <a:t>171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2518968798"/>
                  </a:ext>
                </a:extLst>
              </a:tr>
              <a:tr h="66892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148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smtClean="0">
                          <a:solidFill>
                            <a:srgbClr val="FF0000"/>
                          </a:solidFill>
                          <a:effectLst/>
                        </a:rPr>
                        <a:t>181</a:t>
                      </a: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1604038642"/>
                  </a:ext>
                </a:extLst>
              </a:tr>
              <a:tr h="66892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FF0000"/>
                          </a:solidFill>
                          <a:effectLst/>
                        </a:rPr>
                        <a:t>16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143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36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FF0000"/>
                          </a:solidFill>
                          <a:effectLst/>
                        </a:rPr>
                        <a:t>179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189" marR="44189" marT="9469" marB="0" anchor="ctr"/>
                </a:tc>
                <a:extLst>
                  <a:ext uri="{0D108BD9-81ED-4DB2-BD59-A6C34878D82A}">
                    <a16:rowId xmlns:a16="http://schemas.microsoft.com/office/drawing/2014/main" val="21577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02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3455" y="824931"/>
            <a:ext cx="10280469" cy="679269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Öğretim Elemanlarının Ders Görevlendirme Analizi</a:t>
            </a:r>
            <a:endParaRPr lang="tr-TR" sz="32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4369209"/>
              </p:ext>
            </p:extLst>
          </p:nvPr>
        </p:nvGraphicFramePr>
        <p:xfrm>
          <a:off x="417442" y="2087217"/>
          <a:ext cx="11400185" cy="32585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067163">
                  <a:extLst>
                    <a:ext uri="{9D8B030D-6E8A-4147-A177-3AD203B41FA5}">
                      <a16:colId xmlns:a16="http://schemas.microsoft.com/office/drawing/2014/main" val="3830610582"/>
                    </a:ext>
                  </a:extLst>
                </a:gridCol>
                <a:gridCol w="974812">
                  <a:extLst>
                    <a:ext uri="{9D8B030D-6E8A-4147-A177-3AD203B41FA5}">
                      <a16:colId xmlns:a16="http://schemas.microsoft.com/office/drawing/2014/main" val="171705328"/>
                    </a:ext>
                  </a:extLst>
                </a:gridCol>
                <a:gridCol w="1354477">
                  <a:extLst>
                    <a:ext uri="{9D8B030D-6E8A-4147-A177-3AD203B41FA5}">
                      <a16:colId xmlns:a16="http://schemas.microsoft.com/office/drawing/2014/main" val="3359366175"/>
                    </a:ext>
                  </a:extLst>
                </a:gridCol>
                <a:gridCol w="1354478">
                  <a:extLst>
                    <a:ext uri="{9D8B030D-6E8A-4147-A177-3AD203B41FA5}">
                      <a16:colId xmlns:a16="http://schemas.microsoft.com/office/drawing/2014/main" val="1798759746"/>
                    </a:ext>
                  </a:extLst>
                </a:gridCol>
                <a:gridCol w="1498134">
                  <a:extLst>
                    <a:ext uri="{9D8B030D-6E8A-4147-A177-3AD203B41FA5}">
                      <a16:colId xmlns:a16="http://schemas.microsoft.com/office/drawing/2014/main" val="3228992268"/>
                    </a:ext>
                  </a:extLst>
                </a:gridCol>
                <a:gridCol w="2134328">
                  <a:extLst>
                    <a:ext uri="{9D8B030D-6E8A-4147-A177-3AD203B41FA5}">
                      <a16:colId xmlns:a16="http://schemas.microsoft.com/office/drawing/2014/main" val="3665070801"/>
                    </a:ext>
                  </a:extLst>
                </a:gridCol>
                <a:gridCol w="1891634">
                  <a:extLst>
                    <a:ext uri="{9D8B030D-6E8A-4147-A177-3AD203B41FA5}">
                      <a16:colId xmlns:a16="http://schemas.microsoft.com/office/drawing/2014/main" val="2262740905"/>
                    </a:ext>
                  </a:extLst>
                </a:gridCol>
                <a:gridCol w="1125159">
                  <a:extLst>
                    <a:ext uri="{9D8B030D-6E8A-4147-A177-3AD203B41FA5}">
                      <a16:colId xmlns:a16="http://schemas.microsoft.com/office/drawing/2014/main" val="2475098073"/>
                    </a:ext>
                  </a:extLst>
                </a:gridCol>
              </a:tblGrid>
              <a:tr h="8961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Eğitim Öğretim Yılı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Eğitim Öğretim Dönemi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Öğretim Elemanı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Toplam Ders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Saati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İçinde Yürütülen Ders Saati Toplamı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Birim Dışında / Üniversite İçinde Yürütülen Ders Saati Toplamı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Üniversite Dışında Yürütülen Ders Saati Toplamı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Toplamı Yürütülen Ders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Saati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25211901"/>
                  </a:ext>
                </a:extLst>
              </a:tr>
              <a:tr h="5537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190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154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157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60639991"/>
                  </a:ext>
                </a:extLst>
              </a:tr>
              <a:tr h="5537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171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138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144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0687994"/>
                  </a:ext>
                </a:extLst>
              </a:tr>
              <a:tr h="5537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GÜZ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181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148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151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44563791"/>
                  </a:ext>
                </a:extLst>
              </a:tr>
              <a:tr h="5537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0000CC"/>
                          </a:solidFill>
                          <a:effectLst/>
                        </a:rPr>
                        <a:t>BAHAR</a:t>
                      </a:r>
                      <a:endParaRPr lang="tr-TR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179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143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6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149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0437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85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88235" y="840509"/>
            <a:ext cx="10495722" cy="63263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Birim Ders Yükü Ortalaması (Saat)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24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9455479"/>
              </p:ext>
            </p:extLst>
          </p:nvPr>
        </p:nvGraphicFramePr>
        <p:xfrm>
          <a:off x="288235" y="1793763"/>
          <a:ext cx="11493851" cy="452683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7285554">
                  <a:extLst>
                    <a:ext uri="{9D8B030D-6E8A-4147-A177-3AD203B41FA5}">
                      <a16:colId xmlns:a16="http://schemas.microsoft.com/office/drawing/2014/main" val="94824080"/>
                    </a:ext>
                  </a:extLst>
                </a:gridCol>
                <a:gridCol w="1314457">
                  <a:extLst>
                    <a:ext uri="{9D8B030D-6E8A-4147-A177-3AD203B41FA5}">
                      <a16:colId xmlns:a16="http://schemas.microsoft.com/office/drawing/2014/main" val="3552602410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198193889"/>
                    </a:ext>
                  </a:extLst>
                </a:gridCol>
                <a:gridCol w="1304266">
                  <a:extLst>
                    <a:ext uri="{9D8B030D-6E8A-4147-A177-3AD203B41FA5}">
                      <a16:colId xmlns:a16="http://schemas.microsoft.com/office/drawing/2014/main" val="3226704762"/>
                    </a:ext>
                  </a:extLst>
                </a:gridCol>
                <a:gridCol w="794787">
                  <a:extLst>
                    <a:ext uri="{9D8B030D-6E8A-4147-A177-3AD203B41FA5}">
                      <a16:colId xmlns:a16="http://schemas.microsoft.com/office/drawing/2014/main" val="3420404879"/>
                    </a:ext>
                  </a:extLst>
                </a:gridCol>
              </a:tblGrid>
              <a:tr h="95663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BİRİM DERS YÜKÜ </a:t>
                      </a:r>
                      <a:r>
                        <a:rPr lang="tr-TR" sz="14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ORTALAMASI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i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(Lütfen birim program</a:t>
                      </a:r>
                      <a:r>
                        <a:rPr lang="tr-TR" sz="1400" i="1" baseline="0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yapınıza uygun olan satırları cevaplayınız) </a:t>
                      </a:r>
                      <a:endParaRPr lang="tr-TR" sz="1400" i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(Öğretim Üyesi/ Öğretim Görevlisi/ Öğretim Elemanı)*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(Bahar- Güz)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17771678"/>
                  </a:ext>
                </a:extLst>
              </a:tr>
              <a:tr h="2339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9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</a:rPr>
                        <a:t>9</a:t>
                      </a: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919270204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006458568"/>
                  </a:ext>
                </a:extLst>
              </a:tr>
              <a:tr h="2870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(Tez, tez izleme, seminer ve uzmanlık dersleri hariç)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70671006"/>
                  </a:ext>
                </a:extLst>
              </a:tr>
              <a:tr h="3997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Lisansüstü Ders Yükü (saat) (Sadece tez, tez izleme, seminer ve uzmanlık dersleri)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870683367"/>
                  </a:ext>
                </a:extLst>
              </a:tr>
              <a:tr h="2952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ÜYESİ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9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9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761748035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643427461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Ön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7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</a:rPr>
                        <a:t>7</a:t>
                      </a: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234417156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Lisans Ders Yükü (saat)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1896136858"/>
                  </a:ext>
                </a:extLst>
              </a:tr>
              <a:tr h="28614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ÖĞRETİM GÖREVLİSİ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</a:t>
                      </a:r>
                      <a:r>
                        <a:rPr lang="tr-TR" sz="1200" dirty="0" smtClean="0">
                          <a:effectLst/>
                          <a:latin typeface="+mn-lt"/>
                        </a:rPr>
                        <a:t>(Ön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lisans ve Lisans) 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7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7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18</a:t>
                      </a:r>
                      <a:endParaRPr lang="tr-TR" sz="11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89198577"/>
                  </a:ext>
                </a:extLst>
              </a:tr>
              <a:tr h="2026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  <a:latin typeface="+mn-lt"/>
                        </a:rPr>
                        <a:t> 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2686940478"/>
                  </a:ext>
                </a:extLst>
              </a:tr>
              <a:tr h="426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Hariç)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  <a:latin typeface="+mn-lt"/>
                        </a:rPr>
                        <a:t> </a:t>
                      </a:r>
                      <a:endParaRPr lang="tr-TR" sz="11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280426310"/>
                  </a:ext>
                </a:extLst>
              </a:tr>
              <a:tr h="4262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ÖĞRETİM ELEMANI </a:t>
                      </a:r>
                      <a:r>
                        <a:rPr lang="tr-TR" sz="1200" dirty="0">
                          <a:effectLst/>
                          <a:latin typeface="+mn-lt"/>
                        </a:rPr>
                        <a:t>Haftalık Ortalama Toplam Ders Yükü (Saat) (Tez, Tez İzleme, Seminer Ve Uzmanlık Dersleri Dahil) (Ön lisans, Lisans ve Lisansüstü)</a:t>
                      </a:r>
                      <a:endParaRPr lang="tr-TR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  <a:latin typeface="+mn-lt"/>
                        </a:rPr>
                        <a:t> </a:t>
                      </a:r>
                      <a:endParaRPr lang="tr-TR" sz="11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extLst>
                  <a:ext uri="{0D108BD9-81ED-4DB2-BD59-A6C34878D82A}">
                    <a16:rowId xmlns:a16="http://schemas.microsoft.com/office/drawing/2014/main" val="3453871493"/>
                  </a:ext>
                </a:extLst>
              </a:tr>
              <a:tr h="186304"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*: Her bir satırın karşısına o yıla ait toplam</a:t>
                      </a:r>
                      <a:r>
                        <a:rPr lang="tr-TR" sz="1100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sayıyı yazınız.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9" marR="6709" marT="6709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512775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782" y="6320598"/>
            <a:ext cx="367608" cy="37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78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10" y="766618"/>
            <a:ext cx="10603345" cy="729776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Ön Lisans / Lisans Bölüm ve Program Sayısı</a:t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1600" b="1" i="1" dirty="0" smtClean="0">
                <a:solidFill>
                  <a:srgbClr val="0066FF"/>
                </a:solidFill>
              </a:rPr>
              <a:t>(Biriminize </a:t>
            </a:r>
            <a:r>
              <a:rPr lang="tr-TR" sz="1600" b="1" i="1" dirty="0">
                <a:solidFill>
                  <a:srgbClr val="0066FF"/>
                </a:solidFill>
              </a:rPr>
              <a:t>u</a:t>
            </a:r>
            <a:r>
              <a:rPr lang="tr-TR" sz="1600" b="1" i="1" dirty="0" smtClean="0">
                <a:solidFill>
                  <a:srgbClr val="0066FF"/>
                </a:solidFill>
              </a:rPr>
              <a:t>ygun olan satırları doldurunuz lütfen) </a:t>
            </a:r>
            <a:endParaRPr lang="tr-TR" sz="1600" i="1" dirty="0">
              <a:solidFill>
                <a:srgbClr val="0066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25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062923"/>
              </p:ext>
            </p:extLst>
          </p:nvPr>
        </p:nvGraphicFramePr>
        <p:xfrm>
          <a:off x="535711" y="2041235"/>
          <a:ext cx="11102107" cy="31248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5144653">
                  <a:extLst>
                    <a:ext uri="{9D8B030D-6E8A-4147-A177-3AD203B41FA5}">
                      <a16:colId xmlns:a16="http://schemas.microsoft.com/office/drawing/2014/main" val="1537241276"/>
                    </a:ext>
                  </a:extLst>
                </a:gridCol>
                <a:gridCol w="3371178">
                  <a:extLst>
                    <a:ext uri="{9D8B030D-6E8A-4147-A177-3AD203B41FA5}">
                      <a16:colId xmlns:a16="http://schemas.microsoft.com/office/drawing/2014/main" val="1294911607"/>
                    </a:ext>
                  </a:extLst>
                </a:gridCol>
                <a:gridCol w="2586276">
                  <a:extLst>
                    <a:ext uri="{9D8B030D-6E8A-4147-A177-3AD203B41FA5}">
                      <a16:colId xmlns:a16="http://schemas.microsoft.com/office/drawing/2014/main" val="2690988503"/>
                    </a:ext>
                  </a:extLst>
                </a:gridCol>
              </a:tblGrid>
              <a:tr h="443347"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Program Sayısı</a:t>
                      </a:r>
                      <a:endParaRPr lang="tr-T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24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22457692"/>
                  </a:ext>
                </a:extLst>
              </a:tr>
              <a:tr h="382936"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Ön Lisans Bölüm Sayısı</a:t>
                      </a:r>
                      <a:endParaRPr lang="tr-TR" sz="2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4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4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1669636"/>
                  </a:ext>
                </a:extLst>
              </a:tr>
              <a:tr h="382936"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Ön Lisans Programı Sayısı</a:t>
                      </a:r>
                      <a:endParaRPr lang="tr-TR" sz="2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40097344"/>
                  </a:ext>
                </a:extLst>
              </a:tr>
              <a:tr h="382936">
                <a:tc>
                  <a:txBody>
                    <a:bodyPr/>
                    <a:lstStyle/>
                    <a:p>
                      <a:pPr marL="72000" algn="r" fontAlgn="ctr">
                        <a:lnSpc>
                          <a:spcPct val="100000"/>
                        </a:lnSpc>
                      </a:pPr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Öğrenci Alan Aktif Ön Lisans Program Sayısı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r>
                        <a:rPr lang="tr-TR" sz="2000" u="none" strike="noStrike" dirty="0" smtClean="0">
                          <a:effectLst/>
                        </a:rPr>
                        <a:t>5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02482"/>
                  </a:ext>
                </a:extLst>
              </a:tr>
              <a:tr h="382936"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b="0" u="none" strike="noStrike" dirty="0">
                          <a:solidFill>
                            <a:srgbClr val="3333FF"/>
                          </a:solidFill>
                          <a:effectLst/>
                        </a:rPr>
                        <a:t>Lisans Bölüm Sayısı</a:t>
                      </a:r>
                      <a:endParaRPr lang="tr-TR" sz="2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ctr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92869150"/>
                  </a:ext>
                </a:extLst>
              </a:tr>
              <a:tr h="524693"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b="0" u="none" strike="noStrike" dirty="0">
                          <a:solidFill>
                            <a:srgbClr val="3333FF"/>
                          </a:solidFill>
                          <a:effectLst/>
                        </a:rPr>
                        <a:t>Lisans Programı Sayısı</a:t>
                      </a:r>
                      <a:endParaRPr lang="tr-TR" sz="2000" b="0" i="0" u="none" strike="noStrike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58379037"/>
                  </a:ext>
                </a:extLst>
              </a:tr>
              <a:tr h="625091">
                <a:tc>
                  <a:txBody>
                    <a:bodyPr/>
                    <a:lstStyle/>
                    <a:p>
                      <a:pPr marL="72000" algn="r" fontAlgn="ctr">
                        <a:lnSpc>
                          <a:spcPct val="100000"/>
                        </a:lnSpc>
                      </a:pPr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Öğrenci Alan Aktif Lisans Program Sayısı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72000" algn="l" rtl="0" fontAlgn="ctr">
                        <a:lnSpc>
                          <a:spcPct val="100000"/>
                        </a:lnSpc>
                      </a:pPr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87980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8746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32500" lnSpcReduction="20000"/>
          </a:bodyPr>
          <a:lstStyle/>
          <a:p>
            <a:r>
              <a:rPr lang="tr-TR" sz="24000" b="1" dirty="0" smtClean="0">
                <a:solidFill>
                  <a:srgbClr val="FF0000"/>
                </a:solidFill>
              </a:rPr>
              <a:t>EĞİTİM ÖĞRETİM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3333FF"/>
                </a:solidFill>
              </a:rPr>
              <a:t>PROGRAMLAR VE ÖĞRENCİ 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49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23273" y="766617"/>
            <a:ext cx="10455562" cy="64481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Ön Lisans / Lisans Eğitimi: </a:t>
            </a:r>
            <a:r>
              <a:rPr lang="tr-TR" sz="2800" b="1" dirty="0" smtClean="0">
                <a:solidFill>
                  <a:srgbClr val="0066FF"/>
                </a:solidFill>
              </a:rPr>
              <a:t>Program Yapısı</a:t>
            </a:r>
            <a:endParaRPr lang="tr-TR" sz="2800" b="1" dirty="0">
              <a:solidFill>
                <a:srgbClr val="0066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804767"/>
              </p:ext>
            </p:extLst>
          </p:nvPr>
        </p:nvGraphicFramePr>
        <p:xfrm>
          <a:off x="434109" y="2068948"/>
          <a:ext cx="10658764" cy="333432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4457302">
                  <a:extLst>
                    <a:ext uri="{9D8B030D-6E8A-4147-A177-3AD203B41FA5}">
                      <a16:colId xmlns:a16="http://schemas.microsoft.com/office/drawing/2014/main" val="621306946"/>
                    </a:ext>
                  </a:extLst>
                </a:gridCol>
                <a:gridCol w="6201462">
                  <a:extLst>
                    <a:ext uri="{9D8B030D-6E8A-4147-A177-3AD203B41FA5}">
                      <a16:colId xmlns:a16="http://schemas.microsoft.com/office/drawing/2014/main" val="1031207934"/>
                    </a:ext>
                  </a:extLst>
                </a:gridCol>
              </a:tblGrid>
              <a:tr h="3121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</a:rPr>
                        <a:t>Bölüm Adı*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380746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BANKACILIK VE SİGORTACILIK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2170701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MALİYE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2579918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YÖNETİM VE ORGANİZASYON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İŞLETME YÖNETİMİ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99441759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PAZARLAMA VE REKLAMCILIK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HALKLA</a:t>
                      </a:r>
                      <a:r>
                        <a:rPr lang="tr-TR" sz="1100" baseline="0" dirty="0" smtClean="0">
                          <a:effectLst/>
                        </a:rPr>
                        <a:t> İLİŞKİLER VE TANITIM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9140063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MUHASEBE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VERGİ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MUHASBE VE</a:t>
                      </a:r>
                      <a:r>
                        <a:rPr lang="tr-TR" sz="1100" baseline="0" dirty="0" smtClean="0">
                          <a:effectLst/>
                        </a:rPr>
                        <a:t> VERGİ UYGULAMALARI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7483733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6720296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35138604"/>
                  </a:ext>
                </a:extLst>
              </a:tr>
              <a:tr h="3777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1229376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434109" y="5879856"/>
            <a:ext cx="7751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2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2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88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9310" y="812800"/>
            <a:ext cx="10603345" cy="683594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0000CC"/>
                </a:solidFill>
              </a:rPr>
              <a:t>Lisansüstü Eğitim Programları </a:t>
            </a:r>
            <a:endParaRPr lang="tr-TR" sz="28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28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6503936"/>
              </p:ext>
            </p:extLst>
          </p:nvPr>
        </p:nvGraphicFramePr>
        <p:xfrm>
          <a:off x="452583" y="1911921"/>
          <a:ext cx="11166762" cy="377767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605388">
                  <a:extLst>
                    <a:ext uri="{9D8B030D-6E8A-4147-A177-3AD203B41FA5}">
                      <a16:colId xmlns:a16="http://schemas.microsoft.com/office/drawing/2014/main" val="3065847438"/>
                    </a:ext>
                  </a:extLst>
                </a:gridCol>
                <a:gridCol w="2280687">
                  <a:extLst>
                    <a:ext uri="{9D8B030D-6E8A-4147-A177-3AD203B41FA5}">
                      <a16:colId xmlns:a16="http://schemas.microsoft.com/office/drawing/2014/main" val="338748751"/>
                    </a:ext>
                  </a:extLst>
                </a:gridCol>
                <a:gridCol w="2280687">
                  <a:extLst>
                    <a:ext uri="{9D8B030D-6E8A-4147-A177-3AD203B41FA5}">
                      <a16:colId xmlns:a16="http://schemas.microsoft.com/office/drawing/2014/main" val="2571452112"/>
                    </a:ext>
                  </a:extLst>
                </a:gridCol>
              </a:tblGrid>
              <a:tr h="419742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Program Sayısı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825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17648076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Tezsiz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8494818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Tezli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827472582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Doktora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0802251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r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TOPLAM PROGRAM SAYISI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3241101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Tezsiz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57172641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Tezli Yüksek Lisans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98297856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solidFill>
                            <a:srgbClr val="3333FF"/>
                          </a:solidFill>
                          <a:effectLst/>
                        </a:rPr>
                        <a:t>Öğrenci Alan Aktif Doktora Programı Sayısı</a:t>
                      </a:r>
                      <a:endParaRPr lang="tr-TR" sz="2000" b="1" i="0" u="none" strike="noStrike" dirty="0">
                        <a:solidFill>
                          <a:srgbClr val="3333FF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40238657"/>
                  </a:ext>
                </a:extLst>
              </a:tr>
              <a:tr h="419742">
                <a:tc>
                  <a:txBody>
                    <a:bodyPr/>
                    <a:lstStyle/>
                    <a:p>
                      <a:pPr algn="r" fontAlgn="ctr"/>
                      <a:r>
                        <a:rPr lang="tr-TR" sz="20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ÖĞRENCİ ALAN AKTİF TOPLAM PROGRAM SAYISI</a:t>
                      </a:r>
                      <a:endParaRPr lang="tr-TR" sz="2000" b="1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>
                          <a:effectLst/>
                        </a:rPr>
                        <a:t> </a:t>
                      </a:r>
                      <a:endParaRPr lang="tr-TR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2000" u="none" strike="noStrike" dirty="0">
                          <a:effectLst/>
                        </a:rPr>
                        <a:t> </a:t>
                      </a:r>
                      <a:endParaRPr lang="tr-TR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70162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3733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51235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>
                <a:solidFill>
                  <a:srgbClr val="FF0000"/>
                </a:solidFill>
                <a:cs typeface="Calibri" pitchFamily="34" charset="0"/>
              </a:rPr>
              <a:t>SAYISI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13.01.2026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29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0861505"/>
              </p:ext>
            </p:extLst>
          </p:nvPr>
        </p:nvGraphicFramePr>
        <p:xfrm>
          <a:off x="495300" y="1908314"/>
          <a:ext cx="11332265" cy="376692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874065">
                  <a:extLst>
                    <a:ext uri="{9D8B030D-6E8A-4147-A177-3AD203B41FA5}">
                      <a16:colId xmlns:a16="http://schemas.microsoft.com/office/drawing/2014/main" val="219597888"/>
                    </a:ext>
                  </a:extLst>
                </a:gridCol>
                <a:gridCol w="3532260">
                  <a:extLst>
                    <a:ext uri="{9D8B030D-6E8A-4147-A177-3AD203B41FA5}">
                      <a16:colId xmlns:a16="http://schemas.microsoft.com/office/drawing/2014/main" val="4031943182"/>
                    </a:ext>
                  </a:extLst>
                </a:gridCol>
                <a:gridCol w="2526388">
                  <a:extLst>
                    <a:ext uri="{9D8B030D-6E8A-4147-A177-3AD203B41FA5}">
                      <a16:colId xmlns:a16="http://schemas.microsoft.com/office/drawing/2014/main" val="439096765"/>
                    </a:ext>
                  </a:extLst>
                </a:gridCol>
                <a:gridCol w="2399552">
                  <a:extLst>
                    <a:ext uri="{9D8B030D-6E8A-4147-A177-3AD203B41FA5}">
                      <a16:colId xmlns:a16="http://schemas.microsoft.com/office/drawing/2014/main" val="3479568610"/>
                    </a:ext>
                  </a:extLst>
                </a:gridCol>
              </a:tblGrid>
              <a:tr h="5112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Bölüm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55395528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BANKACILIK VE SİGORTACILIK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19888072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MALİYE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314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75197973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YÖNETİM VE ORGANİZASYON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İŞLETME YÖNETİMİ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204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6391733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PAZARLAMA VE REKLAMCILIK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HALKLA</a:t>
                      </a:r>
                      <a:r>
                        <a:rPr lang="tr-TR" sz="1100" baseline="0" dirty="0" smtClean="0">
                          <a:effectLst/>
                        </a:rPr>
                        <a:t> İLİŞKİLER VE TANITIM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264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73894566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MUHASEBE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VERGİ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MUHASBE VE</a:t>
                      </a:r>
                      <a:r>
                        <a:rPr lang="tr-TR" sz="1100" baseline="0" dirty="0" smtClean="0">
                          <a:effectLst/>
                        </a:rPr>
                        <a:t> VERGİ UYGULAMALARI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204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65541226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8332303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6407344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7648266"/>
                  </a:ext>
                </a:extLst>
              </a:tr>
              <a:tr h="36174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 TOPLAM  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1247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7970296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8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/>
          </a:bodyPr>
          <a:lstStyle/>
          <a:p>
            <a:r>
              <a:rPr lang="tr-TR" sz="6000" b="1" dirty="0">
                <a:solidFill>
                  <a:srgbClr val="FF0000"/>
                </a:solidFill>
              </a:rPr>
              <a:t>YÖNETİM</a:t>
            </a:r>
            <a:endParaRPr lang="tr-TR" sz="60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718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60676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SAYISI (Cinsiyete Göre Dağılımı)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13.01.2026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30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216061"/>
              </p:ext>
            </p:extLst>
          </p:nvPr>
        </p:nvGraphicFramePr>
        <p:xfrm>
          <a:off x="444500" y="2077284"/>
          <a:ext cx="11303552" cy="357807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093830">
                  <a:extLst>
                    <a:ext uri="{9D8B030D-6E8A-4147-A177-3AD203B41FA5}">
                      <a16:colId xmlns:a16="http://schemas.microsoft.com/office/drawing/2014/main" val="2117979618"/>
                    </a:ext>
                  </a:extLst>
                </a:gridCol>
                <a:gridCol w="3707296">
                  <a:extLst>
                    <a:ext uri="{9D8B030D-6E8A-4147-A177-3AD203B41FA5}">
                      <a16:colId xmlns:a16="http://schemas.microsoft.com/office/drawing/2014/main" val="4174588668"/>
                    </a:ext>
                  </a:extLst>
                </a:gridCol>
                <a:gridCol w="626165">
                  <a:extLst>
                    <a:ext uri="{9D8B030D-6E8A-4147-A177-3AD203B41FA5}">
                      <a16:colId xmlns:a16="http://schemas.microsoft.com/office/drawing/2014/main" val="258324881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2374087"/>
                    </a:ext>
                  </a:extLst>
                </a:gridCol>
                <a:gridCol w="924339">
                  <a:extLst>
                    <a:ext uri="{9D8B030D-6E8A-4147-A177-3AD203B41FA5}">
                      <a16:colId xmlns:a16="http://schemas.microsoft.com/office/drawing/2014/main" val="2018321977"/>
                    </a:ext>
                  </a:extLst>
                </a:gridCol>
                <a:gridCol w="606287">
                  <a:extLst>
                    <a:ext uri="{9D8B030D-6E8A-4147-A177-3AD203B41FA5}">
                      <a16:colId xmlns:a16="http://schemas.microsoft.com/office/drawing/2014/main" val="3809454168"/>
                    </a:ext>
                  </a:extLst>
                </a:gridCol>
                <a:gridCol w="715618">
                  <a:extLst>
                    <a:ext uri="{9D8B030D-6E8A-4147-A177-3AD203B41FA5}">
                      <a16:colId xmlns:a16="http://schemas.microsoft.com/office/drawing/2014/main" val="572787810"/>
                    </a:ext>
                  </a:extLst>
                </a:gridCol>
                <a:gridCol w="944217">
                  <a:extLst>
                    <a:ext uri="{9D8B030D-6E8A-4147-A177-3AD203B41FA5}">
                      <a16:colId xmlns:a16="http://schemas.microsoft.com/office/drawing/2014/main" val="2553092673"/>
                    </a:ext>
                  </a:extLst>
                </a:gridCol>
              </a:tblGrid>
              <a:tr h="33596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Bilim - Sanat Dalı/ Program Adı*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020204"/>
                  </a:ext>
                </a:extLst>
              </a:tr>
              <a:tr h="37019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Kız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Erkek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Kız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Erkek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7730427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BANKACILIK VE SİGORTACILIK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184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118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302</a:t>
                      </a:r>
                      <a:endParaRPr lang="tr-TR" sz="18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159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102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261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3557036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MALİYE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150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164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314</a:t>
                      </a:r>
                      <a:endParaRPr lang="tr-TR" sz="18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160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154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314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78291898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YÖNETİM VE ORGANİZASYON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İŞLETME YÖNETİMİ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84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91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175</a:t>
                      </a:r>
                      <a:endParaRPr lang="tr-TR" sz="18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86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85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171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9520520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PAZARLAMA VE REKLAMCILIK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HALKLA</a:t>
                      </a:r>
                      <a:r>
                        <a:rPr lang="tr-TR" sz="1100" baseline="0" dirty="0" smtClean="0">
                          <a:effectLst/>
                        </a:rPr>
                        <a:t> İLİŞKİLER VE TANITIM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163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74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237</a:t>
                      </a:r>
                      <a:endParaRPr lang="tr-TR" sz="18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191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73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264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7719453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MUHASEBE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VERGİ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MUHASBE VE</a:t>
                      </a:r>
                      <a:r>
                        <a:rPr lang="tr-TR" sz="1100" baseline="0" dirty="0" smtClean="0">
                          <a:effectLst/>
                        </a:rPr>
                        <a:t> VERGİ UYGULAMALARI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114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112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226</a:t>
                      </a:r>
                      <a:endParaRPr lang="tr-TR" sz="18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108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96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204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3600021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7317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800" b="1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7006957"/>
                  </a:ext>
                </a:extLst>
              </a:tr>
              <a:tr h="35899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 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r>
                        <a:rPr lang="tr-TR" sz="1800" b="1" dirty="0">
                          <a:effectLst/>
                          <a:latin typeface="+mn-lt"/>
                        </a:rPr>
                        <a:t> 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695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559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800" b="1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1254</a:t>
                      </a:r>
                      <a:endParaRPr lang="tr-TR" sz="1800" b="1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704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450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  <a:latin typeface="+mn-lt"/>
                        </a:rPr>
                        <a:t>1154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4167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40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352" y="651641"/>
            <a:ext cx="11336879" cy="83746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solidFill>
                  <a:srgbClr val="3333FF"/>
                </a:solidFill>
              </a:rPr>
              <a:t>Öğretim </a:t>
            </a:r>
            <a:r>
              <a:rPr lang="tr-TR" sz="2800" b="1" dirty="0" smtClean="0">
                <a:solidFill>
                  <a:srgbClr val="3333FF"/>
                </a:solidFill>
              </a:rPr>
              <a:t>Üyesi/Elemanı </a:t>
            </a:r>
            <a:r>
              <a:rPr lang="tr-TR" sz="2800" b="1" dirty="0">
                <a:solidFill>
                  <a:srgbClr val="3333FF"/>
                </a:solidFill>
              </a:rPr>
              <a:t>Başına Düşen Öğrenci </a:t>
            </a:r>
            <a:r>
              <a:rPr lang="tr-TR" sz="2800" b="1" dirty="0" smtClean="0">
                <a:solidFill>
                  <a:srgbClr val="3333FF"/>
                </a:solidFill>
              </a:rPr>
              <a:t>Sayısı </a:t>
            </a:r>
            <a:br>
              <a:rPr lang="tr-TR" sz="2800" b="1" dirty="0" smtClean="0">
                <a:solidFill>
                  <a:srgbClr val="3333FF"/>
                </a:solidFill>
              </a:rPr>
            </a:br>
            <a:r>
              <a:rPr lang="tr-TR" sz="1800" b="1" i="1" dirty="0" smtClean="0">
                <a:solidFill>
                  <a:srgbClr val="FF0000"/>
                </a:solidFill>
              </a:rPr>
              <a:t>(Programdaki ön lisans, lisans ve lisansüstü toplam öğrenci </a:t>
            </a:r>
            <a:r>
              <a:rPr lang="tr-TR" sz="1800" b="1" i="1" dirty="0">
                <a:solidFill>
                  <a:srgbClr val="FF0000"/>
                </a:solidFill>
              </a:rPr>
              <a:t>s</a:t>
            </a:r>
            <a:r>
              <a:rPr lang="tr-TR" sz="1800" b="1" i="1" dirty="0" smtClean="0">
                <a:solidFill>
                  <a:srgbClr val="FF0000"/>
                </a:solidFill>
              </a:rPr>
              <a:t>ayısı)</a:t>
            </a:r>
            <a:endParaRPr lang="tr-TR" sz="1800" b="1" i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13.01.2026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31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672996"/>
              </p:ext>
            </p:extLst>
          </p:nvPr>
        </p:nvGraphicFramePr>
        <p:xfrm>
          <a:off x="660400" y="2028498"/>
          <a:ext cx="11153230" cy="3720402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270974">
                  <a:extLst>
                    <a:ext uri="{9D8B030D-6E8A-4147-A177-3AD203B41FA5}">
                      <a16:colId xmlns:a16="http://schemas.microsoft.com/office/drawing/2014/main" val="3392937147"/>
                    </a:ext>
                  </a:extLst>
                </a:gridCol>
                <a:gridCol w="2176421">
                  <a:extLst>
                    <a:ext uri="{9D8B030D-6E8A-4147-A177-3AD203B41FA5}">
                      <a16:colId xmlns:a16="http://schemas.microsoft.com/office/drawing/2014/main" val="1268676462"/>
                    </a:ext>
                  </a:extLst>
                </a:gridCol>
                <a:gridCol w="1608571">
                  <a:extLst>
                    <a:ext uri="{9D8B030D-6E8A-4147-A177-3AD203B41FA5}">
                      <a16:colId xmlns:a16="http://schemas.microsoft.com/office/drawing/2014/main" val="611782414"/>
                    </a:ext>
                  </a:extLst>
                </a:gridCol>
                <a:gridCol w="1854963">
                  <a:extLst>
                    <a:ext uri="{9D8B030D-6E8A-4147-A177-3AD203B41FA5}">
                      <a16:colId xmlns:a16="http://schemas.microsoft.com/office/drawing/2014/main" val="4177927253"/>
                    </a:ext>
                  </a:extLst>
                </a:gridCol>
                <a:gridCol w="1462974">
                  <a:extLst>
                    <a:ext uri="{9D8B030D-6E8A-4147-A177-3AD203B41FA5}">
                      <a16:colId xmlns:a16="http://schemas.microsoft.com/office/drawing/2014/main" val="2528845296"/>
                    </a:ext>
                  </a:extLst>
                </a:gridCol>
                <a:gridCol w="1779327">
                  <a:extLst>
                    <a:ext uri="{9D8B030D-6E8A-4147-A177-3AD203B41FA5}">
                      <a16:colId xmlns:a16="http://schemas.microsoft.com/office/drawing/2014/main" val="1821111739"/>
                    </a:ext>
                  </a:extLst>
                </a:gridCol>
              </a:tblGrid>
              <a:tr h="35852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2024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2025 (Güz Dönemi)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702358"/>
                  </a:ext>
                </a:extLst>
              </a:tr>
              <a:tr h="3951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Üyesi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Öğretim Elemanı Başına Düşen Öğrenci Sayısı</a:t>
                      </a:r>
                      <a:endParaRPr lang="tr-TR" sz="12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489836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BANKACILIK VE SİGORTACILIK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100.6</a:t>
                      </a:r>
                      <a:r>
                        <a:rPr lang="tr-TR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1100" dirty="0" smtClean="0">
                        <a:effectLst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87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3002470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MALİYE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157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157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157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157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9103019"/>
                  </a:ext>
                </a:extLst>
              </a:tr>
              <a:tr h="2878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YÖNETİM VE ORGANİZASYON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İŞLETME YÖNETİMİ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88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87,5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88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85,5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20074725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PAZARLAMA VE REKLAMCILIK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HALKLA</a:t>
                      </a:r>
                      <a:r>
                        <a:rPr lang="tr-TR" sz="1100" baseline="0" dirty="0" smtClean="0">
                          <a:effectLst/>
                        </a:rPr>
                        <a:t> İLİŞKİLER VE TANITIM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118,5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118,5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82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82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1446727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MUHASEBE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VERGİ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MUHASBE VE</a:t>
                      </a:r>
                      <a:r>
                        <a:rPr lang="tr-TR" sz="1100" baseline="0" dirty="0" smtClean="0">
                          <a:effectLst/>
                        </a:rPr>
                        <a:t> VERGİ UYGULAMALARI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75.3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75.3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3367481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58929418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21239640"/>
                  </a:ext>
                </a:extLst>
              </a:tr>
              <a:tr h="3827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BİRİM ORTALAMASI  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1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1173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5828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FD53C36-2E1B-F579-2770-A02BE2450C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035" y="882333"/>
            <a:ext cx="11031196" cy="60676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ÖĞRENCİ </a:t>
            </a:r>
            <a:r>
              <a:rPr lang="tr-TR" sz="2800" b="1" dirty="0" smtClean="0">
                <a:solidFill>
                  <a:srgbClr val="FF0000"/>
                </a:solidFill>
                <a:cs typeface="Calibri" pitchFamily="34" charset="0"/>
              </a:rPr>
              <a:t>SAYISI (Engelli)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BDB40-2604-4DE2-BEE6-BBE360735621}" type="datetime1">
              <a:rPr lang="tr-TR" smtClean="0"/>
              <a:t>13.01.2026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32</a:t>
            </a:fld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439616" y="5946161"/>
            <a:ext cx="7751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*Bölüm ve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sayısı kadar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4257019"/>
              </p:ext>
            </p:extLst>
          </p:nvPr>
        </p:nvGraphicFramePr>
        <p:xfrm>
          <a:off x="318054" y="2027583"/>
          <a:ext cx="11509510" cy="381640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046455">
                  <a:extLst>
                    <a:ext uri="{9D8B030D-6E8A-4147-A177-3AD203B41FA5}">
                      <a16:colId xmlns:a16="http://schemas.microsoft.com/office/drawing/2014/main" val="3062461048"/>
                    </a:ext>
                  </a:extLst>
                </a:gridCol>
                <a:gridCol w="2609459">
                  <a:extLst>
                    <a:ext uri="{9D8B030D-6E8A-4147-A177-3AD203B41FA5}">
                      <a16:colId xmlns:a16="http://schemas.microsoft.com/office/drawing/2014/main" val="2599825393"/>
                    </a:ext>
                  </a:extLst>
                </a:gridCol>
                <a:gridCol w="814503">
                  <a:extLst>
                    <a:ext uri="{9D8B030D-6E8A-4147-A177-3AD203B41FA5}">
                      <a16:colId xmlns:a16="http://schemas.microsoft.com/office/drawing/2014/main" val="2575000749"/>
                    </a:ext>
                  </a:extLst>
                </a:gridCol>
                <a:gridCol w="814503">
                  <a:extLst>
                    <a:ext uri="{9D8B030D-6E8A-4147-A177-3AD203B41FA5}">
                      <a16:colId xmlns:a16="http://schemas.microsoft.com/office/drawing/2014/main" val="1397288745"/>
                    </a:ext>
                  </a:extLst>
                </a:gridCol>
                <a:gridCol w="584261">
                  <a:extLst>
                    <a:ext uri="{9D8B030D-6E8A-4147-A177-3AD203B41FA5}">
                      <a16:colId xmlns:a16="http://schemas.microsoft.com/office/drawing/2014/main" val="4215508311"/>
                    </a:ext>
                  </a:extLst>
                </a:gridCol>
                <a:gridCol w="612825">
                  <a:extLst>
                    <a:ext uri="{9D8B030D-6E8A-4147-A177-3AD203B41FA5}">
                      <a16:colId xmlns:a16="http://schemas.microsoft.com/office/drawing/2014/main" val="2222175126"/>
                    </a:ext>
                  </a:extLst>
                </a:gridCol>
                <a:gridCol w="721887">
                  <a:extLst>
                    <a:ext uri="{9D8B030D-6E8A-4147-A177-3AD203B41FA5}">
                      <a16:colId xmlns:a16="http://schemas.microsoft.com/office/drawing/2014/main" val="980281889"/>
                    </a:ext>
                  </a:extLst>
                </a:gridCol>
                <a:gridCol w="721887">
                  <a:extLst>
                    <a:ext uri="{9D8B030D-6E8A-4147-A177-3AD203B41FA5}">
                      <a16:colId xmlns:a16="http://schemas.microsoft.com/office/drawing/2014/main" val="2423004025"/>
                    </a:ext>
                  </a:extLst>
                </a:gridCol>
                <a:gridCol w="611093">
                  <a:extLst>
                    <a:ext uri="{9D8B030D-6E8A-4147-A177-3AD203B41FA5}">
                      <a16:colId xmlns:a16="http://schemas.microsoft.com/office/drawing/2014/main" val="3342530665"/>
                    </a:ext>
                  </a:extLst>
                </a:gridCol>
                <a:gridCol w="678608">
                  <a:extLst>
                    <a:ext uri="{9D8B030D-6E8A-4147-A177-3AD203B41FA5}">
                      <a16:colId xmlns:a16="http://schemas.microsoft.com/office/drawing/2014/main" val="2150964944"/>
                    </a:ext>
                  </a:extLst>
                </a:gridCol>
                <a:gridCol w="678608">
                  <a:extLst>
                    <a:ext uri="{9D8B030D-6E8A-4147-A177-3AD203B41FA5}">
                      <a16:colId xmlns:a16="http://schemas.microsoft.com/office/drawing/2014/main" val="2465318105"/>
                    </a:ext>
                  </a:extLst>
                </a:gridCol>
                <a:gridCol w="615421">
                  <a:extLst>
                    <a:ext uri="{9D8B030D-6E8A-4147-A177-3AD203B41FA5}">
                      <a16:colId xmlns:a16="http://schemas.microsoft.com/office/drawing/2014/main" val="3940777175"/>
                    </a:ext>
                  </a:extLst>
                </a:gridCol>
              </a:tblGrid>
              <a:tr h="32078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  <a:effectLst/>
                        </a:rPr>
                        <a:t>2024 (Güz Dönemi)</a:t>
                      </a:r>
                      <a:endParaRPr lang="tr-TR" sz="14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>
                          <a:solidFill>
                            <a:srgbClr val="FF0000"/>
                          </a:solidFill>
                          <a:effectLst/>
                        </a:rPr>
                        <a:t>2025 (Güz Dönemi)</a:t>
                      </a:r>
                      <a:endParaRPr lang="tr-TR" sz="14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1549033"/>
                  </a:ext>
                </a:extLst>
              </a:tr>
              <a:tr h="67423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Görme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İşitme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Fiziksel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Diğer 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3333FF"/>
                          </a:solidFill>
                          <a:effectLst/>
                        </a:rPr>
                        <a:t>Toplam Sayı</a:t>
                      </a:r>
                      <a:endParaRPr lang="tr-TR" sz="14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Görme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İşitme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Fiziksel Engelli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Diğer 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3333FF"/>
                          </a:solidFill>
                          <a:effectLst/>
                        </a:rPr>
                        <a:t>Toplam Sayı</a:t>
                      </a:r>
                      <a:endParaRPr lang="tr-TR" sz="14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26099632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BANKACILIK VE SİGORTACILIK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0274730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MALİYE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47166549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YÖNETİM VE ORGANİZASYON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İŞLETME YÖNETİMİ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3132141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PAZARLAMA VE REKLAMCILIK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HALKLA</a:t>
                      </a:r>
                      <a:r>
                        <a:rPr lang="tr-TR" sz="1100" baseline="0" dirty="0" smtClean="0">
                          <a:effectLst/>
                        </a:rPr>
                        <a:t> İLİŞKİLER VE TANITIM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3333FF"/>
                          </a:solidFill>
                          <a:effectLst/>
                        </a:rPr>
                        <a:t>1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24415167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MUHASEBE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VERGİ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MUHASBE VE</a:t>
                      </a:r>
                      <a:r>
                        <a:rPr lang="tr-TR" sz="1100" baseline="0" dirty="0" smtClean="0">
                          <a:effectLst/>
                        </a:rPr>
                        <a:t> VERGİ UYGULAMALARI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6647798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47488355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55363791"/>
                  </a:ext>
                </a:extLst>
              </a:tr>
              <a:tr h="34276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 </a:t>
                      </a:r>
                      <a:r>
                        <a:rPr lang="tr-TR" sz="1600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r>
                        <a:rPr lang="tr-TR" sz="1100" dirty="0">
                          <a:effectLst/>
                        </a:rPr>
                        <a:t>  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1100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56899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333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4DF2DDB-9147-1331-C942-A70A278F0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85" y="847035"/>
            <a:ext cx="10306877" cy="511839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Yabancı Uyruklu Öğrenci Sayısı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653B-1A74-4BC2-8455-8613C38E416B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829331"/>
              </p:ext>
            </p:extLst>
          </p:nvPr>
        </p:nvGraphicFramePr>
        <p:xfrm>
          <a:off x="241540" y="1769167"/>
          <a:ext cx="11605903" cy="4075290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748650">
                  <a:extLst>
                    <a:ext uri="{9D8B030D-6E8A-4147-A177-3AD203B41FA5}">
                      <a16:colId xmlns:a16="http://schemas.microsoft.com/office/drawing/2014/main" val="926914233"/>
                    </a:ext>
                  </a:extLst>
                </a:gridCol>
                <a:gridCol w="4147339">
                  <a:extLst>
                    <a:ext uri="{9D8B030D-6E8A-4147-A177-3AD203B41FA5}">
                      <a16:colId xmlns:a16="http://schemas.microsoft.com/office/drawing/2014/main" val="1865326995"/>
                    </a:ext>
                  </a:extLst>
                </a:gridCol>
                <a:gridCol w="3233706">
                  <a:extLst>
                    <a:ext uri="{9D8B030D-6E8A-4147-A177-3AD203B41FA5}">
                      <a16:colId xmlns:a16="http://schemas.microsoft.com/office/drawing/2014/main" val="4191785303"/>
                    </a:ext>
                  </a:extLst>
                </a:gridCol>
                <a:gridCol w="1476208">
                  <a:extLst>
                    <a:ext uri="{9D8B030D-6E8A-4147-A177-3AD203B41FA5}">
                      <a16:colId xmlns:a16="http://schemas.microsoft.com/office/drawing/2014/main" val="391498586"/>
                    </a:ext>
                  </a:extLst>
                </a:gridCol>
              </a:tblGrid>
              <a:tr h="302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kern="1200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Ülkesi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Sayı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945659125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MUHASEBE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VERGİ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MUHASBE VE</a:t>
                      </a:r>
                      <a:r>
                        <a:rPr lang="tr-TR" sz="1100" baseline="0" dirty="0" smtClean="0">
                          <a:effectLst/>
                        </a:rPr>
                        <a:t> VERGİ UYGULAMALARI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SURİYE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444652296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321703615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267200893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802609208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1386964973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702369829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794091487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4176942912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096795995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4190270351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554194186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745233896"/>
                  </a:ext>
                </a:extLst>
              </a:tr>
              <a:tr h="26969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3158744024"/>
                  </a:ext>
                </a:extLst>
              </a:tr>
              <a:tr h="26623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75208150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407504" y="5864088"/>
            <a:ext cx="58243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941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9FA948-C8EE-E894-088D-7C35D08FB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878" y="745435"/>
            <a:ext cx="10634870" cy="636553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  <a:cs typeface="Calibri" panose="020F0502020204030204" pitchFamily="34" charset="0"/>
              </a:rPr>
              <a:t>YKS/ Özel Yetenek Sınavı / ÖZYES Yerleşme ve Kesin Kayıt Sonuçları 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E1657-4292-4E4C-B36B-9C104EFD0094}" type="datetime1">
              <a:rPr lang="tr-TR" smtClean="0"/>
              <a:t>13.01.2026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34</a:t>
            </a:fld>
            <a:endParaRPr lang="tr-TR"/>
          </a:p>
        </p:txBody>
      </p:sp>
      <p:sp>
        <p:nvSpPr>
          <p:cNvPr id="9" name="Metin kutusu 8"/>
          <p:cNvSpPr txBox="1"/>
          <p:nvPr/>
        </p:nvSpPr>
        <p:spPr>
          <a:xfrm>
            <a:off x="330956" y="5917915"/>
            <a:ext cx="57616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546558"/>
              </p:ext>
            </p:extLst>
          </p:nvPr>
        </p:nvGraphicFramePr>
        <p:xfrm>
          <a:off x="600891" y="2003461"/>
          <a:ext cx="11276371" cy="3792805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2142309">
                  <a:extLst>
                    <a:ext uri="{9D8B030D-6E8A-4147-A177-3AD203B41FA5}">
                      <a16:colId xmlns:a16="http://schemas.microsoft.com/office/drawing/2014/main" val="1973764792"/>
                    </a:ext>
                  </a:extLst>
                </a:gridCol>
                <a:gridCol w="983974">
                  <a:extLst>
                    <a:ext uri="{9D8B030D-6E8A-4147-A177-3AD203B41FA5}">
                      <a16:colId xmlns:a16="http://schemas.microsoft.com/office/drawing/2014/main" val="3057559743"/>
                    </a:ext>
                  </a:extLst>
                </a:gridCol>
                <a:gridCol w="983974">
                  <a:extLst>
                    <a:ext uri="{9D8B030D-6E8A-4147-A177-3AD203B41FA5}">
                      <a16:colId xmlns:a16="http://schemas.microsoft.com/office/drawing/2014/main" val="976560049"/>
                    </a:ext>
                  </a:extLst>
                </a:gridCol>
                <a:gridCol w="1033669">
                  <a:extLst>
                    <a:ext uri="{9D8B030D-6E8A-4147-A177-3AD203B41FA5}">
                      <a16:colId xmlns:a16="http://schemas.microsoft.com/office/drawing/2014/main" val="265690425"/>
                    </a:ext>
                  </a:extLst>
                </a:gridCol>
                <a:gridCol w="824948">
                  <a:extLst>
                    <a:ext uri="{9D8B030D-6E8A-4147-A177-3AD203B41FA5}">
                      <a16:colId xmlns:a16="http://schemas.microsoft.com/office/drawing/2014/main" val="1005091239"/>
                    </a:ext>
                  </a:extLst>
                </a:gridCol>
                <a:gridCol w="904461">
                  <a:extLst>
                    <a:ext uri="{9D8B030D-6E8A-4147-A177-3AD203B41FA5}">
                      <a16:colId xmlns:a16="http://schemas.microsoft.com/office/drawing/2014/main" val="3235878979"/>
                    </a:ext>
                  </a:extLst>
                </a:gridCol>
                <a:gridCol w="967544">
                  <a:extLst>
                    <a:ext uri="{9D8B030D-6E8A-4147-A177-3AD203B41FA5}">
                      <a16:colId xmlns:a16="http://schemas.microsoft.com/office/drawing/2014/main" val="2403947113"/>
                    </a:ext>
                  </a:extLst>
                </a:gridCol>
                <a:gridCol w="858873">
                  <a:extLst>
                    <a:ext uri="{9D8B030D-6E8A-4147-A177-3AD203B41FA5}">
                      <a16:colId xmlns:a16="http://schemas.microsoft.com/office/drawing/2014/main" val="1591720098"/>
                    </a:ext>
                  </a:extLst>
                </a:gridCol>
                <a:gridCol w="858873">
                  <a:extLst>
                    <a:ext uri="{9D8B030D-6E8A-4147-A177-3AD203B41FA5}">
                      <a16:colId xmlns:a16="http://schemas.microsoft.com/office/drawing/2014/main" val="464945755"/>
                    </a:ext>
                  </a:extLst>
                </a:gridCol>
                <a:gridCol w="858873">
                  <a:extLst>
                    <a:ext uri="{9D8B030D-6E8A-4147-A177-3AD203B41FA5}">
                      <a16:colId xmlns:a16="http://schemas.microsoft.com/office/drawing/2014/main" val="952931285"/>
                    </a:ext>
                  </a:extLst>
                </a:gridCol>
                <a:gridCol w="858873">
                  <a:extLst>
                    <a:ext uri="{9D8B030D-6E8A-4147-A177-3AD203B41FA5}">
                      <a16:colId xmlns:a16="http://schemas.microsoft.com/office/drawing/2014/main" val="3276162527"/>
                    </a:ext>
                  </a:extLst>
                </a:gridCol>
              </a:tblGrid>
              <a:tr h="3193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2024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2025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1563080"/>
                  </a:ext>
                </a:extLst>
              </a:tr>
              <a:tr h="6373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Program Adı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Kontenjan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Yerleşen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Yerleşme, %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 (n)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Kayıt, %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Kontenjan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Yerleşen (n)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Yerleşme, %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 (n)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Kesin Kayıt, %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1402165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BANKACILIK VE SİGORTACILIK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93,3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91547696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MALİYE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52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52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52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38426369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İŞLETME YÖNETİMİ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48744075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HALKLA</a:t>
                      </a:r>
                      <a:r>
                        <a:rPr lang="tr-TR" sz="1100" baseline="0" dirty="0" smtClean="0">
                          <a:effectLst/>
                        </a:rPr>
                        <a:t> İLİŞKİLER VE TANITIM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80</a:t>
                      </a:r>
                      <a:endParaRPr lang="tr-TR" sz="1100" dirty="0"/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77</a:t>
                      </a:r>
                      <a:endParaRPr lang="tr-TR" sz="1100" dirty="0"/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96,25</a:t>
                      </a:r>
                      <a:endParaRPr lang="tr-TR" sz="1100" dirty="0"/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80</a:t>
                      </a:r>
                      <a:endParaRPr lang="tr-TR" sz="1100" dirty="0"/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100" dirty="0" smtClean="0"/>
                        <a:t>100</a:t>
                      </a:r>
                      <a:endParaRPr lang="tr-TR" sz="1100" dirty="0"/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78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97,5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extLst>
                  <a:ext uri="{0D108BD9-81ED-4DB2-BD59-A6C34878D82A}">
                    <a16:rowId xmlns:a16="http://schemas.microsoft.com/office/drawing/2014/main" val="2195281821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MUHASBE VE</a:t>
                      </a:r>
                      <a:r>
                        <a:rPr lang="tr-TR" sz="1100" baseline="0" dirty="0" smtClean="0">
                          <a:effectLst/>
                        </a:rPr>
                        <a:t> VERGİ UYGULAMALARI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32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r>
                        <a:rPr lang="tr-TR" sz="1200" dirty="0" smtClean="0">
                          <a:effectLst/>
                        </a:rPr>
                        <a:t>100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4211108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89311588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31297703"/>
                  </a:ext>
                </a:extLst>
              </a:tr>
              <a:tr h="3069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50411773"/>
                  </a:ext>
                </a:extLst>
              </a:tr>
              <a:tr h="319393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TOPLAM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15915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492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07442" y="751484"/>
            <a:ext cx="10425256" cy="666207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YKS/ÖZYES Tercih/ Yerleşme Durumu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35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619453"/>
              </p:ext>
            </p:extLst>
          </p:nvPr>
        </p:nvGraphicFramePr>
        <p:xfrm>
          <a:off x="307441" y="1997764"/>
          <a:ext cx="11480369" cy="394611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128486">
                  <a:extLst>
                    <a:ext uri="{9D8B030D-6E8A-4147-A177-3AD203B41FA5}">
                      <a16:colId xmlns:a16="http://schemas.microsoft.com/office/drawing/2014/main" val="3354496488"/>
                    </a:ext>
                  </a:extLst>
                </a:gridCol>
                <a:gridCol w="4403464">
                  <a:extLst>
                    <a:ext uri="{9D8B030D-6E8A-4147-A177-3AD203B41FA5}">
                      <a16:colId xmlns:a16="http://schemas.microsoft.com/office/drawing/2014/main" val="2304036904"/>
                    </a:ext>
                  </a:extLst>
                </a:gridCol>
                <a:gridCol w="2068220">
                  <a:extLst>
                    <a:ext uri="{9D8B030D-6E8A-4147-A177-3AD203B41FA5}">
                      <a16:colId xmlns:a16="http://schemas.microsoft.com/office/drawing/2014/main" val="3493477180"/>
                    </a:ext>
                  </a:extLst>
                </a:gridCol>
                <a:gridCol w="1880199">
                  <a:extLst>
                    <a:ext uri="{9D8B030D-6E8A-4147-A177-3AD203B41FA5}">
                      <a16:colId xmlns:a16="http://schemas.microsoft.com/office/drawing/2014/main" val="2986900398"/>
                    </a:ext>
                  </a:extLst>
                </a:gridCol>
              </a:tblGrid>
              <a:tr h="3327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PROGRAM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ADI*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YKS TERCİH/ YERLEŞME DURUMU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77316732"/>
                  </a:ext>
                </a:extLst>
              </a:tr>
              <a:tr h="288383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BANKACILIK</a:t>
                      </a:r>
                      <a:r>
                        <a:rPr lang="tr-TR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VE SİGORTACILIK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PUAN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316,12779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338,26743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09338762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PUAN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253,20013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299,98512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33572463"/>
                  </a:ext>
                </a:extLst>
              </a:tr>
              <a:tr h="28838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YÜZDELİK DİLİM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%24,63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%20,40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51883709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YÜZDELİK DİLİM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%56,65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%48,07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50061902"/>
                  </a:ext>
                </a:extLst>
              </a:tr>
              <a:tr h="288383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MALİYE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PUAN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333,81038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319,27680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87641909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PUAN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237,06065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258,67644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18667323"/>
                  </a:ext>
                </a:extLst>
              </a:tr>
              <a:tr h="28838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YÜZDELİK DİLİM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%18,74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%27,31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2014713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YÜZDELİK DİLİM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%66,76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%60,23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28054606"/>
                  </a:ext>
                </a:extLst>
              </a:tr>
              <a:tr h="288383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İŞLETME YÖNETİMİ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PUAN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284,04004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371,51821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9802616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PUAN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238,42327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254,81820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32934530"/>
                  </a:ext>
                </a:extLst>
              </a:tr>
              <a:tr h="28838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YÜZDELİK DİLİM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%39,11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%11,86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34332450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YÜZDELİK DİLİM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%65,89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%62,62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37907692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330956" y="5923722"/>
            <a:ext cx="6338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74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07442" y="751484"/>
            <a:ext cx="10425256" cy="666207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YKS/ÖZYES Tercih/ Yerleşme Durumu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36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24172"/>
              </p:ext>
            </p:extLst>
          </p:nvPr>
        </p:nvGraphicFramePr>
        <p:xfrm>
          <a:off x="330956" y="1982244"/>
          <a:ext cx="11480369" cy="392453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128486">
                  <a:extLst>
                    <a:ext uri="{9D8B030D-6E8A-4147-A177-3AD203B41FA5}">
                      <a16:colId xmlns:a16="http://schemas.microsoft.com/office/drawing/2014/main" val="3354496488"/>
                    </a:ext>
                  </a:extLst>
                </a:gridCol>
                <a:gridCol w="4403464">
                  <a:extLst>
                    <a:ext uri="{9D8B030D-6E8A-4147-A177-3AD203B41FA5}">
                      <a16:colId xmlns:a16="http://schemas.microsoft.com/office/drawing/2014/main" val="2304036904"/>
                    </a:ext>
                  </a:extLst>
                </a:gridCol>
                <a:gridCol w="2068220">
                  <a:extLst>
                    <a:ext uri="{9D8B030D-6E8A-4147-A177-3AD203B41FA5}">
                      <a16:colId xmlns:a16="http://schemas.microsoft.com/office/drawing/2014/main" val="3493477180"/>
                    </a:ext>
                  </a:extLst>
                </a:gridCol>
                <a:gridCol w="1880199">
                  <a:extLst>
                    <a:ext uri="{9D8B030D-6E8A-4147-A177-3AD203B41FA5}">
                      <a16:colId xmlns:a16="http://schemas.microsoft.com/office/drawing/2014/main" val="2986900398"/>
                    </a:ext>
                  </a:extLst>
                </a:gridCol>
              </a:tblGrid>
              <a:tr h="3327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PROGRAM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ADI*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YKS TERCİH/ YERLEŞME DURUMU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77316732"/>
                  </a:ext>
                </a:extLst>
              </a:tr>
              <a:tr h="288383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HALKLA İLİŞKİLER VE TANITIM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PUAN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273,97805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294,00847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09338762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PUAN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238,52612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248,65301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33572463"/>
                  </a:ext>
                </a:extLst>
              </a:tr>
              <a:tr h="28838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YÜZDELİK DİLİM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%44,53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%39,35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51883709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YÜZDELİK DİLİM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%65,82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%66,47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50061902"/>
                  </a:ext>
                </a:extLst>
              </a:tr>
              <a:tr h="288383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MUHASEBE VE VERGİ UYGULAMALARI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PUAN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276,67259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353,80284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87641909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PUAN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242,75726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268,01101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18667323"/>
                  </a:ext>
                </a:extLst>
              </a:tr>
              <a:tr h="28838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YÜZDELİK DİLİM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%43,05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%19,91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82014713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YÜZDELİK DİLİM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%63,13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%54,45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28054606"/>
                  </a:ext>
                </a:extLst>
              </a:tr>
              <a:tr h="288383">
                <a:tc row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PUAN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9802616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PUAN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932934530"/>
                  </a:ext>
                </a:extLst>
              </a:tr>
              <a:tr h="28838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EN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YÜKSEK </a:t>
                      </a: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YÜZDELİK DİLİM</a:t>
                      </a:r>
                      <a:endParaRPr lang="tr-TR" sz="1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34332450"/>
                  </a:ext>
                </a:extLst>
              </a:tr>
              <a:tr h="2922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EN DÜŞÜK YÜZDELİK DİLİM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37907692"/>
                  </a:ext>
                </a:extLst>
              </a:tr>
            </a:tbl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330956" y="5923722"/>
            <a:ext cx="6338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231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966" y="805070"/>
            <a:ext cx="10426148" cy="576469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0066FF"/>
                </a:solidFill>
              </a:rPr>
              <a:t>Yatay Geçiş Yapan Öğrenci Sayısı </a:t>
            </a:r>
            <a:r>
              <a:rPr lang="tr-TR" sz="3200" b="1" dirty="0" smtClean="0">
                <a:solidFill>
                  <a:srgbClr val="FF0000"/>
                </a:solidFill>
              </a:rPr>
              <a:t>(</a:t>
            </a:r>
            <a:r>
              <a:rPr lang="tr-TR" sz="3200" b="1" dirty="0">
                <a:solidFill>
                  <a:srgbClr val="FF0000"/>
                </a:solidFill>
              </a:rPr>
              <a:t>G.A.N.O. ile) </a:t>
            </a:r>
            <a:r>
              <a:rPr lang="tr-TR" sz="3200" b="1" dirty="0" smtClean="0">
                <a:solidFill>
                  <a:srgbClr val="0066FF"/>
                </a:solidFill>
              </a:rPr>
              <a:t> </a:t>
            </a:r>
            <a:endParaRPr lang="tr-TR" sz="3200" b="1" dirty="0">
              <a:solidFill>
                <a:srgbClr val="0066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904975"/>
              </p:ext>
            </p:extLst>
          </p:nvPr>
        </p:nvGraphicFramePr>
        <p:xfrm>
          <a:off x="367749" y="2057401"/>
          <a:ext cx="11509514" cy="351095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106550">
                  <a:extLst>
                    <a:ext uri="{9D8B030D-6E8A-4147-A177-3AD203B41FA5}">
                      <a16:colId xmlns:a16="http://schemas.microsoft.com/office/drawing/2014/main" val="760475108"/>
                    </a:ext>
                  </a:extLst>
                </a:gridCol>
                <a:gridCol w="3058898">
                  <a:extLst>
                    <a:ext uri="{9D8B030D-6E8A-4147-A177-3AD203B41FA5}">
                      <a16:colId xmlns:a16="http://schemas.microsoft.com/office/drawing/2014/main" val="1517385474"/>
                    </a:ext>
                  </a:extLst>
                </a:gridCol>
                <a:gridCol w="1257427">
                  <a:extLst>
                    <a:ext uri="{9D8B030D-6E8A-4147-A177-3AD203B41FA5}">
                      <a16:colId xmlns:a16="http://schemas.microsoft.com/office/drawing/2014/main" val="631616098"/>
                    </a:ext>
                  </a:extLst>
                </a:gridCol>
                <a:gridCol w="1439957">
                  <a:extLst>
                    <a:ext uri="{9D8B030D-6E8A-4147-A177-3AD203B41FA5}">
                      <a16:colId xmlns:a16="http://schemas.microsoft.com/office/drawing/2014/main" val="2137392682"/>
                    </a:ext>
                  </a:extLst>
                </a:gridCol>
                <a:gridCol w="1277708">
                  <a:extLst>
                    <a:ext uri="{9D8B030D-6E8A-4147-A177-3AD203B41FA5}">
                      <a16:colId xmlns:a16="http://schemas.microsoft.com/office/drawing/2014/main" val="1163182823"/>
                    </a:ext>
                  </a:extLst>
                </a:gridCol>
                <a:gridCol w="1368974">
                  <a:extLst>
                    <a:ext uri="{9D8B030D-6E8A-4147-A177-3AD203B41FA5}">
                      <a16:colId xmlns:a16="http://schemas.microsoft.com/office/drawing/2014/main" val="1069248377"/>
                    </a:ext>
                  </a:extLst>
                </a:gridCol>
              </a:tblGrid>
              <a:tr h="395844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2024 (Güz – Bahar) 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2025  (Güz – Bahar)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8869437"/>
                  </a:ext>
                </a:extLst>
              </a:tr>
              <a:tr h="5692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</a:rPr>
                        <a:t>Gelen Öğrenci Sayısı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0066FF"/>
                          </a:solidFill>
                          <a:effectLst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</a:rPr>
                        <a:t>Öğrenci Sayısı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0341925"/>
                  </a:ext>
                </a:extLst>
              </a:tr>
              <a:tr h="43616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BANKACILIK VE SİGORTACILIK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4780784"/>
                  </a:ext>
                </a:extLst>
              </a:tr>
              <a:tr h="422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MALİYE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3282163"/>
                  </a:ext>
                </a:extLst>
              </a:tr>
              <a:tr h="422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YÖNETİM VE ORGANİZASYON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İŞLETME YÖNETİMİ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3492090"/>
                  </a:ext>
                </a:extLst>
              </a:tr>
              <a:tr h="4229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PAZARLAMA VE REKLAMCILIK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HALKLA</a:t>
                      </a:r>
                      <a:r>
                        <a:rPr lang="tr-TR" sz="1100" baseline="0" dirty="0" smtClean="0">
                          <a:effectLst/>
                        </a:rPr>
                        <a:t> İLİŞKİLER VE TANITIM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5728655"/>
                  </a:ext>
                </a:extLst>
              </a:tr>
              <a:tr h="4178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MUHASEBE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VERGİ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MUHASBE VE</a:t>
                      </a:r>
                      <a:r>
                        <a:rPr lang="tr-TR" sz="1100" baseline="0" dirty="0" smtClean="0">
                          <a:effectLst/>
                        </a:rPr>
                        <a:t> VERGİ UYGULAMALARI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3626354"/>
                  </a:ext>
                </a:extLst>
              </a:tr>
              <a:tr h="42296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</a:rPr>
                        <a:t> TOPLAM  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4766041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330956" y="5923722"/>
            <a:ext cx="63382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331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964" y="834109"/>
            <a:ext cx="10595113" cy="60729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0066FF"/>
                </a:solidFill>
              </a:rPr>
              <a:t>Yatay Geçiş Yapan Öğrenci Sayısı </a:t>
            </a:r>
            <a:r>
              <a:rPr lang="tr-TR" sz="2800" b="1" dirty="0" smtClean="0">
                <a:solidFill>
                  <a:srgbClr val="FF0000"/>
                </a:solidFill>
              </a:rPr>
              <a:t>(</a:t>
            </a:r>
            <a:r>
              <a:rPr lang="tr-TR" sz="2800" b="1" dirty="0">
                <a:solidFill>
                  <a:srgbClr val="FF0000"/>
                </a:solidFill>
              </a:rPr>
              <a:t>Merkezi Yerleştirme Puanı ile) </a:t>
            </a:r>
            <a:endParaRPr lang="tr-TR" sz="2800" b="1" dirty="0">
              <a:solidFill>
                <a:srgbClr val="0066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38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330956" y="5655366"/>
            <a:ext cx="6745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159510"/>
              </p:ext>
            </p:extLst>
          </p:nvPr>
        </p:nvGraphicFramePr>
        <p:xfrm>
          <a:off x="330956" y="1970760"/>
          <a:ext cx="11509512" cy="337795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98781">
                  <a:extLst>
                    <a:ext uri="{9D8B030D-6E8A-4147-A177-3AD203B41FA5}">
                      <a16:colId xmlns:a16="http://schemas.microsoft.com/office/drawing/2014/main" val="481206611"/>
                    </a:ext>
                  </a:extLst>
                </a:gridCol>
                <a:gridCol w="3601685">
                  <a:extLst>
                    <a:ext uri="{9D8B030D-6E8A-4147-A177-3AD203B41FA5}">
                      <a16:colId xmlns:a16="http://schemas.microsoft.com/office/drawing/2014/main" val="1001607330"/>
                    </a:ext>
                  </a:extLst>
                </a:gridCol>
                <a:gridCol w="1329547">
                  <a:extLst>
                    <a:ext uri="{9D8B030D-6E8A-4147-A177-3AD203B41FA5}">
                      <a16:colId xmlns:a16="http://schemas.microsoft.com/office/drawing/2014/main" val="1652277239"/>
                    </a:ext>
                  </a:extLst>
                </a:gridCol>
                <a:gridCol w="1260094">
                  <a:extLst>
                    <a:ext uri="{9D8B030D-6E8A-4147-A177-3AD203B41FA5}">
                      <a16:colId xmlns:a16="http://schemas.microsoft.com/office/drawing/2014/main" val="3576806662"/>
                    </a:ext>
                  </a:extLst>
                </a:gridCol>
                <a:gridCol w="1289859">
                  <a:extLst>
                    <a:ext uri="{9D8B030D-6E8A-4147-A177-3AD203B41FA5}">
                      <a16:colId xmlns:a16="http://schemas.microsoft.com/office/drawing/2014/main" val="2380808450"/>
                    </a:ext>
                  </a:extLst>
                </a:gridCol>
                <a:gridCol w="1329546">
                  <a:extLst>
                    <a:ext uri="{9D8B030D-6E8A-4147-A177-3AD203B41FA5}">
                      <a16:colId xmlns:a16="http://schemas.microsoft.com/office/drawing/2014/main" val="12646352"/>
                    </a:ext>
                  </a:extLst>
                </a:gridCol>
              </a:tblGrid>
              <a:tr h="38304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Adı*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Bilim - Sanat Dalı/ Program Adı*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 (Güz – Bahar) 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  (Güz – Bahar)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9836775"/>
                  </a:ext>
                </a:extLst>
              </a:tr>
              <a:tr h="51870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Gelen </a:t>
                      </a:r>
                      <a:r>
                        <a:rPr lang="tr-TR" sz="16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Giden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Öğrenci Sayısı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3010335"/>
                  </a:ext>
                </a:extLst>
              </a:tr>
              <a:tr h="4220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BANKACILIK VE SİGORTACILIK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0434803"/>
                  </a:ext>
                </a:extLst>
              </a:tr>
              <a:tr h="4043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MALİYE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19920611"/>
                  </a:ext>
                </a:extLst>
              </a:tr>
              <a:tr h="409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YÖNETİM VE ORGANİZASYON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İŞLETME YÖNETİMİ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5334478"/>
                  </a:ext>
                </a:extLst>
              </a:tr>
              <a:tr h="409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PAZARLAMA VE REKLAMCILIK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HALKLA</a:t>
                      </a:r>
                      <a:r>
                        <a:rPr lang="tr-TR" sz="1100" baseline="0" dirty="0" smtClean="0">
                          <a:effectLst/>
                        </a:rPr>
                        <a:t> İLİŞKİLER VE TANITIM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25332878"/>
                  </a:ext>
                </a:extLst>
              </a:tr>
              <a:tr h="409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MUHASEBE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VERGİ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MUHASBE VE</a:t>
                      </a:r>
                      <a:r>
                        <a:rPr lang="tr-TR" sz="1100" baseline="0" dirty="0" smtClean="0">
                          <a:effectLst/>
                        </a:rPr>
                        <a:t> VERGİ UYGULAMALARI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6626502"/>
                  </a:ext>
                </a:extLst>
              </a:tr>
              <a:tr h="409290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TOPLAM  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07435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363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8964" y="770007"/>
            <a:ext cx="10595113" cy="579581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r-TR" sz="3200" b="1" dirty="0">
                <a:solidFill>
                  <a:srgbClr val="0066FF"/>
                </a:solidFill>
              </a:rPr>
              <a:t>Kayıt Donduran Öğrenci Sayısı</a:t>
            </a:r>
            <a:endParaRPr lang="tr-TR" sz="3200" b="1" dirty="0">
              <a:solidFill>
                <a:srgbClr val="0066FF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39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330956" y="5655366"/>
            <a:ext cx="67457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i="1" dirty="0" smtClean="0">
                <a:solidFill>
                  <a:srgbClr val="C00000"/>
                </a:solidFill>
              </a:rPr>
              <a:t>*Her Ana </a:t>
            </a:r>
            <a:r>
              <a:rPr lang="tr-TR" sz="1400" b="1" i="1" dirty="0">
                <a:solidFill>
                  <a:srgbClr val="C00000"/>
                </a:solidFill>
              </a:rPr>
              <a:t>Bilim - Sanat Dalı/ Program </a:t>
            </a:r>
            <a:r>
              <a:rPr lang="tr-TR" sz="1400" b="1" i="1" dirty="0" smtClean="0">
                <a:solidFill>
                  <a:srgbClr val="C00000"/>
                </a:solidFill>
              </a:rPr>
              <a:t>için ayrı satır ekleyiniz. </a:t>
            </a:r>
            <a:endParaRPr lang="tr-TR" sz="14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994100"/>
              </p:ext>
            </p:extLst>
          </p:nvPr>
        </p:nvGraphicFramePr>
        <p:xfrm>
          <a:off x="477079" y="1987827"/>
          <a:ext cx="11459818" cy="300712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147850">
                  <a:extLst>
                    <a:ext uri="{9D8B030D-6E8A-4147-A177-3AD203B41FA5}">
                      <a16:colId xmlns:a16="http://schemas.microsoft.com/office/drawing/2014/main" val="168006902"/>
                    </a:ext>
                  </a:extLst>
                </a:gridCol>
                <a:gridCol w="4227994">
                  <a:extLst>
                    <a:ext uri="{9D8B030D-6E8A-4147-A177-3AD203B41FA5}">
                      <a16:colId xmlns:a16="http://schemas.microsoft.com/office/drawing/2014/main" val="226199300"/>
                    </a:ext>
                  </a:extLst>
                </a:gridCol>
                <a:gridCol w="2047131">
                  <a:extLst>
                    <a:ext uri="{9D8B030D-6E8A-4147-A177-3AD203B41FA5}">
                      <a16:colId xmlns:a16="http://schemas.microsoft.com/office/drawing/2014/main" val="2852383516"/>
                    </a:ext>
                  </a:extLst>
                </a:gridCol>
                <a:gridCol w="2036843">
                  <a:extLst>
                    <a:ext uri="{9D8B030D-6E8A-4147-A177-3AD203B41FA5}">
                      <a16:colId xmlns:a16="http://schemas.microsoft.com/office/drawing/2014/main" val="1320489265"/>
                    </a:ext>
                  </a:extLst>
                </a:gridCol>
              </a:tblGrid>
              <a:tr h="5521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Ana Bilim - Sanat Dalı/ Program Adı*</a:t>
                      </a:r>
                      <a:endParaRPr lang="tr-TR" sz="18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2024 (Güz – Bahar)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2025  (Güz – Bahar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06202430"/>
                  </a:ext>
                </a:extLst>
              </a:tr>
              <a:tr h="488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BANKACILIK VE SİGORTACILIK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78551698"/>
                  </a:ext>
                </a:extLst>
              </a:tr>
              <a:tr h="488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FİNANS-BANKACILIK VE SİGORTACILIK 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MALİYE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87834321"/>
                  </a:ext>
                </a:extLst>
              </a:tr>
              <a:tr h="494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YÖNETİM VE ORGANİZASYON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İŞLETME YÖNETİMİ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4100932"/>
                  </a:ext>
                </a:extLst>
              </a:tr>
              <a:tr h="4945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PAZARLAMA VE REKLAMCILIK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HALKLA</a:t>
                      </a:r>
                      <a:r>
                        <a:rPr lang="tr-TR" sz="1100" baseline="0" dirty="0" smtClean="0">
                          <a:effectLst/>
                        </a:rPr>
                        <a:t> İLİŞKİLER VE TANITIM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6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66553031"/>
                  </a:ext>
                </a:extLst>
              </a:tr>
              <a:tr h="4885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MUHASEBE</a:t>
                      </a:r>
                      <a:r>
                        <a:rPr lang="tr-TR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 VERGİ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MUHASBE VE</a:t>
                      </a:r>
                      <a:r>
                        <a:rPr lang="tr-TR" sz="1100" baseline="0" dirty="0" smtClean="0">
                          <a:effectLst/>
                        </a:rPr>
                        <a:t> VERGİ UYGULAMALARI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71737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8094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Dekanlık/ Müdürlük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348507"/>
              </p:ext>
            </p:extLst>
          </p:nvPr>
        </p:nvGraphicFramePr>
        <p:xfrm>
          <a:off x="361699" y="2084307"/>
          <a:ext cx="11516263" cy="308107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73079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6343184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504716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err="1" smtClean="0">
                          <a:solidFill>
                            <a:srgbClr val="3333FF"/>
                          </a:solidFill>
                          <a:effectLst/>
                        </a:rPr>
                        <a:t>Ünvanı</a:t>
                      </a: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 Adı Soyadı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Doç. Dr. Tolga ERGÜN</a:t>
                      </a: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  <a:tr h="504716">
                <a:tc>
                  <a:txBody>
                    <a:bodyPr/>
                    <a:lstStyle/>
                    <a:p>
                      <a:pPr marL="36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 Yardımcısı (İdari/Mali İşler)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Dr. </a:t>
                      </a:r>
                      <a:r>
                        <a:rPr lang="tr-TR" sz="2000" b="1" dirty="0" err="1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Öğr</a:t>
                      </a:r>
                      <a:r>
                        <a:rPr lang="tr-TR" sz="2000" b="1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Üyesi </a:t>
                      </a:r>
                      <a:r>
                        <a:rPr lang="tr-TR" sz="2000" b="1" dirty="0" err="1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Serdal</a:t>
                      </a:r>
                      <a:r>
                        <a:rPr lang="tr-TR" sz="2000" b="1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ATAY</a:t>
                      </a:r>
                      <a:endParaRPr lang="tr-TR" sz="2000" b="1" dirty="0">
                        <a:solidFill>
                          <a:srgbClr val="485793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6107159"/>
                  </a:ext>
                </a:extLst>
              </a:tr>
              <a:tr h="520963">
                <a:tc>
                  <a:txBody>
                    <a:bodyPr/>
                    <a:lstStyle/>
                    <a:p>
                      <a:pPr marL="3600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Müdür Yardımcısı (Eğitim-Öğretim İşleri)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 defTabSz="914400" rtl="0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kern="1200" dirty="0" err="1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Öğr</a:t>
                      </a:r>
                      <a:r>
                        <a:rPr lang="tr-TR" sz="2000" b="1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Gör. Davut HÜRFİKİR</a:t>
                      </a:r>
                      <a:endParaRPr lang="tr-TR" sz="20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09787686"/>
                  </a:ext>
                </a:extLst>
              </a:tr>
              <a:tr h="1045967">
                <a:tc>
                  <a:txBody>
                    <a:bodyPr/>
                    <a:lstStyle/>
                    <a:p>
                      <a:pPr marL="36000" algn="l" rt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Meslek</a:t>
                      </a:r>
                      <a:r>
                        <a:rPr lang="tr-TR" sz="2000" baseline="0" dirty="0" smtClean="0">
                          <a:effectLst/>
                        </a:rPr>
                        <a:t> Yüksekokul </a:t>
                      </a:r>
                      <a:r>
                        <a:rPr lang="tr-TR" sz="2000" baseline="0" dirty="0" smtClean="0">
                          <a:effectLst/>
                        </a:rPr>
                        <a:t>Sekreteri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962E2E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Mustafa</a:t>
                      </a:r>
                      <a:r>
                        <a:rPr lang="tr-TR" sz="2000" b="1" baseline="0" dirty="0" smtClean="0">
                          <a:solidFill>
                            <a:srgbClr val="962E2E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GELİR</a:t>
                      </a: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77434001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5"/>
            <a:ext cx="10333383" cy="61098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983294"/>
              </p:ext>
            </p:extLst>
          </p:nvPr>
        </p:nvGraphicFramePr>
        <p:xfrm>
          <a:off x="258415" y="1928194"/>
          <a:ext cx="11748054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785692">
                  <a:extLst>
                    <a:ext uri="{9D8B030D-6E8A-4147-A177-3AD203B41FA5}">
                      <a16:colId xmlns:a16="http://schemas.microsoft.com/office/drawing/2014/main" val="4192263304"/>
                    </a:ext>
                  </a:extLst>
                </a:gridCol>
                <a:gridCol w="782202">
                  <a:extLst>
                    <a:ext uri="{9D8B030D-6E8A-4147-A177-3AD203B41FA5}">
                      <a16:colId xmlns:a16="http://schemas.microsoft.com/office/drawing/2014/main" val="1948068890"/>
                    </a:ext>
                  </a:extLst>
                </a:gridCol>
                <a:gridCol w="828688">
                  <a:extLst>
                    <a:ext uri="{9D8B030D-6E8A-4147-A177-3AD203B41FA5}">
                      <a16:colId xmlns:a16="http://schemas.microsoft.com/office/drawing/2014/main" val="3114453413"/>
                    </a:ext>
                  </a:extLst>
                </a:gridCol>
                <a:gridCol w="384027">
                  <a:extLst>
                    <a:ext uri="{9D8B030D-6E8A-4147-A177-3AD203B41FA5}">
                      <a16:colId xmlns:a16="http://schemas.microsoft.com/office/drawing/2014/main" val="880637479"/>
                    </a:ext>
                  </a:extLst>
                </a:gridCol>
                <a:gridCol w="4128161">
                  <a:extLst>
                    <a:ext uri="{9D8B030D-6E8A-4147-A177-3AD203B41FA5}">
                      <a16:colId xmlns:a16="http://schemas.microsoft.com/office/drawing/2014/main" val="1652700958"/>
                    </a:ext>
                  </a:extLst>
                </a:gridCol>
                <a:gridCol w="1017511">
                  <a:extLst>
                    <a:ext uri="{9D8B030D-6E8A-4147-A177-3AD203B41FA5}">
                      <a16:colId xmlns:a16="http://schemas.microsoft.com/office/drawing/2014/main" val="415396313"/>
                    </a:ext>
                  </a:extLst>
                </a:gridCol>
                <a:gridCol w="821773">
                  <a:extLst>
                    <a:ext uri="{9D8B030D-6E8A-4147-A177-3AD203B41FA5}">
                      <a16:colId xmlns:a16="http://schemas.microsoft.com/office/drawing/2014/main" val="3816140166"/>
                    </a:ext>
                  </a:extLst>
                </a:gridCol>
              </a:tblGrid>
              <a:tr h="315720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Bankacılık ve Sigortacılık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7438809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53344161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28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28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25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25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805708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061303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37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37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37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37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3057154"/>
                  </a:ext>
                </a:extLst>
              </a:tr>
              <a:tr h="38438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69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69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75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75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0467662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r>
                        <a:rPr lang="tr-TR" sz="2000" b="0" dirty="0" smtClean="0">
                          <a:effectLst/>
                        </a:rPr>
                        <a:t>27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r>
                        <a:rPr lang="tr-TR" sz="2000" b="0" dirty="0" smtClean="0">
                          <a:effectLst/>
                        </a:rPr>
                        <a:t>27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21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21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971107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96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96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96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96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573624"/>
                  </a:ext>
                </a:extLst>
              </a:tr>
              <a:tr h="50603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90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90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90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90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9806791"/>
                  </a:ext>
                </a:extLst>
              </a:tr>
              <a:tr h="40865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>
                          <a:effectLst/>
                        </a:rPr>
                        <a:t>Seçmeli Ders AKTS Toplamı</a:t>
                      </a:r>
                      <a:endParaRPr lang="tr-T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30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30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2404473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120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120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120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120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239485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4"/>
            <a:ext cx="10333383" cy="75537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41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0280839"/>
              </p:ext>
            </p:extLst>
          </p:nvPr>
        </p:nvGraphicFramePr>
        <p:xfrm>
          <a:off x="447261" y="2057399"/>
          <a:ext cx="11380305" cy="352671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40588">
                  <a:extLst>
                    <a:ext uri="{9D8B030D-6E8A-4147-A177-3AD203B41FA5}">
                      <a16:colId xmlns:a16="http://schemas.microsoft.com/office/drawing/2014/main" val="3509721963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1500573551"/>
                    </a:ext>
                  </a:extLst>
                </a:gridCol>
                <a:gridCol w="982444">
                  <a:extLst>
                    <a:ext uri="{9D8B030D-6E8A-4147-A177-3AD203B41FA5}">
                      <a16:colId xmlns:a16="http://schemas.microsoft.com/office/drawing/2014/main" val="688872774"/>
                    </a:ext>
                  </a:extLst>
                </a:gridCol>
                <a:gridCol w="504096">
                  <a:extLst>
                    <a:ext uri="{9D8B030D-6E8A-4147-A177-3AD203B41FA5}">
                      <a16:colId xmlns:a16="http://schemas.microsoft.com/office/drawing/2014/main" val="1262301153"/>
                    </a:ext>
                  </a:extLst>
                </a:gridCol>
                <a:gridCol w="3567302">
                  <a:extLst>
                    <a:ext uri="{9D8B030D-6E8A-4147-A177-3AD203B41FA5}">
                      <a16:colId xmlns:a16="http://schemas.microsoft.com/office/drawing/2014/main" val="3773366433"/>
                    </a:ext>
                  </a:extLst>
                </a:gridCol>
                <a:gridCol w="1180515">
                  <a:extLst>
                    <a:ext uri="{9D8B030D-6E8A-4147-A177-3AD203B41FA5}">
                      <a16:colId xmlns:a16="http://schemas.microsoft.com/office/drawing/2014/main" val="2224511047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3236638802"/>
                    </a:ext>
                  </a:extLst>
                </a:gridCol>
              </a:tblGrid>
              <a:tr h="324966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Bankacılık</a:t>
                      </a:r>
                      <a:r>
                        <a:rPr lang="tr-TR" sz="2000" b="1" baseline="0" dirty="0" smtClean="0">
                          <a:solidFill>
                            <a:srgbClr val="3333FF"/>
                          </a:solidFill>
                          <a:effectLst/>
                        </a:rPr>
                        <a:t> ve Sigortacılık</a:t>
                      </a: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294953"/>
                  </a:ext>
                </a:extLst>
              </a:tr>
              <a:tr h="292757"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01731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Zorunlu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17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17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9424510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11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11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Seçmeli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3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3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7163745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28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28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9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70943891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51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51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6370308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Seçmeli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9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9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2030877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84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84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95420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60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60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1950122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Zorunlu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1130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93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93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3577271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4591" y="6313518"/>
            <a:ext cx="444612" cy="4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6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5"/>
            <a:ext cx="10333383" cy="61098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423991"/>
              </p:ext>
            </p:extLst>
          </p:nvPr>
        </p:nvGraphicFramePr>
        <p:xfrm>
          <a:off x="258415" y="1928194"/>
          <a:ext cx="11748054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785692">
                  <a:extLst>
                    <a:ext uri="{9D8B030D-6E8A-4147-A177-3AD203B41FA5}">
                      <a16:colId xmlns:a16="http://schemas.microsoft.com/office/drawing/2014/main" val="4192263304"/>
                    </a:ext>
                  </a:extLst>
                </a:gridCol>
                <a:gridCol w="782202">
                  <a:extLst>
                    <a:ext uri="{9D8B030D-6E8A-4147-A177-3AD203B41FA5}">
                      <a16:colId xmlns:a16="http://schemas.microsoft.com/office/drawing/2014/main" val="1948068890"/>
                    </a:ext>
                  </a:extLst>
                </a:gridCol>
                <a:gridCol w="828688">
                  <a:extLst>
                    <a:ext uri="{9D8B030D-6E8A-4147-A177-3AD203B41FA5}">
                      <a16:colId xmlns:a16="http://schemas.microsoft.com/office/drawing/2014/main" val="3114453413"/>
                    </a:ext>
                  </a:extLst>
                </a:gridCol>
                <a:gridCol w="384027">
                  <a:extLst>
                    <a:ext uri="{9D8B030D-6E8A-4147-A177-3AD203B41FA5}">
                      <a16:colId xmlns:a16="http://schemas.microsoft.com/office/drawing/2014/main" val="880637479"/>
                    </a:ext>
                  </a:extLst>
                </a:gridCol>
                <a:gridCol w="4128161">
                  <a:extLst>
                    <a:ext uri="{9D8B030D-6E8A-4147-A177-3AD203B41FA5}">
                      <a16:colId xmlns:a16="http://schemas.microsoft.com/office/drawing/2014/main" val="1652700958"/>
                    </a:ext>
                  </a:extLst>
                </a:gridCol>
                <a:gridCol w="1017511">
                  <a:extLst>
                    <a:ext uri="{9D8B030D-6E8A-4147-A177-3AD203B41FA5}">
                      <a16:colId xmlns:a16="http://schemas.microsoft.com/office/drawing/2014/main" val="415396313"/>
                    </a:ext>
                  </a:extLst>
                </a:gridCol>
                <a:gridCol w="821773">
                  <a:extLst>
                    <a:ext uri="{9D8B030D-6E8A-4147-A177-3AD203B41FA5}">
                      <a16:colId xmlns:a16="http://schemas.microsoft.com/office/drawing/2014/main" val="3816140166"/>
                    </a:ext>
                  </a:extLst>
                </a:gridCol>
              </a:tblGrid>
              <a:tr h="315720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Maliye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7438809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53344161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27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27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22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22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805708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15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15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061303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37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37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37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37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3057154"/>
                  </a:ext>
                </a:extLst>
              </a:tr>
              <a:tr h="38438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62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62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66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66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0467662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42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42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971107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92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92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108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108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573624"/>
                  </a:ext>
                </a:extLst>
              </a:tr>
              <a:tr h="50603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93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93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86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86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9806791"/>
                  </a:ext>
                </a:extLst>
              </a:tr>
              <a:tr h="40865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>
                          <a:effectLst/>
                        </a:rPr>
                        <a:t>Seçmeli Ders AKTS Toplamı</a:t>
                      </a:r>
                      <a:endParaRPr lang="tr-T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27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27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34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34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2404473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120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120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120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120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239485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21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4"/>
            <a:ext cx="10333383" cy="75537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43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718805"/>
              </p:ext>
            </p:extLst>
          </p:nvPr>
        </p:nvGraphicFramePr>
        <p:xfrm>
          <a:off x="447261" y="2057399"/>
          <a:ext cx="11380305" cy="350107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40588">
                  <a:extLst>
                    <a:ext uri="{9D8B030D-6E8A-4147-A177-3AD203B41FA5}">
                      <a16:colId xmlns:a16="http://schemas.microsoft.com/office/drawing/2014/main" val="3509721963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1500573551"/>
                    </a:ext>
                  </a:extLst>
                </a:gridCol>
                <a:gridCol w="982444">
                  <a:extLst>
                    <a:ext uri="{9D8B030D-6E8A-4147-A177-3AD203B41FA5}">
                      <a16:colId xmlns:a16="http://schemas.microsoft.com/office/drawing/2014/main" val="688872774"/>
                    </a:ext>
                  </a:extLst>
                </a:gridCol>
                <a:gridCol w="504096">
                  <a:extLst>
                    <a:ext uri="{9D8B030D-6E8A-4147-A177-3AD203B41FA5}">
                      <a16:colId xmlns:a16="http://schemas.microsoft.com/office/drawing/2014/main" val="1262301153"/>
                    </a:ext>
                  </a:extLst>
                </a:gridCol>
                <a:gridCol w="3567302">
                  <a:extLst>
                    <a:ext uri="{9D8B030D-6E8A-4147-A177-3AD203B41FA5}">
                      <a16:colId xmlns:a16="http://schemas.microsoft.com/office/drawing/2014/main" val="3773366433"/>
                    </a:ext>
                  </a:extLst>
                </a:gridCol>
                <a:gridCol w="1180515">
                  <a:extLst>
                    <a:ext uri="{9D8B030D-6E8A-4147-A177-3AD203B41FA5}">
                      <a16:colId xmlns:a16="http://schemas.microsoft.com/office/drawing/2014/main" val="2224511047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3236638802"/>
                    </a:ext>
                  </a:extLst>
                </a:gridCol>
              </a:tblGrid>
              <a:tr h="324966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Maliye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294953"/>
                  </a:ext>
                </a:extLst>
              </a:tr>
              <a:tr h="292757"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01731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Zorunlu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15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15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9424510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Seçmeli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5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7163745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27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27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10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70943891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45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45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6370308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Seçmeli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2030877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81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81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30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30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95420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54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54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1950122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Zorunlu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1130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90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90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3577271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4591" y="6313518"/>
            <a:ext cx="444612" cy="4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14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5"/>
            <a:ext cx="10333383" cy="61098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8361576"/>
              </p:ext>
            </p:extLst>
          </p:nvPr>
        </p:nvGraphicFramePr>
        <p:xfrm>
          <a:off x="258415" y="1928194"/>
          <a:ext cx="11748054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785692">
                  <a:extLst>
                    <a:ext uri="{9D8B030D-6E8A-4147-A177-3AD203B41FA5}">
                      <a16:colId xmlns:a16="http://schemas.microsoft.com/office/drawing/2014/main" val="4192263304"/>
                    </a:ext>
                  </a:extLst>
                </a:gridCol>
                <a:gridCol w="782202">
                  <a:extLst>
                    <a:ext uri="{9D8B030D-6E8A-4147-A177-3AD203B41FA5}">
                      <a16:colId xmlns:a16="http://schemas.microsoft.com/office/drawing/2014/main" val="1948068890"/>
                    </a:ext>
                  </a:extLst>
                </a:gridCol>
                <a:gridCol w="828688">
                  <a:extLst>
                    <a:ext uri="{9D8B030D-6E8A-4147-A177-3AD203B41FA5}">
                      <a16:colId xmlns:a16="http://schemas.microsoft.com/office/drawing/2014/main" val="3114453413"/>
                    </a:ext>
                  </a:extLst>
                </a:gridCol>
                <a:gridCol w="384027">
                  <a:extLst>
                    <a:ext uri="{9D8B030D-6E8A-4147-A177-3AD203B41FA5}">
                      <a16:colId xmlns:a16="http://schemas.microsoft.com/office/drawing/2014/main" val="880637479"/>
                    </a:ext>
                  </a:extLst>
                </a:gridCol>
                <a:gridCol w="4128161">
                  <a:extLst>
                    <a:ext uri="{9D8B030D-6E8A-4147-A177-3AD203B41FA5}">
                      <a16:colId xmlns:a16="http://schemas.microsoft.com/office/drawing/2014/main" val="1652700958"/>
                    </a:ext>
                  </a:extLst>
                </a:gridCol>
                <a:gridCol w="1017511">
                  <a:extLst>
                    <a:ext uri="{9D8B030D-6E8A-4147-A177-3AD203B41FA5}">
                      <a16:colId xmlns:a16="http://schemas.microsoft.com/office/drawing/2014/main" val="415396313"/>
                    </a:ext>
                  </a:extLst>
                </a:gridCol>
                <a:gridCol w="821773">
                  <a:extLst>
                    <a:ext uri="{9D8B030D-6E8A-4147-A177-3AD203B41FA5}">
                      <a16:colId xmlns:a16="http://schemas.microsoft.com/office/drawing/2014/main" val="3816140166"/>
                    </a:ext>
                  </a:extLst>
                </a:gridCol>
              </a:tblGrid>
              <a:tr h="315720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İşletme Yönetimi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7438809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53344161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25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25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805708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14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14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061303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39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39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39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39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3057154"/>
                  </a:ext>
                </a:extLst>
              </a:tr>
              <a:tr h="38438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72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72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81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81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0467662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21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21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971107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102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102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573624"/>
                  </a:ext>
                </a:extLst>
              </a:tr>
              <a:tr h="50603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91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91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99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99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9806791"/>
                  </a:ext>
                </a:extLst>
              </a:tr>
              <a:tr h="40865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>
                          <a:effectLst/>
                        </a:rPr>
                        <a:t>Seçmeli Ders AKTS Toplamı</a:t>
                      </a:r>
                      <a:endParaRPr lang="tr-T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2404473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121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121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121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121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239485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48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4"/>
            <a:ext cx="10333383" cy="75537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45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7766496"/>
              </p:ext>
            </p:extLst>
          </p:nvPr>
        </p:nvGraphicFramePr>
        <p:xfrm>
          <a:off x="447261" y="2057399"/>
          <a:ext cx="11380305" cy="350107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40588">
                  <a:extLst>
                    <a:ext uri="{9D8B030D-6E8A-4147-A177-3AD203B41FA5}">
                      <a16:colId xmlns:a16="http://schemas.microsoft.com/office/drawing/2014/main" val="3509721963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1500573551"/>
                    </a:ext>
                  </a:extLst>
                </a:gridCol>
                <a:gridCol w="982444">
                  <a:extLst>
                    <a:ext uri="{9D8B030D-6E8A-4147-A177-3AD203B41FA5}">
                      <a16:colId xmlns:a16="http://schemas.microsoft.com/office/drawing/2014/main" val="688872774"/>
                    </a:ext>
                  </a:extLst>
                </a:gridCol>
                <a:gridCol w="504096">
                  <a:extLst>
                    <a:ext uri="{9D8B030D-6E8A-4147-A177-3AD203B41FA5}">
                      <a16:colId xmlns:a16="http://schemas.microsoft.com/office/drawing/2014/main" val="1262301153"/>
                    </a:ext>
                  </a:extLst>
                </a:gridCol>
                <a:gridCol w="3567302">
                  <a:extLst>
                    <a:ext uri="{9D8B030D-6E8A-4147-A177-3AD203B41FA5}">
                      <a16:colId xmlns:a16="http://schemas.microsoft.com/office/drawing/2014/main" val="3773366433"/>
                    </a:ext>
                  </a:extLst>
                </a:gridCol>
                <a:gridCol w="1180515">
                  <a:extLst>
                    <a:ext uri="{9D8B030D-6E8A-4147-A177-3AD203B41FA5}">
                      <a16:colId xmlns:a16="http://schemas.microsoft.com/office/drawing/2014/main" val="2224511047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3236638802"/>
                    </a:ext>
                  </a:extLst>
                </a:gridCol>
              </a:tblGrid>
              <a:tr h="324966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İşletme Yönetimi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294953"/>
                  </a:ext>
                </a:extLst>
              </a:tr>
              <a:tr h="292757"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01731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Zorunlu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19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19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9424510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Seçmeli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7163745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29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29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0943891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57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57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6370308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Saati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2030877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87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87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24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24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95420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66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66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1950122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Zorunlu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30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1130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96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96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25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25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3577271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4591" y="6313518"/>
            <a:ext cx="444612" cy="4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8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5"/>
            <a:ext cx="10333383" cy="61098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390854"/>
              </p:ext>
            </p:extLst>
          </p:nvPr>
        </p:nvGraphicFramePr>
        <p:xfrm>
          <a:off x="258415" y="1928194"/>
          <a:ext cx="11748054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785692">
                  <a:extLst>
                    <a:ext uri="{9D8B030D-6E8A-4147-A177-3AD203B41FA5}">
                      <a16:colId xmlns:a16="http://schemas.microsoft.com/office/drawing/2014/main" val="4192263304"/>
                    </a:ext>
                  </a:extLst>
                </a:gridCol>
                <a:gridCol w="782202">
                  <a:extLst>
                    <a:ext uri="{9D8B030D-6E8A-4147-A177-3AD203B41FA5}">
                      <a16:colId xmlns:a16="http://schemas.microsoft.com/office/drawing/2014/main" val="1948068890"/>
                    </a:ext>
                  </a:extLst>
                </a:gridCol>
                <a:gridCol w="828688">
                  <a:extLst>
                    <a:ext uri="{9D8B030D-6E8A-4147-A177-3AD203B41FA5}">
                      <a16:colId xmlns:a16="http://schemas.microsoft.com/office/drawing/2014/main" val="3114453413"/>
                    </a:ext>
                  </a:extLst>
                </a:gridCol>
                <a:gridCol w="384027">
                  <a:extLst>
                    <a:ext uri="{9D8B030D-6E8A-4147-A177-3AD203B41FA5}">
                      <a16:colId xmlns:a16="http://schemas.microsoft.com/office/drawing/2014/main" val="880637479"/>
                    </a:ext>
                  </a:extLst>
                </a:gridCol>
                <a:gridCol w="4128161">
                  <a:extLst>
                    <a:ext uri="{9D8B030D-6E8A-4147-A177-3AD203B41FA5}">
                      <a16:colId xmlns:a16="http://schemas.microsoft.com/office/drawing/2014/main" val="1652700958"/>
                    </a:ext>
                  </a:extLst>
                </a:gridCol>
                <a:gridCol w="1017511">
                  <a:extLst>
                    <a:ext uri="{9D8B030D-6E8A-4147-A177-3AD203B41FA5}">
                      <a16:colId xmlns:a16="http://schemas.microsoft.com/office/drawing/2014/main" val="415396313"/>
                    </a:ext>
                  </a:extLst>
                </a:gridCol>
                <a:gridCol w="821773">
                  <a:extLst>
                    <a:ext uri="{9D8B030D-6E8A-4147-A177-3AD203B41FA5}">
                      <a16:colId xmlns:a16="http://schemas.microsoft.com/office/drawing/2014/main" val="3816140166"/>
                    </a:ext>
                  </a:extLst>
                </a:gridCol>
              </a:tblGrid>
              <a:tr h="315720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Muhasebe ve Vergi</a:t>
                      </a:r>
                      <a:r>
                        <a:rPr lang="tr-TR" sz="2000" b="1" baseline="0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Uygulamaları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7438809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53344161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27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27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24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24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805708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061303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36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36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36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36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3057154"/>
                  </a:ext>
                </a:extLst>
              </a:tr>
              <a:tr h="38438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81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81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0467662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r>
                        <a:rPr lang="tr-TR" sz="2000" b="0" dirty="0" smtClean="0">
                          <a:effectLst/>
                        </a:rPr>
                        <a:t>27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r>
                        <a:rPr lang="tr-TR" sz="2000" b="0" dirty="0" smtClean="0">
                          <a:effectLst/>
                        </a:rPr>
                        <a:t>27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36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36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971107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108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108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108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108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573624"/>
                  </a:ext>
                </a:extLst>
              </a:tr>
              <a:tr h="50603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91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91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96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96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9806791"/>
                  </a:ext>
                </a:extLst>
              </a:tr>
              <a:tr h="40865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>
                          <a:effectLst/>
                        </a:rPr>
                        <a:t>Seçmeli Ders AKTS Toplamı</a:t>
                      </a:r>
                      <a:endParaRPr lang="tr-T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25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25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2404473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121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121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121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121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239485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013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4"/>
            <a:ext cx="10333383" cy="75537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47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8371005"/>
              </p:ext>
            </p:extLst>
          </p:nvPr>
        </p:nvGraphicFramePr>
        <p:xfrm>
          <a:off x="447261" y="2057399"/>
          <a:ext cx="11380305" cy="350107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40588">
                  <a:extLst>
                    <a:ext uri="{9D8B030D-6E8A-4147-A177-3AD203B41FA5}">
                      <a16:colId xmlns:a16="http://schemas.microsoft.com/office/drawing/2014/main" val="3509721963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1500573551"/>
                    </a:ext>
                  </a:extLst>
                </a:gridCol>
                <a:gridCol w="982444">
                  <a:extLst>
                    <a:ext uri="{9D8B030D-6E8A-4147-A177-3AD203B41FA5}">
                      <a16:colId xmlns:a16="http://schemas.microsoft.com/office/drawing/2014/main" val="688872774"/>
                    </a:ext>
                  </a:extLst>
                </a:gridCol>
                <a:gridCol w="504096">
                  <a:extLst>
                    <a:ext uri="{9D8B030D-6E8A-4147-A177-3AD203B41FA5}">
                      <a16:colId xmlns:a16="http://schemas.microsoft.com/office/drawing/2014/main" val="1262301153"/>
                    </a:ext>
                  </a:extLst>
                </a:gridCol>
                <a:gridCol w="3567302">
                  <a:extLst>
                    <a:ext uri="{9D8B030D-6E8A-4147-A177-3AD203B41FA5}">
                      <a16:colId xmlns:a16="http://schemas.microsoft.com/office/drawing/2014/main" val="3773366433"/>
                    </a:ext>
                  </a:extLst>
                </a:gridCol>
                <a:gridCol w="1180515">
                  <a:extLst>
                    <a:ext uri="{9D8B030D-6E8A-4147-A177-3AD203B41FA5}">
                      <a16:colId xmlns:a16="http://schemas.microsoft.com/office/drawing/2014/main" val="2224511047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3236638802"/>
                    </a:ext>
                  </a:extLst>
                </a:gridCol>
              </a:tblGrid>
              <a:tr h="324966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Muhasebe</a:t>
                      </a:r>
                      <a:r>
                        <a:rPr lang="tr-TR" sz="2000" b="1" baseline="0" dirty="0" smtClean="0">
                          <a:solidFill>
                            <a:srgbClr val="3333FF"/>
                          </a:solidFill>
                          <a:effectLst/>
                        </a:rPr>
                        <a:t> ve Vergi Uygulamaları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294953"/>
                  </a:ext>
                </a:extLst>
              </a:tr>
              <a:tr h="292757"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01731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Zorunlu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18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18</a:t>
                      </a: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9424510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7163745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27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27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0943891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54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54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Saati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6370308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Saati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2030877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81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81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27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27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95420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72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72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1950122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Zorunlu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27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1130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96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96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25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25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3577271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4591" y="6313518"/>
            <a:ext cx="444612" cy="4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02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5"/>
            <a:ext cx="10333383" cy="61098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48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926262"/>
              </p:ext>
            </p:extLst>
          </p:nvPr>
        </p:nvGraphicFramePr>
        <p:xfrm>
          <a:off x="258415" y="1928194"/>
          <a:ext cx="11748054" cy="3856378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785692">
                  <a:extLst>
                    <a:ext uri="{9D8B030D-6E8A-4147-A177-3AD203B41FA5}">
                      <a16:colId xmlns:a16="http://schemas.microsoft.com/office/drawing/2014/main" val="4192263304"/>
                    </a:ext>
                  </a:extLst>
                </a:gridCol>
                <a:gridCol w="782202">
                  <a:extLst>
                    <a:ext uri="{9D8B030D-6E8A-4147-A177-3AD203B41FA5}">
                      <a16:colId xmlns:a16="http://schemas.microsoft.com/office/drawing/2014/main" val="1948068890"/>
                    </a:ext>
                  </a:extLst>
                </a:gridCol>
                <a:gridCol w="828688">
                  <a:extLst>
                    <a:ext uri="{9D8B030D-6E8A-4147-A177-3AD203B41FA5}">
                      <a16:colId xmlns:a16="http://schemas.microsoft.com/office/drawing/2014/main" val="3114453413"/>
                    </a:ext>
                  </a:extLst>
                </a:gridCol>
                <a:gridCol w="384027">
                  <a:extLst>
                    <a:ext uri="{9D8B030D-6E8A-4147-A177-3AD203B41FA5}">
                      <a16:colId xmlns:a16="http://schemas.microsoft.com/office/drawing/2014/main" val="880637479"/>
                    </a:ext>
                  </a:extLst>
                </a:gridCol>
                <a:gridCol w="4128161">
                  <a:extLst>
                    <a:ext uri="{9D8B030D-6E8A-4147-A177-3AD203B41FA5}">
                      <a16:colId xmlns:a16="http://schemas.microsoft.com/office/drawing/2014/main" val="1652700958"/>
                    </a:ext>
                  </a:extLst>
                </a:gridCol>
                <a:gridCol w="1017511">
                  <a:extLst>
                    <a:ext uri="{9D8B030D-6E8A-4147-A177-3AD203B41FA5}">
                      <a16:colId xmlns:a16="http://schemas.microsoft.com/office/drawing/2014/main" val="415396313"/>
                    </a:ext>
                  </a:extLst>
                </a:gridCol>
                <a:gridCol w="821773">
                  <a:extLst>
                    <a:ext uri="{9D8B030D-6E8A-4147-A177-3AD203B41FA5}">
                      <a16:colId xmlns:a16="http://schemas.microsoft.com/office/drawing/2014/main" val="3816140166"/>
                    </a:ext>
                  </a:extLst>
                </a:gridCol>
              </a:tblGrid>
              <a:tr h="315720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Halkla İlişkiler ve Tanıtım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7438809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extLst>
                  <a:ext uri="{0D108BD9-81ED-4DB2-BD59-A6C34878D82A}">
                    <a16:rowId xmlns:a16="http://schemas.microsoft.com/office/drawing/2014/main" val="53344161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23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23</a:t>
                      </a: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2805708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Sayısı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5061303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35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93057154"/>
                  </a:ext>
                </a:extLst>
              </a:tr>
              <a:tr h="38438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78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78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50467662"/>
                  </a:ext>
                </a:extLst>
              </a:tr>
              <a:tr h="31572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Seçmeli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r>
                        <a:rPr lang="tr-TR" sz="2000" b="0" dirty="0" smtClean="0">
                          <a:effectLst/>
                        </a:rPr>
                        <a:t>27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r>
                        <a:rPr lang="tr-TR" sz="2000" b="0" dirty="0" smtClean="0">
                          <a:effectLst/>
                        </a:rPr>
                        <a:t>27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Saati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36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36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79711070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105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105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105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105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6573624"/>
                  </a:ext>
                </a:extLst>
              </a:tr>
              <a:tr h="50603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Zorunlu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91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91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İçi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92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92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59806791"/>
                  </a:ext>
                </a:extLst>
              </a:tr>
              <a:tr h="408656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>
                          <a:effectLst/>
                        </a:rPr>
                        <a:t>Seçmeli Ders AKTS Toplamı</a:t>
                      </a:r>
                      <a:endParaRPr lang="tr-T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 smtClean="0">
                          <a:effectLst/>
                        </a:rPr>
                        <a:t>30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 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0" dirty="0">
                          <a:effectLst/>
                        </a:rPr>
                        <a:t>Alan Dışı Ders AKTS Toplamı</a:t>
                      </a:r>
                      <a:endParaRPr lang="tr-T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effectLst/>
                        </a:rPr>
                        <a:t>29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62404473"/>
                  </a:ext>
                </a:extLst>
              </a:tr>
              <a:tr h="322027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121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121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121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effectLst/>
                        </a:rPr>
                        <a:t>121</a:t>
                      </a:r>
                      <a:endParaRPr lang="tr-TR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62394853"/>
                  </a:ext>
                </a:extLst>
              </a:tr>
            </a:tbl>
          </a:graphicData>
        </a:graphic>
      </p:graphicFrame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29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060" y="745434"/>
            <a:ext cx="10333383" cy="75537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Program Dersleri Analizi</a:t>
            </a:r>
            <a:endParaRPr lang="tr-TR" sz="36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49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dirty="0" smtClean="0">
                <a:solidFill>
                  <a:srgbClr val="C00000"/>
                </a:solidFill>
              </a:rPr>
              <a:t>* Her bir Program için ayrı ayrı tablo hazırlayınız. </a:t>
            </a:r>
            <a:endParaRPr lang="tr-TR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092013"/>
              </p:ext>
            </p:extLst>
          </p:nvPr>
        </p:nvGraphicFramePr>
        <p:xfrm>
          <a:off x="447261" y="2057399"/>
          <a:ext cx="11380305" cy="3501079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3640588">
                  <a:extLst>
                    <a:ext uri="{9D8B030D-6E8A-4147-A177-3AD203B41FA5}">
                      <a16:colId xmlns:a16="http://schemas.microsoft.com/office/drawing/2014/main" val="3509721963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1500573551"/>
                    </a:ext>
                  </a:extLst>
                </a:gridCol>
                <a:gridCol w="982444">
                  <a:extLst>
                    <a:ext uri="{9D8B030D-6E8A-4147-A177-3AD203B41FA5}">
                      <a16:colId xmlns:a16="http://schemas.microsoft.com/office/drawing/2014/main" val="688872774"/>
                    </a:ext>
                  </a:extLst>
                </a:gridCol>
                <a:gridCol w="504096">
                  <a:extLst>
                    <a:ext uri="{9D8B030D-6E8A-4147-A177-3AD203B41FA5}">
                      <a16:colId xmlns:a16="http://schemas.microsoft.com/office/drawing/2014/main" val="1262301153"/>
                    </a:ext>
                  </a:extLst>
                </a:gridCol>
                <a:gridCol w="3567302">
                  <a:extLst>
                    <a:ext uri="{9D8B030D-6E8A-4147-A177-3AD203B41FA5}">
                      <a16:colId xmlns:a16="http://schemas.microsoft.com/office/drawing/2014/main" val="3773366433"/>
                    </a:ext>
                  </a:extLst>
                </a:gridCol>
                <a:gridCol w="1180515">
                  <a:extLst>
                    <a:ext uri="{9D8B030D-6E8A-4147-A177-3AD203B41FA5}">
                      <a16:colId xmlns:a16="http://schemas.microsoft.com/office/drawing/2014/main" val="2224511047"/>
                    </a:ext>
                  </a:extLst>
                </a:gridCol>
                <a:gridCol w="752680">
                  <a:extLst>
                    <a:ext uri="{9D8B030D-6E8A-4147-A177-3AD203B41FA5}">
                      <a16:colId xmlns:a16="http://schemas.microsoft.com/office/drawing/2014/main" val="3236638802"/>
                    </a:ext>
                  </a:extLst>
                </a:gridCol>
              </a:tblGrid>
              <a:tr h="324966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</a:rPr>
                        <a:t>Program Adı*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gridSpan="6"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Halkla İlişkiler ve Tanıtım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294953"/>
                  </a:ext>
                </a:extLst>
              </a:tr>
              <a:tr h="292757"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Ders Türü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01731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Zorunlu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19424510"/>
                  </a:ext>
                </a:extLst>
              </a:tr>
              <a:tr h="296315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Sayısı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Sayısı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4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7163745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26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26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70943891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60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60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İçi Seçmeli Ders Saati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15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06370308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Dışı Zorunlu Ders Saati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Saati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12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20308773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78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78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27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27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7954205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Zorunlu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Alan İçi Seçmeli Ders AKTS Toplamı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71950122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Zorunlu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 </a:t>
                      </a:r>
                      <a:r>
                        <a:rPr lang="tr-TR" sz="1800" dirty="0" smtClean="0">
                          <a:effectLst/>
                        </a:rPr>
                        <a:t>18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 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</a:rPr>
                        <a:t>Alan Dışı Seçmeli Ders AKTS Toplamı</a:t>
                      </a:r>
                      <a:endParaRPr lang="tr-TR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1711306"/>
                  </a:ext>
                </a:extLst>
              </a:tr>
              <a:tr h="322303"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84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84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37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</a:rPr>
                        <a:t>37</a:t>
                      </a:r>
                      <a:endParaRPr lang="tr-T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93577271"/>
                  </a:ext>
                </a:extLst>
              </a:tr>
            </a:tbl>
          </a:graphicData>
        </a:graphic>
      </p:graphicFrame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4591" y="6313518"/>
            <a:ext cx="444612" cy="45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8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</a:t>
            </a:fld>
            <a:endParaRPr lang="tr-TR"/>
          </a:p>
        </p:txBody>
      </p:sp>
      <p:sp>
        <p:nvSpPr>
          <p:cNvPr id="7" name="Unvan 3"/>
          <p:cNvSpPr txBox="1">
            <a:spLocks/>
          </p:cNvSpPr>
          <p:nvPr/>
        </p:nvSpPr>
        <p:spPr>
          <a:xfrm>
            <a:off x="-1" y="797551"/>
            <a:ext cx="10741891" cy="690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200" b="1" dirty="0" smtClean="0">
                <a:solidFill>
                  <a:srgbClr val="FF0000"/>
                </a:solidFill>
              </a:rPr>
              <a:t>YÖNETİM: </a:t>
            </a:r>
            <a:r>
              <a:rPr lang="tr-TR" sz="3200" b="1" dirty="0" smtClean="0">
                <a:solidFill>
                  <a:srgbClr val="3333FF"/>
                </a:solidFill>
              </a:rPr>
              <a:t>Bölüm Başkanlıkları</a:t>
            </a:r>
            <a:endParaRPr lang="tr-TR" sz="3200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9" name="Tablo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757858"/>
              </p:ext>
            </p:extLst>
          </p:nvPr>
        </p:nvGraphicFramePr>
        <p:xfrm>
          <a:off x="496390" y="1782621"/>
          <a:ext cx="11372339" cy="394364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902592">
                  <a:extLst>
                    <a:ext uri="{9D8B030D-6E8A-4147-A177-3AD203B41FA5}">
                      <a16:colId xmlns:a16="http://schemas.microsoft.com/office/drawing/2014/main" val="3065712096"/>
                    </a:ext>
                  </a:extLst>
                </a:gridCol>
                <a:gridCol w="3001505">
                  <a:extLst>
                    <a:ext uri="{9D8B030D-6E8A-4147-A177-3AD203B41FA5}">
                      <a16:colId xmlns:a16="http://schemas.microsoft.com/office/drawing/2014/main" val="4090272509"/>
                    </a:ext>
                  </a:extLst>
                </a:gridCol>
                <a:gridCol w="2733655">
                  <a:extLst>
                    <a:ext uri="{9D8B030D-6E8A-4147-A177-3AD203B41FA5}">
                      <a16:colId xmlns:a16="http://schemas.microsoft.com/office/drawing/2014/main" val="2144326116"/>
                    </a:ext>
                  </a:extLst>
                </a:gridCol>
                <a:gridCol w="2734587">
                  <a:extLst>
                    <a:ext uri="{9D8B030D-6E8A-4147-A177-3AD203B41FA5}">
                      <a16:colId xmlns:a16="http://schemas.microsoft.com/office/drawing/2014/main" val="1937569056"/>
                    </a:ext>
                  </a:extLst>
                </a:gridCol>
              </a:tblGrid>
              <a:tr h="5590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ADI*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Başkanı </a:t>
                      </a:r>
                      <a:endParaRPr lang="tr-TR" sz="1800" dirty="0" smtClean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Ünvanı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Başkan Yardımcısı </a:t>
                      </a:r>
                      <a:r>
                        <a:rPr lang="tr-TR" sz="1800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Ünvanı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 Başkan Yardımcısı </a:t>
                      </a:r>
                      <a:r>
                        <a:rPr lang="tr-TR" sz="1800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Ünvanı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Adı Soyadı</a:t>
                      </a:r>
                      <a:endParaRPr lang="tr-TR" sz="18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324153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Finans-Bankacılık ve Sigortacılık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 Dr. Gülay ÇİZGİZİ AKYÜZ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Doç.</a:t>
                      </a:r>
                      <a:r>
                        <a:rPr lang="tr-TR" sz="1800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Dr. Çiğdem KARIŞ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92003890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Pazarlama ve Reklamcılık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tr-TR" sz="1800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Gör. Dr. </a:t>
                      </a:r>
                      <a:r>
                        <a:rPr lang="tr-TR" sz="1800" baseline="0" dirty="0" err="1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Sayinur</a:t>
                      </a:r>
                      <a:r>
                        <a:rPr lang="tr-TR" sz="1800" baseline="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ŞAKI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lang="tr-TR" sz="1800" dirty="0" err="1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 Gör. Güliz YILMAZ</a:t>
                      </a:r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3462324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Yönetim </a:t>
                      </a:r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ve Organizasyon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</a:rPr>
                        <a:t>Doç. Dr. Seval AKBULUT</a:t>
                      </a:r>
                      <a:r>
                        <a:rPr lang="tr-TR" sz="1800" baseline="0" dirty="0" smtClean="0">
                          <a:effectLst/>
                          <a:latin typeface="+mn-lt"/>
                        </a:rPr>
                        <a:t> BEKAR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.</a:t>
                      </a:r>
                      <a:r>
                        <a:rPr lang="tr-TR" sz="1800" baseline="0" dirty="0" smtClean="0">
                          <a:effectLst/>
                          <a:latin typeface="+mn-lt"/>
                        </a:rPr>
                        <a:t> Gör. Nurhan ŞENER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75147221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</a:rPr>
                        <a:t>Muhasebe</a:t>
                      </a:r>
                      <a:r>
                        <a:rPr lang="tr-TR" sz="1800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tr-TR" sz="1800" baseline="0" dirty="0" smtClean="0">
                          <a:effectLst/>
                          <a:latin typeface="+mn-lt"/>
                        </a:rPr>
                        <a:t>ve Vergi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</a:rPr>
                        <a:t>Doç. Dr. Zeynep ŞAHİN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err="1" smtClean="0"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. Gör. Yüksel</a:t>
                      </a:r>
                      <a:r>
                        <a:rPr lang="tr-TR" sz="1800" baseline="0" dirty="0" smtClean="0">
                          <a:effectLst/>
                          <a:latin typeface="+mn-lt"/>
                        </a:rPr>
                        <a:t> KELEŞ 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50465583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70441749"/>
                  </a:ext>
                </a:extLst>
              </a:tr>
              <a:tr h="447492"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>
                          <a:effectLst/>
                          <a:latin typeface="+mn-lt"/>
                        </a:rPr>
                        <a:t> </a:t>
                      </a:r>
                      <a:endParaRPr lang="tr-TR" sz="18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598911962"/>
                  </a:ext>
                </a:extLst>
              </a:tr>
              <a:tr h="299247"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8270523"/>
                  </a:ext>
                </a:extLst>
              </a:tr>
              <a:tr h="299247"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tr-TR" sz="1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7713941"/>
                  </a:ext>
                </a:extLst>
              </a:tr>
            </a:tbl>
          </a:graphicData>
        </a:graphic>
      </p:graphicFrame>
      <p:sp>
        <p:nvSpPr>
          <p:cNvPr id="10" name="Metin kutusu 9"/>
          <p:cNvSpPr txBox="1"/>
          <p:nvPr/>
        </p:nvSpPr>
        <p:spPr>
          <a:xfrm>
            <a:off x="496389" y="5806068"/>
            <a:ext cx="4696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 smtClean="0">
                <a:solidFill>
                  <a:srgbClr val="FF0000"/>
                </a:solidFill>
              </a:rPr>
              <a:t>*Bölüm Sayısına göre satır ekleyiniz veya siliniz</a:t>
            </a:r>
            <a:endParaRPr lang="tr-T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3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8637" y="795347"/>
            <a:ext cx="10175966" cy="736785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Öğretim Programları Haftalık </a:t>
            </a:r>
            <a:r>
              <a:rPr lang="tr-TR" sz="2800" b="1" dirty="0">
                <a:solidFill>
                  <a:srgbClr val="FF0000"/>
                </a:solidFill>
              </a:rPr>
              <a:t>Ders Saati </a:t>
            </a:r>
            <a:r>
              <a:rPr lang="tr-TR" sz="2800" b="1" dirty="0" smtClean="0">
                <a:solidFill>
                  <a:srgbClr val="FF0000"/>
                </a:solidFill>
              </a:rPr>
              <a:t/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3333FF"/>
                </a:solidFill>
              </a:rPr>
              <a:t>(Teorik-T </a:t>
            </a:r>
            <a:r>
              <a:rPr lang="tr-TR" sz="2800" b="1" dirty="0">
                <a:solidFill>
                  <a:srgbClr val="3333FF"/>
                </a:solidFill>
              </a:rPr>
              <a:t>ve </a:t>
            </a:r>
            <a:r>
              <a:rPr lang="tr-TR" sz="2800" b="1" dirty="0" smtClean="0">
                <a:solidFill>
                  <a:srgbClr val="3333FF"/>
                </a:solidFill>
              </a:rPr>
              <a:t>Uygulama-U) </a:t>
            </a:r>
            <a:r>
              <a:rPr lang="tr-TR" sz="2800" b="1" dirty="0" smtClean="0">
                <a:solidFill>
                  <a:srgbClr val="FF0000"/>
                </a:solidFill>
              </a:rPr>
              <a:t>Analizi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50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smtClean="0">
                <a:solidFill>
                  <a:srgbClr val="C00000"/>
                </a:solidFill>
              </a:rPr>
              <a:t>* Program sayısı ikiden fazla ise başka bir slayt oluşturunuz. </a:t>
            </a:r>
            <a:endParaRPr lang="tr-TR" sz="16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204305"/>
              </p:ext>
            </p:extLst>
          </p:nvPr>
        </p:nvGraphicFramePr>
        <p:xfrm>
          <a:off x="388121" y="1943099"/>
          <a:ext cx="11407640" cy="39204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838244">
                  <a:extLst>
                    <a:ext uri="{9D8B030D-6E8A-4147-A177-3AD203B41FA5}">
                      <a16:colId xmlns:a16="http://schemas.microsoft.com/office/drawing/2014/main" val="396729521"/>
                    </a:ext>
                  </a:extLst>
                </a:gridCol>
                <a:gridCol w="2381418">
                  <a:extLst>
                    <a:ext uri="{9D8B030D-6E8A-4147-A177-3AD203B41FA5}">
                      <a16:colId xmlns:a16="http://schemas.microsoft.com/office/drawing/2014/main" val="4230344010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998447197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597081879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1590185702"/>
                    </a:ext>
                  </a:extLst>
                </a:gridCol>
                <a:gridCol w="578788">
                  <a:extLst>
                    <a:ext uri="{9D8B030D-6E8A-4147-A177-3AD203B41FA5}">
                      <a16:colId xmlns:a16="http://schemas.microsoft.com/office/drawing/2014/main" val="3309099816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079388697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455019793"/>
                    </a:ext>
                  </a:extLst>
                </a:gridCol>
                <a:gridCol w="593338">
                  <a:extLst>
                    <a:ext uri="{9D8B030D-6E8A-4147-A177-3AD203B41FA5}">
                      <a16:colId xmlns:a16="http://schemas.microsoft.com/office/drawing/2014/main" val="366569529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15627307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652825663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139787420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758982604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823616203"/>
                    </a:ext>
                  </a:extLst>
                </a:gridCol>
              </a:tblGrid>
              <a:tr h="31577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Program Adı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Sınıf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25397"/>
                  </a:ext>
                </a:extLst>
              </a:tr>
              <a:tr h="42152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8131378"/>
                  </a:ext>
                </a:extLst>
              </a:tr>
              <a:tr h="31832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BANKACILIK</a:t>
                      </a:r>
                      <a:r>
                        <a:rPr lang="tr-TR" sz="1400" b="0" baseline="0" dirty="0" smtClean="0">
                          <a:effectLst/>
                        </a:rPr>
                        <a:t> VE SİGORTACILIK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Birinci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3936730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İkinci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6344701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Üçüncü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23424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Dördüncü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64522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 Saat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8866155"/>
                  </a:ext>
                </a:extLst>
              </a:tr>
              <a:tr h="31832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MALİYE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Birinci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2805048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İkinci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7063220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Üçüncü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2586549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Dördüncü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3874186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 Saat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3453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808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8637" y="795347"/>
            <a:ext cx="10175966" cy="736785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Öğretim Programları Haftalık </a:t>
            </a:r>
            <a:r>
              <a:rPr lang="tr-TR" sz="2800" b="1" dirty="0">
                <a:solidFill>
                  <a:srgbClr val="FF0000"/>
                </a:solidFill>
              </a:rPr>
              <a:t>Ders Saati </a:t>
            </a:r>
            <a:r>
              <a:rPr lang="tr-TR" sz="2800" b="1" dirty="0" smtClean="0">
                <a:solidFill>
                  <a:srgbClr val="FF0000"/>
                </a:solidFill>
              </a:rPr>
              <a:t/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3333FF"/>
                </a:solidFill>
              </a:rPr>
              <a:t>(Teorik-T </a:t>
            </a:r>
            <a:r>
              <a:rPr lang="tr-TR" sz="2800" b="1" dirty="0">
                <a:solidFill>
                  <a:srgbClr val="3333FF"/>
                </a:solidFill>
              </a:rPr>
              <a:t>ve </a:t>
            </a:r>
            <a:r>
              <a:rPr lang="tr-TR" sz="2800" b="1" dirty="0" smtClean="0">
                <a:solidFill>
                  <a:srgbClr val="3333FF"/>
                </a:solidFill>
              </a:rPr>
              <a:t>Uygulama-U) </a:t>
            </a:r>
            <a:r>
              <a:rPr lang="tr-TR" sz="2800" b="1" dirty="0" smtClean="0">
                <a:solidFill>
                  <a:srgbClr val="FF0000"/>
                </a:solidFill>
              </a:rPr>
              <a:t>Analizi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51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smtClean="0">
                <a:solidFill>
                  <a:srgbClr val="C00000"/>
                </a:solidFill>
              </a:rPr>
              <a:t>* Program sayısı ikiden fazla ise başka bir slayt oluşturunuz. </a:t>
            </a:r>
            <a:endParaRPr lang="tr-TR" sz="16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351084"/>
              </p:ext>
            </p:extLst>
          </p:nvPr>
        </p:nvGraphicFramePr>
        <p:xfrm>
          <a:off x="388121" y="1943100"/>
          <a:ext cx="11407640" cy="394092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838244">
                  <a:extLst>
                    <a:ext uri="{9D8B030D-6E8A-4147-A177-3AD203B41FA5}">
                      <a16:colId xmlns:a16="http://schemas.microsoft.com/office/drawing/2014/main" val="396729521"/>
                    </a:ext>
                  </a:extLst>
                </a:gridCol>
                <a:gridCol w="2381418">
                  <a:extLst>
                    <a:ext uri="{9D8B030D-6E8A-4147-A177-3AD203B41FA5}">
                      <a16:colId xmlns:a16="http://schemas.microsoft.com/office/drawing/2014/main" val="4230344010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998447197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597081879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1590185702"/>
                    </a:ext>
                  </a:extLst>
                </a:gridCol>
                <a:gridCol w="578788">
                  <a:extLst>
                    <a:ext uri="{9D8B030D-6E8A-4147-A177-3AD203B41FA5}">
                      <a16:colId xmlns:a16="http://schemas.microsoft.com/office/drawing/2014/main" val="3309099816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079388697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455019793"/>
                    </a:ext>
                  </a:extLst>
                </a:gridCol>
                <a:gridCol w="593338">
                  <a:extLst>
                    <a:ext uri="{9D8B030D-6E8A-4147-A177-3AD203B41FA5}">
                      <a16:colId xmlns:a16="http://schemas.microsoft.com/office/drawing/2014/main" val="366569529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15627307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652825663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139787420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758982604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823616203"/>
                    </a:ext>
                  </a:extLst>
                </a:gridCol>
              </a:tblGrid>
              <a:tr h="30424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Program Adı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Sınıf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25397"/>
                  </a:ext>
                </a:extLst>
              </a:tr>
              <a:tr h="4061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8131378"/>
                  </a:ext>
                </a:extLst>
              </a:tr>
              <a:tr h="306701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İŞLETME YÖNETİMİ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Birinci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21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3936730"/>
                  </a:ext>
                </a:extLst>
              </a:tr>
              <a:tr h="30670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İkinci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27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6344701"/>
                  </a:ext>
                </a:extLst>
              </a:tr>
              <a:tr h="30670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Üçüncü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23424"/>
                  </a:ext>
                </a:extLst>
              </a:tr>
              <a:tr h="30670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Dördüncü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64522"/>
                  </a:ext>
                </a:extLst>
              </a:tr>
              <a:tr h="30670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 Saat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48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8866155"/>
                  </a:ext>
                </a:extLst>
              </a:tr>
              <a:tr h="306701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MUHASEBE VE VERGİ UYGULAMALARI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Birinci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2805048"/>
                  </a:ext>
                </a:extLst>
              </a:tr>
              <a:tr h="30670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İkinci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19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19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7063220"/>
                  </a:ext>
                </a:extLst>
              </a:tr>
              <a:tr h="30670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Üçüncü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2586549"/>
                  </a:ext>
                </a:extLst>
              </a:tr>
              <a:tr h="47023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Dördüncü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3874186"/>
                  </a:ext>
                </a:extLst>
              </a:tr>
              <a:tr h="30670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 Saat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3453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180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8637" y="795347"/>
            <a:ext cx="10175966" cy="736785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Öğretim Programları Haftalık </a:t>
            </a:r>
            <a:r>
              <a:rPr lang="tr-TR" sz="2800" b="1" dirty="0">
                <a:solidFill>
                  <a:srgbClr val="FF0000"/>
                </a:solidFill>
              </a:rPr>
              <a:t>Ders Saati </a:t>
            </a:r>
            <a:r>
              <a:rPr lang="tr-TR" sz="2800" b="1" dirty="0" smtClean="0">
                <a:solidFill>
                  <a:srgbClr val="FF0000"/>
                </a:solidFill>
              </a:rPr>
              <a:t/>
            </a:r>
            <a:br>
              <a:rPr lang="tr-TR" sz="2800" b="1" dirty="0" smtClean="0">
                <a:solidFill>
                  <a:srgbClr val="FF0000"/>
                </a:solidFill>
              </a:rPr>
            </a:br>
            <a:r>
              <a:rPr lang="tr-TR" sz="2800" b="1" dirty="0" smtClean="0">
                <a:solidFill>
                  <a:srgbClr val="3333FF"/>
                </a:solidFill>
              </a:rPr>
              <a:t>(Teorik-T </a:t>
            </a:r>
            <a:r>
              <a:rPr lang="tr-TR" sz="2800" b="1" dirty="0">
                <a:solidFill>
                  <a:srgbClr val="3333FF"/>
                </a:solidFill>
              </a:rPr>
              <a:t>ve </a:t>
            </a:r>
            <a:r>
              <a:rPr lang="tr-TR" sz="2800" b="1" dirty="0" smtClean="0">
                <a:solidFill>
                  <a:srgbClr val="3333FF"/>
                </a:solidFill>
              </a:rPr>
              <a:t>Uygulama-U) </a:t>
            </a:r>
            <a:r>
              <a:rPr lang="tr-TR" sz="2800" b="1" dirty="0" smtClean="0">
                <a:solidFill>
                  <a:srgbClr val="FF0000"/>
                </a:solidFill>
              </a:rPr>
              <a:t>Analizi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52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861060" y="5884023"/>
            <a:ext cx="70027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i="1" dirty="0" smtClean="0">
                <a:solidFill>
                  <a:srgbClr val="C00000"/>
                </a:solidFill>
              </a:rPr>
              <a:t>* Program sayısı ikiden fazla ise başka bir slayt oluşturunuz. </a:t>
            </a:r>
            <a:endParaRPr lang="tr-TR" sz="16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1715928"/>
              </p:ext>
            </p:extLst>
          </p:nvPr>
        </p:nvGraphicFramePr>
        <p:xfrm>
          <a:off x="388121" y="1943099"/>
          <a:ext cx="11407640" cy="392049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{BDBED569-4797-4DF1-A0F4-6AAB3CD982D8}</a:tableStyleId>
              </a:tblPr>
              <a:tblGrid>
                <a:gridCol w="1838244">
                  <a:extLst>
                    <a:ext uri="{9D8B030D-6E8A-4147-A177-3AD203B41FA5}">
                      <a16:colId xmlns:a16="http://schemas.microsoft.com/office/drawing/2014/main" val="396729521"/>
                    </a:ext>
                  </a:extLst>
                </a:gridCol>
                <a:gridCol w="2381418">
                  <a:extLst>
                    <a:ext uri="{9D8B030D-6E8A-4147-A177-3AD203B41FA5}">
                      <a16:colId xmlns:a16="http://schemas.microsoft.com/office/drawing/2014/main" val="4230344010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998447197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597081879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1590185702"/>
                    </a:ext>
                  </a:extLst>
                </a:gridCol>
                <a:gridCol w="578788">
                  <a:extLst>
                    <a:ext uri="{9D8B030D-6E8A-4147-A177-3AD203B41FA5}">
                      <a16:colId xmlns:a16="http://schemas.microsoft.com/office/drawing/2014/main" val="3309099816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079388697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455019793"/>
                    </a:ext>
                  </a:extLst>
                </a:gridCol>
                <a:gridCol w="593338">
                  <a:extLst>
                    <a:ext uri="{9D8B030D-6E8A-4147-A177-3AD203B41FA5}">
                      <a16:colId xmlns:a16="http://schemas.microsoft.com/office/drawing/2014/main" val="366569529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156273076"/>
                    </a:ext>
                  </a:extLst>
                </a:gridCol>
                <a:gridCol w="599807">
                  <a:extLst>
                    <a:ext uri="{9D8B030D-6E8A-4147-A177-3AD203B41FA5}">
                      <a16:colId xmlns:a16="http://schemas.microsoft.com/office/drawing/2014/main" val="2652825663"/>
                    </a:ext>
                  </a:extLst>
                </a:gridCol>
                <a:gridCol w="592530">
                  <a:extLst>
                    <a:ext uri="{9D8B030D-6E8A-4147-A177-3AD203B41FA5}">
                      <a16:colId xmlns:a16="http://schemas.microsoft.com/office/drawing/2014/main" val="1139787420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758982604"/>
                    </a:ext>
                  </a:extLst>
                </a:gridCol>
                <a:gridCol w="607891">
                  <a:extLst>
                    <a:ext uri="{9D8B030D-6E8A-4147-A177-3AD203B41FA5}">
                      <a16:colId xmlns:a16="http://schemas.microsoft.com/office/drawing/2014/main" val="1823616203"/>
                    </a:ext>
                  </a:extLst>
                </a:gridCol>
              </a:tblGrid>
              <a:tr h="315771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Program Adı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Sınıf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2024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Bahar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2025 Güz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925397"/>
                  </a:ext>
                </a:extLst>
              </a:tr>
              <a:tr h="42152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U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2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8131378"/>
                  </a:ext>
                </a:extLst>
              </a:tr>
              <a:tr h="31832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HALKLA</a:t>
                      </a:r>
                      <a:r>
                        <a:rPr lang="tr-TR" sz="1400" b="0" baseline="0" dirty="0" smtClean="0">
                          <a:effectLst/>
                        </a:rPr>
                        <a:t> İLİŞKİLER VE TANITIM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Birinci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23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3936730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İkinci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22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26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6344701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Üçüncü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4223424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Dördüncü Sınıf 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464522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 Saat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46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50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45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r>
                        <a:rPr lang="tr-TR" sz="1400" b="0" dirty="0" smtClean="0">
                          <a:effectLst/>
                        </a:rPr>
                        <a:t>49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98866155"/>
                  </a:ext>
                </a:extLst>
              </a:tr>
              <a:tr h="318320">
                <a:tc row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Birinci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2805048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İkinci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7063220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Üçüncü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2586549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effectLst/>
                        </a:rPr>
                        <a:t>Dördüncü Sınıf</a:t>
                      </a:r>
                      <a:endParaRPr lang="tr-T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3874186"/>
                  </a:ext>
                </a:extLst>
              </a:tr>
              <a:tr h="3183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 Saat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>
                          <a:effectLst/>
                        </a:rPr>
                        <a:t> </a:t>
                      </a:r>
                      <a:endParaRPr lang="tr-TR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400" b="0" dirty="0">
                          <a:effectLst/>
                        </a:rPr>
                        <a:t> </a:t>
                      </a:r>
                      <a:endParaRPr lang="tr-TR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3453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515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3490" y="775855"/>
            <a:ext cx="9959110" cy="729672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Çift </a:t>
            </a:r>
            <a:r>
              <a:rPr lang="tr-TR" sz="3200" b="1" dirty="0" err="1">
                <a:solidFill>
                  <a:srgbClr val="FF0000"/>
                </a:solidFill>
              </a:rPr>
              <a:t>Anadal</a:t>
            </a:r>
            <a:r>
              <a:rPr lang="tr-TR" sz="3200" b="1" dirty="0">
                <a:solidFill>
                  <a:srgbClr val="FF0000"/>
                </a:solidFill>
              </a:rPr>
              <a:t> Programı Sayısı 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1340776"/>
              </p:ext>
            </p:extLst>
          </p:nvPr>
        </p:nvGraphicFramePr>
        <p:xfrm>
          <a:off x="683490" y="1976580"/>
          <a:ext cx="11111347" cy="4318614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87180">
                  <a:extLst>
                    <a:ext uri="{9D8B030D-6E8A-4147-A177-3AD203B41FA5}">
                      <a16:colId xmlns:a16="http://schemas.microsoft.com/office/drawing/2014/main" val="4121480407"/>
                    </a:ext>
                  </a:extLst>
                </a:gridCol>
                <a:gridCol w="3077703">
                  <a:extLst>
                    <a:ext uri="{9D8B030D-6E8A-4147-A177-3AD203B41FA5}">
                      <a16:colId xmlns:a16="http://schemas.microsoft.com/office/drawing/2014/main" val="2643212052"/>
                    </a:ext>
                  </a:extLst>
                </a:gridCol>
                <a:gridCol w="2519812">
                  <a:extLst>
                    <a:ext uri="{9D8B030D-6E8A-4147-A177-3AD203B41FA5}">
                      <a16:colId xmlns:a16="http://schemas.microsoft.com/office/drawing/2014/main" val="3742807400"/>
                    </a:ext>
                  </a:extLst>
                </a:gridCol>
                <a:gridCol w="2826652">
                  <a:extLst>
                    <a:ext uri="{9D8B030D-6E8A-4147-A177-3AD203B41FA5}">
                      <a16:colId xmlns:a16="http://schemas.microsoft.com/office/drawing/2014/main" val="3898239322"/>
                    </a:ext>
                  </a:extLst>
                </a:gridCol>
              </a:tblGrid>
              <a:tr h="402501"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Çift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Anadal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Programı 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Sayısı (Varsa)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57848"/>
                  </a:ext>
                </a:extLst>
              </a:tr>
              <a:tr h="54374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err="1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Anadal</a:t>
                      </a: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Program </a:t>
                      </a:r>
                      <a:r>
                        <a:rPr lang="tr-TR" sz="1200" b="1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(Varsa, aşağıdaki bilgileri yazınız) </a:t>
                      </a:r>
                      <a:endParaRPr lang="tr-TR" sz="1200" b="1" i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Çift </a:t>
                      </a:r>
                      <a:r>
                        <a:rPr lang="tr-TR" sz="20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Anadal</a:t>
                      </a:r>
                      <a:r>
                        <a:rPr lang="tr-TR" sz="20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 Programı </a:t>
                      </a:r>
                      <a:r>
                        <a:rPr lang="tr-TR" sz="1200" b="1" i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(Varsa, aşağıdaki bilgileri yazınız) </a:t>
                      </a:r>
                      <a:endParaRPr lang="tr-TR" sz="1200" b="1" i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538338"/>
                  </a:ext>
                </a:extLst>
              </a:tr>
              <a:tr h="67720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Birim / Bölüm Adı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Bilim - Sanat Dalı/ Program Adı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Birim / Bölüm Adı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Ana Bilim - Sanat Dalı/ Program Adı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3862211"/>
                  </a:ext>
                </a:extLst>
              </a:tr>
              <a:tr h="4025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Pazarlama</a:t>
                      </a:r>
                      <a:r>
                        <a:rPr lang="tr-TR" sz="2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ve Reklamcılık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Halkla İlişkiler ve Tanıtım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Yönetim ve Organizasyon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İşletme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5322725"/>
                  </a:ext>
                </a:extLst>
              </a:tr>
              <a:tr h="4025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8508549"/>
                  </a:ext>
                </a:extLst>
              </a:tr>
              <a:tr h="4025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0554058"/>
                  </a:ext>
                </a:extLst>
              </a:tr>
              <a:tr h="4094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6659235"/>
                  </a:ext>
                </a:extLst>
              </a:tr>
              <a:tr h="4094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5670731"/>
                  </a:ext>
                </a:extLst>
              </a:tr>
              <a:tr h="4094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0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810" marR="3810" marT="381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59820116"/>
                  </a:ext>
                </a:extLst>
              </a:tr>
            </a:tbl>
          </a:graphicData>
        </a:graphic>
      </p:graphicFrame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7271" y="6309753"/>
            <a:ext cx="388992" cy="39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2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conveyor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</a:t>
            </a:r>
            <a:r>
              <a:rPr lang="tr-TR" sz="9600" b="1" dirty="0" smtClean="0">
                <a:solidFill>
                  <a:srgbClr val="FF0000"/>
                </a:solidFill>
              </a:rPr>
              <a:t>Altyapı ve Tesisler</a:t>
            </a:r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74" y="827949"/>
            <a:ext cx="10680402" cy="6415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Eğitim Alanları (Derslikler)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t>13.01.2026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548542"/>
              </p:ext>
            </p:extLst>
          </p:nvPr>
        </p:nvGraphicFramePr>
        <p:xfrm>
          <a:off x="221647" y="1783599"/>
          <a:ext cx="11637843" cy="409072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45889">
                  <a:extLst>
                    <a:ext uri="{9D8B030D-6E8A-4147-A177-3AD203B41FA5}">
                      <a16:colId xmlns:a16="http://schemas.microsoft.com/office/drawing/2014/main" val="1220849960"/>
                    </a:ext>
                  </a:extLst>
                </a:gridCol>
                <a:gridCol w="596626">
                  <a:extLst>
                    <a:ext uri="{9D8B030D-6E8A-4147-A177-3AD203B41FA5}">
                      <a16:colId xmlns:a16="http://schemas.microsoft.com/office/drawing/2014/main" val="3833236595"/>
                    </a:ext>
                  </a:extLst>
                </a:gridCol>
                <a:gridCol w="556553">
                  <a:extLst>
                    <a:ext uri="{9D8B030D-6E8A-4147-A177-3AD203B41FA5}">
                      <a16:colId xmlns:a16="http://schemas.microsoft.com/office/drawing/2014/main" val="2496164022"/>
                    </a:ext>
                  </a:extLst>
                </a:gridCol>
                <a:gridCol w="1020347">
                  <a:extLst>
                    <a:ext uri="{9D8B030D-6E8A-4147-A177-3AD203B41FA5}">
                      <a16:colId xmlns:a16="http://schemas.microsoft.com/office/drawing/2014/main" val="4264679598"/>
                    </a:ext>
                  </a:extLst>
                </a:gridCol>
                <a:gridCol w="890485">
                  <a:extLst>
                    <a:ext uri="{9D8B030D-6E8A-4147-A177-3AD203B41FA5}">
                      <a16:colId xmlns:a16="http://schemas.microsoft.com/office/drawing/2014/main" val="2326609026"/>
                    </a:ext>
                  </a:extLst>
                </a:gridCol>
                <a:gridCol w="1011071">
                  <a:extLst>
                    <a:ext uri="{9D8B030D-6E8A-4147-A177-3AD203B41FA5}">
                      <a16:colId xmlns:a16="http://schemas.microsoft.com/office/drawing/2014/main" val="2640431626"/>
                    </a:ext>
                  </a:extLst>
                </a:gridCol>
                <a:gridCol w="1113106">
                  <a:extLst>
                    <a:ext uri="{9D8B030D-6E8A-4147-A177-3AD203B41FA5}">
                      <a16:colId xmlns:a16="http://schemas.microsoft.com/office/drawing/2014/main" val="1704569698"/>
                    </a:ext>
                  </a:extLst>
                </a:gridCol>
                <a:gridCol w="1210052">
                  <a:extLst>
                    <a:ext uri="{9D8B030D-6E8A-4147-A177-3AD203B41FA5}">
                      <a16:colId xmlns:a16="http://schemas.microsoft.com/office/drawing/2014/main" val="293221785"/>
                    </a:ext>
                  </a:extLst>
                </a:gridCol>
                <a:gridCol w="867745">
                  <a:extLst>
                    <a:ext uri="{9D8B030D-6E8A-4147-A177-3AD203B41FA5}">
                      <a16:colId xmlns:a16="http://schemas.microsoft.com/office/drawing/2014/main" val="1854097096"/>
                    </a:ext>
                  </a:extLst>
                </a:gridCol>
                <a:gridCol w="1030750">
                  <a:extLst>
                    <a:ext uri="{9D8B030D-6E8A-4147-A177-3AD203B41FA5}">
                      <a16:colId xmlns:a16="http://schemas.microsoft.com/office/drawing/2014/main" val="3090137349"/>
                    </a:ext>
                  </a:extLst>
                </a:gridCol>
                <a:gridCol w="895219">
                  <a:extLst>
                    <a:ext uri="{9D8B030D-6E8A-4147-A177-3AD203B41FA5}">
                      <a16:colId xmlns:a16="http://schemas.microsoft.com/office/drawing/2014/main" val="3414406660"/>
                    </a:ext>
                  </a:extLst>
                </a:gridCol>
              </a:tblGrid>
              <a:tr h="8478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EĞİTİM ALANI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(Adet 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Alanı (m</a:t>
                      </a:r>
                      <a:r>
                        <a:rPr lang="tr-TR" sz="1200" baseline="30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Kapasitesi </a:t>
                      </a:r>
                      <a:endParaRPr lang="tr-TR" sz="1200" dirty="0" smtClean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(Kişi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Haftalık Kullanım Süresi (Saat)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Bilgisayar ve Projeksiyon Cihazı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Akılla Tahta Bulunan Eğitim Alanı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Sayısı*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Kablolu İnternet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>
                          <a:solidFill>
                            <a:srgbClr val="FF0000"/>
                          </a:solidFill>
                          <a:effectLst/>
                        </a:rPr>
                        <a:t>Wi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-Fi Bulunan Eğitim </a:t>
                      </a:r>
                      <a:r>
                        <a:rPr lang="tr-TR" sz="1200" dirty="0" smtClean="0">
                          <a:solidFill>
                            <a:srgbClr val="FF0000"/>
                          </a:solidFill>
                          <a:effectLst/>
                        </a:rPr>
                        <a:t>Alanı* </a:t>
                      </a:r>
                      <a:r>
                        <a:rPr lang="tr-TR" sz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12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8526242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Amfi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3054121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Sınıf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800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1217419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Atölye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5020696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Seminer Salonu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100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4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7436090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effectLst/>
                          <a:latin typeface="+mn-lt"/>
                        </a:rPr>
                        <a:t>Toplantı Salonu</a:t>
                      </a:r>
                      <a:endParaRPr lang="tr-TR" sz="1400" b="1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57059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Orkestra Dersliği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8175027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Drama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6180153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Öğrenci Çalışma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5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3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694459144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Proje Odası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87263818"/>
                  </a:ext>
                </a:extLst>
              </a:tr>
              <a:tr h="457514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Eğitim Laboratuvarı (Ders Uygulaması)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3966128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Teknoloji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98731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effectLst/>
                        </a:rPr>
                        <a:t>Bilgisayar Laboratuvarı</a:t>
                      </a:r>
                      <a:endParaRPr lang="tr-TR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40+1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18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565190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                                </a:t>
                      </a: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971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56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7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11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6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08615432"/>
                  </a:ext>
                </a:extLst>
              </a:tr>
            </a:tbl>
          </a:graphicData>
        </a:graphic>
      </p:graphicFrame>
      <p:sp>
        <p:nvSpPr>
          <p:cNvPr id="7" name="Metin kutusu 6"/>
          <p:cNvSpPr txBox="1"/>
          <p:nvPr/>
        </p:nvSpPr>
        <p:spPr>
          <a:xfrm>
            <a:off x="109366" y="6017843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tabloda verilen eğitim alanlarına göre cevaplayınız.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151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535" y="856084"/>
            <a:ext cx="10140376" cy="641500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Altyapı ve Tesisler: </a:t>
            </a:r>
            <a:r>
              <a:rPr lang="tr-TR" sz="2800" b="1" dirty="0" smtClean="0">
                <a:solidFill>
                  <a:srgbClr val="485793"/>
                </a:solidFill>
                <a:latin typeface="+mn-lt"/>
              </a:rPr>
              <a:t>Sağlık, Sosyal, Kültürel ve Sportif Alanlar</a:t>
            </a:r>
            <a:endParaRPr lang="tr-TR" sz="2800" dirty="0">
              <a:solidFill>
                <a:srgbClr val="485793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3CDD7-1D31-4C3E-A0CE-1E28865E3744}" type="datetime1">
              <a:rPr lang="tr-TR" smtClean="0"/>
              <a:t>13.01.2026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56</a:t>
            </a:fld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2324905"/>
              </p:ext>
            </p:extLst>
          </p:nvPr>
        </p:nvGraphicFramePr>
        <p:xfrm>
          <a:off x="416285" y="2039839"/>
          <a:ext cx="11406260" cy="38123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245606">
                  <a:extLst>
                    <a:ext uri="{9D8B030D-6E8A-4147-A177-3AD203B41FA5}">
                      <a16:colId xmlns:a16="http://schemas.microsoft.com/office/drawing/2014/main" val="2460247606"/>
                    </a:ext>
                  </a:extLst>
                </a:gridCol>
                <a:gridCol w="1847273">
                  <a:extLst>
                    <a:ext uri="{9D8B030D-6E8A-4147-A177-3AD203B41FA5}">
                      <a16:colId xmlns:a16="http://schemas.microsoft.com/office/drawing/2014/main" val="4105699901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040123906"/>
                    </a:ext>
                  </a:extLst>
                </a:gridCol>
                <a:gridCol w="2761672">
                  <a:extLst>
                    <a:ext uri="{9D8B030D-6E8A-4147-A177-3AD203B41FA5}">
                      <a16:colId xmlns:a16="http://schemas.microsoft.com/office/drawing/2014/main" val="2265738279"/>
                    </a:ext>
                  </a:extLst>
                </a:gridCol>
              </a:tblGrid>
              <a:tr h="6521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+mn-lt"/>
                        </a:rPr>
                        <a:t>Sağlık, Sosyal, Kültürel ve Sportif Alanlar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Sayısı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Adet 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Alanı (m</a:t>
                      </a:r>
                      <a:r>
                        <a:rPr lang="tr-TR" sz="2000" b="1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Kapasitesi (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Kişi Sayısı)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913081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Açık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240</a:t>
                      </a: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400" dirty="0" smtClean="0">
                          <a:effectLst/>
                          <a:latin typeface="+mn-lt"/>
                        </a:rPr>
                        <a:t>12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4656843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Kapalı Spor Sahası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>
                          <a:effectLst/>
                          <a:latin typeface="+mn-lt"/>
                        </a:rPr>
                        <a:t> </a:t>
                      </a:r>
                      <a:endParaRPr lang="tr-TR" sz="2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71548376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Kantin/Kafeterya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70</a:t>
                      </a: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400" dirty="0" smtClean="0">
                          <a:effectLst/>
                          <a:latin typeface="+mn-lt"/>
                        </a:rPr>
                        <a:t>50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1803737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Yemekhane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92</a:t>
                      </a: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400" dirty="0" smtClean="0">
                          <a:effectLst/>
                          <a:latin typeface="+mn-lt"/>
                        </a:rPr>
                        <a:t>50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2970105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Mescit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4818349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</a:rPr>
                        <a:t>Öğrenci Kulüp Odası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endParaRPr lang="tr-TR" sz="2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400" dirty="0" smtClean="0">
                          <a:effectLst/>
                          <a:latin typeface="+mn-lt"/>
                        </a:rPr>
                        <a:t>5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6029490"/>
                  </a:ext>
                </a:extLst>
              </a:tr>
              <a:tr h="45145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 TOPLAM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endParaRPr lang="tr-TR" sz="2400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2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2028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63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24960"/>
            <a:ext cx="10140376" cy="616225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Fiziksel Yapı: </a:t>
            </a:r>
            <a:r>
              <a:rPr lang="tr-TR" sz="2800" b="1" dirty="0" smtClean="0">
                <a:solidFill>
                  <a:srgbClr val="3333FF"/>
                </a:solidFill>
                <a:latin typeface="+mn-lt"/>
              </a:rPr>
              <a:t>Hizmet Alanları</a:t>
            </a:r>
            <a:endParaRPr lang="tr-TR" sz="28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F372-F79F-47DF-8DAA-DBE12665072C}" type="datetime1">
              <a:rPr lang="tr-TR" smtClean="0"/>
              <a:t>13.01.2026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57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896331"/>
              </p:ext>
            </p:extLst>
          </p:nvPr>
        </p:nvGraphicFramePr>
        <p:xfrm>
          <a:off x="346080" y="2068815"/>
          <a:ext cx="11572685" cy="3090196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436116">
                  <a:extLst>
                    <a:ext uri="{9D8B030D-6E8A-4147-A177-3AD203B41FA5}">
                      <a16:colId xmlns:a16="http://schemas.microsoft.com/office/drawing/2014/main" val="3971967903"/>
                    </a:ext>
                  </a:extLst>
                </a:gridCol>
                <a:gridCol w="1023186">
                  <a:extLst>
                    <a:ext uri="{9D8B030D-6E8A-4147-A177-3AD203B41FA5}">
                      <a16:colId xmlns:a16="http://schemas.microsoft.com/office/drawing/2014/main" val="4094087159"/>
                    </a:ext>
                  </a:extLst>
                </a:gridCol>
                <a:gridCol w="1560945">
                  <a:extLst>
                    <a:ext uri="{9D8B030D-6E8A-4147-A177-3AD203B41FA5}">
                      <a16:colId xmlns:a16="http://schemas.microsoft.com/office/drawing/2014/main" val="416363929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1810272846"/>
                    </a:ext>
                  </a:extLst>
                </a:gridCol>
                <a:gridCol w="2493819">
                  <a:extLst>
                    <a:ext uri="{9D8B030D-6E8A-4147-A177-3AD203B41FA5}">
                      <a16:colId xmlns:a16="http://schemas.microsoft.com/office/drawing/2014/main" val="2143473600"/>
                    </a:ext>
                  </a:extLst>
                </a:gridCol>
                <a:gridCol w="2506910">
                  <a:extLst>
                    <a:ext uri="{9D8B030D-6E8A-4147-A177-3AD203B41FA5}">
                      <a16:colId xmlns:a16="http://schemas.microsoft.com/office/drawing/2014/main" val="690554438"/>
                    </a:ext>
                  </a:extLst>
                </a:gridCol>
              </a:tblGrid>
              <a:tr h="861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  <a:latin typeface="+mn-lt"/>
                        </a:rPr>
                        <a:t> </a:t>
                      </a:r>
                      <a:endParaRPr lang="tr-TR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Sayısı (Adet)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Alanı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Çalışma Odası Başına Düşen Personel Sayısı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Başına Düşen Fiziksel Alan (m</a:t>
                      </a:r>
                      <a:r>
                        <a:rPr lang="tr-TR" sz="2000" baseline="30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)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42411976"/>
                  </a:ext>
                </a:extLst>
              </a:tr>
              <a:tr h="9084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Akademik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16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10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228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1,6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14,25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05282906"/>
                  </a:ext>
                </a:extLst>
              </a:tr>
              <a:tr h="6049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İdari Personel Hizmet Alanları</a:t>
                      </a:r>
                      <a:endParaRPr lang="tr-TR" sz="2000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15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10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297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1,5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19,8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89105459"/>
                  </a:ext>
                </a:extLst>
              </a:tr>
              <a:tr h="600677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                              </a:t>
                      </a:r>
                      <a:r>
                        <a:rPr lang="tr-TR" sz="2000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31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20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525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0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3,1</a:t>
                      </a:r>
                      <a:endParaRPr lang="tr-TR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34,05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39653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8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869769"/>
            <a:ext cx="11381451" cy="664501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Bilgi ve Teknoloji Kaynakları</a:t>
            </a:r>
            <a:endParaRPr lang="tr-TR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6622458"/>
              </p:ext>
            </p:extLst>
          </p:nvPr>
        </p:nvGraphicFramePr>
        <p:xfrm>
          <a:off x="566530" y="1902691"/>
          <a:ext cx="11372921" cy="4014527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Masaüstü Bilgisayar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Faks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r>
                        <a:rPr lang="tr-TR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Akıllı Tahta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Fotoğraf Makinesi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Fotokopi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Kulaklık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Hoparlör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Tarayıcı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Mikroskop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>
                          <a:effectLst/>
                        </a:rPr>
                        <a:t> </a:t>
                      </a:r>
                      <a:r>
                        <a:rPr lang="tr-TR" sz="1800" b="1" dirty="0" smtClean="0">
                          <a:effectLst/>
                        </a:rPr>
                        <a:t>1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Barkod 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 smtClean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1800" b="1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61231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t>13.01.2026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58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cihazların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 fontScale="40000" lnSpcReduction="20000"/>
          </a:bodyPr>
          <a:lstStyle/>
          <a:p>
            <a:r>
              <a:rPr lang="tr-TR" sz="18500" b="1" dirty="0">
                <a:solidFill>
                  <a:srgbClr val="3333FF"/>
                </a:solidFill>
              </a:rPr>
              <a:t>Araştırma ve </a:t>
            </a:r>
            <a:r>
              <a:rPr lang="tr-TR" sz="18500" b="1" dirty="0" smtClean="0">
                <a:solidFill>
                  <a:srgbClr val="3333FF"/>
                </a:solidFill>
              </a:rPr>
              <a:t>Geliştirme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  <a:p>
            <a:r>
              <a:rPr lang="tr-TR" sz="9600" b="1" dirty="0" smtClean="0">
                <a:solidFill>
                  <a:srgbClr val="FF0000"/>
                </a:solidFill>
              </a:rPr>
              <a:t>Bilimsel</a:t>
            </a:r>
            <a:r>
              <a:rPr lang="tr-TR" sz="9600" b="1" dirty="0">
                <a:solidFill>
                  <a:srgbClr val="FF0000"/>
                </a:solidFill>
              </a:rPr>
              <a:t>, Sosyal, Kültürel ve Sportif </a:t>
            </a:r>
            <a:r>
              <a:rPr lang="tr-TR" sz="9600" b="1" dirty="0" smtClean="0">
                <a:solidFill>
                  <a:srgbClr val="FF0000"/>
                </a:solidFill>
              </a:rPr>
              <a:t>Faaliyetler</a:t>
            </a:r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35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t>13.01.2026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Unvan 3"/>
          <p:cNvSpPr>
            <a:spLocks noGrp="1"/>
          </p:cNvSpPr>
          <p:nvPr>
            <p:ph type="title"/>
          </p:nvPr>
        </p:nvSpPr>
        <p:spPr>
          <a:xfrm>
            <a:off x="101600" y="792260"/>
            <a:ext cx="10704945" cy="624961"/>
          </a:xfrm>
        </p:spPr>
        <p:txBody>
          <a:bodyPr>
            <a:normAutofit/>
          </a:bodyPr>
          <a:lstStyle/>
          <a:p>
            <a:pPr algn="ctr"/>
            <a:r>
              <a:rPr lang="tr-TR" sz="2800" b="1" smtClean="0">
                <a:solidFill>
                  <a:srgbClr val="FF0000"/>
                </a:solidFill>
              </a:rPr>
              <a:t>YÖNETİM: </a:t>
            </a:r>
            <a:r>
              <a:rPr lang="tr-TR" sz="2800" b="1" smtClean="0">
                <a:solidFill>
                  <a:srgbClr val="3333FF"/>
                </a:solidFill>
              </a:rPr>
              <a:t>Ana Bilim/Sanat Dalı / Program Başkanlıkları</a:t>
            </a:r>
            <a:endParaRPr lang="tr-TR" sz="28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1512852"/>
              </p:ext>
            </p:extLst>
          </p:nvPr>
        </p:nvGraphicFramePr>
        <p:xfrm>
          <a:off x="496390" y="1820179"/>
          <a:ext cx="11390810" cy="3297514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873357">
                  <a:extLst>
                    <a:ext uri="{9D8B030D-6E8A-4147-A177-3AD203B41FA5}">
                      <a16:colId xmlns:a16="http://schemas.microsoft.com/office/drawing/2014/main" val="2286719321"/>
                    </a:ext>
                  </a:extLst>
                </a:gridCol>
                <a:gridCol w="3232527">
                  <a:extLst>
                    <a:ext uri="{9D8B030D-6E8A-4147-A177-3AD203B41FA5}">
                      <a16:colId xmlns:a16="http://schemas.microsoft.com/office/drawing/2014/main" val="809016168"/>
                    </a:ext>
                  </a:extLst>
                </a:gridCol>
                <a:gridCol w="5284926">
                  <a:extLst>
                    <a:ext uri="{9D8B030D-6E8A-4147-A177-3AD203B41FA5}">
                      <a16:colId xmlns:a16="http://schemas.microsoft.com/office/drawing/2014/main" val="2705893195"/>
                    </a:ext>
                  </a:extLst>
                </a:gridCol>
              </a:tblGrid>
              <a:tr h="5543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Bölüm Adı*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Ana Bilim/Sanat Dalı Adı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Ana Bilim/Sanat Dalı Başkanı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 smtClean="0">
                          <a:solidFill>
                            <a:srgbClr val="FF0000"/>
                          </a:solidFill>
                          <a:effectLst/>
                        </a:rPr>
                        <a:t>Ünvanı</a:t>
                      </a:r>
                      <a:r>
                        <a:rPr lang="tr-TR" sz="1600" dirty="0" smtClean="0">
                          <a:solidFill>
                            <a:srgbClr val="FF0000"/>
                          </a:solidFill>
                          <a:effectLst/>
                        </a:rPr>
                        <a:t> Adı Soyadı</a:t>
                      </a:r>
                      <a:endParaRPr lang="tr-TR" sz="16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31762872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Finans-Bankacılık ve Sigortacılık</a:t>
                      </a: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Bankacılık ve </a:t>
                      </a:r>
                      <a:r>
                        <a:rPr lang="tr-TR" sz="1100" dirty="0" smtClean="0">
                          <a:effectLst/>
                        </a:rPr>
                        <a:t>Sigortacılık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Doç. Dr. Çiğdem KARIŞ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63747212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Times New Roman" panose="02020603050405020304" pitchFamily="18" charset="0"/>
                        </a:rPr>
                        <a:t>Finans-Bankacılık ve Sigortacılık</a:t>
                      </a:r>
                      <a:endParaRPr kumimoji="0" lang="tr-TR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Maliye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Doç. Dr. Çiğdem KARIŞ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400377796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Yönetim ve Organizasyon</a:t>
                      </a:r>
                    </a:p>
                    <a:p>
                      <a:endParaRPr lang="tr-TR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İşletme Yönetimi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err="1" smtClean="0">
                          <a:effectLst/>
                          <a:latin typeface="+mn-lt"/>
                        </a:rPr>
                        <a:t>Öğr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.</a:t>
                      </a:r>
                      <a:r>
                        <a:rPr lang="tr-TR" sz="1100" baseline="0" dirty="0" smtClean="0">
                          <a:effectLst/>
                          <a:latin typeface="+mn-lt"/>
                        </a:rPr>
                        <a:t> Gör. Nurhan ŞENER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27662733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Pazarlama ve Reklamcılık</a:t>
                      </a:r>
                    </a:p>
                    <a:p>
                      <a:endParaRPr lang="tr-TR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Halkla İlişkiler ve Tanıtım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err="1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1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 Gör. Güliz YILMAZ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18824849"/>
                  </a:ext>
                </a:extLst>
              </a:tr>
              <a:tr h="27088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effectLst/>
                          <a:latin typeface="+mn-lt"/>
                        </a:rPr>
                        <a:t>Muhasebe</a:t>
                      </a:r>
                      <a:r>
                        <a:rPr lang="tr-TR" sz="1800" baseline="0" dirty="0" smtClean="0">
                          <a:effectLst/>
                          <a:latin typeface="+mn-lt"/>
                        </a:rPr>
                        <a:t> ve Vergi</a:t>
                      </a:r>
                      <a:endParaRPr lang="tr-TR" sz="18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endParaRPr lang="tr-TR" dirty="0"/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Muhasebe</a:t>
                      </a:r>
                      <a:r>
                        <a:rPr lang="tr-TR" sz="1100" baseline="0" dirty="0" smtClean="0">
                          <a:effectLst/>
                        </a:rPr>
                        <a:t> ve Vergi Uygulamaları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err="1" smtClean="0">
                          <a:effectLst/>
                          <a:latin typeface="+mn-lt"/>
                        </a:rPr>
                        <a:t>Öğr</a:t>
                      </a:r>
                      <a:r>
                        <a:rPr lang="tr-TR" sz="1100" dirty="0" smtClean="0">
                          <a:effectLst/>
                          <a:latin typeface="+mn-lt"/>
                        </a:rPr>
                        <a:t>. Gör. Yüksel</a:t>
                      </a:r>
                      <a:r>
                        <a:rPr lang="tr-TR" sz="1100" baseline="0" dirty="0" smtClean="0">
                          <a:effectLst/>
                          <a:latin typeface="+mn-lt"/>
                        </a:rPr>
                        <a:t> KELEŞ </a:t>
                      </a:r>
                      <a:endParaRPr lang="tr-TR" sz="11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716882172"/>
                  </a:ext>
                </a:extLst>
              </a:tr>
            </a:tbl>
          </a:graphicData>
        </a:graphic>
      </p:graphicFrame>
      <p:sp>
        <p:nvSpPr>
          <p:cNvPr id="11" name="Metin kutusu 10"/>
          <p:cNvSpPr txBox="1"/>
          <p:nvPr/>
        </p:nvSpPr>
        <p:spPr>
          <a:xfrm>
            <a:off x="496389" y="5806068"/>
            <a:ext cx="4696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i="1" dirty="0" smtClean="0">
                <a:solidFill>
                  <a:srgbClr val="FF0000"/>
                </a:solidFill>
              </a:rPr>
              <a:t>*Bölüm Sayısına göre satır ekleyiniz veya siliniz</a:t>
            </a:r>
            <a:endParaRPr lang="tr-TR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96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822035"/>
            <a:ext cx="10352730" cy="587027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solidFill>
                  <a:srgbClr val="FF0000"/>
                </a:solidFill>
              </a:rPr>
              <a:t>Araştırma ve Geliştirme Faaliyetleri: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24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60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5553390"/>
              </p:ext>
            </p:extLst>
          </p:nvPr>
        </p:nvGraphicFramePr>
        <p:xfrm>
          <a:off x="241378" y="1968423"/>
          <a:ext cx="11466917" cy="39401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886596">
                  <a:extLst>
                    <a:ext uri="{9D8B030D-6E8A-4147-A177-3AD203B41FA5}">
                      <a16:colId xmlns:a16="http://schemas.microsoft.com/office/drawing/2014/main" val="907143591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719348450"/>
                    </a:ext>
                  </a:extLst>
                </a:gridCol>
                <a:gridCol w="695738">
                  <a:extLst>
                    <a:ext uri="{9D8B030D-6E8A-4147-A177-3AD203B41FA5}">
                      <a16:colId xmlns:a16="http://schemas.microsoft.com/office/drawing/2014/main" val="883096862"/>
                    </a:ext>
                  </a:extLst>
                </a:gridCol>
              </a:tblGrid>
              <a:tr h="257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1560882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(Q1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1765200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(Q2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9042241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(Q3 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306817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yayımlanmış makale (Q4* olarak taranan dergide)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9219863"/>
                  </a:ext>
                </a:extLst>
              </a:tr>
              <a:tr h="453353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27050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ÜAK ve Trabzon Üniversitesi senatosu </a:t>
                      </a:r>
                      <a:r>
                        <a:rPr lang="tr-TR" sz="1400" dirty="0">
                          <a:effectLst/>
                        </a:rPr>
                        <a:t>tarafından belirlenen uluslararası alan endekslerinde taranan dergilerde yayımlanmış makale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360805"/>
                  </a:ext>
                </a:extLst>
              </a:tr>
              <a:tr h="20428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dirty="0">
                          <a:effectLst/>
                        </a:rPr>
                        <a:t>Diğer uluslararası hakemli dergilerde yayınlanmış araştırma makalesi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0286879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TR Dizin tarafından taranan </a:t>
                      </a:r>
                      <a:r>
                        <a:rPr lang="tr-TR" sz="1400" dirty="0">
                          <a:effectLst/>
                        </a:rPr>
                        <a:t>ulusal hakemli dergilerde yayınlanmış makale </a:t>
                      </a:r>
                      <a:endParaRPr lang="tr-TR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5791476"/>
                  </a:ext>
                </a:extLst>
              </a:tr>
              <a:tr h="432423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TR Dizin tarafından taranan ulusal hakemli dergiler dışındaki ulusal hakemli dergilerde yayımlanmış makale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825469"/>
                  </a:ext>
                </a:extLst>
              </a:tr>
              <a:tr h="414542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Diğer hakemli dergide yayımlanmış editöre mektup, araştırma notu, özet veya kitap kritiği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30715490"/>
                  </a:ext>
                </a:extLst>
              </a:tr>
              <a:tr h="21857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10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643169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3337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41378" y="822035"/>
            <a:ext cx="10352730" cy="452583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Makale 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Bilgileri</a:t>
            </a:r>
            <a:endParaRPr lang="tr-TR" sz="24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61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229896"/>
              </p:ext>
            </p:extLst>
          </p:nvPr>
        </p:nvGraphicFramePr>
        <p:xfrm>
          <a:off x="361450" y="2051551"/>
          <a:ext cx="11466917" cy="340395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886596">
                  <a:extLst>
                    <a:ext uri="{9D8B030D-6E8A-4147-A177-3AD203B41FA5}">
                      <a16:colId xmlns:a16="http://schemas.microsoft.com/office/drawing/2014/main" val="907143591"/>
                    </a:ext>
                  </a:extLst>
                </a:gridCol>
                <a:gridCol w="884583">
                  <a:extLst>
                    <a:ext uri="{9D8B030D-6E8A-4147-A177-3AD203B41FA5}">
                      <a16:colId xmlns:a16="http://schemas.microsoft.com/office/drawing/2014/main" val="719348450"/>
                    </a:ext>
                  </a:extLst>
                </a:gridCol>
                <a:gridCol w="695738">
                  <a:extLst>
                    <a:ext uri="{9D8B030D-6E8A-4147-A177-3AD203B41FA5}">
                      <a16:colId xmlns:a16="http://schemas.microsoft.com/office/drawing/2014/main" val="883096862"/>
                    </a:ext>
                  </a:extLst>
                </a:gridCol>
              </a:tblGrid>
              <a:tr h="2579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MAKALELER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1560882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</a:t>
                      </a:r>
                      <a:r>
                        <a:rPr lang="tr-TR" sz="1400" dirty="0">
                          <a:solidFill>
                            <a:srgbClr val="3333FF"/>
                          </a:solidFill>
                          <a:effectLst/>
                        </a:rPr>
                        <a:t>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0,555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0,111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81765200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(Q1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99042241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306817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27050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Q2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79219863"/>
                  </a:ext>
                </a:extLst>
              </a:tr>
              <a:tr h="4533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(Q3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85360805"/>
                  </a:ext>
                </a:extLst>
              </a:tr>
              <a:tr h="2042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Q3 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0286879"/>
                  </a:ext>
                </a:extLst>
              </a:tr>
              <a:tr h="387444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50840" algn="l"/>
                        </a:tabLst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üyesi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0,444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0,444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55791476"/>
                  </a:ext>
                </a:extLst>
              </a:tr>
              <a:tr h="432423">
                <a:tc>
                  <a:txBody>
                    <a:bodyPr/>
                    <a:lstStyle/>
                    <a:p>
                      <a:pPr marL="36195" marR="36195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ESCI, SCI-E, SSCI veya AHCI </a:t>
                      </a:r>
                      <a:r>
                        <a:rPr lang="tr-TR" sz="1400" dirty="0" smtClean="0">
                          <a:effectLst/>
                        </a:rPr>
                        <a:t>kapsamındaki dergilerde (</a:t>
                      </a:r>
                      <a:r>
                        <a:rPr lang="tr-TR" sz="1400" dirty="0" smtClean="0">
                          <a:solidFill>
                            <a:srgbClr val="3333FF"/>
                          </a:solidFill>
                          <a:effectLst/>
                        </a:rPr>
                        <a:t>Q4* olarak taranan dergide</a:t>
                      </a:r>
                      <a:r>
                        <a:rPr lang="tr-TR" sz="1400" dirty="0" smtClean="0">
                          <a:effectLst/>
                        </a:rPr>
                        <a:t>)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400" u="sng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öğretim elemanı </a:t>
                      </a: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başına düşen yayın sayısı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44825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763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8418" y="820987"/>
            <a:ext cx="10446528" cy="600893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Yıllara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Göre </a:t>
            </a: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Kitap Bilgileri</a:t>
            </a:r>
            <a:endParaRPr lang="tr-TR" sz="24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607130"/>
              </p:ext>
            </p:extLst>
          </p:nvPr>
        </p:nvGraphicFramePr>
        <p:xfrm>
          <a:off x="457201" y="1992512"/>
          <a:ext cx="11374581" cy="37952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89274">
                  <a:extLst>
                    <a:ext uri="{9D8B030D-6E8A-4147-A177-3AD203B41FA5}">
                      <a16:colId xmlns:a16="http://schemas.microsoft.com/office/drawing/2014/main" val="2411480335"/>
                    </a:ext>
                  </a:extLst>
                </a:gridCol>
                <a:gridCol w="790980">
                  <a:extLst>
                    <a:ext uri="{9D8B030D-6E8A-4147-A177-3AD203B41FA5}">
                      <a16:colId xmlns:a16="http://schemas.microsoft.com/office/drawing/2014/main" val="2740012930"/>
                    </a:ext>
                  </a:extLst>
                </a:gridCol>
                <a:gridCol w="794327">
                  <a:extLst>
                    <a:ext uri="{9D8B030D-6E8A-4147-A177-3AD203B41FA5}">
                      <a16:colId xmlns:a16="http://schemas.microsoft.com/office/drawing/2014/main" val="2939442849"/>
                    </a:ext>
                  </a:extLst>
                </a:gridCol>
              </a:tblGrid>
              <a:tr h="335052"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KİTAPLAR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746334026"/>
                  </a:ext>
                </a:extLst>
              </a:tr>
              <a:tr h="28377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 </a:t>
                      </a:r>
                      <a:r>
                        <a:rPr lang="tr-TR" sz="1600" b="1" dirty="0">
                          <a:effectLst/>
                        </a:rPr>
                        <a:t>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24433216"/>
                  </a:ext>
                </a:extLst>
              </a:tr>
              <a:tr h="25108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1</a:t>
                      </a: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42291175"/>
                  </a:ext>
                </a:extLst>
              </a:tr>
              <a:tr h="283777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90371004"/>
                  </a:ext>
                </a:extLst>
              </a:tr>
              <a:tr h="25108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Tanınmış 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yayınlanmış özgün bilimsel kitap editörlüğü, bölüm yazarlığı 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20741957"/>
                  </a:ext>
                </a:extLst>
              </a:tr>
              <a:tr h="504854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effectLst/>
                        </a:rPr>
                        <a:t>Alanında çeviri kitap editörlüğü, kitap bölümü çevirisi, tam kitap çevirisi (Yabancı dil alanındaki adaylar kendi dil alanlarında çeviri yaparsa, puanın yarısı)</a:t>
                      </a:r>
                      <a:endParaRPr lang="tr-TR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582813"/>
                  </a:ext>
                </a:extLst>
              </a:tr>
              <a:tr h="50449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effectLst/>
                        </a:rPr>
                        <a:t>Üniversite tarafından hakem incelemesi yaptırıldıktan sonra yayınlanan ders kitabı (Hakemsiz ders kitapları puanlandırmaya tabi tutulmaz)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6508771"/>
                  </a:ext>
                </a:extLst>
              </a:tr>
              <a:tr h="50449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Uluslararası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2742880"/>
                  </a:ext>
                </a:extLst>
              </a:tr>
              <a:tr h="504493">
                <a:tc>
                  <a:txBody>
                    <a:bodyPr/>
                    <a:lstStyle/>
                    <a:p>
                      <a:pPr marL="36000" marR="36195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Ulusal</a:t>
                      </a:r>
                      <a:r>
                        <a:rPr lang="tr-TR" sz="1600" b="1" dirty="0">
                          <a:effectLst/>
                        </a:rPr>
                        <a:t> yayınevleri tarafından yayınlanan ansiklopedilerde madde (en fazla dört madde hesaplamada dikkate alınır)</a:t>
                      </a:r>
                      <a:endParaRPr lang="tr-T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61504245"/>
                  </a:ext>
                </a:extLst>
              </a:tr>
              <a:tr h="372124">
                <a:tc>
                  <a:txBody>
                    <a:bodyPr/>
                    <a:lstStyle/>
                    <a:p>
                      <a:pPr marL="36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2013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1411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461819" y="705017"/>
            <a:ext cx="10279506" cy="744583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 </a:t>
            </a:r>
            <a:r>
              <a:rPr lang="tr-TR" sz="2800" b="1" dirty="0" smtClean="0">
                <a:solidFill>
                  <a:srgbClr val="962E2E"/>
                </a:solidFill>
              </a:rPr>
              <a:t>: </a:t>
            </a:r>
            <a:r>
              <a:rPr lang="tr-TR" sz="1800" b="1" dirty="0" smtClean="0">
                <a:solidFill>
                  <a:srgbClr val="0000CC"/>
                </a:solidFill>
              </a:rPr>
              <a:t>Yıllara Göre Editörlük ve Hakemlik Faaliyetleri</a:t>
            </a:r>
            <a:endParaRPr lang="tr-TR" sz="18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63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552352"/>
              </p:ext>
            </p:extLst>
          </p:nvPr>
        </p:nvGraphicFramePr>
        <p:xfrm>
          <a:off x="365757" y="1870989"/>
          <a:ext cx="11342538" cy="394340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990679">
                  <a:extLst>
                    <a:ext uri="{9D8B030D-6E8A-4147-A177-3AD203B41FA5}">
                      <a16:colId xmlns:a16="http://schemas.microsoft.com/office/drawing/2014/main" val="1220560926"/>
                    </a:ext>
                  </a:extLst>
                </a:gridCol>
                <a:gridCol w="1182255">
                  <a:extLst>
                    <a:ext uri="{9D8B030D-6E8A-4147-A177-3AD203B41FA5}">
                      <a16:colId xmlns:a16="http://schemas.microsoft.com/office/drawing/2014/main" val="1174520499"/>
                    </a:ext>
                  </a:extLst>
                </a:gridCol>
                <a:gridCol w="1169604">
                  <a:extLst>
                    <a:ext uri="{9D8B030D-6E8A-4147-A177-3AD203B41FA5}">
                      <a16:colId xmlns:a16="http://schemas.microsoft.com/office/drawing/2014/main" val="2030783754"/>
                    </a:ext>
                  </a:extLst>
                </a:gridCol>
              </a:tblGrid>
              <a:tr h="692083">
                <a:tc>
                  <a:txBody>
                    <a:bodyPr/>
                    <a:lstStyle/>
                    <a:p>
                      <a:pPr marL="36195" marR="36195"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EDİTÖRLÜK ve HAKEMLİK </a:t>
                      </a: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FAALİYETLERİ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68229748"/>
                  </a:ext>
                </a:extLst>
              </a:tr>
              <a:tr h="5279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10769623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</a:t>
                      </a:r>
                      <a:r>
                        <a:rPr lang="tr-TR" sz="1600" dirty="0" err="1">
                          <a:effectLst/>
                        </a:rPr>
                        <a:t>associate</a:t>
                      </a:r>
                      <a:r>
                        <a:rPr lang="tr-TR" sz="1600" dirty="0">
                          <a:effectLst/>
                        </a:rPr>
                        <a:t>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86568925"/>
                  </a:ext>
                </a:extLst>
              </a:tr>
              <a:tr h="346336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asistan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2417168"/>
                  </a:ext>
                </a:extLst>
              </a:tr>
              <a:tr h="309349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0910054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baş editörlük görevi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94653970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yayın kurulu üyeliği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 </a:t>
                      </a:r>
                      <a:endParaRPr lang="tr-TR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78098917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SCI, SCI-E, SSCI veya AHCI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22225721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TR Dizin kapsamındaki dergilerde hakemlik 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9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62114889"/>
                  </a:ext>
                </a:extLst>
              </a:tr>
              <a:tr h="35167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9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15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277991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725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5491" y="811869"/>
            <a:ext cx="10566400" cy="60089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 : </a:t>
            </a:r>
            <a:r>
              <a:rPr lang="tr-TR" sz="2400" b="1" dirty="0" smtClean="0">
                <a:solidFill>
                  <a:srgbClr val="3333FF"/>
                </a:solidFill>
              </a:rPr>
              <a:t>Atıflar</a:t>
            </a:r>
            <a:r>
              <a:rPr lang="tr-TR" sz="2400" b="1" dirty="0" smtClean="0">
                <a:solidFill>
                  <a:srgbClr val="FF0000"/>
                </a:solidFill>
              </a:rPr>
              <a:t> </a:t>
            </a:r>
            <a:r>
              <a:rPr lang="tr-TR" sz="1200" b="1" i="1" dirty="0" smtClean="0">
                <a:solidFill>
                  <a:srgbClr val="0000CC"/>
                </a:solidFill>
              </a:rPr>
              <a:t>(</a:t>
            </a:r>
            <a:r>
              <a:rPr lang="tr-TR" sz="1200" b="1" i="1" dirty="0">
                <a:solidFill>
                  <a:srgbClr val="0000CC"/>
                </a:solidFill>
              </a:rPr>
              <a:t>Yazarın kendi yayınlarına yaptığı atıflar hariç</a:t>
            </a:r>
            <a:r>
              <a:rPr lang="tr-TR" sz="1200" b="1" i="1" dirty="0" smtClean="0">
                <a:solidFill>
                  <a:srgbClr val="0000CC"/>
                </a:solidFill>
              </a:rPr>
              <a:t>)</a:t>
            </a:r>
            <a:endParaRPr lang="tr-TR" sz="1200" b="1" i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64</a:t>
            </a:fld>
            <a:endParaRPr lang="tr-TR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5802204"/>
              </p:ext>
            </p:extLst>
          </p:nvPr>
        </p:nvGraphicFramePr>
        <p:xfrm>
          <a:off x="470263" y="1943069"/>
          <a:ext cx="11208215" cy="41639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9767041">
                  <a:extLst>
                    <a:ext uri="{9D8B030D-6E8A-4147-A177-3AD203B41FA5}">
                      <a16:colId xmlns:a16="http://schemas.microsoft.com/office/drawing/2014/main" val="2526474675"/>
                    </a:ext>
                  </a:extLst>
                </a:gridCol>
                <a:gridCol w="805070">
                  <a:extLst>
                    <a:ext uri="{9D8B030D-6E8A-4147-A177-3AD203B41FA5}">
                      <a16:colId xmlns:a16="http://schemas.microsoft.com/office/drawing/2014/main" val="3884299834"/>
                    </a:ext>
                  </a:extLst>
                </a:gridCol>
                <a:gridCol w="636104">
                  <a:extLst>
                    <a:ext uri="{9D8B030D-6E8A-4147-A177-3AD203B41FA5}">
                      <a16:colId xmlns:a16="http://schemas.microsoft.com/office/drawing/2014/main" val="3121958545"/>
                    </a:ext>
                  </a:extLst>
                </a:gridCol>
              </a:tblGrid>
              <a:tr h="5537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ATIFLAR </a:t>
                      </a: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tr-TR" sz="1400" b="1" i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1" i="1" dirty="0">
                          <a:solidFill>
                            <a:srgbClr val="0000CC"/>
                          </a:solidFill>
                          <a:effectLst/>
                        </a:rPr>
                        <a:t>Yazarın kendi yayınlarına yaptığı atıflar hariç)</a:t>
                      </a:r>
                      <a:endParaRPr lang="tr-TR" sz="1400" b="1" i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2394193471"/>
                  </a:ext>
                </a:extLst>
              </a:tr>
              <a:tr h="702189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dirty="0" smtClean="0">
                          <a:effectLst/>
                        </a:rPr>
                        <a:t>   21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dirty="0" smtClean="0">
                          <a:effectLst/>
                        </a:rPr>
                        <a:t>32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695382362"/>
                  </a:ext>
                </a:extLst>
              </a:tr>
              <a:tr h="778428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SCI, SCI-E, SSCI ve AHCI dışındaki endeksler tarafından taranan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Uluslararası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bölüm yazarı olarak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dirty="0" smtClean="0">
                          <a:effectLst/>
                        </a:rPr>
                        <a:t>73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r>
                        <a:rPr lang="tr-TR" sz="1000" dirty="0" smtClean="0">
                          <a:effectLst/>
                        </a:rPr>
                        <a:t> 108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331923312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Ulusal hakemli dergilerde;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(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Ulusal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yayınevleri tarafından yayımlanmış kitaplarda yayımlanan ve adayın yazar olarak yer almadığı yayınlardan her birinde, metin içindeki atıf sayısına bakılmaksızın adayın atıf yapılan her eseri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için bir atıf sayısı</a:t>
                      </a:r>
                      <a:r>
                        <a:rPr lang="tr-TR" sz="1400" b="0" baseline="0" dirty="0" smtClean="0">
                          <a:solidFill>
                            <a:schemeClr val="tx1"/>
                          </a:solidFill>
                          <a:effectLst/>
                        </a:rPr>
                        <a:t> dikkate alınır)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547953736"/>
                  </a:ext>
                </a:extLst>
              </a:tr>
              <a:tr h="688430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uluslararası kaynak veya yayın organlarında yer alması (kitap, ansiklopedi, katalog, periyodik sanat dergileri, belgesel nitelikli TV yayınları,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film)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642334225"/>
                  </a:ext>
                </a:extLst>
              </a:tr>
              <a:tr h="585897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0000CC"/>
                          </a:solidFill>
                          <a:effectLst/>
                        </a:rPr>
                        <a:t>Güzel </a:t>
                      </a:r>
                      <a:r>
                        <a:rPr lang="tr-TR" sz="1400" b="1" dirty="0" smtClean="0">
                          <a:solidFill>
                            <a:srgbClr val="0000CC"/>
                          </a:solidFill>
                          <a:effectLst/>
                        </a:rPr>
                        <a:t>Sanatlardaki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eserlerin ulusal kaynak veya yayın organlarında yer alması (kitap, ansiklopedi, katalog, periyodik sanat dergileri, belgesel nitelikli TV yayınları, film) veya gösterime ya da dinletime girmesi. 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(Ancak </a:t>
                      </a:r>
                      <a:r>
                        <a:rPr lang="tr-TR" sz="1400" b="0" dirty="0">
                          <a:solidFill>
                            <a:schemeClr val="tx1"/>
                          </a:solidFill>
                          <a:effectLst/>
                        </a:rPr>
                        <a:t>duyuru niteliğindeki yayınlar geçerli değildir</a:t>
                      </a:r>
                      <a:r>
                        <a:rPr lang="tr-TR" sz="1400" b="0" dirty="0" smtClean="0">
                          <a:solidFill>
                            <a:schemeClr val="tx1"/>
                          </a:solidFill>
                          <a:effectLst/>
                        </a:rPr>
                        <a:t>.)</a:t>
                      </a:r>
                      <a:endParaRPr lang="tr-TR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4284001582"/>
                  </a:ext>
                </a:extLst>
              </a:tr>
              <a:tr h="26499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>
                          <a:effectLst/>
                        </a:rPr>
                        <a:t> </a:t>
                      </a:r>
                      <a:endParaRPr lang="tr-TR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>
                          <a:effectLst/>
                        </a:rPr>
                        <a:t> 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441" marR="8441" marT="8441" marB="0" anchor="ctr"/>
                </a:tc>
                <a:extLst>
                  <a:ext uri="{0D108BD9-81ED-4DB2-BD59-A6C34878D82A}">
                    <a16:rowId xmlns:a16="http://schemas.microsoft.com/office/drawing/2014/main" val="20022755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220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209" y="806758"/>
            <a:ext cx="9941769" cy="64435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Bilimsel, Sosyal, Kültürel ve Sportif Faaliyetler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01853F-0A03-4649-8FC9-B14B1A95AEC8}" type="datetime1">
              <a:rPr lang="tr-TR" smtClean="0"/>
              <a:t>13.01.2026</a:t>
            </a:fld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65</a:t>
            </a:fld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341075" y="6079351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etkinliklerin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171276"/>
              </p:ext>
            </p:extLst>
          </p:nvPr>
        </p:nvGraphicFramePr>
        <p:xfrm>
          <a:off x="457201" y="1848680"/>
          <a:ext cx="11390242" cy="403095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2603507">
                  <a:extLst>
                    <a:ext uri="{9D8B030D-6E8A-4147-A177-3AD203B41FA5}">
                      <a16:colId xmlns:a16="http://schemas.microsoft.com/office/drawing/2014/main" val="1512283553"/>
                    </a:ext>
                  </a:extLst>
                </a:gridCol>
                <a:gridCol w="1214863">
                  <a:extLst>
                    <a:ext uri="{9D8B030D-6E8A-4147-A177-3AD203B41FA5}">
                      <a16:colId xmlns:a16="http://schemas.microsoft.com/office/drawing/2014/main" val="2941615692"/>
                    </a:ext>
                  </a:extLst>
                </a:gridCol>
                <a:gridCol w="1214863">
                  <a:extLst>
                    <a:ext uri="{9D8B030D-6E8A-4147-A177-3AD203B41FA5}">
                      <a16:colId xmlns:a16="http://schemas.microsoft.com/office/drawing/2014/main" val="3849964202"/>
                    </a:ext>
                  </a:extLst>
                </a:gridCol>
                <a:gridCol w="4399001">
                  <a:extLst>
                    <a:ext uri="{9D8B030D-6E8A-4147-A177-3AD203B41FA5}">
                      <a16:colId xmlns:a16="http://schemas.microsoft.com/office/drawing/2014/main" val="1885514975"/>
                    </a:ext>
                  </a:extLst>
                </a:gridCol>
                <a:gridCol w="974035">
                  <a:extLst>
                    <a:ext uri="{9D8B030D-6E8A-4147-A177-3AD203B41FA5}">
                      <a16:colId xmlns:a16="http://schemas.microsoft.com/office/drawing/2014/main" val="2981608465"/>
                    </a:ext>
                  </a:extLst>
                </a:gridCol>
                <a:gridCol w="983973">
                  <a:extLst>
                    <a:ext uri="{9D8B030D-6E8A-4147-A177-3AD203B41FA5}">
                      <a16:colId xmlns:a16="http://schemas.microsoft.com/office/drawing/2014/main" val="3219867409"/>
                    </a:ext>
                  </a:extLst>
                </a:gridCol>
              </a:tblGrid>
              <a:tr h="303513"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Faaliyet Türü</a:t>
                      </a:r>
                      <a:endParaRPr lang="tr-TR" sz="1600" b="1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390673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Sempozyum ve Kongre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Teknik Gezi</a:t>
                      </a:r>
                      <a:endParaRPr lang="tr-TR" sz="16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dirty="0" smtClean="0">
                          <a:effectLst/>
                          <a:latin typeface="+mn-lt"/>
                        </a:rPr>
                        <a:t>3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5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408491658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Konferans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9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13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Eğitim Seminerleri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dirty="0" smtClean="0">
                          <a:effectLst/>
                          <a:latin typeface="+mn-lt"/>
                        </a:rPr>
                        <a:t>2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4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8280707"/>
                  </a:ext>
                </a:extLst>
              </a:tr>
              <a:tr h="50236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Panel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Ulusal Toplantı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750364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Seminer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Diğer (Açıkhava Etkinlikleri, Ziyaretler, Geziler </a:t>
                      </a:r>
                      <a:r>
                        <a:rPr lang="tr-TR" sz="1600" dirty="0" err="1">
                          <a:effectLst/>
                          <a:latin typeface="+mn-lt"/>
                        </a:rPr>
                        <a:t>v.b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.)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600" dirty="0" smtClean="0">
                          <a:effectLst/>
                          <a:latin typeface="+mn-lt"/>
                        </a:rPr>
                        <a:t>1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2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0936759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Açık Oturum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  <a:latin typeface="+mn-lt"/>
                        </a:rPr>
                        <a:t>Çalıştay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7973444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Söyleşi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Film Gösterimi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6299195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Tiyatro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Bağış ve Yardım Kampanyası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00303215"/>
                  </a:ext>
                </a:extLst>
              </a:tr>
              <a:tr h="33662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Konser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Bilgilendirme ve Tanıtım Toplantısı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  <a:latin typeface="+mn-lt"/>
                        </a:rPr>
                        <a:t> </a:t>
                      </a:r>
                      <a:endParaRPr lang="tr-TR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623417"/>
                  </a:ext>
                </a:extLst>
              </a:tr>
              <a:tr h="350551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Sergi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Anma Törenleri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 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4438468"/>
                  </a:ext>
                </a:extLst>
              </a:tr>
              <a:tr h="266621">
                <a:tc rowSpan="2"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Spor Turnuvası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3175" marR="3175" marT="3175" marB="0" anchor="ctr"/>
                </a:tc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  <a:latin typeface="+mn-lt"/>
                        </a:rPr>
                        <a:t>Öğrenci Oryantasyon Semineri</a:t>
                      </a:r>
                      <a:endParaRPr lang="tr-TR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30704476"/>
                  </a:ext>
                </a:extLst>
              </a:tr>
              <a:tr h="23699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05473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613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88320B-9400-8752-5852-B43078EE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060" y="885809"/>
            <a:ext cx="10295957" cy="561703"/>
          </a:xfrm>
        </p:spPr>
        <p:txBody>
          <a:bodyPr>
            <a:noAutofit/>
          </a:bodyPr>
          <a:lstStyle/>
          <a:p>
            <a:pPr algn="ctr"/>
            <a:r>
              <a:rPr lang="tr-TR" sz="2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Bilimsel, Sosyal, Kültürel ve Sportif Ödüller ile Başarılar</a:t>
            </a:r>
            <a:endParaRPr lang="tr-TR" sz="2600" dirty="0">
              <a:solidFill>
                <a:srgbClr val="FF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560BE-1799-43F5-B7C9-D9654B7B934C}" type="datetime1">
              <a:rPr lang="tr-TR" smtClean="0"/>
              <a:t>13.01.2026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66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191318"/>
              </p:ext>
            </p:extLst>
          </p:nvPr>
        </p:nvGraphicFramePr>
        <p:xfrm>
          <a:off x="532060" y="1932315"/>
          <a:ext cx="11096724" cy="362365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8944627">
                  <a:extLst>
                    <a:ext uri="{9D8B030D-6E8A-4147-A177-3AD203B41FA5}">
                      <a16:colId xmlns:a16="http://schemas.microsoft.com/office/drawing/2014/main" val="2633809722"/>
                    </a:ext>
                  </a:extLst>
                </a:gridCol>
                <a:gridCol w="1022090">
                  <a:extLst>
                    <a:ext uri="{9D8B030D-6E8A-4147-A177-3AD203B41FA5}">
                      <a16:colId xmlns:a16="http://schemas.microsoft.com/office/drawing/2014/main" val="518810373"/>
                    </a:ext>
                  </a:extLst>
                </a:gridCol>
                <a:gridCol w="1130007">
                  <a:extLst>
                    <a:ext uri="{9D8B030D-6E8A-4147-A177-3AD203B41FA5}">
                      <a16:colId xmlns:a16="http://schemas.microsoft.com/office/drawing/2014/main" val="2738585799"/>
                    </a:ext>
                  </a:extLst>
                </a:gridCol>
              </a:tblGrid>
              <a:tr h="569090">
                <a:tc>
                  <a:txBody>
                    <a:bodyPr/>
                    <a:lstStyle/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Bilimsel, Sosyal, Kültürel ve Sportif Ödül ve/veya Başarı </a:t>
                      </a:r>
                    </a:p>
                    <a:p>
                      <a:pPr marL="36195" marR="36195" algn="ctr">
                        <a:spcAft>
                          <a:spcPts val="0"/>
                        </a:spcAft>
                        <a:tabLst>
                          <a:tab pos="5450840" algn="l"/>
                        </a:tabLst>
                      </a:pPr>
                      <a:r>
                        <a:rPr lang="tr-TR" sz="1800" b="1" dirty="0">
                          <a:solidFill>
                            <a:srgbClr val="0066FF"/>
                          </a:solidFill>
                          <a:effectLst/>
                        </a:rPr>
                        <a:t>(Ödülün Adı ve Derecesi</a:t>
                      </a: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)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</a:rPr>
                        <a:t>*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99130183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Trabzon Üniversitesi Bilim, Kültür, Sanat ve Spor Etkinlikleri Kız Voleybol  Takımı 2. </a:t>
                      </a:r>
                      <a:r>
                        <a:rPr lang="tr-TR" sz="1100" dirty="0" err="1" smtClean="0">
                          <a:effectLst/>
                        </a:rPr>
                        <a:t>lik</a:t>
                      </a:r>
                      <a:r>
                        <a:rPr lang="tr-TR" sz="1100" baseline="0" dirty="0" smtClean="0">
                          <a:effectLst/>
                        </a:rPr>
                        <a:t> derecesi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0366268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Trabzon Üniversitesi Bilim, Kültür, Sanat ve Spor Etkinlikleri Kız Voleybol  Takımı 2. </a:t>
                      </a:r>
                      <a:r>
                        <a:rPr lang="tr-TR" sz="1100" dirty="0" err="1" smtClean="0">
                          <a:effectLst/>
                        </a:rPr>
                        <a:t>lik</a:t>
                      </a:r>
                      <a:r>
                        <a:rPr lang="tr-TR" sz="1100" baseline="0" dirty="0" smtClean="0">
                          <a:effectLst/>
                        </a:rPr>
                        <a:t> derecesi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 1</a:t>
                      </a:r>
                      <a:endParaRPr lang="tr-TR" sz="11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07867515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16105766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22439625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68886732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53557649"/>
                  </a:ext>
                </a:extLst>
              </a:tr>
              <a:tr h="436367">
                <a:tc>
                  <a:txBody>
                    <a:bodyPr/>
                    <a:lstStyle/>
                    <a:p>
                      <a:pPr marL="36195" marR="36195"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50861125"/>
                  </a:ext>
                </a:extLst>
              </a:tr>
            </a:tbl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532061" y="5879344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satır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784" y="6330031"/>
            <a:ext cx="386082" cy="39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26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/>
          </a:bodyPr>
          <a:lstStyle/>
          <a:p>
            <a:r>
              <a:rPr lang="tr-TR" sz="7200" b="1" dirty="0" smtClean="0">
                <a:solidFill>
                  <a:srgbClr val="3333FF"/>
                </a:solidFill>
              </a:rPr>
              <a:t>ULUSLARARASILAŞMA</a:t>
            </a:r>
            <a:endParaRPr lang="tr-TR" sz="72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02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768738"/>
            <a:ext cx="10312772" cy="579771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2400" b="1" dirty="0" smtClean="0">
                <a:solidFill>
                  <a:srgbClr val="0000CC"/>
                </a:solidFill>
                <a:latin typeface="+mn-lt"/>
              </a:rPr>
              <a:t>(Ortak Programlar ve Projeler)</a:t>
            </a:r>
            <a:endParaRPr lang="tr-TR" sz="2400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t>13.01.2026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68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511245"/>
              </p:ext>
            </p:extLst>
          </p:nvPr>
        </p:nvGraphicFramePr>
        <p:xfrm>
          <a:off x="477080" y="1918249"/>
          <a:ext cx="11371192" cy="4201130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42543">
                  <a:extLst>
                    <a:ext uri="{9D8B030D-6E8A-4147-A177-3AD203B41FA5}">
                      <a16:colId xmlns:a16="http://schemas.microsoft.com/office/drawing/2014/main" val="4241462627"/>
                    </a:ext>
                  </a:extLst>
                </a:gridCol>
                <a:gridCol w="1995786">
                  <a:extLst>
                    <a:ext uri="{9D8B030D-6E8A-4147-A177-3AD203B41FA5}">
                      <a16:colId xmlns:a16="http://schemas.microsoft.com/office/drawing/2014/main" val="2566159512"/>
                    </a:ext>
                  </a:extLst>
                </a:gridCol>
                <a:gridCol w="1908313">
                  <a:extLst>
                    <a:ext uri="{9D8B030D-6E8A-4147-A177-3AD203B41FA5}">
                      <a16:colId xmlns:a16="http://schemas.microsoft.com/office/drawing/2014/main" val="2487010389"/>
                    </a:ext>
                  </a:extLst>
                </a:gridCol>
                <a:gridCol w="2196548">
                  <a:extLst>
                    <a:ext uri="{9D8B030D-6E8A-4147-A177-3AD203B41FA5}">
                      <a16:colId xmlns:a16="http://schemas.microsoft.com/office/drawing/2014/main" val="717254350"/>
                    </a:ext>
                  </a:extLst>
                </a:gridCol>
                <a:gridCol w="1977887">
                  <a:extLst>
                    <a:ext uri="{9D8B030D-6E8A-4147-A177-3AD203B41FA5}">
                      <a16:colId xmlns:a16="http://schemas.microsoft.com/office/drawing/2014/main" val="2952350889"/>
                    </a:ext>
                  </a:extLst>
                </a:gridCol>
                <a:gridCol w="1750115">
                  <a:extLst>
                    <a:ext uri="{9D8B030D-6E8A-4147-A177-3AD203B41FA5}">
                      <a16:colId xmlns:a16="http://schemas.microsoft.com/office/drawing/2014/main" val="785312343"/>
                    </a:ext>
                  </a:extLst>
                </a:gridCol>
              </a:tblGrid>
              <a:tr h="8805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Ülke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Üniversite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Fakülte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Bölüm/Program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Kapsamı (Program veya Proje Adı)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Süresi (Başlangıç ve Bitiş Tarihi)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5902556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6240501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1128265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0135820"/>
                  </a:ext>
                </a:extLst>
              </a:tr>
              <a:tr h="29985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1235952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173126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7472582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62342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1879050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0394245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955534"/>
                  </a:ext>
                </a:extLst>
              </a:tr>
              <a:tr h="3030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6145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742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>
            <a:extLst>
              <a:ext uri="{FF2B5EF4-FFF2-40B4-BE49-F238E27FC236}">
                <a16:creationId xmlns:a16="http://schemas.microsoft.com/office/drawing/2014/main" id="{87438A34-B7CB-7461-6867-899108B18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855002"/>
            <a:ext cx="10556186" cy="456562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Uluslararası İşbirlikleri </a:t>
            </a:r>
            <a:r>
              <a:rPr lang="tr-TR" sz="3200" b="1" dirty="0" smtClean="0">
                <a:solidFill>
                  <a:srgbClr val="0000CC"/>
                </a:solidFill>
                <a:latin typeface="+mn-lt"/>
              </a:rPr>
              <a:t>(Erasmus+)</a:t>
            </a:r>
            <a:endParaRPr lang="tr-TR" sz="3200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6120AE-9F01-4565-8359-DEF5439FBB37}" type="datetime1">
              <a:rPr lang="tr-TR" smtClean="0"/>
              <a:t>13.01.2026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69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1845802"/>
              </p:ext>
            </p:extLst>
          </p:nvPr>
        </p:nvGraphicFramePr>
        <p:xfrm>
          <a:off x="357809" y="2067433"/>
          <a:ext cx="11510341" cy="3907536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1561419">
                  <a:extLst>
                    <a:ext uri="{9D8B030D-6E8A-4147-A177-3AD203B41FA5}">
                      <a16:colId xmlns:a16="http://schemas.microsoft.com/office/drawing/2014/main" val="4241462627"/>
                    </a:ext>
                  </a:extLst>
                </a:gridCol>
                <a:gridCol w="2076302">
                  <a:extLst>
                    <a:ext uri="{9D8B030D-6E8A-4147-A177-3AD203B41FA5}">
                      <a16:colId xmlns:a16="http://schemas.microsoft.com/office/drawing/2014/main" val="2566159512"/>
                    </a:ext>
                  </a:extLst>
                </a:gridCol>
                <a:gridCol w="1868557">
                  <a:extLst>
                    <a:ext uri="{9D8B030D-6E8A-4147-A177-3AD203B41FA5}">
                      <a16:colId xmlns:a16="http://schemas.microsoft.com/office/drawing/2014/main" val="2487010389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717254350"/>
                    </a:ext>
                  </a:extLst>
                </a:gridCol>
                <a:gridCol w="1848678">
                  <a:extLst>
                    <a:ext uri="{9D8B030D-6E8A-4147-A177-3AD203B41FA5}">
                      <a16:colId xmlns:a16="http://schemas.microsoft.com/office/drawing/2014/main" val="2952350889"/>
                    </a:ext>
                  </a:extLst>
                </a:gridCol>
                <a:gridCol w="1869385">
                  <a:extLst>
                    <a:ext uri="{9D8B030D-6E8A-4147-A177-3AD203B41FA5}">
                      <a16:colId xmlns:a16="http://schemas.microsoft.com/office/drawing/2014/main" val="785312343"/>
                    </a:ext>
                  </a:extLst>
                </a:gridCol>
              </a:tblGrid>
              <a:tr h="5187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Ülke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Üniversite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Fakülte 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Bölüm/Program Adı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Kapsamı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Süresi (Başlangıç ve Bitiş Tarihi)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5902556"/>
                  </a:ext>
                </a:extLst>
              </a:tr>
              <a:tr h="2907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06240501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51128265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40135820"/>
                  </a:ext>
                </a:extLst>
              </a:tr>
              <a:tr h="2783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1235952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1731265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87472582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4623425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01879050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50394245"/>
                  </a:ext>
                </a:extLst>
              </a:tr>
              <a:tr h="2832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955534"/>
                  </a:ext>
                </a:extLst>
              </a:tr>
              <a:tr h="2957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761450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006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1024E-FF4A-CCE4-5453-E107FF3AE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+mn-lt"/>
              </a:rPr>
              <a:t>Kurullar / Komisyonlar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t>13.01.2026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9453311"/>
              </p:ext>
            </p:extLst>
          </p:nvPr>
        </p:nvGraphicFramePr>
        <p:xfrm>
          <a:off x="104502" y="1858029"/>
          <a:ext cx="11861074" cy="3844922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795923">
                  <a:extLst>
                    <a:ext uri="{9D8B030D-6E8A-4147-A177-3AD203B41FA5}">
                      <a16:colId xmlns:a16="http://schemas.microsoft.com/office/drawing/2014/main" val="1380241728"/>
                    </a:ext>
                  </a:extLst>
                </a:gridCol>
                <a:gridCol w="3701342">
                  <a:extLst>
                    <a:ext uri="{9D8B030D-6E8A-4147-A177-3AD203B41FA5}">
                      <a16:colId xmlns:a16="http://schemas.microsoft.com/office/drawing/2014/main" val="3658092677"/>
                    </a:ext>
                  </a:extLst>
                </a:gridCol>
                <a:gridCol w="2181904">
                  <a:extLst>
                    <a:ext uri="{9D8B030D-6E8A-4147-A177-3AD203B41FA5}">
                      <a16:colId xmlns:a16="http://schemas.microsoft.com/office/drawing/2014/main" val="1165777575"/>
                    </a:ext>
                  </a:extLst>
                </a:gridCol>
                <a:gridCol w="2181905">
                  <a:extLst>
                    <a:ext uri="{9D8B030D-6E8A-4147-A177-3AD203B41FA5}">
                      <a16:colId xmlns:a16="http://schemas.microsoft.com/office/drawing/2014/main" val="1261531179"/>
                    </a:ext>
                  </a:extLst>
                </a:gridCol>
              </a:tblGrid>
              <a:tr h="60873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Kurul 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/ Komisyon </a:t>
                      </a:r>
                      <a:r>
                        <a:rPr lang="tr-TR" sz="1800" dirty="0">
                          <a:solidFill>
                            <a:srgbClr val="FF0000"/>
                          </a:solidFill>
                          <a:effectLst/>
                        </a:rPr>
                        <a:t>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Akademik Personel Sayısı 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İdari Personel Sayısı </a:t>
                      </a:r>
                      <a:r>
                        <a:rPr lang="tr-TR" sz="18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Üye Öğrenci Sayısı </a:t>
                      </a:r>
                      <a:r>
                        <a:rPr lang="tr-TR" sz="1800" i="1" dirty="0" smtClean="0">
                          <a:solidFill>
                            <a:srgbClr val="0000CC"/>
                          </a:solidFill>
                          <a:effectLst/>
                        </a:rPr>
                        <a:t>(Varsa) </a:t>
                      </a:r>
                      <a:endParaRPr lang="tr-TR" sz="18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920248"/>
                  </a:ext>
                </a:extLst>
              </a:tr>
              <a:tr h="9250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Birim</a:t>
                      </a:r>
                      <a:r>
                        <a:rPr lang="tr-TR" sz="11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Kalite Komisyonu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Doç. Dr. Seval AKBULUT BEKAR	BAŞKAN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Doç. Dr. Çiğdem KARIŞ	ÜYE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Doç. Dr. Zeynep ŞAHİN	ÜYE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err="1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. Gör. Güliz YILMAZ	ÜYE</a:t>
                      </a:r>
                    </a:p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err="1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. Gör. Nurhan ŞENER	ÜYE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Mustafa GELİR (Yüksekokul Sekreteri)	ÜYE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Tuğçe VURAL (Öğrenci)	ÜYE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9710692"/>
                  </a:ext>
                </a:extLst>
              </a:tr>
              <a:tr h="6940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LİDERLİK, YÖNETİŞİM VE KALİTE- KALİTE ALT KOMİSYONU 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100" dirty="0" err="1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Doç.Dr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tr-TR" sz="11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Çiğdem KARIŞ</a:t>
                      </a:r>
                      <a:r>
                        <a:rPr lang="tr-TR" sz="11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Başkan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100" dirty="0" err="1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Doç.Dr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tr-TR" sz="11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Fatih ÇELİK</a:t>
                      </a:r>
                      <a:r>
                        <a:rPr lang="tr-TR" sz="11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Üye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Dr. </a:t>
                      </a:r>
                      <a:r>
                        <a:rPr lang="tr-TR" sz="1100" dirty="0" err="1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. Üyesi</a:t>
                      </a:r>
                      <a:r>
                        <a:rPr lang="tr-TR" sz="11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err="1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Serdal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ATAY</a:t>
                      </a:r>
                      <a:r>
                        <a:rPr lang="tr-TR" sz="11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Üye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tr-TR" sz="1100" dirty="0" err="1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Öğr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. Gör.</a:t>
                      </a:r>
                      <a:r>
                        <a:rPr lang="tr-TR" sz="11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Davut HÜRFİKİR</a:t>
                      </a:r>
                      <a:r>
                        <a:rPr lang="tr-TR" sz="1100" baseline="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tr-TR" sz="11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Üye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78730926"/>
                  </a:ext>
                </a:extLst>
              </a:tr>
              <a:tr h="808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0" dirty="0" smtClean="0">
                          <a:effectLst/>
                        </a:rPr>
                        <a:t>EĞİTİM </a:t>
                      </a:r>
                      <a:r>
                        <a:rPr lang="tr-TR" sz="1200" b="0" dirty="0" smtClean="0">
                          <a:effectLst/>
                        </a:rPr>
                        <a:t>ÖĞRETİM KALİTE ALT KOMİSYONU</a:t>
                      </a:r>
                      <a:endParaRPr lang="tr-TR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 smtClean="0">
                          <a:effectLst/>
                        </a:rPr>
                        <a:t>Doç.Dr.Zeynep</a:t>
                      </a:r>
                      <a:r>
                        <a:rPr lang="tr-TR" sz="1200" dirty="0" smtClean="0">
                          <a:effectLst/>
                        </a:rPr>
                        <a:t> ŞAHİN</a:t>
                      </a:r>
                      <a:r>
                        <a:rPr lang="tr-TR" sz="1200" baseline="0" dirty="0" smtClean="0">
                          <a:effectLst/>
                        </a:rPr>
                        <a:t> </a:t>
                      </a:r>
                      <a:r>
                        <a:rPr lang="tr-TR" sz="1200" dirty="0" smtClean="0">
                          <a:effectLst/>
                        </a:rPr>
                        <a:t>Başkan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 smtClean="0">
                          <a:effectLst/>
                        </a:rPr>
                        <a:t>Doç.Dr</a:t>
                      </a:r>
                      <a:r>
                        <a:rPr lang="tr-TR" sz="1200" dirty="0" smtClean="0">
                          <a:effectLst/>
                        </a:rPr>
                        <a:t>.</a:t>
                      </a:r>
                      <a:r>
                        <a:rPr lang="tr-TR" sz="1200" baseline="0" dirty="0" smtClean="0">
                          <a:effectLst/>
                        </a:rPr>
                        <a:t> </a:t>
                      </a:r>
                      <a:r>
                        <a:rPr lang="tr-TR" sz="1200" dirty="0" smtClean="0">
                          <a:effectLst/>
                        </a:rPr>
                        <a:t>Gülay ÇİZGİCİ </a:t>
                      </a:r>
                      <a:r>
                        <a:rPr lang="tr-TR" sz="1200" dirty="0" err="1" smtClean="0">
                          <a:effectLst/>
                        </a:rPr>
                        <a:t>AKYÜZÜye</a:t>
                      </a:r>
                      <a:endParaRPr lang="tr-TR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 smtClean="0">
                          <a:effectLst/>
                        </a:rPr>
                        <a:t>Doç.Dr.Seval</a:t>
                      </a:r>
                      <a:r>
                        <a:rPr lang="tr-TR" sz="1200" dirty="0" smtClean="0">
                          <a:effectLst/>
                        </a:rPr>
                        <a:t> AKBULUT </a:t>
                      </a:r>
                      <a:r>
                        <a:rPr lang="tr-TR" sz="1200" dirty="0" err="1" smtClean="0">
                          <a:effectLst/>
                        </a:rPr>
                        <a:t>BEKARÜye</a:t>
                      </a:r>
                      <a:endParaRPr lang="tr-TR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 smtClean="0">
                          <a:effectLst/>
                        </a:rPr>
                        <a:t>Öğr</a:t>
                      </a:r>
                      <a:r>
                        <a:rPr lang="tr-TR" sz="1200" dirty="0" smtClean="0">
                          <a:effectLst/>
                        </a:rPr>
                        <a:t>. </a:t>
                      </a:r>
                      <a:r>
                        <a:rPr lang="tr-TR" sz="1200" dirty="0" err="1" smtClean="0">
                          <a:effectLst/>
                        </a:rPr>
                        <a:t>Gör.Dr.Sayinur</a:t>
                      </a:r>
                      <a:r>
                        <a:rPr lang="tr-TR" sz="1200" dirty="0" smtClean="0">
                          <a:effectLst/>
                        </a:rPr>
                        <a:t> </a:t>
                      </a:r>
                      <a:r>
                        <a:rPr lang="tr-TR" sz="1200" dirty="0" err="1" smtClean="0">
                          <a:effectLst/>
                        </a:rPr>
                        <a:t>ŞAKIÜye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3062460"/>
                  </a:ext>
                </a:extLst>
              </a:tr>
              <a:tr h="808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b="0" dirty="0" smtClean="0">
                          <a:effectLst/>
                        </a:rPr>
                        <a:t>ARAŞTIRMA </a:t>
                      </a:r>
                      <a:r>
                        <a:rPr lang="tr-TR" sz="1200" b="0" dirty="0" smtClean="0">
                          <a:effectLst/>
                        </a:rPr>
                        <a:t>VE GELİŞTİRME KALİTE ALT KOMİSYONU</a:t>
                      </a:r>
                      <a:endParaRPr lang="tr-TR" sz="11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 smtClean="0">
                          <a:effectLst/>
                        </a:rPr>
                        <a:t>Öğr</a:t>
                      </a:r>
                      <a:r>
                        <a:rPr lang="tr-TR" sz="1200" dirty="0" smtClean="0">
                          <a:effectLst/>
                        </a:rPr>
                        <a:t>. </a:t>
                      </a:r>
                      <a:r>
                        <a:rPr lang="tr-TR" sz="1200" dirty="0" err="1" smtClean="0">
                          <a:effectLst/>
                        </a:rPr>
                        <a:t>Gör.Güliz</a:t>
                      </a:r>
                      <a:r>
                        <a:rPr lang="tr-TR" sz="1200" dirty="0" smtClean="0">
                          <a:effectLst/>
                        </a:rPr>
                        <a:t> </a:t>
                      </a:r>
                      <a:r>
                        <a:rPr lang="tr-TR" sz="1200" dirty="0" err="1" smtClean="0">
                          <a:effectLst/>
                        </a:rPr>
                        <a:t>YılmazBaşkan</a:t>
                      </a:r>
                      <a:endParaRPr lang="tr-TR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smtClean="0">
                          <a:effectLst/>
                        </a:rPr>
                        <a:t>Dr. </a:t>
                      </a:r>
                      <a:r>
                        <a:rPr lang="tr-TR" sz="1200" dirty="0" err="1" smtClean="0">
                          <a:effectLst/>
                        </a:rPr>
                        <a:t>Öğr</a:t>
                      </a:r>
                      <a:r>
                        <a:rPr lang="tr-TR" sz="1200" dirty="0" smtClean="0">
                          <a:effectLst/>
                        </a:rPr>
                        <a:t>. </a:t>
                      </a:r>
                      <a:r>
                        <a:rPr lang="tr-TR" sz="1200" dirty="0" err="1" smtClean="0">
                          <a:effectLst/>
                        </a:rPr>
                        <a:t>ÜyesiTarık</a:t>
                      </a:r>
                      <a:r>
                        <a:rPr lang="tr-TR" sz="1200" dirty="0" smtClean="0">
                          <a:effectLst/>
                        </a:rPr>
                        <a:t> Zeki </a:t>
                      </a:r>
                      <a:r>
                        <a:rPr lang="tr-TR" sz="1200" dirty="0" err="1" smtClean="0">
                          <a:effectLst/>
                        </a:rPr>
                        <a:t>YILMAZÜye</a:t>
                      </a:r>
                      <a:endParaRPr lang="tr-TR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 smtClean="0">
                          <a:effectLst/>
                        </a:rPr>
                        <a:t>Öğr</a:t>
                      </a:r>
                      <a:r>
                        <a:rPr lang="tr-TR" sz="1200" dirty="0" smtClean="0">
                          <a:effectLst/>
                        </a:rPr>
                        <a:t>. </a:t>
                      </a:r>
                      <a:r>
                        <a:rPr lang="tr-TR" sz="1200" dirty="0" err="1" smtClean="0">
                          <a:effectLst/>
                        </a:rPr>
                        <a:t>Gör.Yüksel</a:t>
                      </a:r>
                      <a:r>
                        <a:rPr lang="tr-TR" sz="1200" dirty="0" smtClean="0">
                          <a:effectLst/>
                        </a:rPr>
                        <a:t> </a:t>
                      </a:r>
                      <a:r>
                        <a:rPr lang="tr-TR" sz="1200" dirty="0" err="1" smtClean="0">
                          <a:effectLst/>
                        </a:rPr>
                        <a:t>KELEŞÜye</a:t>
                      </a:r>
                      <a:endParaRPr lang="tr-TR" sz="12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200" dirty="0" err="1" smtClean="0">
                          <a:effectLst/>
                        </a:rPr>
                        <a:t>Öğr</a:t>
                      </a:r>
                      <a:r>
                        <a:rPr lang="tr-TR" sz="1200" dirty="0" smtClean="0">
                          <a:effectLst/>
                        </a:rPr>
                        <a:t>. </a:t>
                      </a:r>
                      <a:r>
                        <a:rPr lang="tr-TR" sz="1200" dirty="0" err="1" smtClean="0">
                          <a:effectLst/>
                        </a:rPr>
                        <a:t>Gör.Nurhan</a:t>
                      </a:r>
                      <a:r>
                        <a:rPr lang="tr-TR" sz="1200" dirty="0" smtClean="0">
                          <a:effectLst/>
                        </a:rPr>
                        <a:t> </a:t>
                      </a:r>
                      <a:r>
                        <a:rPr lang="tr-TR" sz="1200" dirty="0" err="1" smtClean="0">
                          <a:effectLst/>
                        </a:rPr>
                        <a:t>ŞENERÜye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90925431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77" y="6356350"/>
            <a:ext cx="360123" cy="365125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576942" y="5706485"/>
            <a:ext cx="8138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DETAYLI KURUL/KOMİSYON ÜYELERİNİ GÖRMEK İÇİN </a:t>
            </a:r>
            <a:r>
              <a:rPr lang="tr-TR" b="1" dirty="0" smtClean="0">
                <a:hlinkClick r:id="rId3"/>
              </a:rPr>
              <a:t>TIKLAYINIZ!..</a:t>
            </a:r>
            <a:endParaRPr lang="tr-TR" b="1" dirty="0" smtClean="0"/>
          </a:p>
          <a:p>
            <a:r>
              <a:rPr lang="tr-TR" b="1" dirty="0" smtClean="0"/>
              <a:t>KURUL VE KOMİSYONLARIN GÖREV VE AMAÇLARINI GÖRMEK İÇİN </a:t>
            </a:r>
            <a:r>
              <a:rPr lang="tr-TR" b="1" dirty="0" smtClean="0">
                <a:hlinkClick r:id="rId4"/>
              </a:rPr>
              <a:t>TIKLAYINIZ!..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66294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838200" y="790673"/>
            <a:ext cx="10254343" cy="71845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ERASMUS+ </a:t>
            </a:r>
            <a:r>
              <a:rPr lang="tr-TR" sz="3200" b="1" dirty="0" smtClean="0">
                <a:solidFill>
                  <a:srgbClr val="0000CC"/>
                </a:solidFill>
              </a:rPr>
              <a:t>Hareketlilik Durumu</a:t>
            </a:r>
            <a:endParaRPr lang="tr-TR" sz="3200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70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161001"/>
              </p:ext>
            </p:extLst>
          </p:nvPr>
        </p:nvGraphicFramePr>
        <p:xfrm>
          <a:off x="235132" y="1958195"/>
          <a:ext cx="11443346" cy="3955587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8962120">
                  <a:extLst>
                    <a:ext uri="{9D8B030D-6E8A-4147-A177-3AD203B41FA5}">
                      <a16:colId xmlns:a16="http://schemas.microsoft.com/office/drawing/2014/main" val="3486356541"/>
                    </a:ext>
                  </a:extLst>
                </a:gridCol>
                <a:gridCol w="1240613">
                  <a:extLst>
                    <a:ext uri="{9D8B030D-6E8A-4147-A177-3AD203B41FA5}">
                      <a16:colId xmlns:a16="http://schemas.microsoft.com/office/drawing/2014/main" val="1443208702"/>
                    </a:ext>
                  </a:extLst>
                </a:gridCol>
                <a:gridCol w="1240613">
                  <a:extLst>
                    <a:ext uri="{9D8B030D-6E8A-4147-A177-3AD203B41FA5}">
                      <a16:colId xmlns:a16="http://schemas.microsoft.com/office/drawing/2014/main" val="509227458"/>
                    </a:ext>
                  </a:extLst>
                </a:gridCol>
              </a:tblGrid>
              <a:tr h="5602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</a:rPr>
                        <a:t>ERASMUS+ HAREKETLİLİLK DURUMU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2024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830" marR="36830"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03780812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Öğrenci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54700890"/>
                  </a:ext>
                </a:extLst>
              </a:tr>
              <a:tr h="564333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1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2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16308354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Yurtdışına Giden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34161976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tr-TR" sz="1100" dirty="0" smtClean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tr-TR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24036789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Öğrenci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88655032"/>
                  </a:ext>
                </a:extLst>
              </a:tr>
              <a:tr h="619984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Öğretim Elemanı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45825508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marL="7200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</a:rPr>
                        <a:t>ERASMUS + Yurtdışından Gelen İdari Personel Sayısı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458299731"/>
                  </a:ext>
                </a:extLst>
              </a:tr>
              <a:tr h="368502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96452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600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219" y="774666"/>
            <a:ext cx="10197854" cy="596155"/>
          </a:xfrm>
        </p:spPr>
        <p:txBody>
          <a:bodyPr>
            <a:no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Bilgi </a:t>
            </a:r>
            <a:r>
              <a:rPr lang="tr-TR" sz="32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Paketi Hazırlanma Durumu</a:t>
            </a:r>
            <a:endParaRPr lang="tr-TR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600611"/>
              </p:ext>
            </p:extLst>
          </p:nvPr>
        </p:nvGraphicFramePr>
        <p:xfrm>
          <a:off x="429720" y="1976580"/>
          <a:ext cx="11272752" cy="3902985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5459259">
                  <a:extLst>
                    <a:ext uri="{9D8B030D-6E8A-4147-A177-3AD203B41FA5}">
                      <a16:colId xmlns:a16="http://schemas.microsoft.com/office/drawing/2014/main" val="1360695184"/>
                    </a:ext>
                  </a:extLst>
                </a:gridCol>
                <a:gridCol w="1840939">
                  <a:extLst>
                    <a:ext uri="{9D8B030D-6E8A-4147-A177-3AD203B41FA5}">
                      <a16:colId xmlns:a16="http://schemas.microsoft.com/office/drawing/2014/main" val="4121385939"/>
                    </a:ext>
                  </a:extLst>
                </a:gridCol>
                <a:gridCol w="2135759">
                  <a:extLst>
                    <a:ext uri="{9D8B030D-6E8A-4147-A177-3AD203B41FA5}">
                      <a16:colId xmlns:a16="http://schemas.microsoft.com/office/drawing/2014/main" val="3274120417"/>
                    </a:ext>
                  </a:extLst>
                </a:gridCol>
                <a:gridCol w="1836795">
                  <a:extLst>
                    <a:ext uri="{9D8B030D-6E8A-4147-A177-3AD203B41FA5}">
                      <a16:colId xmlns:a16="http://schemas.microsoft.com/office/drawing/2014/main" val="398416714"/>
                    </a:ext>
                  </a:extLst>
                </a:gridCol>
              </a:tblGrid>
              <a:tr h="313692">
                <a:tc rowSpan="2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Program </a:t>
                      </a: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A</a:t>
                      </a:r>
                      <a:r>
                        <a:rPr lang="tr-TR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dı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2025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8958110"/>
                  </a:ext>
                </a:extLst>
              </a:tr>
              <a:tr h="6273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Toplam </a:t>
                      </a:r>
                      <a:r>
                        <a:rPr lang="tr-TR" sz="2000" b="1" u="none" strike="noStrike" kern="1200" dirty="0" smtClean="0">
                          <a:solidFill>
                            <a:srgbClr val="FF0000"/>
                          </a:solidFill>
                          <a:effectLst/>
                        </a:rPr>
                        <a:t>ders </a:t>
                      </a: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Girişi tamamlanan ders sayısı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000" b="1" u="none" strike="noStrike" kern="1200" dirty="0">
                          <a:solidFill>
                            <a:srgbClr val="FF0000"/>
                          </a:solidFill>
                          <a:effectLst/>
                        </a:rPr>
                        <a:t>Eksik/boş ders sayısı</a:t>
                      </a:r>
                      <a:endParaRPr lang="tr-TR" sz="2000" b="1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180099"/>
                  </a:ext>
                </a:extLst>
              </a:tr>
              <a:tr h="2749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BANKACILIK VE SİGORTACILIK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91466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MALİYE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37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342124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İŞLETME YÖNETİMİ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18616932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HALKLA</a:t>
                      </a:r>
                      <a:r>
                        <a:rPr lang="tr-TR" sz="1100" baseline="0" dirty="0" smtClean="0">
                          <a:effectLst/>
                        </a:rPr>
                        <a:t> İLİŞKİLER VE TANITIM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kern="1200" dirty="0" smtClean="0">
                          <a:solidFill>
                            <a:srgbClr val="00B05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  <a:endParaRPr lang="tr-TR" sz="1600" b="1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2601711"/>
                  </a:ext>
                </a:extLst>
              </a:tr>
              <a:tr h="2788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100" dirty="0">
                          <a:effectLst/>
                        </a:rPr>
                        <a:t> </a:t>
                      </a:r>
                      <a:r>
                        <a:rPr lang="tr-TR" sz="1100" dirty="0" smtClean="0">
                          <a:effectLst/>
                        </a:rPr>
                        <a:t>MUHASBE VE</a:t>
                      </a:r>
                      <a:r>
                        <a:rPr lang="tr-TR" sz="1100" baseline="0" dirty="0" smtClean="0">
                          <a:effectLst/>
                        </a:rPr>
                        <a:t> VERGİ UYGULAMALARI</a:t>
                      </a:r>
                      <a:endParaRPr lang="tr-TR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kern="1200" dirty="0" smtClean="0">
                          <a:solidFill>
                            <a:srgbClr val="48579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8739982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00B05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06410296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3566598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54325613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14041561"/>
                  </a:ext>
                </a:extLst>
              </a:tr>
              <a:tr h="301016">
                <a:tc>
                  <a:txBody>
                    <a:bodyPr/>
                    <a:lstStyle/>
                    <a:p>
                      <a:pPr marL="72000" algn="l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b="1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 defTabSz="914400" rtl="0" eaLnBrk="1" fontAlgn="ctr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600" kern="1200" dirty="0">
                        <a:solidFill>
                          <a:srgbClr val="48579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03160799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2DCCE2-B49B-4550-A1C9-A7F3BAA371F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71</a:t>
            </a:fld>
            <a:endParaRPr lang="tr-TR"/>
          </a:p>
        </p:txBody>
      </p:sp>
      <p:sp>
        <p:nvSpPr>
          <p:cNvPr id="6" name="Akış Çizelgesi: Toplam Birleşimi 5"/>
          <p:cNvSpPr/>
          <p:nvPr/>
        </p:nvSpPr>
        <p:spPr>
          <a:xfrm>
            <a:off x="11818795" y="6578095"/>
            <a:ext cx="176569" cy="238125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536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 isInverted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4000" b="1" dirty="0" smtClean="0">
                <a:solidFill>
                  <a:srgbClr val="FF0000"/>
                </a:solidFill>
              </a:rPr>
              <a:t>YÖKAK BİRİM İÇ DEĞERLENDİRME RAPORU (BİDR)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PROGRAM AKREDİTASYONU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ÖZ DEĞERLENDİRME </a:t>
            </a:r>
          </a:p>
          <a:p>
            <a:r>
              <a:rPr lang="tr-TR" sz="4000" b="1" dirty="0" smtClean="0">
                <a:solidFill>
                  <a:srgbClr val="FF0000"/>
                </a:solidFill>
              </a:rPr>
              <a:t>2026 YILI İYİLEŞTİRME PLANI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73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533780"/>
              </p:ext>
            </p:extLst>
          </p:nvPr>
        </p:nvGraphicFramePr>
        <p:xfrm>
          <a:off x="208723" y="1995545"/>
          <a:ext cx="11489635" cy="368003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01007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855197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360612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2819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4503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4503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52784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A.1. Liderlik ve Kalite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937291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A.1.2. Liderlik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76373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0035010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4945693"/>
                  </a:ext>
                </a:extLst>
              </a:tr>
              <a:tr h="39574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132192"/>
                  </a:ext>
                </a:extLst>
              </a:tr>
              <a:tr h="352784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0402517"/>
                  </a:ext>
                </a:extLst>
              </a:tr>
              <a:tr h="3527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760620"/>
                  </a:ext>
                </a:extLst>
              </a:tr>
              <a:tr h="47752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250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74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809063"/>
              </p:ext>
            </p:extLst>
          </p:nvPr>
        </p:nvGraphicFramePr>
        <p:xfrm>
          <a:off x="785192" y="1908314"/>
          <a:ext cx="10634869" cy="40348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3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1784372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A.5. </a:t>
                      </a:r>
                      <a:r>
                        <a:rPr lang="tr-TR" sz="20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Uluslararasılaşma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A.5.1.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süreçlerinin yönetimi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3222961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A.5.2.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kaynakları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96551595"/>
                  </a:ext>
                </a:extLst>
              </a:tr>
              <a:tr h="40253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A.5.3. </a:t>
                      </a:r>
                      <a:r>
                        <a:rPr lang="tr-TR" sz="2000" dirty="0" err="1">
                          <a:effectLst/>
                          <a:latin typeface="+mn-lt"/>
                        </a:rPr>
                        <a:t>Uluslararasılaşma</a:t>
                      </a:r>
                      <a:r>
                        <a:rPr lang="tr-TR" sz="2000" dirty="0">
                          <a:effectLst/>
                          <a:latin typeface="+mn-lt"/>
                        </a:rPr>
                        <a:t> performansı</a:t>
                      </a:r>
                      <a:endParaRPr lang="tr-TR" sz="2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-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5042987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75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777359"/>
              </p:ext>
            </p:extLst>
          </p:nvPr>
        </p:nvGraphicFramePr>
        <p:xfrm>
          <a:off x="397563" y="1948069"/>
          <a:ext cx="11320673" cy="397142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5698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7017745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3615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36985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36563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23593">
                <a:tc rowSpan="6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B.1. Program Tasarımı, Değerlendirmesi ve Güncellenmesi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B.1.1. Programların tasarımı ve onayı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6440397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B.1.2. Programın ders dağılım dengesi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3339067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B.1.3. Ders kazanımlarının program çıktılarıyla uyumu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149715348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B.1.4. Öğrenci iş yüküne dayalı ders tasarımı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44495381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B.1.5. Programların izlenmesi ve güncellenmesi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84180111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B.1.6. Eğitim ve öğretim süreçlerinin yönetimi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8389602"/>
                  </a:ext>
                </a:extLst>
              </a:tr>
              <a:tr h="323593">
                <a:tc rowSpan="4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B.2. Programların Yürütülmesi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B.2.1. Öğretim yöntem ve teknikleri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96101504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B.2.2. Ölçme ve değerlendirme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193271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B.2.3. Öğrenci kabulü, önceki öğrenmenin tanınması ve kredilendirilmesi*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800" dirty="0" smtClean="0">
                          <a:effectLst/>
                          <a:latin typeface="+mn-lt"/>
                        </a:rPr>
                        <a:t>2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54325633"/>
                  </a:ext>
                </a:extLst>
              </a:tr>
              <a:tr h="32359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  <a:latin typeface="+mn-lt"/>
                        </a:rPr>
                        <a:t>B.2.4. Yeterliliklerin sertifikalandırılması ve diploma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1800" dirty="0">
                          <a:effectLst/>
                          <a:latin typeface="+mn-lt"/>
                        </a:rPr>
                        <a:t> 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9094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5562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97565" y="820670"/>
            <a:ext cx="10266122" cy="6433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EĞİTİM VE ÖĞRETİM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76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357207"/>
              </p:ext>
            </p:extLst>
          </p:nvPr>
        </p:nvGraphicFramePr>
        <p:xfrm>
          <a:off x="397563" y="1967947"/>
          <a:ext cx="11390246" cy="37717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62529">
                  <a:extLst>
                    <a:ext uri="{9D8B030D-6E8A-4147-A177-3AD203B41FA5}">
                      <a16:colId xmlns:a16="http://schemas.microsoft.com/office/drawing/2014/main" val="1700850444"/>
                    </a:ext>
                  </a:extLst>
                </a:gridCol>
                <a:gridCol w="6348397">
                  <a:extLst>
                    <a:ext uri="{9D8B030D-6E8A-4147-A177-3AD203B41FA5}">
                      <a16:colId xmlns:a16="http://schemas.microsoft.com/office/drawing/2014/main" val="228077740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849643670"/>
                    </a:ext>
                  </a:extLst>
                </a:gridCol>
                <a:gridCol w="989660">
                  <a:extLst>
                    <a:ext uri="{9D8B030D-6E8A-4147-A177-3AD203B41FA5}">
                      <a16:colId xmlns:a16="http://schemas.microsoft.com/office/drawing/2014/main" val="3338100498"/>
                    </a:ext>
                  </a:extLst>
                </a:gridCol>
              </a:tblGrid>
              <a:tr h="43062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0975507"/>
                  </a:ext>
                </a:extLst>
              </a:tr>
              <a:tr h="19554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77730375"/>
                  </a:ext>
                </a:extLst>
              </a:tr>
              <a:tr h="376877">
                <a:tc rowSpan="5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B.3. Öğrenme Kaynakları ve Akademik Destek Hizmetleri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B.3.1. Öğrenme ortam ve kaynakları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5679890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B.3.2. Akademik destek hizmetleri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2932963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B.3.3. Tesis ve altyapılar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06655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B.3.4. Dezavantajlı gruplar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2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46460732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B.3.5. Sosyal, kültürel, sportif faaliyetler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37565821"/>
                  </a:ext>
                </a:extLst>
              </a:tr>
              <a:tr h="376877">
                <a:tc rowSpan="3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B.4. Öğretim Kadrosu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B.4.1. Atama, yükseltme ve görevlendirme kriterleri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37298514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B.4.2. Öğretim yetkinlikleri ve gelişimi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39092146"/>
                  </a:ext>
                </a:extLst>
              </a:tr>
              <a:tr h="37687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B.4.3. Eğitim faaliyetlerine yönelik teşvik ve ödüllendirme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96414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673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77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410760"/>
              </p:ext>
            </p:extLst>
          </p:nvPr>
        </p:nvGraphicFramePr>
        <p:xfrm>
          <a:off x="461638" y="1897810"/>
          <a:ext cx="11296353" cy="380725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285772">
                  <a:extLst>
                    <a:ext uri="{9D8B030D-6E8A-4147-A177-3AD203B41FA5}">
                      <a16:colId xmlns:a16="http://schemas.microsoft.com/office/drawing/2014/main" val="645855470"/>
                    </a:ext>
                  </a:extLst>
                </a:gridCol>
                <a:gridCol w="6225223">
                  <a:extLst>
                    <a:ext uri="{9D8B030D-6E8A-4147-A177-3AD203B41FA5}">
                      <a16:colId xmlns:a16="http://schemas.microsoft.com/office/drawing/2014/main" val="1792247549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3941718591"/>
                    </a:ext>
                  </a:extLst>
                </a:gridCol>
                <a:gridCol w="892679">
                  <a:extLst>
                    <a:ext uri="{9D8B030D-6E8A-4147-A177-3AD203B41FA5}">
                      <a16:colId xmlns:a16="http://schemas.microsoft.com/office/drawing/2014/main" val="2393758815"/>
                    </a:ext>
                  </a:extLst>
                </a:gridCol>
              </a:tblGrid>
              <a:tr h="354598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761587"/>
                  </a:ext>
                </a:extLst>
              </a:tr>
              <a:tr h="3545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10336978"/>
                  </a:ext>
                </a:extLst>
              </a:tr>
              <a:tr h="3989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C.1.1. Araştırma süreçlerinin yönetimi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39489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C.1.2. İç ve dış kaynaklar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024448"/>
                  </a:ext>
                </a:extLst>
              </a:tr>
              <a:tr h="3989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C.1.3. Doktora programları ve doktora sonrası imkanlar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2</a:t>
                      </a: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6837723"/>
                  </a:ext>
                </a:extLst>
              </a:tr>
              <a:tr h="3989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C.2.1. Araştırma yetkinlikleri ve gelişimi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5560358"/>
                  </a:ext>
                </a:extLst>
              </a:tr>
              <a:tr h="41677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36882168"/>
                  </a:ext>
                </a:extLst>
              </a:tr>
              <a:tr h="40265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C.3.1. Araştırma performansının izlenmesi ve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 </a:t>
                      </a:r>
                      <a:r>
                        <a:rPr lang="tr-TR" sz="1600" dirty="0" smtClean="0">
                          <a:effectLst/>
                        </a:rPr>
                        <a:t>2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0733833"/>
                  </a:ext>
                </a:extLst>
              </a:tr>
              <a:tr h="682950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C.3.2. Öğretim elemanı/araştırmacı performansının değerlendirilmesi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</a:rPr>
                        <a:t>2</a:t>
                      </a:r>
                      <a:r>
                        <a:rPr lang="tr-TR" sz="1600" dirty="0">
                          <a:effectLst/>
                        </a:rPr>
                        <a:t> 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16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297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t>13.01.2026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78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606383"/>
              </p:ext>
            </p:extLst>
          </p:nvPr>
        </p:nvGraphicFramePr>
        <p:xfrm>
          <a:off x="326570" y="2011681"/>
          <a:ext cx="11600387" cy="35128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67391">
                  <a:extLst>
                    <a:ext uri="{9D8B030D-6E8A-4147-A177-3AD203B41FA5}">
                      <a16:colId xmlns:a16="http://schemas.microsoft.com/office/drawing/2014/main" val="4076627954"/>
                    </a:ext>
                  </a:extLst>
                </a:gridCol>
                <a:gridCol w="4728335">
                  <a:extLst>
                    <a:ext uri="{9D8B030D-6E8A-4147-A177-3AD203B41FA5}">
                      <a16:colId xmlns:a16="http://schemas.microsoft.com/office/drawing/2014/main" val="890953265"/>
                    </a:ext>
                  </a:extLst>
                </a:gridCol>
                <a:gridCol w="1252330">
                  <a:extLst>
                    <a:ext uri="{9D8B030D-6E8A-4147-A177-3AD203B41FA5}">
                      <a16:colId xmlns:a16="http://schemas.microsoft.com/office/drawing/2014/main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D.1.2. Kaynaklar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0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000" dirty="0" smtClean="0">
                          <a:effectLst/>
                          <a:latin typeface="+mn-lt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1674" y="794328"/>
            <a:ext cx="10427854" cy="7481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Program Akreditasyon Hazırlık Çalışmaları </a:t>
            </a:r>
            <a:endParaRPr lang="tr-TR" sz="3200" b="1" dirty="0">
              <a:solidFill>
                <a:srgbClr val="3333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08001" y="2290618"/>
            <a:ext cx="11092872" cy="388634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/>
              <a:t>Program akreditasyon ölçütlerine göre her bir </a:t>
            </a:r>
            <a:r>
              <a:rPr lang="tr-TR" sz="3200" dirty="0"/>
              <a:t>g</a:t>
            </a:r>
            <a:r>
              <a:rPr lang="tr-TR" sz="3200" dirty="0" smtClean="0"/>
              <a:t>enel ölçüt düzeyinde </a:t>
            </a:r>
            <a:r>
              <a:rPr lang="tr-TR" sz="3200" dirty="0" err="1" smtClean="0"/>
              <a:t>hazırbulunuşluk</a:t>
            </a:r>
            <a:r>
              <a:rPr lang="tr-TR" sz="3200" dirty="0" smtClean="0"/>
              <a:t> düzeyini gösteren tablonun her bir program için birimler tarafından hazırlanarak sunulması.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32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/>
              <a:t>2026 Yılında Program Akreditasyonu için Başvuru Yapılacak Programların Sunulması   </a:t>
            </a:r>
            <a:endParaRPr lang="tr-TR" sz="3200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79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126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1655762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FF0000"/>
                </a:solidFill>
              </a:rPr>
              <a:t>PERSONEL</a:t>
            </a:r>
          </a:p>
          <a:p>
            <a:endParaRPr lang="tr-TR" sz="6000" b="1" dirty="0" smtClean="0">
              <a:solidFill>
                <a:srgbClr val="FF0000"/>
              </a:solidFill>
            </a:endParaRPr>
          </a:p>
          <a:p>
            <a:r>
              <a:rPr lang="tr-TR" sz="4400" b="1" dirty="0" smtClean="0">
                <a:solidFill>
                  <a:srgbClr val="3333FF"/>
                </a:solidFill>
              </a:rPr>
              <a:t>AKADEMİK PERSONEL VE İDARİ PERSONEL</a:t>
            </a:r>
            <a:endParaRPr lang="tr-TR" sz="44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601" y="737705"/>
            <a:ext cx="10427854" cy="74814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Bankacılık ve Sigortacılık Program Akreditasyon Hazırlık Çalışmaları </a:t>
            </a:r>
            <a:endParaRPr lang="tr-TR" sz="32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80</a:t>
            </a:fld>
            <a:endParaRPr lang="tr-TR"/>
          </a:p>
        </p:txBody>
      </p:sp>
      <p:sp>
        <p:nvSpPr>
          <p:cNvPr id="8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15737"/>
            <a:ext cx="12090399" cy="431074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>
                <a:solidFill>
                  <a:srgbClr val="0000CC"/>
                </a:solidFill>
              </a:rPr>
              <a:t>Ölçüt 1. </a:t>
            </a:r>
            <a:r>
              <a:rPr lang="tr-TR" sz="2400" dirty="0" smtClean="0"/>
              <a:t>Öğrenciler: </a:t>
            </a:r>
            <a:r>
              <a:rPr lang="tr-TR" sz="2400" dirty="0">
                <a:solidFill>
                  <a:srgbClr val="0000CC"/>
                </a:solidFill>
              </a:rPr>
              <a:t>13 </a:t>
            </a:r>
            <a:r>
              <a:rPr lang="tr-TR" sz="2400" dirty="0" smtClean="0">
                <a:solidFill>
                  <a:srgbClr val="0000CC"/>
                </a:solidFill>
              </a:rPr>
              <a:t>alt ölçüt, Karşılanan: 9 Karşılanmayan: 4 </a:t>
            </a:r>
            <a:r>
              <a:rPr lang="tr-TR" sz="2400" dirty="0" smtClean="0">
                <a:solidFill>
                  <a:srgbClr val="C00000"/>
                </a:solidFill>
              </a:rPr>
              <a:t>Oran: %69,2</a:t>
            </a:r>
            <a:endParaRPr lang="tr-TR" sz="2400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pt-BR" sz="2400" dirty="0">
                <a:solidFill>
                  <a:srgbClr val="0000CC"/>
                </a:solidFill>
              </a:rPr>
              <a:t>Ölçüt 2.</a:t>
            </a:r>
            <a:r>
              <a:rPr lang="pt-BR" sz="2400" dirty="0"/>
              <a:t> Program Eğitim </a:t>
            </a:r>
            <a:r>
              <a:rPr lang="pt-BR" sz="2400" dirty="0" smtClean="0"/>
              <a:t>Amaçları</a:t>
            </a:r>
            <a:r>
              <a:rPr lang="tr-TR" sz="2400" dirty="0" smtClean="0"/>
              <a:t>: </a:t>
            </a:r>
            <a:r>
              <a:rPr lang="tr-TR" sz="2400" dirty="0">
                <a:solidFill>
                  <a:srgbClr val="0000CC"/>
                </a:solidFill>
              </a:rPr>
              <a:t>7 alt ölçüt, Karşılanan: </a:t>
            </a:r>
            <a:r>
              <a:rPr lang="tr-TR" sz="2400" dirty="0" smtClean="0">
                <a:solidFill>
                  <a:srgbClr val="0000CC"/>
                </a:solidFill>
              </a:rPr>
              <a:t>4 </a:t>
            </a:r>
            <a:r>
              <a:rPr lang="tr-TR" sz="2400" dirty="0">
                <a:solidFill>
                  <a:srgbClr val="0000CC"/>
                </a:solidFill>
              </a:rPr>
              <a:t>Karşılanmayan: </a:t>
            </a:r>
            <a:r>
              <a:rPr lang="tr-TR" sz="2400" dirty="0" smtClean="0">
                <a:solidFill>
                  <a:srgbClr val="0000CC"/>
                </a:solidFill>
              </a:rPr>
              <a:t>3 </a:t>
            </a:r>
            <a:r>
              <a:rPr lang="tr-TR" sz="2400" dirty="0">
                <a:solidFill>
                  <a:srgbClr val="C00000"/>
                </a:solidFill>
              </a:rPr>
              <a:t>Oran: </a:t>
            </a:r>
            <a:r>
              <a:rPr lang="tr-TR" sz="2400" dirty="0" smtClean="0">
                <a:solidFill>
                  <a:srgbClr val="C00000"/>
                </a:solidFill>
              </a:rPr>
              <a:t>%57,1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</a:t>
            </a:r>
            <a:r>
              <a:rPr lang="tr-TR" sz="2400" dirty="0">
                <a:solidFill>
                  <a:srgbClr val="0000CC"/>
                </a:solidFill>
              </a:rPr>
              <a:t>3. </a:t>
            </a:r>
            <a:r>
              <a:rPr lang="tr-TR" sz="2400" dirty="0"/>
              <a:t>Program </a:t>
            </a:r>
            <a:r>
              <a:rPr lang="tr-TR" sz="2400" dirty="0" smtClean="0"/>
              <a:t>Çıktıları: </a:t>
            </a:r>
            <a:r>
              <a:rPr lang="tr-TR" sz="2400" dirty="0" smtClean="0">
                <a:solidFill>
                  <a:srgbClr val="0000CC"/>
                </a:solidFill>
              </a:rPr>
              <a:t>2 </a:t>
            </a:r>
            <a:r>
              <a:rPr lang="tr-TR" sz="2400" dirty="0">
                <a:solidFill>
                  <a:srgbClr val="0000CC"/>
                </a:solidFill>
              </a:rPr>
              <a:t>alt ölçüt, Karşılanan: </a:t>
            </a:r>
            <a:r>
              <a:rPr lang="tr-TR" sz="2400" dirty="0" smtClean="0">
                <a:solidFill>
                  <a:srgbClr val="0000CC"/>
                </a:solidFill>
              </a:rPr>
              <a:t>1 </a:t>
            </a:r>
            <a:r>
              <a:rPr lang="tr-TR" sz="2400" dirty="0">
                <a:solidFill>
                  <a:srgbClr val="0000CC"/>
                </a:solidFill>
              </a:rPr>
              <a:t>Karşılanmayan: 1 </a:t>
            </a:r>
            <a:r>
              <a:rPr lang="tr-TR" sz="2400" dirty="0">
                <a:solidFill>
                  <a:srgbClr val="C00000"/>
                </a:solidFill>
              </a:rPr>
              <a:t>Oran: </a:t>
            </a:r>
            <a:r>
              <a:rPr lang="tr-TR" sz="2400" dirty="0" smtClean="0">
                <a:solidFill>
                  <a:srgbClr val="C00000"/>
                </a:solidFill>
              </a:rPr>
              <a:t>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>
                <a:solidFill>
                  <a:srgbClr val="0000CC"/>
                </a:solidFill>
              </a:rPr>
              <a:t>Ölçüt 4.</a:t>
            </a:r>
            <a:r>
              <a:rPr lang="tr-TR" sz="2400" dirty="0"/>
              <a:t> Sürekli </a:t>
            </a:r>
            <a:r>
              <a:rPr lang="tr-TR" sz="2400" dirty="0" smtClean="0"/>
              <a:t>İyileştirme: </a:t>
            </a:r>
            <a:r>
              <a:rPr lang="tr-TR" sz="2400" dirty="0" smtClean="0">
                <a:solidFill>
                  <a:srgbClr val="0000CC"/>
                </a:solidFill>
              </a:rPr>
              <a:t>3 </a:t>
            </a:r>
            <a:r>
              <a:rPr lang="tr-TR" sz="2400" dirty="0">
                <a:solidFill>
                  <a:srgbClr val="0000CC"/>
                </a:solidFill>
              </a:rPr>
              <a:t>alt ölçüt, Karşılanan: </a:t>
            </a:r>
            <a:r>
              <a:rPr lang="tr-TR" sz="2400" dirty="0" smtClean="0">
                <a:solidFill>
                  <a:srgbClr val="0000CC"/>
                </a:solidFill>
              </a:rPr>
              <a:t>1 </a:t>
            </a:r>
            <a:r>
              <a:rPr lang="tr-TR" sz="2400" dirty="0">
                <a:solidFill>
                  <a:srgbClr val="0000CC"/>
                </a:solidFill>
              </a:rPr>
              <a:t>Karşılanmayan: </a:t>
            </a:r>
            <a:r>
              <a:rPr lang="tr-TR" sz="2400" dirty="0" smtClean="0">
                <a:solidFill>
                  <a:srgbClr val="0000CC"/>
                </a:solidFill>
              </a:rPr>
              <a:t>2 </a:t>
            </a:r>
            <a:r>
              <a:rPr lang="tr-TR" sz="2400" dirty="0">
                <a:solidFill>
                  <a:srgbClr val="C00000"/>
                </a:solidFill>
              </a:rPr>
              <a:t>Oran: </a:t>
            </a:r>
            <a:r>
              <a:rPr lang="tr-TR" sz="2400" dirty="0" smtClean="0">
                <a:solidFill>
                  <a:srgbClr val="C00000"/>
                </a:solidFill>
              </a:rPr>
              <a:t>%33,3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>
                <a:solidFill>
                  <a:srgbClr val="0000CC"/>
                </a:solidFill>
              </a:rPr>
              <a:t>Ölçüt 5.</a:t>
            </a:r>
            <a:r>
              <a:rPr lang="tr-TR" sz="2400" dirty="0"/>
              <a:t> Eğitim </a:t>
            </a:r>
            <a:r>
              <a:rPr lang="tr-TR" sz="2400" dirty="0" smtClean="0"/>
              <a:t>Planı: </a:t>
            </a:r>
            <a:r>
              <a:rPr lang="tr-TR" sz="2400" dirty="0" smtClean="0">
                <a:solidFill>
                  <a:srgbClr val="0000CC"/>
                </a:solidFill>
              </a:rPr>
              <a:t>6 </a:t>
            </a:r>
            <a:r>
              <a:rPr lang="tr-TR" sz="2400" dirty="0">
                <a:solidFill>
                  <a:srgbClr val="0000CC"/>
                </a:solidFill>
              </a:rPr>
              <a:t>alt ölçüt, Karşılanan: </a:t>
            </a:r>
            <a:r>
              <a:rPr lang="tr-TR" sz="2400" dirty="0" smtClean="0">
                <a:solidFill>
                  <a:srgbClr val="0000CC"/>
                </a:solidFill>
              </a:rPr>
              <a:t>3 </a:t>
            </a:r>
            <a:r>
              <a:rPr lang="tr-TR" sz="2400" dirty="0">
                <a:solidFill>
                  <a:srgbClr val="0000CC"/>
                </a:solidFill>
              </a:rPr>
              <a:t>Karşılanmayan: </a:t>
            </a:r>
            <a:r>
              <a:rPr lang="tr-TR" sz="2400" dirty="0" smtClean="0">
                <a:solidFill>
                  <a:srgbClr val="0000CC"/>
                </a:solidFill>
              </a:rPr>
              <a:t>3 </a:t>
            </a:r>
            <a:r>
              <a:rPr lang="tr-TR" sz="2400" dirty="0">
                <a:solidFill>
                  <a:srgbClr val="C00000"/>
                </a:solidFill>
              </a:rPr>
              <a:t>Oran: </a:t>
            </a:r>
            <a:r>
              <a:rPr lang="tr-TR" sz="2400" dirty="0" smtClean="0">
                <a:solidFill>
                  <a:srgbClr val="C00000"/>
                </a:solidFill>
              </a:rPr>
              <a:t>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>
                <a:solidFill>
                  <a:srgbClr val="0000CC"/>
                </a:solidFill>
              </a:rPr>
              <a:t>Ölçüt 6.</a:t>
            </a:r>
            <a:r>
              <a:rPr lang="tr-TR" sz="2400" dirty="0"/>
              <a:t> Öğretim </a:t>
            </a:r>
            <a:r>
              <a:rPr lang="tr-TR" sz="2400" dirty="0" smtClean="0"/>
              <a:t>Kadrosu: </a:t>
            </a:r>
            <a:r>
              <a:rPr lang="tr-TR" sz="2400" dirty="0" smtClean="0">
                <a:solidFill>
                  <a:srgbClr val="0000CC"/>
                </a:solidFill>
              </a:rPr>
              <a:t> 4 </a:t>
            </a:r>
            <a:r>
              <a:rPr lang="tr-TR" sz="2400" dirty="0">
                <a:solidFill>
                  <a:srgbClr val="0000CC"/>
                </a:solidFill>
              </a:rPr>
              <a:t>alt ölçüt, Karşılanan: 4 Karşılanmayan: </a:t>
            </a:r>
            <a:r>
              <a:rPr lang="tr-TR" sz="2400" dirty="0" smtClean="0">
                <a:solidFill>
                  <a:srgbClr val="0000CC"/>
                </a:solidFill>
              </a:rPr>
              <a:t>0 </a:t>
            </a:r>
            <a:r>
              <a:rPr lang="tr-TR" sz="2400" dirty="0">
                <a:solidFill>
                  <a:srgbClr val="C00000"/>
                </a:solidFill>
              </a:rPr>
              <a:t>Oran: </a:t>
            </a:r>
            <a:r>
              <a:rPr lang="tr-TR" sz="2400" dirty="0" smtClean="0">
                <a:solidFill>
                  <a:srgbClr val="C00000"/>
                </a:solidFill>
              </a:rPr>
              <a:t>%100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>
                <a:solidFill>
                  <a:srgbClr val="0000CC"/>
                </a:solidFill>
              </a:rPr>
              <a:t>Ölçüt 7. </a:t>
            </a:r>
            <a:r>
              <a:rPr lang="tr-TR" sz="2400" dirty="0" smtClean="0"/>
              <a:t>Altyapı: </a:t>
            </a:r>
            <a:r>
              <a:rPr lang="tr-TR" sz="2400" dirty="0" smtClean="0">
                <a:solidFill>
                  <a:srgbClr val="0000CC"/>
                </a:solidFill>
              </a:rPr>
              <a:t>6 </a:t>
            </a:r>
            <a:r>
              <a:rPr lang="tr-TR" sz="2400" dirty="0">
                <a:solidFill>
                  <a:srgbClr val="0000CC"/>
                </a:solidFill>
              </a:rPr>
              <a:t>alt ölçüt, Karşılanan: </a:t>
            </a:r>
            <a:r>
              <a:rPr lang="tr-TR" sz="2400" dirty="0" smtClean="0">
                <a:solidFill>
                  <a:srgbClr val="0000CC"/>
                </a:solidFill>
              </a:rPr>
              <a:t>4 </a:t>
            </a:r>
            <a:r>
              <a:rPr lang="tr-TR" sz="2400" dirty="0">
                <a:solidFill>
                  <a:srgbClr val="0000CC"/>
                </a:solidFill>
              </a:rPr>
              <a:t>Karşılanmayan: </a:t>
            </a:r>
            <a:r>
              <a:rPr lang="tr-TR" sz="2400" dirty="0" smtClean="0">
                <a:solidFill>
                  <a:srgbClr val="0000CC"/>
                </a:solidFill>
              </a:rPr>
              <a:t>2 </a:t>
            </a:r>
            <a:r>
              <a:rPr lang="tr-TR" sz="2400" dirty="0" smtClean="0">
                <a:solidFill>
                  <a:srgbClr val="C00000"/>
                </a:solidFill>
              </a:rPr>
              <a:t>Oran</a:t>
            </a:r>
            <a:r>
              <a:rPr lang="tr-TR" sz="2400" dirty="0">
                <a:solidFill>
                  <a:srgbClr val="C00000"/>
                </a:solidFill>
              </a:rPr>
              <a:t>: </a:t>
            </a:r>
            <a:r>
              <a:rPr lang="tr-TR" sz="2400" dirty="0" smtClean="0">
                <a:solidFill>
                  <a:srgbClr val="C00000"/>
                </a:solidFill>
              </a:rPr>
              <a:t>%66,67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>
                <a:solidFill>
                  <a:srgbClr val="0000CC"/>
                </a:solidFill>
              </a:rPr>
              <a:t>Ölçüt 8. </a:t>
            </a:r>
            <a:r>
              <a:rPr lang="tr-TR" sz="2400" dirty="0"/>
              <a:t>Yönetim ve İdari Birimlerin </a:t>
            </a:r>
            <a:r>
              <a:rPr lang="tr-TR" sz="2400" dirty="0" smtClean="0"/>
              <a:t>Yapısı: </a:t>
            </a:r>
            <a:r>
              <a:rPr lang="tr-TR" sz="2400" dirty="0" smtClean="0">
                <a:solidFill>
                  <a:srgbClr val="0000CC"/>
                </a:solidFill>
              </a:rPr>
              <a:t>4 </a:t>
            </a:r>
            <a:r>
              <a:rPr lang="tr-TR" sz="2400" dirty="0">
                <a:solidFill>
                  <a:srgbClr val="0000CC"/>
                </a:solidFill>
              </a:rPr>
              <a:t>alt ölçüt, Karşılanan: </a:t>
            </a:r>
            <a:r>
              <a:rPr lang="tr-TR" sz="2400" dirty="0" smtClean="0">
                <a:solidFill>
                  <a:srgbClr val="0000CC"/>
                </a:solidFill>
              </a:rPr>
              <a:t>2 </a:t>
            </a:r>
            <a:r>
              <a:rPr lang="tr-TR" sz="2400" dirty="0">
                <a:solidFill>
                  <a:srgbClr val="0000CC"/>
                </a:solidFill>
              </a:rPr>
              <a:t>Karşılanmayan: </a:t>
            </a:r>
            <a:r>
              <a:rPr lang="tr-TR" sz="2400" dirty="0" smtClean="0">
                <a:solidFill>
                  <a:srgbClr val="0000CC"/>
                </a:solidFill>
              </a:rPr>
              <a:t>2 </a:t>
            </a:r>
            <a:r>
              <a:rPr lang="tr-TR" sz="2400" dirty="0">
                <a:solidFill>
                  <a:srgbClr val="C00000"/>
                </a:solidFill>
              </a:rPr>
              <a:t>Oran: </a:t>
            </a:r>
            <a:r>
              <a:rPr lang="tr-TR" sz="2400" dirty="0" smtClean="0">
                <a:solidFill>
                  <a:srgbClr val="C00000"/>
                </a:solidFill>
              </a:rPr>
              <a:t>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>
                <a:solidFill>
                  <a:srgbClr val="0000CC"/>
                </a:solidFill>
              </a:rPr>
              <a:t>Ölçüt 9.</a:t>
            </a:r>
            <a:r>
              <a:rPr lang="tr-TR" sz="2400" dirty="0"/>
              <a:t> Programa Özgü </a:t>
            </a:r>
            <a:r>
              <a:rPr lang="tr-TR" sz="2400" dirty="0" smtClean="0"/>
              <a:t>Ölçütler: </a:t>
            </a:r>
            <a:r>
              <a:rPr lang="tr-TR" sz="2400" dirty="0" smtClean="0">
                <a:solidFill>
                  <a:srgbClr val="0000CC"/>
                </a:solidFill>
              </a:rPr>
              <a:t>1 </a:t>
            </a:r>
            <a:r>
              <a:rPr lang="tr-TR" sz="2400" dirty="0">
                <a:solidFill>
                  <a:srgbClr val="0000CC"/>
                </a:solidFill>
              </a:rPr>
              <a:t>alt ölçüt, Karşılanan: </a:t>
            </a:r>
            <a:r>
              <a:rPr lang="tr-TR" sz="2400" dirty="0" smtClean="0">
                <a:solidFill>
                  <a:srgbClr val="0000CC"/>
                </a:solidFill>
              </a:rPr>
              <a:t>0 </a:t>
            </a:r>
            <a:r>
              <a:rPr lang="tr-TR" sz="2400" dirty="0">
                <a:solidFill>
                  <a:srgbClr val="0000CC"/>
                </a:solidFill>
              </a:rPr>
              <a:t>Karşılanmayan: </a:t>
            </a:r>
            <a:r>
              <a:rPr lang="tr-TR" sz="2400" dirty="0" smtClean="0">
                <a:solidFill>
                  <a:srgbClr val="0000CC"/>
                </a:solidFill>
              </a:rPr>
              <a:t>1 </a:t>
            </a:r>
            <a:r>
              <a:rPr lang="tr-TR" sz="2400" dirty="0">
                <a:solidFill>
                  <a:srgbClr val="C00000"/>
                </a:solidFill>
              </a:rPr>
              <a:t>Oran: </a:t>
            </a:r>
            <a:r>
              <a:rPr lang="tr-TR" sz="2400" dirty="0" smtClean="0">
                <a:solidFill>
                  <a:srgbClr val="C00000"/>
                </a:solidFill>
              </a:rPr>
              <a:t>%0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24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0141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1601" y="737705"/>
            <a:ext cx="10427854" cy="74814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Bankacılık ve Sigortacılık Program Akreditasyon Hazırlık Çalışmaları </a:t>
            </a:r>
            <a:endParaRPr lang="tr-TR" sz="32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81</a:t>
            </a:fld>
            <a:endParaRPr lang="tr-TR"/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 txBox="1">
            <a:spLocks/>
          </p:cNvSpPr>
          <p:nvPr/>
        </p:nvSpPr>
        <p:spPr>
          <a:xfrm>
            <a:off x="509451" y="1935551"/>
            <a:ext cx="11521440" cy="37598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dirty="0" smtClean="0"/>
              <a:t>Programın Ölçütleri Genel Karşılama Oranı;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r>
              <a:rPr lang="tr-TR" dirty="0" smtClean="0">
                <a:solidFill>
                  <a:srgbClr val="0000CC"/>
                </a:solidFill>
              </a:rPr>
              <a:t>Toplam Alt Ölçüt: </a:t>
            </a:r>
            <a:r>
              <a:rPr lang="tr-TR" dirty="0" smtClean="0"/>
              <a:t>46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r>
              <a:rPr lang="tr-TR" dirty="0" smtClean="0">
                <a:solidFill>
                  <a:srgbClr val="0000CC"/>
                </a:solidFill>
              </a:rPr>
              <a:t>Karşılanan Ölçüt: </a:t>
            </a:r>
            <a:r>
              <a:rPr lang="tr-TR" dirty="0" smtClean="0"/>
              <a:t>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r>
              <a:rPr lang="tr-TR" dirty="0" smtClean="0">
                <a:solidFill>
                  <a:srgbClr val="0000CC"/>
                </a:solidFill>
              </a:rPr>
              <a:t>Karşılanmayan Ölçüt: </a:t>
            </a:r>
            <a:r>
              <a:rPr lang="tr-TR" dirty="0" smtClean="0"/>
              <a:t>18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None/>
            </a:pPr>
            <a:r>
              <a:rPr lang="tr-TR" dirty="0" smtClean="0">
                <a:solidFill>
                  <a:srgbClr val="0000CC"/>
                </a:solidFill>
              </a:rPr>
              <a:t>Genel Karşılanma Oranı: </a:t>
            </a:r>
            <a:r>
              <a:rPr lang="tr-TR" dirty="0" smtClean="0"/>
              <a:t>%60,8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064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737705"/>
            <a:ext cx="10688319" cy="74814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Halkla İlişkiler ve Tanıtım Program Akreditasyon Hazırlık Çalışmaları </a:t>
            </a:r>
            <a:endParaRPr lang="tr-TR" sz="32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82</a:t>
            </a:fld>
            <a:endParaRPr lang="tr-TR"/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 txBox="1">
            <a:spLocks/>
          </p:cNvSpPr>
          <p:nvPr/>
        </p:nvSpPr>
        <p:spPr>
          <a:xfrm>
            <a:off x="101602" y="1879986"/>
            <a:ext cx="11916228" cy="435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1. </a:t>
            </a:r>
            <a:r>
              <a:rPr lang="tr-TR" sz="2400" dirty="0" smtClean="0"/>
              <a:t>Öğrenciler: </a:t>
            </a:r>
            <a:r>
              <a:rPr lang="tr-TR" sz="2400" dirty="0" smtClean="0">
                <a:solidFill>
                  <a:srgbClr val="0000CC"/>
                </a:solidFill>
              </a:rPr>
              <a:t>13 alt ölçüt, Karşılanan: 10 Karşılanmayan: 3 </a:t>
            </a:r>
            <a:r>
              <a:rPr lang="tr-TR" sz="2400" dirty="0" smtClean="0">
                <a:solidFill>
                  <a:srgbClr val="C00000"/>
                </a:solidFill>
              </a:rPr>
              <a:t>Oran: %76,92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pt-BR" sz="2400" dirty="0" smtClean="0">
                <a:solidFill>
                  <a:srgbClr val="0000CC"/>
                </a:solidFill>
              </a:rPr>
              <a:t>Ölçüt 2.</a:t>
            </a:r>
            <a:r>
              <a:rPr lang="pt-BR" sz="2400" dirty="0" smtClean="0"/>
              <a:t> Program Eğitim Amaçları</a:t>
            </a:r>
            <a:r>
              <a:rPr lang="tr-TR" sz="2400" dirty="0" smtClean="0"/>
              <a:t>: </a:t>
            </a:r>
            <a:r>
              <a:rPr lang="tr-TR" sz="2400" dirty="0" smtClean="0">
                <a:solidFill>
                  <a:srgbClr val="0000CC"/>
                </a:solidFill>
              </a:rPr>
              <a:t>7 alt ölçüt, Karşılanan: 4 Karşılanmayan: 3 </a:t>
            </a:r>
            <a:r>
              <a:rPr lang="tr-TR" sz="2400" dirty="0" smtClean="0">
                <a:solidFill>
                  <a:srgbClr val="C00000"/>
                </a:solidFill>
              </a:rPr>
              <a:t>Oran: %57,1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3. </a:t>
            </a:r>
            <a:r>
              <a:rPr lang="tr-TR" sz="2400" dirty="0" smtClean="0"/>
              <a:t>Program Çıktıları: </a:t>
            </a:r>
            <a:r>
              <a:rPr lang="tr-TR" sz="2400" dirty="0" smtClean="0">
                <a:solidFill>
                  <a:srgbClr val="0000CC"/>
                </a:solidFill>
              </a:rPr>
              <a:t>2 alt ölçüt, Karşılanan: 1 Karşılanmayan: 1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4.</a:t>
            </a:r>
            <a:r>
              <a:rPr lang="tr-TR" sz="2400" dirty="0" smtClean="0"/>
              <a:t> Sürekli İyileştirme: </a:t>
            </a:r>
            <a:r>
              <a:rPr lang="tr-TR" sz="2400" dirty="0" smtClean="0">
                <a:solidFill>
                  <a:srgbClr val="0000CC"/>
                </a:solidFill>
              </a:rPr>
              <a:t>3 alt ölçüt, Karşılanan: 1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%33,3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5.</a:t>
            </a:r>
            <a:r>
              <a:rPr lang="tr-TR" sz="2400" dirty="0" smtClean="0"/>
              <a:t> Eğitim Planı: </a:t>
            </a:r>
            <a:r>
              <a:rPr lang="tr-TR" sz="2400" dirty="0" smtClean="0">
                <a:solidFill>
                  <a:srgbClr val="0000CC"/>
                </a:solidFill>
              </a:rPr>
              <a:t>6 alt ölçüt, Karşılanan: 3 Karşılanmayan: 3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6.</a:t>
            </a:r>
            <a:r>
              <a:rPr lang="tr-TR" sz="2400" dirty="0" smtClean="0"/>
              <a:t> Öğretim Kadrosu: </a:t>
            </a:r>
            <a:r>
              <a:rPr lang="tr-TR" sz="2400" dirty="0" smtClean="0">
                <a:solidFill>
                  <a:srgbClr val="0000CC"/>
                </a:solidFill>
              </a:rPr>
              <a:t> 4 alt ölçüt, Karşılanan: 4 Karşılanmayan: 0 </a:t>
            </a:r>
            <a:r>
              <a:rPr lang="tr-TR" sz="2400" dirty="0" smtClean="0">
                <a:solidFill>
                  <a:srgbClr val="C00000"/>
                </a:solidFill>
              </a:rPr>
              <a:t>Oran: %100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7. </a:t>
            </a:r>
            <a:r>
              <a:rPr lang="tr-TR" sz="2400" dirty="0" smtClean="0"/>
              <a:t>Altyapı: </a:t>
            </a:r>
            <a:r>
              <a:rPr lang="tr-TR" sz="2400" dirty="0" smtClean="0">
                <a:solidFill>
                  <a:srgbClr val="0000CC"/>
                </a:solidFill>
              </a:rPr>
              <a:t>6 alt ölçüt, Karşılanan: 4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%66,67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8. </a:t>
            </a:r>
            <a:r>
              <a:rPr lang="tr-TR" sz="2400" dirty="0" smtClean="0"/>
              <a:t>Yönetim ve İdari Birimlerin Yapısı: </a:t>
            </a:r>
            <a:r>
              <a:rPr lang="tr-TR" sz="2400" dirty="0" smtClean="0">
                <a:solidFill>
                  <a:srgbClr val="0000CC"/>
                </a:solidFill>
              </a:rPr>
              <a:t>4 alt ölçüt, Karşılanan: 2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9.</a:t>
            </a:r>
            <a:r>
              <a:rPr lang="tr-TR" sz="2400" dirty="0" smtClean="0"/>
              <a:t> Programa Özgü Ölçütler: </a:t>
            </a:r>
            <a:r>
              <a:rPr lang="tr-TR" sz="2400" dirty="0" smtClean="0">
                <a:solidFill>
                  <a:srgbClr val="0000CC"/>
                </a:solidFill>
              </a:rPr>
              <a:t>1 alt ölçüt, Karşılanan: 1 Karşılanmayan: 0 </a:t>
            </a:r>
            <a:r>
              <a:rPr lang="tr-TR" sz="2400" dirty="0" smtClean="0">
                <a:solidFill>
                  <a:srgbClr val="C00000"/>
                </a:solidFill>
              </a:rPr>
              <a:t>Oran: %100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19435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788391"/>
            <a:ext cx="10675256" cy="74814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>
                <a:solidFill>
                  <a:srgbClr val="3333FF"/>
                </a:solidFill>
              </a:rPr>
              <a:t>Halkla İlişkiler ve Tanıtım Program Akreditasyon Hazırlık Çalışmaları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83</a:t>
            </a:fld>
            <a:endParaRPr lang="tr-TR"/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1907177"/>
            <a:ext cx="10896600" cy="38796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dirty="0" smtClean="0"/>
              <a:t>Programın Ölçütleri Genel Karşılama Oranı;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Toplam Alt Ölçüt: </a:t>
            </a:r>
            <a:r>
              <a:rPr lang="tr-TR" dirty="0" smtClean="0"/>
              <a:t>46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Karşılanan Ölçüt: </a:t>
            </a:r>
            <a:r>
              <a:rPr lang="tr-TR" dirty="0"/>
              <a:t>3</a:t>
            </a:r>
            <a:r>
              <a:rPr lang="tr-TR" dirty="0" smtClean="0"/>
              <a:t>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Karşılanmayan Ölçüt: </a:t>
            </a:r>
            <a:r>
              <a:rPr lang="tr-TR" dirty="0" smtClean="0"/>
              <a:t>16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Genel Karşılanma Oranı: </a:t>
            </a:r>
            <a:r>
              <a:rPr lang="tr-TR" dirty="0" smtClean="0"/>
              <a:t>%65,21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4932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737705"/>
            <a:ext cx="10688319" cy="7481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Maliye Program Akreditasyon Hazırlık Çalışmaları </a:t>
            </a:r>
            <a:endParaRPr lang="tr-TR" sz="32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84</a:t>
            </a:fld>
            <a:endParaRPr lang="tr-TR"/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 txBox="1">
            <a:spLocks/>
          </p:cNvSpPr>
          <p:nvPr/>
        </p:nvSpPr>
        <p:spPr>
          <a:xfrm>
            <a:off x="101602" y="1879986"/>
            <a:ext cx="11916228" cy="435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1. </a:t>
            </a:r>
            <a:r>
              <a:rPr lang="tr-TR" sz="2400" dirty="0" smtClean="0"/>
              <a:t>Öğrenciler: </a:t>
            </a:r>
            <a:r>
              <a:rPr lang="tr-TR" sz="2400" dirty="0" smtClean="0">
                <a:solidFill>
                  <a:srgbClr val="0000CC"/>
                </a:solidFill>
              </a:rPr>
              <a:t>13 alt ölçüt, Karşılanan: 8 Karşılanmayan: 5 </a:t>
            </a:r>
            <a:r>
              <a:rPr lang="tr-TR" sz="2400" dirty="0" smtClean="0">
                <a:solidFill>
                  <a:srgbClr val="C00000"/>
                </a:solidFill>
              </a:rPr>
              <a:t>Oran: %61,53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pt-BR" sz="2400" dirty="0" smtClean="0">
                <a:solidFill>
                  <a:srgbClr val="0000CC"/>
                </a:solidFill>
              </a:rPr>
              <a:t>Ölçüt 2.</a:t>
            </a:r>
            <a:r>
              <a:rPr lang="pt-BR" sz="2400" dirty="0" smtClean="0"/>
              <a:t> Program Eğitim Amaçları</a:t>
            </a:r>
            <a:r>
              <a:rPr lang="tr-TR" sz="2400" dirty="0" smtClean="0"/>
              <a:t>: </a:t>
            </a:r>
            <a:r>
              <a:rPr lang="tr-TR" sz="2400" dirty="0" smtClean="0">
                <a:solidFill>
                  <a:srgbClr val="0000CC"/>
                </a:solidFill>
              </a:rPr>
              <a:t>7 alt ölçüt, Karşılanan: 4 Karşılanmayan: 3 </a:t>
            </a:r>
            <a:r>
              <a:rPr lang="tr-TR" sz="2400" dirty="0" smtClean="0">
                <a:solidFill>
                  <a:srgbClr val="C00000"/>
                </a:solidFill>
              </a:rPr>
              <a:t>Oran: %57,1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3. </a:t>
            </a:r>
            <a:r>
              <a:rPr lang="tr-TR" sz="2400" dirty="0" smtClean="0"/>
              <a:t>Program Çıktıları: </a:t>
            </a:r>
            <a:r>
              <a:rPr lang="tr-TR" sz="2400" dirty="0" smtClean="0">
                <a:solidFill>
                  <a:srgbClr val="0000CC"/>
                </a:solidFill>
              </a:rPr>
              <a:t>2 alt ölçüt, Karşılanan: 1 Karşılanmayan: 1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4.</a:t>
            </a:r>
            <a:r>
              <a:rPr lang="tr-TR" sz="2400" dirty="0" smtClean="0"/>
              <a:t> Sürekli İyileştirme: </a:t>
            </a:r>
            <a:r>
              <a:rPr lang="tr-TR" sz="2400" dirty="0" smtClean="0">
                <a:solidFill>
                  <a:srgbClr val="0000CC"/>
                </a:solidFill>
              </a:rPr>
              <a:t>3 alt ölçüt, Karşılanan: 1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%33,3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5.</a:t>
            </a:r>
            <a:r>
              <a:rPr lang="tr-TR" sz="2400" dirty="0" smtClean="0"/>
              <a:t> Eğitim Planı: </a:t>
            </a:r>
            <a:r>
              <a:rPr lang="tr-TR" sz="2400" dirty="0" smtClean="0">
                <a:solidFill>
                  <a:srgbClr val="0000CC"/>
                </a:solidFill>
              </a:rPr>
              <a:t>6 alt ölçüt, Karşılanan:3 Karşılanmayan: 3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6.</a:t>
            </a:r>
            <a:r>
              <a:rPr lang="tr-TR" sz="2400" dirty="0" smtClean="0"/>
              <a:t> Öğretim Kadrosu: </a:t>
            </a:r>
            <a:r>
              <a:rPr lang="tr-TR" sz="2400" dirty="0" smtClean="0">
                <a:solidFill>
                  <a:srgbClr val="0000CC"/>
                </a:solidFill>
              </a:rPr>
              <a:t> 4 alt ölçüt, Karşılanan: 4 Karşılanmayan: 0 </a:t>
            </a:r>
            <a:r>
              <a:rPr lang="tr-TR" sz="2400" dirty="0" smtClean="0">
                <a:solidFill>
                  <a:srgbClr val="C00000"/>
                </a:solidFill>
              </a:rPr>
              <a:t>Oran: %100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7. </a:t>
            </a:r>
            <a:r>
              <a:rPr lang="tr-TR" sz="2400" dirty="0" smtClean="0"/>
              <a:t>Altyapı: </a:t>
            </a:r>
            <a:r>
              <a:rPr lang="tr-TR" sz="2400" dirty="0" smtClean="0">
                <a:solidFill>
                  <a:srgbClr val="0000CC"/>
                </a:solidFill>
              </a:rPr>
              <a:t>6 alt ölçüt, Karşılanan: 4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%66,67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8. </a:t>
            </a:r>
            <a:r>
              <a:rPr lang="tr-TR" sz="2400" dirty="0" smtClean="0"/>
              <a:t>Yönetim ve İdari Birimlerin Yapısı: </a:t>
            </a:r>
            <a:r>
              <a:rPr lang="tr-TR" sz="2400" dirty="0" smtClean="0">
                <a:solidFill>
                  <a:srgbClr val="0000CC"/>
                </a:solidFill>
              </a:rPr>
              <a:t>4 alt ölçüt, Karşılanan: 2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9.</a:t>
            </a:r>
            <a:r>
              <a:rPr lang="tr-TR" sz="2400" dirty="0" smtClean="0"/>
              <a:t> Programa Özgü Ölçütler: </a:t>
            </a:r>
            <a:r>
              <a:rPr lang="tr-TR" sz="2400" dirty="0" smtClean="0">
                <a:solidFill>
                  <a:srgbClr val="0000CC"/>
                </a:solidFill>
              </a:rPr>
              <a:t>1 alt ölçüt, Karşılanan: 1 Karşılanmayan: 0 </a:t>
            </a:r>
            <a:r>
              <a:rPr lang="tr-TR" sz="2400" dirty="0" smtClean="0">
                <a:solidFill>
                  <a:srgbClr val="C00000"/>
                </a:solidFill>
              </a:rPr>
              <a:t>Oran: %100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67759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788391"/>
            <a:ext cx="10675256" cy="7481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Maliye </a:t>
            </a:r>
            <a:r>
              <a:rPr lang="tr-TR" sz="3200" b="1" dirty="0">
                <a:solidFill>
                  <a:srgbClr val="3333FF"/>
                </a:solidFill>
              </a:rPr>
              <a:t>Program Akreditasyon Hazırlık Çalışmaları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85</a:t>
            </a:fld>
            <a:endParaRPr lang="tr-TR"/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1907177"/>
            <a:ext cx="10896600" cy="38796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dirty="0" smtClean="0"/>
              <a:t>Programın Ölçütleri Genel Karşılama Oranı;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Toplam Alt Ölçüt: </a:t>
            </a:r>
            <a:r>
              <a:rPr lang="tr-TR" dirty="0" smtClean="0"/>
              <a:t>46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Karşılanan Ölçüt: </a:t>
            </a:r>
            <a:r>
              <a:rPr lang="tr-TR" dirty="0" smtClean="0"/>
              <a:t>27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Karşılanmayan Ölçüt: </a:t>
            </a:r>
            <a:r>
              <a:rPr lang="tr-TR" dirty="0" smtClean="0"/>
              <a:t>19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Genel Karşılanma Oranı: </a:t>
            </a:r>
            <a:r>
              <a:rPr lang="tr-TR" dirty="0" smtClean="0"/>
              <a:t>%58,69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733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737705"/>
            <a:ext cx="10688319" cy="7481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İşletme Yönetimi Program Akreditasyon Hazırlık Çalışmaları </a:t>
            </a:r>
            <a:endParaRPr lang="tr-TR" sz="32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86</a:t>
            </a:fld>
            <a:endParaRPr lang="tr-TR"/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 txBox="1">
            <a:spLocks/>
          </p:cNvSpPr>
          <p:nvPr/>
        </p:nvSpPr>
        <p:spPr>
          <a:xfrm>
            <a:off x="101602" y="1879986"/>
            <a:ext cx="11916228" cy="435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1. </a:t>
            </a:r>
            <a:r>
              <a:rPr lang="tr-TR" sz="2400" dirty="0" smtClean="0"/>
              <a:t>Öğrenciler: </a:t>
            </a:r>
            <a:r>
              <a:rPr lang="tr-TR" sz="2400" dirty="0" smtClean="0">
                <a:solidFill>
                  <a:srgbClr val="0000CC"/>
                </a:solidFill>
              </a:rPr>
              <a:t>13 alt ölçüt, Karşılanan: 8 Karşılanmayan: 5 </a:t>
            </a:r>
            <a:r>
              <a:rPr lang="tr-TR" sz="2400" dirty="0" smtClean="0">
                <a:solidFill>
                  <a:srgbClr val="C00000"/>
                </a:solidFill>
              </a:rPr>
              <a:t>Oran: %61,53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pt-BR" sz="2400" dirty="0" smtClean="0">
                <a:solidFill>
                  <a:srgbClr val="0000CC"/>
                </a:solidFill>
              </a:rPr>
              <a:t>Ölçüt 2.</a:t>
            </a:r>
            <a:r>
              <a:rPr lang="pt-BR" sz="2400" dirty="0" smtClean="0"/>
              <a:t> Program Eğitim Amaçları</a:t>
            </a:r>
            <a:r>
              <a:rPr lang="tr-TR" sz="2400" dirty="0" smtClean="0"/>
              <a:t>: </a:t>
            </a:r>
            <a:r>
              <a:rPr lang="tr-TR" sz="2400" dirty="0" smtClean="0">
                <a:solidFill>
                  <a:srgbClr val="0000CC"/>
                </a:solidFill>
              </a:rPr>
              <a:t>7 alt ölçüt, Karşılanan: 4 Karşılanmayan: 3 </a:t>
            </a:r>
            <a:r>
              <a:rPr lang="tr-TR" sz="2400" dirty="0" smtClean="0">
                <a:solidFill>
                  <a:srgbClr val="C00000"/>
                </a:solidFill>
              </a:rPr>
              <a:t>Oran: %54,14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3. </a:t>
            </a:r>
            <a:r>
              <a:rPr lang="tr-TR" sz="2400" dirty="0" smtClean="0"/>
              <a:t>Program Çıktıları: </a:t>
            </a:r>
            <a:r>
              <a:rPr lang="tr-TR" sz="2400" dirty="0" smtClean="0">
                <a:solidFill>
                  <a:srgbClr val="0000CC"/>
                </a:solidFill>
              </a:rPr>
              <a:t>2 alt ölçüt, Karşılanan: 1 Karşılanmayan: 1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4.</a:t>
            </a:r>
            <a:r>
              <a:rPr lang="tr-TR" sz="2400" dirty="0" smtClean="0"/>
              <a:t> Sürekli İyileştirme: </a:t>
            </a:r>
            <a:r>
              <a:rPr lang="tr-TR" sz="2400" dirty="0" smtClean="0">
                <a:solidFill>
                  <a:srgbClr val="0000CC"/>
                </a:solidFill>
              </a:rPr>
              <a:t>3 alt ölçüt, Karşılanan: 1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%33,3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5.</a:t>
            </a:r>
            <a:r>
              <a:rPr lang="tr-TR" sz="2400" dirty="0" smtClean="0"/>
              <a:t> Eğitim Planı: </a:t>
            </a:r>
            <a:r>
              <a:rPr lang="tr-TR" sz="2400" dirty="0" smtClean="0">
                <a:solidFill>
                  <a:srgbClr val="0000CC"/>
                </a:solidFill>
              </a:rPr>
              <a:t>6 alt ölçüt, Karşılanan: 3 Karşılanmayan: 3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6.</a:t>
            </a:r>
            <a:r>
              <a:rPr lang="tr-TR" sz="2400" dirty="0" smtClean="0"/>
              <a:t> Öğretim Kadrosu: </a:t>
            </a:r>
            <a:r>
              <a:rPr lang="tr-TR" sz="2400" dirty="0" smtClean="0">
                <a:solidFill>
                  <a:srgbClr val="0000CC"/>
                </a:solidFill>
              </a:rPr>
              <a:t> 4 alt ölçüt, Karşılanan: 4 Karşılanmayan: 0 </a:t>
            </a:r>
            <a:r>
              <a:rPr lang="tr-TR" sz="2400" dirty="0" smtClean="0">
                <a:solidFill>
                  <a:srgbClr val="C00000"/>
                </a:solidFill>
              </a:rPr>
              <a:t>Oran: %100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7. </a:t>
            </a:r>
            <a:r>
              <a:rPr lang="tr-TR" sz="2400" dirty="0" smtClean="0"/>
              <a:t>Altyapı: </a:t>
            </a:r>
            <a:r>
              <a:rPr lang="tr-TR" sz="2400" dirty="0" smtClean="0">
                <a:solidFill>
                  <a:srgbClr val="0000CC"/>
                </a:solidFill>
              </a:rPr>
              <a:t>6 alt ölçüt, Karşılanan: 4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%66,67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8. </a:t>
            </a:r>
            <a:r>
              <a:rPr lang="tr-TR" sz="2400" dirty="0" smtClean="0"/>
              <a:t>Yönetim ve İdari Birimlerin Yapısı: </a:t>
            </a:r>
            <a:r>
              <a:rPr lang="tr-TR" sz="2400" dirty="0" smtClean="0">
                <a:solidFill>
                  <a:srgbClr val="0000CC"/>
                </a:solidFill>
              </a:rPr>
              <a:t>4 alt ölçüt, Karşılanan: 2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9.</a:t>
            </a:r>
            <a:r>
              <a:rPr lang="tr-TR" sz="2400" dirty="0" smtClean="0"/>
              <a:t> Programa Özgü Ölçütler: </a:t>
            </a:r>
            <a:r>
              <a:rPr lang="tr-TR" sz="2400" dirty="0" smtClean="0">
                <a:solidFill>
                  <a:srgbClr val="0000CC"/>
                </a:solidFill>
              </a:rPr>
              <a:t>1 alt ölçüt, Karşılanan: 1 Karşılanmayan: 0 </a:t>
            </a:r>
            <a:r>
              <a:rPr lang="tr-TR" sz="2400" dirty="0" smtClean="0">
                <a:solidFill>
                  <a:srgbClr val="C00000"/>
                </a:solidFill>
              </a:rPr>
              <a:t>Oran: %100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8252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788391"/>
            <a:ext cx="10675256" cy="748146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İşletme Yönetimi Program </a:t>
            </a:r>
            <a:r>
              <a:rPr lang="tr-TR" sz="3200" b="1" dirty="0">
                <a:solidFill>
                  <a:srgbClr val="3333FF"/>
                </a:solidFill>
              </a:rPr>
              <a:t>Akreditasyon Hazırlık Çalışmaları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87</a:t>
            </a:fld>
            <a:endParaRPr lang="tr-TR"/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1907177"/>
            <a:ext cx="10896600" cy="38796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dirty="0" smtClean="0"/>
              <a:t>Programın Ölçütleri Genel Karşılama Oranı;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Toplam Alt Ölçüt: </a:t>
            </a:r>
            <a:r>
              <a:rPr lang="tr-TR" dirty="0" smtClean="0"/>
              <a:t>46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Karşılanan Ölçüt: </a:t>
            </a:r>
            <a:r>
              <a:rPr lang="tr-TR" dirty="0" smtClean="0"/>
              <a:t>28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Karşılanmayan Ölçüt: </a:t>
            </a:r>
            <a:r>
              <a:rPr lang="tr-TR" dirty="0" smtClean="0"/>
              <a:t>18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Genel Karşılanma Oranı: </a:t>
            </a:r>
            <a:r>
              <a:rPr lang="tr-TR" dirty="0" smtClean="0"/>
              <a:t>%60,18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1040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737705"/>
            <a:ext cx="10688319" cy="74814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Muhasebe ve Vergi Uygulamaları Program Akreditasyon Hazırlık Çalışmaları </a:t>
            </a:r>
            <a:endParaRPr lang="tr-TR" sz="32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88</a:t>
            </a:fld>
            <a:endParaRPr lang="tr-TR"/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 txBox="1">
            <a:spLocks/>
          </p:cNvSpPr>
          <p:nvPr/>
        </p:nvSpPr>
        <p:spPr>
          <a:xfrm>
            <a:off x="101602" y="1879986"/>
            <a:ext cx="11916228" cy="435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1. </a:t>
            </a:r>
            <a:r>
              <a:rPr lang="tr-TR" sz="2400" dirty="0" smtClean="0"/>
              <a:t>Öğrenciler: </a:t>
            </a:r>
            <a:r>
              <a:rPr lang="tr-TR" sz="2400" dirty="0" smtClean="0">
                <a:solidFill>
                  <a:srgbClr val="0000CC"/>
                </a:solidFill>
              </a:rPr>
              <a:t>13 alt ölçüt, Karşılanan: 9 Karşılanmayan: 4 </a:t>
            </a:r>
            <a:r>
              <a:rPr lang="tr-TR" sz="2400" dirty="0" smtClean="0">
                <a:solidFill>
                  <a:srgbClr val="C00000"/>
                </a:solidFill>
              </a:rPr>
              <a:t>Oran: %69,23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pt-BR" sz="2400" dirty="0" smtClean="0">
                <a:solidFill>
                  <a:srgbClr val="0000CC"/>
                </a:solidFill>
              </a:rPr>
              <a:t>Ölçüt 2.</a:t>
            </a:r>
            <a:r>
              <a:rPr lang="pt-BR" sz="2400" dirty="0" smtClean="0"/>
              <a:t> Program Eğitim Amaçları</a:t>
            </a:r>
            <a:r>
              <a:rPr lang="tr-TR" sz="2400" dirty="0" smtClean="0"/>
              <a:t>: </a:t>
            </a:r>
            <a:r>
              <a:rPr lang="tr-TR" sz="2400" dirty="0" smtClean="0">
                <a:solidFill>
                  <a:srgbClr val="0000CC"/>
                </a:solidFill>
              </a:rPr>
              <a:t>7 alt ölçüt, Karşılanan: 4 Karşılanmayan: 3 </a:t>
            </a:r>
            <a:r>
              <a:rPr lang="tr-TR" sz="2400" dirty="0" smtClean="0">
                <a:solidFill>
                  <a:srgbClr val="C00000"/>
                </a:solidFill>
              </a:rPr>
              <a:t>Oran: %54,14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3. </a:t>
            </a:r>
            <a:r>
              <a:rPr lang="tr-TR" sz="2400" dirty="0" smtClean="0"/>
              <a:t>Program Çıktıları: </a:t>
            </a:r>
            <a:r>
              <a:rPr lang="tr-TR" sz="2400" dirty="0" smtClean="0">
                <a:solidFill>
                  <a:srgbClr val="0000CC"/>
                </a:solidFill>
              </a:rPr>
              <a:t>2 alt ölçüt, Karşılanan: 1 Karşılanmayan: 1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4.</a:t>
            </a:r>
            <a:r>
              <a:rPr lang="tr-TR" sz="2400" dirty="0" smtClean="0"/>
              <a:t> Sürekli İyileştirme: </a:t>
            </a:r>
            <a:r>
              <a:rPr lang="tr-TR" sz="2400" dirty="0" smtClean="0">
                <a:solidFill>
                  <a:srgbClr val="0000CC"/>
                </a:solidFill>
              </a:rPr>
              <a:t>3 alt ölçüt, Karşılanan: 1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%33,3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5.</a:t>
            </a:r>
            <a:r>
              <a:rPr lang="tr-TR" sz="2400" dirty="0" smtClean="0"/>
              <a:t> Eğitim Planı: </a:t>
            </a:r>
            <a:r>
              <a:rPr lang="tr-TR" sz="2400" dirty="0" smtClean="0">
                <a:solidFill>
                  <a:srgbClr val="0000CC"/>
                </a:solidFill>
              </a:rPr>
              <a:t>6 alt ölçüt, Karşılanan: 3 Karşılanmayan: 3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6.</a:t>
            </a:r>
            <a:r>
              <a:rPr lang="tr-TR" sz="2400" dirty="0" smtClean="0"/>
              <a:t> Öğretim Kadrosu: </a:t>
            </a:r>
            <a:r>
              <a:rPr lang="tr-TR" sz="2400" dirty="0" smtClean="0">
                <a:solidFill>
                  <a:srgbClr val="0000CC"/>
                </a:solidFill>
              </a:rPr>
              <a:t> 4 alt ölçüt, Karşılanan: 4 Karşılanmayan: 0 </a:t>
            </a:r>
            <a:r>
              <a:rPr lang="tr-TR" sz="2400" dirty="0" smtClean="0">
                <a:solidFill>
                  <a:srgbClr val="C00000"/>
                </a:solidFill>
              </a:rPr>
              <a:t>Oran: %100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7. </a:t>
            </a:r>
            <a:r>
              <a:rPr lang="tr-TR" sz="2400" dirty="0" smtClean="0"/>
              <a:t>Altyapı: </a:t>
            </a:r>
            <a:r>
              <a:rPr lang="tr-TR" sz="2400" dirty="0" smtClean="0">
                <a:solidFill>
                  <a:srgbClr val="0000CC"/>
                </a:solidFill>
              </a:rPr>
              <a:t>6 alt ölçüt, Karşılanan: 4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%66,67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8. </a:t>
            </a:r>
            <a:r>
              <a:rPr lang="tr-TR" sz="2400" dirty="0" smtClean="0"/>
              <a:t>Yönetim ve İdari Birimlerin Yapısı: </a:t>
            </a:r>
            <a:r>
              <a:rPr lang="tr-TR" sz="2400" dirty="0" smtClean="0">
                <a:solidFill>
                  <a:srgbClr val="0000CC"/>
                </a:solidFill>
              </a:rPr>
              <a:t>4 alt ölçüt, Karşılanan: 2 Karşılanmayan: 2 </a:t>
            </a:r>
            <a:r>
              <a:rPr lang="tr-TR" sz="2400" dirty="0" smtClean="0">
                <a:solidFill>
                  <a:srgbClr val="C00000"/>
                </a:solidFill>
              </a:rPr>
              <a:t>Oran: %50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2400" dirty="0" smtClean="0">
                <a:solidFill>
                  <a:srgbClr val="0000CC"/>
                </a:solidFill>
              </a:rPr>
              <a:t>Ölçüt 9.</a:t>
            </a:r>
            <a:r>
              <a:rPr lang="tr-TR" sz="2400" dirty="0" smtClean="0"/>
              <a:t> Programa Özgü Ölçütler: </a:t>
            </a:r>
            <a:r>
              <a:rPr lang="tr-TR" sz="2400" dirty="0" smtClean="0">
                <a:solidFill>
                  <a:srgbClr val="0000CC"/>
                </a:solidFill>
              </a:rPr>
              <a:t>1 alt ölçüt, Karşılanan: 1 Karşılanmayan: 0 </a:t>
            </a:r>
            <a:r>
              <a:rPr lang="tr-TR" sz="2400" dirty="0" smtClean="0">
                <a:solidFill>
                  <a:srgbClr val="C00000"/>
                </a:solidFill>
              </a:rPr>
              <a:t>Oran: %100</a:t>
            </a:r>
            <a:endParaRPr lang="tr-TR" sz="2400" dirty="0" smtClean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39475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788391"/>
            <a:ext cx="10675256" cy="74814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3200" b="1" dirty="0" smtClean="0">
                <a:solidFill>
                  <a:srgbClr val="3333FF"/>
                </a:solidFill>
              </a:rPr>
              <a:t>Muhasebe ve Vergi Uygulamaları Program </a:t>
            </a:r>
            <a:r>
              <a:rPr lang="tr-TR" sz="3200" b="1" dirty="0">
                <a:solidFill>
                  <a:srgbClr val="3333FF"/>
                </a:solidFill>
              </a:rPr>
              <a:t>Akreditasyon Hazırlık Çalışmaları 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89</a:t>
            </a:fld>
            <a:endParaRPr lang="tr-TR"/>
          </a:p>
        </p:txBody>
      </p:sp>
      <p:sp>
        <p:nvSpPr>
          <p:cNvPr id="6" name="İçerik Yer Tutucusu 2">
            <a:extLst>
              <a:ext uri="{FF2B5EF4-FFF2-40B4-BE49-F238E27FC236}">
                <a16:creationId xmlns:a16="http://schemas.microsoft.com/office/drawing/2014/main" id="{E60FE85E-36B3-4376-95FB-F99EA17FC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943" y="1907177"/>
            <a:ext cx="10896600" cy="387966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dirty="0" smtClean="0"/>
              <a:t>Programın Ölçütleri Genel Karşılama Oranı;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tr-TR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Toplam Alt Ölçüt: </a:t>
            </a:r>
            <a:r>
              <a:rPr lang="tr-TR" dirty="0" smtClean="0"/>
              <a:t>46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Karşılanan Ölçüt: </a:t>
            </a:r>
            <a:r>
              <a:rPr lang="tr-TR" dirty="0" smtClean="0"/>
              <a:t>29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Karşılanmayan Ölçüt: </a:t>
            </a:r>
            <a:r>
              <a:rPr lang="tr-TR" dirty="0" smtClean="0"/>
              <a:t>17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tr-TR" dirty="0" smtClean="0">
                <a:solidFill>
                  <a:srgbClr val="0000CC"/>
                </a:solidFill>
              </a:rPr>
              <a:t>Genel Karşılanma Oranı: </a:t>
            </a:r>
            <a:r>
              <a:rPr lang="tr-TR" dirty="0" smtClean="0"/>
              <a:t>%63,04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28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6" y="865079"/>
            <a:ext cx="10353963" cy="588345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Akademik Personel Sayısı (Birim Düzeyi)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t>13.01.2026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110311"/>
              </p:ext>
            </p:extLst>
          </p:nvPr>
        </p:nvGraphicFramePr>
        <p:xfrm>
          <a:off x="517232" y="2170544"/>
          <a:ext cx="11286840" cy="309155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30352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37133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2050586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2050586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641618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641618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234947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</a:tblGrid>
              <a:tr h="45708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50349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 Gör.</a:t>
                      </a: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730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6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 3</a:t>
                      </a:r>
                      <a:endParaRPr lang="tr-TR" sz="14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tr-TR" sz="140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7</a:t>
                      </a:r>
                      <a:endParaRPr lang="tr-TR" sz="14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16</a:t>
                      </a:r>
                      <a:endParaRPr lang="tr-TR" sz="14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</a:pP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6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7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</a:rPr>
                        <a:t>16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  <a:latin typeface="+mn-lt"/>
                        </a:rPr>
                        <a:t> </a:t>
                      </a:r>
                      <a:endParaRPr lang="tr-TR" sz="14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6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3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7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16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57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536" y="822035"/>
            <a:ext cx="8872010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  <a:endParaRPr lang="tr-TR" sz="3600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693845"/>
            <a:ext cx="11865335" cy="418444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>
                <a:solidFill>
                  <a:srgbClr val="485793"/>
                </a:solidFill>
              </a:rPr>
              <a:t>A. LİDERLİK, YÖNETİM VE </a:t>
            </a:r>
            <a:r>
              <a:rPr lang="tr-TR" sz="3200" dirty="0" smtClean="0">
                <a:solidFill>
                  <a:srgbClr val="485793"/>
                </a:solidFill>
              </a:rPr>
              <a:t>KALİTE</a:t>
            </a:r>
          </a:p>
          <a:p>
            <a:r>
              <a:rPr lang="tr-TR" sz="1400" dirty="0"/>
              <a:t>Yönetişim modeli ve idari yapının 2547 sayılı Kanun ve ilgili mevzuat çerçevesinde yapılandırılmış olması</a:t>
            </a:r>
          </a:p>
          <a:p>
            <a:r>
              <a:rPr lang="tr-TR" sz="1400" dirty="0"/>
              <a:t>Yüksekokul Kurulu ve Yönetim Kurulu karar süreçlerinin açık biçimde tanımlanmış olması; görev tanımları ve iş akışlarının belirlenmiş bulunması</a:t>
            </a:r>
          </a:p>
          <a:p>
            <a:r>
              <a:rPr lang="tr-TR" sz="1400" dirty="0" err="1"/>
              <a:t>Operasyonel</a:t>
            </a:r>
            <a:r>
              <a:rPr lang="tr-TR" sz="1400" dirty="0"/>
              <a:t> süreçlerin büyük bölümünün UBYS üzerinden yürütülmesi; güçlü dijital altyapının (UBYS, EDUROAM, </a:t>
            </a:r>
            <a:r>
              <a:rPr lang="tr-TR" sz="1400" dirty="0" err="1"/>
              <a:t>OneDrive</a:t>
            </a:r>
            <a:r>
              <a:rPr lang="tr-TR" sz="1400" dirty="0"/>
              <a:t> vb.) etkin kullanımı</a:t>
            </a:r>
          </a:p>
          <a:p>
            <a:r>
              <a:rPr lang="tr-TR" sz="1400" dirty="0"/>
              <a:t>Liderlik düzeyinde kalite kültürünün sahiplenilmesi; kurul ve komisyon yapılanmalarının oluşturulmuş olması</a:t>
            </a:r>
          </a:p>
          <a:p>
            <a:r>
              <a:rPr lang="tr-TR" sz="1400" dirty="0"/>
              <a:t>Web sitesi ve sosyal medya aracılığıyla şeffaf bilgilendirme ve güncel içerik paylaşımı</a:t>
            </a:r>
          </a:p>
          <a:p>
            <a:r>
              <a:rPr lang="tr-TR" sz="1400" dirty="0"/>
              <a:t>Memnuniyet anketleri, danışmanlık görüşmeleri ile şikâyet/öneri kanalları üzerinden geri bildirimlerin toplanması</a:t>
            </a:r>
          </a:p>
          <a:p>
            <a:r>
              <a:rPr lang="tr-TR" sz="1400" dirty="0"/>
              <a:t>Kaymakamlık, Belediye, üniversiteler ve sektör temsilcileri gibi dış paydaşlarla düzenli iş birliği ve danışma kurulu yapılanmasının bulunması</a:t>
            </a:r>
          </a:p>
          <a:p>
            <a:r>
              <a:rPr lang="tr-TR" sz="1400" dirty="0"/>
              <a:t>Mezun izleme sistemine yönelik altyapı ve hazırlık çalışmalarının başlatılmış olması</a:t>
            </a:r>
          </a:p>
          <a:p>
            <a:r>
              <a:rPr lang="tr-TR" sz="1400" dirty="0"/>
              <a:t>Süreç ve alt süreç tanımlarının yapılmış olması ve performans veri sistemi ile izleme yaklaşımının benimsenmesi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t>13.01.2026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90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09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536" y="822035"/>
            <a:ext cx="8872010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  <a:endParaRPr lang="tr-TR" sz="3600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693845"/>
            <a:ext cx="11865335" cy="418444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>
                <a:solidFill>
                  <a:srgbClr val="485793"/>
                </a:solidFill>
              </a:rPr>
              <a:t>B</a:t>
            </a:r>
            <a:r>
              <a:rPr lang="tr-TR" sz="3200" dirty="0">
                <a:solidFill>
                  <a:srgbClr val="485793"/>
                </a:solidFill>
              </a:rPr>
              <a:t>. EĞİTİM VE </a:t>
            </a:r>
            <a:r>
              <a:rPr lang="tr-TR" sz="3200" dirty="0" smtClean="0">
                <a:solidFill>
                  <a:srgbClr val="485793"/>
                </a:solidFill>
              </a:rPr>
              <a:t>ÖĞRETİM</a:t>
            </a:r>
          </a:p>
          <a:p>
            <a:r>
              <a:rPr lang="tr-TR" sz="1400" dirty="0" smtClean="0">
                <a:solidFill>
                  <a:srgbClr val="212529"/>
                </a:solidFill>
                <a:latin typeface="Times New Roman" panose="02020603050405020304" pitchFamily="18" charset="0"/>
              </a:rPr>
              <a:t>Akademik </a:t>
            </a:r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kadronun gelişime açık yapısı ve birimler arası ders görevlendirme esnekliği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Eğitim-öğretimde teşvik ve ödüllendirme yaklaşımını geliştirmeye yönelik kurumsal irade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Mezunlarla iletişimin sürdürülmesine yönelik yaklaşımın bulunması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Akademik destek ve kariyer hizmetlerini yapılandırmaya yönelik uygulamaların varlığı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Staj süreçlerinde öğrencilere rehberlik ve bilgilendirme yapılması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Dezavantajlı gruplara yönelik fiziksel erişilebilirlik unsurlarının bulunması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Öğrenci gelişimini destekleyici etkinlik ve programların düzenlenmesi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t>13.01.2026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91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491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536" y="822035"/>
            <a:ext cx="8872010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  <a:endParaRPr lang="tr-TR" sz="3600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693845"/>
            <a:ext cx="11865335" cy="418444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>
                <a:solidFill>
                  <a:srgbClr val="485793"/>
                </a:solidFill>
              </a:rPr>
              <a:t>C</a:t>
            </a:r>
            <a:r>
              <a:rPr lang="tr-TR" sz="3200" dirty="0" smtClean="0">
                <a:solidFill>
                  <a:srgbClr val="485793"/>
                </a:solidFill>
              </a:rPr>
              <a:t>. </a:t>
            </a:r>
            <a:r>
              <a:rPr lang="tr-TR" sz="3200" dirty="0">
                <a:solidFill>
                  <a:srgbClr val="485793"/>
                </a:solidFill>
              </a:rPr>
              <a:t>ARAŞTIRMA VE </a:t>
            </a:r>
            <a:r>
              <a:rPr lang="tr-TR" sz="3200" dirty="0" smtClean="0">
                <a:solidFill>
                  <a:srgbClr val="485793"/>
                </a:solidFill>
              </a:rPr>
              <a:t>GELİŞTİRME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Araştırma yönetiminin üniversite ölçeğinde koordineli yürütülmesi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Bilimsel etkinliklere katılımın idari açıdan desteklenmesi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Öğretim elemanlarının proje yazma eğitimlerine katılım göstermiş olması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Araştırma performansının izlenmesine yönelik veri sistemlerinin kullanılması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t>13.01.2026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92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233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536" y="822035"/>
            <a:ext cx="8872010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  <a:endParaRPr lang="tr-TR" sz="3600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" y="1693845"/>
            <a:ext cx="11865335" cy="418444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dirty="0" smtClean="0">
                <a:solidFill>
                  <a:srgbClr val="485793"/>
                </a:solidFill>
              </a:rPr>
              <a:t>D. </a:t>
            </a:r>
            <a:r>
              <a:rPr lang="tr-TR" sz="3200" b="1" dirty="0">
                <a:solidFill>
                  <a:srgbClr val="212529"/>
                </a:solidFill>
                <a:latin typeface="Times New Roman" panose="02020603050405020304" pitchFamily="18" charset="0"/>
              </a:rPr>
              <a:t>TOPLUMSAL </a:t>
            </a:r>
            <a:r>
              <a:rPr lang="tr-TR" sz="3200" b="1" dirty="0" smtClean="0">
                <a:solidFill>
                  <a:srgbClr val="212529"/>
                </a:solidFill>
                <a:latin typeface="Times New Roman" panose="02020603050405020304" pitchFamily="18" charset="0"/>
              </a:rPr>
              <a:t>KATKI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“Sıfır Atık” ve “Kan Bağışı” gibi faaliyetlerle toplumsal katkı farkındalığının oluşmuş olması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Toplumsal katkıya yönelik kurumsal farkındalığın bulunması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Sıfır Atık Komisyonu ve uygulama örneklerinin varlığı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Toplumsal Katkı Komisyonu’nun kalite yapısı ile ilişkilendirilmesi</a:t>
            </a: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t>13.01.2026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93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38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b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2007704"/>
            <a:ext cx="11231217" cy="37967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b="1" dirty="0">
                <a:solidFill>
                  <a:srgbClr val="212529"/>
                </a:solidFill>
                <a:latin typeface="Times New Roman" panose="02020603050405020304" pitchFamily="18" charset="0"/>
              </a:rPr>
              <a:t>A. LİDERLİK, YÖNETİM VE </a:t>
            </a:r>
            <a:r>
              <a:rPr lang="tr-TR" sz="3200" b="1" dirty="0" smtClean="0">
                <a:solidFill>
                  <a:srgbClr val="212529"/>
                </a:solidFill>
                <a:latin typeface="Times New Roman" panose="02020603050405020304" pitchFamily="18" charset="0"/>
              </a:rPr>
              <a:t>KALİTE</a:t>
            </a:r>
          </a:p>
          <a:p>
            <a:r>
              <a:rPr lang="tr-TR" sz="1200" dirty="0"/>
              <a:t>Birime özgü </a:t>
            </a:r>
            <a:r>
              <a:rPr lang="tr-TR" sz="1200" dirty="0" err="1"/>
              <a:t>uluslararasılaşma</a:t>
            </a:r>
            <a:r>
              <a:rPr lang="tr-TR" sz="1200" dirty="0"/>
              <a:t> yapılanmasının (koordinasyon, hedefler, göstergeler ve yıllık eylem planı) netleştirilmesi; </a:t>
            </a:r>
            <a:r>
              <a:rPr lang="tr-TR" sz="1200" dirty="0" err="1"/>
              <a:t>Erasmus</a:t>
            </a:r>
            <a:r>
              <a:rPr lang="tr-TR" sz="1200" dirty="0"/>
              <a:t> vb. anlaşmaların artırılması</a:t>
            </a:r>
          </a:p>
          <a:p>
            <a:r>
              <a:rPr lang="tr-TR" sz="1200" dirty="0"/>
              <a:t>Stratejik hedefler ve </a:t>
            </a:r>
            <a:r>
              <a:rPr lang="tr-TR" sz="1200" dirty="0" err="1"/>
              <a:t>uluslararasılaşma</a:t>
            </a:r>
            <a:r>
              <a:rPr lang="tr-TR" sz="1200" dirty="0"/>
              <a:t> faaliyetleri için kaynak planlamasının güçlendirilmesi</a:t>
            </a:r>
          </a:p>
          <a:p>
            <a:r>
              <a:rPr lang="tr-TR" sz="1200" dirty="0"/>
              <a:t>Mezun izleme sisteminin işlevsel hâle getirilmesi (mezun veri tabanı, düzenli anket, raporlama ve sektör geri bildirimleri)</a:t>
            </a:r>
          </a:p>
          <a:p>
            <a:r>
              <a:rPr lang="tr-TR" sz="1200" dirty="0"/>
              <a:t>Ders başarı sıralamaları ve ders değerlendirme anketi çıktılarının her dönem akademik kurullarda değerlendirilerek kararların kayıt altına alınması</a:t>
            </a:r>
          </a:p>
          <a:p>
            <a:r>
              <a:rPr lang="tr-TR" sz="1200" dirty="0"/>
              <a:t>Birim/Bölüm KİDR (BİDR) raporlarının web sitesinde düzenli olarak yayımlanması ve kanıt bağlantılarının görünür kılınması</a:t>
            </a:r>
          </a:p>
          <a:p>
            <a:r>
              <a:rPr lang="tr-TR" sz="1200" dirty="0"/>
              <a:t>Danışmanlık süreçlerinden elde edilen öğrenci geri bildirimlerinin standart formlar aracılığıyla kayıt altına alınması</a:t>
            </a:r>
          </a:p>
          <a:p>
            <a:r>
              <a:rPr lang="tr-TR" sz="1200" dirty="0"/>
              <a:t>Anket sonuçlarının düzenli analiz edilmesi (trend, karşılaştırma, eylem planı) ve paydaşlarla paylaşılması</a:t>
            </a:r>
          </a:p>
          <a:p>
            <a:r>
              <a:rPr lang="tr-TR" sz="1200" dirty="0"/>
              <a:t>Paydaş katılımına ilişkin faaliyetlerin kanıt temelli yönetilmesi</a:t>
            </a:r>
          </a:p>
          <a:p>
            <a:r>
              <a:rPr lang="tr-TR" sz="1200" dirty="0"/>
              <a:t>PUKÖ döngüsünün özellikle “Kontrol Et” ve “Önlem Al” aşamalarında periyodik toplantı ve raporlama düzeninin oluşturulması</a:t>
            </a:r>
          </a:p>
          <a:p>
            <a:r>
              <a:rPr lang="tr-TR" sz="1200" dirty="0"/>
              <a:t>Kurul ve komisyonların çalışma usul ve esasları ile yıllık iş planlarının standartlaştırılması</a:t>
            </a:r>
          </a:p>
          <a:p>
            <a:r>
              <a:rPr lang="tr-TR" sz="1200" dirty="0"/>
              <a:t>Kurumsal dönüşüm kapasitesini güçlendirecek (dijitalleşme, kalite, </a:t>
            </a:r>
            <a:r>
              <a:rPr lang="tr-TR" sz="1200" dirty="0" err="1"/>
              <a:t>uluslararasılaşma</a:t>
            </a:r>
            <a:r>
              <a:rPr lang="tr-TR" sz="1200" dirty="0"/>
              <a:t>, paydaş ilişkileri) bütüncül bir yol haritasının tek dokümanda tanımlanması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tr-TR" sz="32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t>13.01.2026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94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b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2007704"/>
            <a:ext cx="11231217" cy="37967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b="1" dirty="0" smtClean="0">
                <a:solidFill>
                  <a:srgbClr val="212529"/>
                </a:solidFill>
                <a:latin typeface="Times New Roman" panose="02020603050405020304" pitchFamily="18" charset="0"/>
              </a:rPr>
              <a:t>B. </a:t>
            </a:r>
            <a:r>
              <a:rPr lang="tr-TR" sz="3200" b="1" dirty="0">
                <a:solidFill>
                  <a:srgbClr val="212529"/>
                </a:solidFill>
                <a:latin typeface="Times New Roman" panose="02020603050405020304" pitchFamily="18" charset="0"/>
              </a:rPr>
              <a:t>EĞİTİM VE ÖĞRETİM</a:t>
            </a:r>
            <a:endParaRPr lang="tr-TR" sz="3200" b="1" dirty="0" smtClean="0">
              <a:solidFill>
                <a:srgbClr val="212529"/>
              </a:solidFill>
              <a:latin typeface="Times New Roman" panose="02020603050405020304" pitchFamily="18" charset="0"/>
            </a:endParaRPr>
          </a:p>
          <a:p>
            <a:r>
              <a:rPr lang="tr-TR" sz="1200" dirty="0">
                <a:solidFill>
                  <a:srgbClr val="212529"/>
                </a:solidFill>
                <a:latin typeface="Times New Roman" panose="02020603050405020304" pitchFamily="18" charset="0"/>
              </a:rPr>
              <a:t>Program tasarım ve güncelleme süreçlerinde iç ve dış paydaş katılımının artırılması ve yapılan iyileştirmelerin kanıtlanması</a:t>
            </a:r>
          </a:p>
          <a:p>
            <a:r>
              <a:rPr lang="tr-TR" sz="1200" dirty="0">
                <a:solidFill>
                  <a:srgbClr val="212529"/>
                </a:solidFill>
                <a:latin typeface="Times New Roman" panose="02020603050405020304" pitchFamily="18" charset="0"/>
              </a:rPr>
              <a:t>Öğrenci iş yükü belirleme süreçlerinde öğrenci katılımını gösteren mekanizmaların geliştirilmesi</a:t>
            </a:r>
          </a:p>
          <a:p>
            <a:r>
              <a:rPr lang="tr-TR" sz="1200" dirty="0">
                <a:solidFill>
                  <a:srgbClr val="212529"/>
                </a:solidFill>
                <a:latin typeface="Times New Roman" panose="02020603050405020304" pitchFamily="18" charset="0"/>
              </a:rPr>
              <a:t>Program çıktılarının gerçekleşme düzeyini izleyen fonksiyonel ölçme-değerlendirme mekanizmalarının kurulması</a:t>
            </a:r>
          </a:p>
          <a:p>
            <a:r>
              <a:rPr lang="tr-TR" sz="1200" dirty="0">
                <a:solidFill>
                  <a:srgbClr val="212529"/>
                </a:solidFill>
                <a:latin typeface="Times New Roman" panose="02020603050405020304" pitchFamily="18" charset="0"/>
              </a:rPr>
              <a:t>Dezavantajlı gruplar için destekleyici faaliyetlerin geliştirilmesi</a:t>
            </a:r>
          </a:p>
          <a:p>
            <a:r>
              <a:rPr lang="tr-TR" sz="1200" dirty="0">
                <a:solidFill>
                  <a:srgbClr val="212529"/>
                </a:solidFill>
                <a:latin typeface="Times New Roman" panose="02020603050405020304" pitchFamily="18" charset="0"/>
              </a:rPr>
              <a:t>Öğrenme kaynaklarının izlenmesi ve iyileştirilmesine ilişkin kanıtların raporlanması</a:t>
            </a:r>
          </a:p>
          <a:p>
            <a:r>
              <a:rPr lang="tr-TR" sz="1200" dirty="0">
                <a:solidFill>
                  <a:srgbClr val="212529"/>
                </a:solidFill>
                <a:latin typeface="Times New Roman" panose="02020603050405020304" pitchFamily="18" charset="0"/>
              </a:rPr>
              <a:t>Kurul ve komisyon kararlarının ve eylem izleme kanıtlarının görünür kılınması</a:t>
            </a:r>
          </a:p>
          <a:p>
            <a:r>
              <a:rPr lang="tr-TR" sz="1200" dirty="0">
                <a:solidFill>
                  <a:srgbClr val="212529"/>
                </a:solidFill>
                <a:latin typeface="Times New Roman" panose="02020603050405020304" pitchFamily="18" charset="0"/>
              </a:rPr>
              <a:t>Staj uygulamaları ve ders içeriklerinin paydaş ihtiyaçlarına göre güncellendiğini gösteren kanıtların güçlendirilmesi</a:t>
            </a:r>
          </a:p>
          <a:p>
            <a:r>
              <a:rPr lang="tr-TR" sz="1200" dirty="0">
                <a:solidFill>
                  <a:srgbClr val="212529"/>
                </a:solidFill>
                <a:latin typeface="Times New Roman" panose="02020603050405020304" pitchFamily="18" charset="0"/>
              </a:rPr>
              <a:t>Seçmeli ders havuzunun mesleki yeterliliklere katkısını gösteren kanıtların oluşturulması</a:t>
            </a:r>
          </a:p>
          <a:p>
            <a:r>
              <a:rPr lang="tr-TR" sz="1200" dirty="0">
                <a:solidFill>
                  <a:srgbClr val="212529"/>
                </a:solidFill>
                <a:latin typeface="Times New Roman" panose="02020603050405020304" pitchFamily="18" charset="0"/>
              </a:rPr>
              <a:t>Eğitim-Öğretim Komisyonu’nun çalışma usul ve esaslarına göre etkin şekilde faaliyetleri sürdürmesi</a:t>
            </a:r>
            <a:endParaRPr lang="tr-TR" sz="1200" b="0" i="0" dirty="0">
              <a:solidFill>
                <a:srgbClr val="212529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t>13.01.2026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95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68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b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2007704"/>
            <a:ext cx="11231217" cy="37967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b="1" dirty="0">
                <a:solidFill>
                  <a:srgbClr val="212529"/>
                </a:solidFill>
                <a:latin typeface="Times New Roman" panose="02020603050405020304" pitchFamily="18" charset="0"/>
              </a:rPr>
              <a:t>C. ARAŞTIRMA VE </a:t>
            </a:r>
            <a:r>
              <a:rPr lang="tr-TR" sz="3200" b="1" dirty="0" smtClean="0">
                <a:solidFill>
                  <a:srgbClr val="212529"/>
                </a:solidFill>
                <a:latin typeface="Times New Roman" panose="02020603050405020304" pitchFamily="18" charset="0"/>
              </a:rPr>
              <a:t>GELİŞTİRME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SSCI ve uluslararası indeksli yayınları teşvik edecek mekanizmalarının güçlendirilmesi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Bilimsel etkinlik görevlendirmelerinde kaynak planlamasının iyileştirilmesi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Araştırma faaliyetlerinin stratejik plan hedefleriyle eşleştirilmesi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Araştırma yetkinliğini artırmaya yönelik yıllık eğitim planlarının oluşturulması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Araştırma hedefleri ile yürütülen faaliyetlerin izleme ve raporlama disiplininin güçlendirilmesi</a:t>
            </a:r>
            <a:endParaRPr lang="tr-TR" sz="1400" b="0" i="0" dirty="0">
              <a:solidFill>
                <a:srgbClr val="212529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t>13.01.2026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96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83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2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200" b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2007704"/>
            <a:ext cx="11231217" cy="379674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tr-TR" sz="3200" b="1" dirty="0" smtClean="0">
                <a:solidFill>
                  <a:srgbClr val="212529"/>
                </a:solidFill>
                <a:latin typeface="Times New Roman" panose="02020603050405020304" pitchFamily="18" charset="0"/>
              </a:rPr>
              <a:t>D. </a:t>
            </a:r>
            <a:r>
              <a:rPr lang="tr-TR" sz="3200" b="1" dirty="0">
                <a:solidFill>
                  <a:srgbClr val="212529"/>
                </a:solidFill>
                <a:latin typeface="Times New Roman" panose="02020603050405020304" pitchFamily="18" charset="0"/>
              </a:rPr>
              <a:t>TOPLUMSAL </a:t>
            </a:r>
            <a:r>
              <a:rPr lang="tr-TR" sz="3200" b="1" dirty="0" smtClean="0">
                <a:solidFill>
                  <a:srgbClr val="212529"/>
                </a:solidFill>
                <a:latin typeface="Times New Roman" panose="02020603050405020304" pitchFamily="18" charset="0"/>
              </a:rPr>
              <a:t>KATKI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Toplumsal katkı faaliyetlerini destekleyecek sistematik çalışma kültürünün güçlendirilmesi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Performans izleme ve değerlendirme sisteminin etkin işletilmesi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Faaliyet sonuçlarının ölçülmesi ve iyileştirme kararlarının kayıt altına alınması</a:t>
            </a:r>
          </a:p>
          <a:p>
            <a:r>
              <a:rPr lang="tr-TR" sz="1400" dirty="0">
                <a:solidFill>
                  <a:srgbClr val="212529"/>
                </a:solidFill>
                <a:latin typeface="Times New Roman" panose="02020603050405020304" pitchFamily="18" charset="0"/>
              </a:rPr>
              <a:t>Toplumsal katkı faaliyetlerinin görünürlüğünün artırılması</a:t>
            </a:r>
            <a:endParaRPr lang="tr-TR" sz="1400" b="0" i="0" dirty="0">
              <a:solidFill>
                <a:srgbClr val="212529"/>
              </a:solidFill>
              <a:effectLst/>
              <a:latin typeface="Times New Roman" panose="02020603050405020304" pitchFamily="18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t>13.01.2026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97</a:t>
            </a:fld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66747" y="587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*Gerektiğinde ayrı </a:t>
            </a:r>
            <a:r>
              <a:rPr lang="tr-TR" sz="1200" b="1" i="1" dirty="0" err="1" smtClean="0">
                <a:solidFill>
                  <a:srgbClr val="C00000"/>
                </a:solidFill>
              </a:rPr>
              <a:t>slyat</a:t>
            </a:r>
            <a:r>
              <a:rPr lang="tr-TR" sz="1200" b="1" i="1" dirty="0" smtClean="0">
                <a:solidFill>
                  <a:srgbClr val="C00000"/>
                </a:solidFill>
              </a:rPr>
              <a:t>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37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0" y="2832099"/>
            <a:ext cx="12192000" cy="287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>
                <a:solidFill>
                  <a:srgbClr val="962E2E"/>
                </a:solidFill>
              </a:rPr>
              <a:t>Sorularınız ve Önerileriniz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t>13.01.2026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30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1777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 smtClean="0">
                <a:solidFill>
                  <a:srgbClr val="962E2E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t>13.01.2026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t>99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9189</TotalTime>
  <Words>8074</Words>
  <Application>Microsoft Office PowerPoint</Application>
  <PresentationFormat>Geniş ekran</PresentationFormat>
  <Paragraphs>3759</Paragraphs>
  <Slides>99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99</vt:i4>
      </vt:variant>
    </vt:vector>
  </HeadingPairs>
  <TitlesOfParts>
    <vt:vector size="103" baseType="lpstr">
      <vt:lpstr>Arial</vt:lpstr>
      <vt:lpstr>Calibri</vt:lpstr>
      <vt:lpstr>Times New Roman</vt:lpstr>
      <vt:lpstr>Office Teması</vt:lpstr>
      <vt:lpstr>PowerPoint Sunusu</vt:lpstr>
      <vt:lpstr>SUNUM PLANI</vt:lpstr>
      <vt:lpstr>PowerPoint Sunusu</vt:lpstr>
      <vt:lpstr>YÖNETİM: Dekanlık/ Müdürlük</vt:lpstr>
      <vt:lpstr>PowerPoint Sunusu</vt:lpstr>
      <vt:lpstr>YÖNETİM: Ana Bilim/Sanat Dalı / Program Başkanlıkları</vt:lpstr>
      <vt:lpstr>Kurullar / Komisyonlar</vt:lpstr>
      <vt:lpstr>PowerPoint Sunusu</vt:lpstr>
      <vt:lpstr>Akademik Personel Sayısı (Birim Düzeyi)</vt:lpstr>
      <vt:lpstr>AKADEMİK PERSONEL SAYISI (BÖLÜMLERE GÖRE DAĞILIMI) (Her bir bölüm için ayrı ayrı tablo hazırlayınız lütfen.)</vt:lpstr>
      <vt:lpstr>AKADEMİK PERSONEL SAYISI (BÖLÜMLERE GÖRE DAĞILIMI) (Her bir bölüm için ayrı ayrı tablo hazırlayınız lütfen.)</vt:lpstr>
      <vt:lpstr>AKADEMİK PERSONEL SAYISI (BÖLÜMLERE GÖRE DAĞILIMI) (Her bir bölüm için ayrı ayrı tablo hazırlayınız lütfen.)</vt:lpstr>
      <vt:lpstr>AKADEMİK PERSONEL SAYISI (BÖLÜMLERE GÖRE DAĞILIMI) (Her bir bölüm için ayrı ayrı tablo hazırlayınız lütfen.)</vt:lpstr>
      <vt:lpstr>İdari Personel Sayısı (Birim Düzeyi)</vt:lpstr>
      <vt:lpstr>Akademik Personel 2025 Yılında Yapılan Atama ve Yükseltmeler</vt:lpstr>
      <vt:lpstr>Hizmetiçi Eğitim /Eğiticilerin Eğitimi Etkinlikleri Sayısı</vt:lpstr>
      <vt:lpstr>Program Ders Görevlendirme Analizi  (Her Ana Bilim - Sanat Dalı/ Program için ayrı ayrı hazırlayınız. </vt:lpstr>
      <vt:lpstr>Program Ders Görevlendirme Analizi  (Her Ana Bilim - Sanat Dalı/ Program için ayrı ayrı hazırlayınız. </vt:lpstr>
      <vt:lpstr>Program Ders Görevlendirme Analizi  (Her Ana Bilim - Sanat Dalı/ Program için ayrı ayrı hazırlayınız. </vt:lpstr>
      <vt:lpstr>Program Ders Görevlendirme Analizi  (Her Ana Bilim - Sanat Dalı/ Program için ayrı ayrı hazırlayınız. </vt:lpstr>
      <vt:lpstr>Program Ders Görevlendirme Analizi  (Her Ana Bilim - Sanat Dalı/ Program için ayrı ayrı hazırlayınız. </vt:lpstr>
      <vt:lpstr>Birim Ders Görevlendirme Analizi </vt:lpstr>
      <vt:lpstr>Birim Öğretim Elemanlarının Ders Görevlendirme Analizi</vt:lpstr>
      <vt:lpstr>Birim Ders Yükü Ortalaması (Saat)</vt:lpstr>
      <vt:lpstr>Ön Lisans / Lisans Bölüm ve Program Sayısı (Biriminize uygun olan satırları doldurunuz lütfen) </vt:lpstr>
      <vt:lpstr>PowerPoint Sunusu</vt:lpstr>
      <vt:lpstr>Ön Lisans / Lisans Eğitimi: Program Yapısı</vt:lpstr>
      <vt:lpstr>Lisansüstü Eğitim Programları </vt:lpstr>
      <vt:lpstr>ÖĞRENCİ SAYISI</vt:lpstr>
      <vt:lpstr>ÖĞRENCİ SAYISI (Cinsiyete Göre Dağılımı) </vt:lpstr>
      <vt:lpstr>Öğretim Üyesi/Elemanı Başına Düşen Öğrenci Sayısı  (Programdaki ön lisans, lisans ve lisansüstü toplam öğrenci sayısı)</vt:lpstr>
      <vt:lpstr>ÖĞRENCİ SAYISI (Engelli) </vt:lpstr>
      <vt:lpstr>Yabancı Uyruklu Öğrenci Sayısı</vt:lpstr>
      <vt:lpstr>YKS/ Özel Yetenek Sınavı / ÖZYES Yerleşme ve Kesin Kayıt Sonuçları </vt:lpstr>
      <vt:lpstr>YKS/ÖZYES Tercih/ Yerleşme Durumu</vt:lpstr>
      <vt:lpstr>YKS/ÖZYES Tercih/ Yerleşme Durumu</vt:lpstr>
      <vt:lpstr>Yatay Geçiş Yapan Öğrenci Sayısı (G.A.N.O. ile)  </vt:lpstr>
      <vt:lpstr>Yatay Geçiş Yapan Öğrenci Sayısı (Merkezi Yerleştirme Puanı ile) </vt:lpstr>
      <vt:lpstr>Kayıt Donduran Öğrenci Sayısı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Program Dersleri Analizi</vt:lpstr>
      <vt:lpstr>Birim Öğretim Programları Haftalık Ders Saati  (Teorik-T ve Uygulama-U) Analizi</vt:lpstr>
      <vt:lpstr>Birim Öğretim Programları Haftalık Ders Saati  (Teorik-T ve Uygulama-U) Analizi</vt:lpstr>
      <vt:lpstr>Birim Öğretim Programları Haftalık Ders Saati  (Teorik-T ve Uygulama-U) Analizi</vt:lpstr>
      <vt:lpstr>Çift Anadal Programı Sayısı </vt:lpstr>
      <vt:lpstr>PowerPoint Sunusu</vt:lpstr>
      <vt:lpstr>Fiziksel Yapı: Eğitim Alanları (Derslikler)</vt:lpstr>
      <vt:lpstr>Fiziksel Altyapı ve Tesisler: Sağlık, Sosyal, Kültürel ve Sportif Alanlar</vt:lpstr>
      <vt:lpstr>Fiziksel Yapı: Hizmet Alanları</vt:lpstr>
      <vt:lpstr>Bilgi ve Teknoloji Kaynakları</vt:lpstr>
      <vt:lpstr>PowerPoint Sunusu</vt:lpstr>
      <vt:lpstr>Araştırma ve Geliştirme Faaliyetleri: Yıllara Göre Makale  Bilgileri</vt:lpstr>
      <vt:lpstr>Araştırma ve Geliştirme Faaliyetleri : Yıllara Göre Makale  Bilgileri</vt:lpstr>
      <vt:lpstr>Araştırma ve Geliştirme Faaliyetleri : Yıllara Göre Kitap Bilgileri</vt:lpstr>
      <vt:lpstr>Araştırma ve Geliştirme Faaliyetleri : Yıllara Göre Editörlük ve Hakemlik Faaliyetleri</vt:lpstr>
      <vt:lpstr>Araştırma ve Geliştirme Faaliyetleri : Atıflar (Yazarın kendi yayınlarına yaptığı atıflar hariç)</vt:lpstr>
      <vt:lpstr>Bilimsel, Sosyal, Kültürel ve Sportif Faaliyetler</vt:lpstr>
      <vt:lpstr>Bilimsel, Sosyal, Kültürel ve Sportif Ödüller ile Başarılar</vt:lpstr>
      <vt:lpstr>PowerPoint Sunusu</vt:lpstr>
      <vt:lpstr>Uluslararası İşbirlikleri (Ortak Programlar ve Projeler)</vt:lpstr>
      <vt:lpstr>Uluslararası İşbirlikleri (Erasmus+)</vt:lpstr>
      <vt:lpstr>ERASMUS+ Hareketlilik Durumu</vt:lpstr>
      <vt:lpstr>Bilgi Paketi Hazırlanma Durumu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EĞİTİM VE ÖĞRETİM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Program Akreditasyon Hazırlık Çalışmaları </vt:lpstr>
      <vt:lpstr>Bankacılık ve Sigortacılık Program Akreditasyon Hazırlık Çalışmaları </vt:lpstr>
      <vt:lpstr>Bankacılık ve Sigortacılık Program Akreditasyon Hazırlık Çalışmaları </vt:lpstr>
      <vt:lpstr>Halkla İlişkiler ve Tanıtım Program Akreditasyon Hazırlık Çalışmaları </vt:lpstr>
      <vt:lpstr>Halkla İlişkiler ve Tanıtım Program Akreditasyon Hazırlık Çalışmaları </vt:lpstr>
      <vt:lpstr>Maliye Program Akreditasyon Hazırlık Çalışmaları </vt:lpstr>
      <vt:lpstr>Maliye Program Akreditasyon Hazırlık Çalışmaları </vt:lpstr>
      <vt:lpstr>İşletme Yönetimi Program Akreditasyon Hazırlık Çalışmaları </vt:lpstr>
      <vt:lpstr>İşletme Yönetimi Program Akreditasyon Hazırlık Çalışmaları </vt:lpstr>
      <vt:lpstr>Muhasebe ve Vergi Uygulamaları Program Akreditasyon Hazırlık Çalışmaları </vt:lpstr>
      <vt:lpstr>Muhasebe ve Vergi Uygulamaları Program Akreditasyon Hazırlık Çalışmaları </vt:lpstr>
      <vt:lpstr>Öz Değerlendirme: Birimin Güçlü Yönleri</vt:lpstr>
      <vt:lpstr>Öz Değerlendirme: Birimin Güçlü Yönleri</vt:lpstr>
      <vt:lpstr>Öz Değerlendirme: Birimin Güçlü Yönleri</vt:lpstr>
      <vt:lpstr>Öz Değerlendirme: Birimin Güçlü Yönleri</vt:lpstr>
      <vt:lpstr>Öz Değerlendirme: Birimin Geliştirmeye Açık Yönleri</vt:lpstr>
      <vt:lpstr>Öz Değerlendirme: Birimin Geliştirmeye Açık Yönleri</vt:lpstr>
      <vt:lpstr>Öz Değerlendirme: Birimin Geliştirmeye Açık Yönleri</vt:lpstr>
      <vt:lpstr>Öz Değerlendirme: Birimin Geliştirmeye Açık Yönleri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casper</cp:lastModifiedBy>
  <cp:revision>941</cp:revision>
  <cp:lastPrinted>2023-06-23T13:03:34Z</cp:lastPrinted>
  <dcterms:created xsi:type="dcterms:W3CDTF">2021-05-17T12:15:06Z</dcterms:created>
  <dcterms:modified xsi:type="dcterms:W3CDTF">2026-01-13T11:08:09Z</dcterms:modified>
</cp:coreProperties>
</file>