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337" r:id="rId2"/>
    <p:sldId id="330" r:id="rId3"/>
    <p:sldId id="493" r:id="rId4"/>
    <p:sldId id="286" r:id="rId5"/>
    <p:sldId id="463" r:id="rId6"/>
    <p:sldId id="288" r:id="rId7"/>
    <p:sldId id="464" r:id="rId8"/>
    <p:sldId id="494" r:id="rId9"/>
    <p:sldId id="354" r:id="rId10"/>
    <p:sldId id="435" r:id="rId11"/>
    <p:sldId id="501" r:id="rId12"/>
    <p:sldId id="502" r:id="rId13"/>
    <p:sldId id="503" r:id="rId14"/>
    <p:sldId id="465" r:id="rId15"/>
    <p:sldId id="432" r:id="rId16"/>
    <p:sldId id="460" r:id="rId17"/>
    <p:sldId id="445" r:id="rId18"/>
    <p:sldId id="505" r:id="rId19"/>
    <p:sldId id="506" r:id="rId20"/>
    <p:sldId id="504" r:id="rId21"/>
    <p:sldId id="507" r:id="rId22"/>
    <p:sldId id="476" r:id="rId23"/>
    <p:sldId id="448" r:id="rId24"/>
    <p:sldId id="442" r:id="rId25"/>
    <p:sldId id="487" r:id="rId26"/>
    <p:sldId id="495" r:id="rId27"/>
    <p:sldId id="486" r:id="rId28"/>
    <p:sldId id="485" r:id="rId29"/>
    <p:sldId id="290" r:id="rId30"/>
    <p:sldId id="466" r:id="rId31"/>
    <p:sldId id="483" r:id="rId32"/>
    <p:sldId id="467" r:id="rId33"/>
    <p:sldId id="292" r:id="rId34"/>
    <p:sldId id="293" r:id="rId35"/>
    <p:sldId id="441" r:id="rId36"/>
    <p:sldId id="508" r:id="rId37"/>
    <p:sldId id="468" r:id="rId38"/>
    <p:sldId id="469" r:id="rId39"/>
    <p:sldId id="471" r:id="rId40"/>
    <p:sldId id="478" r:id="rId41"/>
    <p:sldId id="479" r:id="rId42"/>
    <p:sldId id="509" r:id="rId43"/>
    <p:sldId id="510" r:id="rId44"/>
    <p:sldId id="511" r:id="rId45"/>
    <p:sldId id="512" r:id="rId46"/>
    <p:sldId id="514" r:id="rId47"/>
    <p:sldId id="513" r:id="rId48"/>
    <p:sldId id="516" r:id="rId49"/>
    <p:sldId id="515" r:id="rId50"/>
    <p:sldId id="477" r:id="rId51"/>
    <p:sldId id="517" r:id="rId52"/>
    <p:sldId id="518" r:id="rId53"/>
    <p:sldId id="482" r:id="rId54"/>
    <p:sldId id="496" r:id="rId55"/>
    <p:sldId id="298" r:id="rId56"/>
    <p:sldId id="462" r:id="rId57"/>
    <p:sldId id="340" r:id="rId58"/>
    <p:sldId id="299" r:id="rId59"/>
    <p:sldId id="497" r:id="rId60"/>
    <p:sldId id="450" r:id="rId61"/>
    <p:sldId id="481" r:id="rId62"/>
    <p:sldId id="451" r:id="rId63"/>
    <p:sldId id="452" r:id="rId64"/>
    <p:sldId id="438" r:id="rId65"/>
    <p:sldId id="498" r:id="rId66"/>
    <p:sldId id="500" r:id="rId67"/>
    <p:sldId id="499" r:id="rId68"/>
    <p:sldId id="440" r:id="rId69"/>
    <p:sldId id="318" r:id="rId70"/>
    <p:sldId id="439" r:id="rId71"/>
    <p:sldId id="341" r:id="rId72"/>
    <p:sldId id="491" r:id="rId73"/>
    <p:sldId id="453" r:id="rId74"/>
    <p:sldId id="472" r:id="rId75"/>
    <p:sldId id="454" r:id="rId76"/>
    <p:sldId id="473" r:id="rId77"/>
    <p:sldId id="455" r:id="rId78"/>
    <p:sldId id="456" r:id="rId79"/>
    <p:sldId id="492" r:id="rId80"/>
    <p:sldId id="519" r:id="rId81"/>
    <p:sldId id="522" r:id="rId82"/>
    <p:sldId id="524" r:id="rId83"/>
    <p:sldId id="523" r:id="rId84"/>
    <p:sldId id="525" r:id="rId85"/>
    <p:sldId id="526" r:id="rId86"/>
    <p:sldId id="527" r:id="rId87"/>
    <p:sldId id="528" r:id="rId88"/>
    <p:sldId id="529" r:id="rId89"/>
    <p:sldId id="530" r:id="rId90"/>
    <p:sldId id="521" r:id="rId91"/>
    <p:sldId id="531" r:id="rId92"/>
    <p:sldId id="532" r:id="rId93"/>
    <p:sldId id="533" r:id="rId94"/>
    <p:sldId id="347" r:id="rId95"/>
    <p:sldId id="535" r:id="rId96"/>
    <p:sldId id="534" r:id="rId97"/>
    <p:sldId id="536" r:id="rId98"/>
    <p:sldId id="350" r:id="rId99"/>
    <p:sldId id="427" r:id="rId100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t>13.01.2026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t>13.01.2026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kfikebirmyo.trabzon.edu.tr/S/9054/komisyonlar-kurull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akfikebirmyo.trabzon.edu.tr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Vakfıkebir Meslek Yüksekokulu</a:t>
            </a: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" y="638354"/>
            <a:ext cx="10342944" cy="903435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AKADEMİK PERSONEL SAYISI (BÖLÜMLERE GÖRE DAĞILIMI)</a:t>
            </a:r>
            <a:br>
              <a:rPr lang="tr-T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000" b="1" i="1" dirty="0" smtClean="0">
                <a:solidFill>
                  <a:srgbClr val="0000CC"/>
                </a:solidFill>
                <a:latin typeface="+mn-lt"/>
              </a:rPr>
              <a:t>(Her bir bölüm için ayrı ayrı tablo hazırlayınız lütfen.)</a:t>
            </a:r>
            <a:endParaRPr lang="tr-TR" sz="2000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55478"/>
              </p:ext>
            </p:extLst>
          </p:nvPr>
        </p:nvGraphicFramePr>
        <p:xfrm>
          <a:off x="535705" y="2145451"/>
          <a:ext cx="11212347" cy="27843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223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27649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37052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37053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26796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544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ADI*: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0000"/>
                          </a:solidFill>
                        </a:rPr>
                        <a:t>Finans-Bankacılık ve Sigortacılık</a:t>
                      </a:r>
                      <a:endParaRPr lang="tr-T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539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78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26554" y="6004548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 Her Bölüm için ayrı tablo yapabilirsiniz.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" y="638354"/>
            <a:ext cx="10342944" cy="903435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AKADEMİK PERSONEL SAYISI (BÖLÜMLERE GÖRE DAĞILIMI)</a:t>
            </a:r>
            <a:br>
              <a:rPr lang="tr-T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000" b="1" i="1" dirty="0" smtClean="0">
                <a:solidFill>
                  <a:srgbClr val="0000CC"/>
                </a:solidFill>
                <a:latin typeface="+mn-lt"/>
              </a:rPr>
              <a:t>(Her bir bölüm için ayrı ayrı tablo hazırlayınız lütfen.)</a:t>
            </a:r>
            <a:endParaRPr lang="tr-TR" sz="2000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83427"/>
              </p:ext>
            </p:extLst>
          </p:nvPr>
        </p:nvGraphicFramePr>
        <p:xfrm>
          <a:off x="535705" y="2145451"/>
          <a:ext cx="11212347" cy="27843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223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27649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37052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37053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26796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544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ADI*: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0000"/>
                          </a:solidFill>
                        </a:rPr>
                        <a:t>Yönetim</a:t>
                      </a:r>
                      <a:r>
                        <a:rPr lang="tr-TR" sz="1800" baseline="0" dirty="0" smtClean="0">
                          <a:solidFill>
                            <a:srgbClr val="FF0000"/>
                          </a:solidFill>
                        </a:rPr>
                        <a:t> ve Organizasyon</a:t>
                      </a:r>
                      <a:endParaRPr lang="tr-T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539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78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26554" y="6004548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 Her Bölüm için ayrı tablo yapabilirsiniz.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" y="638354"/>
            <a:ext cx="10342944" cy="903435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AKADEMİK PERSONEL SAYISI (BÖLÜMLERE GÖRE DAĞILIMI)</a:t>
            </a:r>
            <a:br>
              <a:rPr lang="tr-T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000" b="1" i="1" dirty="0" smtClean="0">
                <a:solidFill>
                  <a:srgbClr val="0000CC"/>
                </a:solidFill>
                <a:latin typeface="+mn-lt"/>
              </a:rPr>
              <a:t>(Her bir bölüm için ayrı ayrı tablo hazırlayınız lütfen.)</a:t>
            </a:r>
            <a:endParaRPr lang="tr-TR" sz="2000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68112"/>
              </p:ext>
            </p:extLst>
          </p:nvPr>
        </p:nvGraphicFramePr>
        <p:xfrm>
          <a:off x="535705" y="2145451"/>
          <a:ext cx="11212347" cy="27843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223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27649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37052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37053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26796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544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ADI*: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0000"/>
                          </a:solidFill>
                        </a:rPr>
                        <a:t>Pazarlama ve Reklamcılık</a:t>
                      </a:r>
                      <a:endParaRPr lang="tr-T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539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78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26554" y="6004548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 Her Bölüm için ayrı tablo yapabilirsiniz.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" y="638354"/>
            <a:ext cx="10342944" cy="903435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AKADEMİK PERSONEL SAYISI (BÖLÜMLERE GÖRE DAĞILIMI)</a:t>
            </a:r>
            <a:br>
              <a:rPr lang="tr-T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000" b="1" i="1" dirty="0" smtClean="0">
                <a:solidFill>
                  <a:srgbClr val="0000CC"/>
                </a:solidFill>
                <a:latin typeface="+mn-lt"/>
              </a:rPr>
              <a:t>(Her bir bölüm için ayrı ayrı tablo hazırlayınız lütfen.)</a:t>
            </a:r>
            <a:endParaRPr lang="tr-TR" sz="2000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36555"/>
              </p:ext>
            </p:extLst>
          </p:nvPr>
        </p:nvGraphicFramePr>
        <p:xfrm>
          <a:off x="535705" y="2145451"/>
          <a:ext cx="11212347" cy="27843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223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27649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37052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37053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26796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544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ADI*: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0000"/>
                          </a:solidFill>
                        </a:rPr>
                        <a:t>Muhasebe ve Vergi</a:t>
                      </a:r>
                      <a:endParaRPr lang="tr-T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539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78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26554" y="6004548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 Her Bölüm için ayrı tablo yapabilirsiniz.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14</a:t>
            </a:fld>
            <a:endParaRPr lang="tr-TR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1273311" y="771671"/>
            <a:ext cx="10238510" cy="62345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İdari Personel Sayısı </a:t>
            </a:r>
            <a:r>
              <a:rPr lang="tr-TR" sz="3200" b="1" dirty="0" smtClean="0">
                <a:solidFill>
                  <a:srgbClr val="3333FF"/>
                </a:solidFill>
              </a:rPr>
              <a:t>(Birim Düzeyi)</a:t>
            </a:r>
            <a:endParaRPr lang="tr-TR" sz="3200" dirty="0">
              <a:solidFill>
                <a:srgbClr val="3333FF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34443"/>
              </p:ext>
            </p:extLst>
          </p:nvPr>
        </p:nvGraphicFramePr>
        <p:xfrm>
          <a:off x="461819" y="2096655"/>
          <a:ext cx="11455198" cy="36680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73782">
                  <a:extLst>
                    <a:ext uri="{9D8B030D-6E8A-4147-A177-3AD203B41FA5}">
                      <a16:colId xmlns:a16="http://schemas.microsoft.com/office/drawing/2014/main" val="3022103432"/>
                    </a:ext>
                  </a:extLst>
                </a:gridCol>
                <a:gridCol w="2107939">
                  <a:extLst>
                    <a:ext uri="{9D8B030D-6E8A-4147-A177-3AD203B41FA5}">
                      <a16:colId xmlns:a16="http://schemas.microsoft.com/office/drawing/2014/main" val="4066517555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609608599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1980834120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3412841534"/>
                    </a:ext>
                  </a:extLst>
                </a:gridCol>
                <a:gridCol w="1246225">
                  <a:extLst>
                    <a:ext uri="{9D8B030D-6E8A-4147-A177-3AD203B41FA5}">
                      <a16:colId xmlns:a16="http://schemas.microsoft.com/office/drawing/2014/main" val="1590478056"/>
                    </a:ext>
                  </a:extLst>
                </a:gridCol>
              </a:tblGrid>
              <a:tr h="884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Yıl / Personel Sınıfı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Memur (Kadrolu tüm sınıflar)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Sözleşmeli İdari Personel (4/b)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696 KHK Göre 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932484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3+2*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6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529132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3+2*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5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658704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5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5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72956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596429" y="5866176"/>
            <a:ext cx="16538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dirty="0" smtClean="0"/>
              <a:t>* KTÜ personeli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6280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00CC"/>
                </a:solidFill>
              </a:rPr>
              <a:t>Akademik Personel 2025 Yılında Yapılan Atama ve Yükseltmeler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05378"/>
              </p:ext>
            </p:extLst>
          </p:nvPr>
        </p:nvGraphicFramePr>
        <p:xfrm>
          <a:off x="387626" y="1930148"/>
          <a:ext cx="11499573" cy="21352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4767">
                  <a:extLst>
                    <a:ext uri="{9D8B030D-6E8A-4147-A177-3AD203B41FA5}">
                      <a16:colId xmlns:a16="http://schemas.microsoft.com/office/drawing/2014/main" val="220074996"/>
                    </a:ext>
                  </a:extLst>
                </a:gridCol>
                <a:gridCol w="2440468">
                  <a:extLst>
                    <a:ext uri="{9D8B030D-6E8A-4147-A177-3AD203B41FA5}">
                      <a16:colId xmlns:a16="http://schemas.microsoft.com/office/drawing/2014/main" val="2759330771"/>
                    </a:ext>
                  </a:extLst>
                </a:gridCol>
                <a:gridCol w="2345567">
                  <a:extLst>
                    <a:ext uri="{9D8B030D-6E8A-4147-A177-3AD203B41FA5}">
                      <a16:colId xmlns:a16="http://schemas.microsoft.com/office/drawing/2014/main" val="1696771542"/>
                    </a:ext>
                  </a:extLst>
                </a:gridCol>
                <a:gridCol w="2087856">
                  <a:extLst>
                    <a:ext uri="{9D8B030D-6E8A-4147-A177-3AD203B41FA5}">
                      <a16:colId xmlns:a16="http://schemas.microsoft.com/office/drawing/2014/main" val="497567926"/>
                    </a:ext>
                  </a:extLst>
                </a:gridCol>
                <a:gridCol w="2550915">
                  <a:extLst>
                    <a:ext uri="{9D8B030D-6E8A-4147-A177-3AD203B41FA5}">
                      <a16:colId xmlns:a16="http://schemas.microsoft.com/office/drawing/2014/main" val="3709939401"/>
                    </a:ext>
                  </a:extLst>
                </a:gridCol>
              </a:tblGrid>
              <a:tr h="51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Bölümü*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Bilim / Sanat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Dalı 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Adı Soyadı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Önceki Ünvanı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Son Aldığı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579066"/>
                  </a:ext>
                </a:extLst>
              </a:tr>
              <a:tr h="382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Finans-Bankacılık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Sigortacılık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Bankacılık ve</a:t>
                      </a:r>
                      <a:r>
                        <a:rPr lang="tr-TR" sz="1100" baseline="0" dirty="0" smtClean="0">
                          <a:effectLst/>
                        </a:rPr>
                        <a:t> Sigortacılık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To</a:t>
                      </a:r>
                      <a:r>
                        <a:rPr lang="tr-TR" sz="1100" dirty="0" smtClean="0">
                          <a:effectLst/>
                        </a:rPr>
                        <a:t>*** ER***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Üyesi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Doçent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74826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Finans-Bankacılık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Sigortacılık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Bankacılık ve</a:t>
                      </a:r>
                      <a:r>
                        <a:rPr lang="tr-TR" sz="1100" baseline="0" dirty="0" smtClean="0">
                          <a:effectLst/>
                        </a:rPr>
                        <a:t> Sigortacılık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Gü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r>
                        <a:rPr lang="tr-TR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Çİ*** AK***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Üyesi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Doçent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77371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Muhasebe ve Vergi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Muhasebe ve Vergi</a:t>
                      </a:r>
                      <a:r>
                        <a:rPr lang="tr-TR" sz="1100" baseline="0" dirty="0" smtClean="0">
                          <a:effectLst/>
                        </a:rPr>
                        <a:t> Uygulamaları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Se*** AT***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Görevlisi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Dr. </a:t>
                      </a:r>
                      <a:r>
                        <a:rPr lang="tr-TR" sz="1100" dirty="0" err="1" smtClean="0">
                          <a:effectLst/>
                        </a:rPr>
                        <a:t>Öğr</a:t>
                      </a:r>
                      <a:r>
                        <a:rPr lang="tr-TR" sz="1100" dirty="0" smtClean="0">
                          <a:effectLst/>
                        </a:rPr>
                        <a:t>. Üyesi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5021279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527115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422468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306648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5226271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27537" y="6021089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2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2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9036" y="711201"/>
            <a:ext cx="10422091" cy="72612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FF0000"/>
                </a:solidFill>
              </a:rPr>
              <a:t>Hizmetiçi</a:t>
            </a:r>
            <a:r>
              <a:rPr lang="tr-TR" sz="2800" b="1" dirty="0" smtClean="0">
                <a:solidFill>
                  <a:srgbClr val="FF0000"/>
                </a:solidFill>
              </a:rPr>
              <a:t> Eğitim /Eğiticilerin Eğitimi Etkinlikleri Sayısı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73342"/>
              </p:ext>
            </p:extLst>
          </p:nvPr>
        </p:nvGraphicFramePr>
        <p:xfrm>
          <a:off x="329036" y="1942551"/>
          <a:ext cx="11604346" cy="40333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8549895">
                  <a:extLst>
                    <a:ext uri="{9D8B030D-6E8A-4147-A177-3AD203B41FA5}">
                      <a16:colId xmlns:a16="http://schemas.microsoft.com/office/drawing/2014/main" val="851983472"/>
                    </a:ext>
                  </a:extLst>
                </a:gridCol>
                <a:gridCol w="1005502">
                  <a:extLst>
                    <a:ext uri="{9D8B030D-6E8A-4147-A177-3AD203B41FA5}">
                      <a16:colId xmlns:a16="http://schemas.microsoft.com/office/drawing/2014/main" val="695896689"/>
                    </a:ext>
                  </a:extLst>
                </a:gridCol>
                <a:gridCol w="920131">
                  <a:extLst>
                    <a:ext uri="{9D8B030D-6E8A-4147-A177-3AD203B41FA5}">
                      <a16:colId xmlns:a16="http://schemas.microsoft.com/office/drawing/2014/main" val="4166395879"/>
                    </a:ext>
                  </a:extLst>
                </a:gridCol>
                <a:gridCol w="1128818">
                  <a:extLst>
                    <a:ext uri="{9D8B030D-6E8A-4147-A177-3AD203B41FA5}">
                      <a16:colId xmlns:a16="http://schemas.microsoft.com/office/drawing/2014/main" val="4207356817"/>
                    </a:ext>
                  </a:extLst>
                </a:gridCol>
              </a:tblGrid>
              <a:tr h="46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 smtClean="0">
                          <a:solidFill>
                            <a:srgbClr val="C00000"/>
                          </a:solidFill>
                          <a:effectLst/>
                        </a:rPr>
                        <a:t>Hizmetiçi</a:t>
                      </a: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 Eğitim /Eğiticilerin Eğitimi Etkinliği Türü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9360851"/>
                  </a:ext>
                </a:extLst>
              </a:tr>
              <a:tr h="55266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öğretim yetkinliklerini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176540"/>
                  </a:ext>
                </a:extLst>
              </a:tr>
              <a:tr h="800132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araştırma, geliştirme ve proje yetkinliklerini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187564"/>
                  </a:ext>
                </a:extLst>
              </a:tr>
              <a:tr h="548985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dijital yetkinliklerinin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4941326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İdari Personelin kişisel gelişimine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8245156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İdari Personelin mesleki gelişimine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3956139"/>
                  </a:ext>
                </a:extLst>
              </a:tr>
              <a:tr h="415958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Diğer (lütfen yazınız) 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161492"/>
                  </a:ext>
                </a:extLst>
              </a:tr>
              <a:tr h="41595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TOPLAM</a:t>
                      </a:r>
                      <a:endParaRPr lang="tr-TR" sz="20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35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2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Program Ders Görevlendirme Analizi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1300" b="1" i="1" dirty="0" smtClean="0">
                <a:solidFill>
                  <a:srgbClr val="0000CC"/>
                </a:solidFill>
              </a:rPr>
              <a:t>(</a:t>
            </a:r>
            <a:r>
              <a:rPr lang="tr-TR" sz="1300" b="1" i="1" dirty="0">
                <a:solidFill>
                  <a:srgbClr val="0000CC"/>
                </a:solidFill>
              </a:rPr>
              <a:t>Her Ana Bilim - Sanat Dalı/ Program için ayrı ayrı hazırlayınız.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30314"/>
              </p:ext>
            </p:extLst>
          </p:nvPr>
        </p:nvGraphicFramePr>
        <p:xfrm>
          <a:off x="288234" y="1938132"/>
          <a:ext cx="11479696" cy="3717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974">
                  <a:extLst>
                    <a:ext uri="{9D8B030D-6E8A-4147-A177-3AD203B41FA5}">
                      <a16:colId xmlns:a16="http://schemas.microsoft.com/office/drawing/2014/main" val="2012776817"/>
                    </a:ext>
                  </a:extLst>
                </a:gridCol>
                <a:gridCol w="1110314">
                  <a:extLst>
                    <a:ext uri="{9D8B030D-6E8A-4147-A177-3AD203B41FA5}">
                      <a16:colId xmlns:a16="http://schemas.microsoft.com/office/drawing/2014/main" val="3284813999"/>
                    </a:ext>
                  </a:extLst>
                </a:gridCol>
                <a:gridCol w="723828">
                  <a:extLst>
                    <a:ext uri="{9D8B030D-6E8A-4147-A177-3AD203B41FA5}">
                      <a16:colId xmlns:a16="http://schemas.microsoft.com/office/drawing/2014/main" val="3170990308"/>
                    </a:ext>
                  </a:extLst>
                </a:gridCol>
                <a:gridCol w="1315073">
                  <a:extLst>
                    <a:ext uri="{9D8B030D-6E8A-4147-A177-3AD203B41FA5}">
                      <a16:colId xmlns:a16="http://schemas.microsoft.com/office/drawing/2014/main" val="4272104170"/>
                    </a:ext>
                  </a:extLst>
                </a:gridCol>
                <a:gridCol w="1542492">
                  <a:extLst>
                    <a:ext uri="{9D8B030D-6E8A-4147-A177-3AD203B41FA5}">
                      <a16:colId xmlns:a16="http://schemas.microsoft.com/office/drawing/2014/main" val="1034388612"/>
                    </a:ext>
                  </a:extLst>
                </a:gridCol>
                <a:gridCol w="1483164">
                  <a:extLst>
                    <a:ext uri="{9D8B030D-6E8A-4147-A177-3AD203B41FA5}">
                      <a16:colId xmlns:a16="http://schemas.microsoft.com/office/drawing/2014/main" val="2997318310"/>
                    </a:ext>
                  </a:extLst>
                </a:gridCol>
                <a:gridCol w="1493053">
                  <a:extLst>
                    <a:ext uri="{9D8B030D-6E8A-4147-A177-3AD203B41FA5}">
                      <a16:colId xmlns:a16="http://schemas.microsoft.com/office/drawing/2014/main" val="1408843029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3706538803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094943957"/>
                    </a:ext>
                  </a:extLst>
                </a:gridCol>
              </a:tblGrid>
              <a:tr h="541762">
                <a:tc gridSpan="2"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0000CC"/>
                          </a:solidFill>
                        </a:rPr>
                        <a:t>Program</a:t>
                      </a:r>
                      <a:r>
                        <a:rPr lang="tr-TR" b="1" baseline="0" dirty="0" smtClean="0">
                          <a:solidFill>
                            <a:srgbClr val="0000CC"/>
                          </a:solidFill>
                        </a:rPr>
                        <a:t> Adı: </a:t>
                      </a:r>
                      <a:endParaRPr lang="tr-TR" b="1" dirty="0">
                        <a:solidFill>
                          <a:srgbClr val="0000CC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Bankacılık ve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Sigortacılık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706904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3333FF"/>
                          </a:solidFill>
                          <a:effectLst/>
                        </a:rPr>
                        <a:t>Program Öğretim Elemanı Sayısı</a:t>
                      </a:r>
                      <a:endParaRPr lang="tr-TR" sz="1400" b="1" dirty="0" smtClean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İçinden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İçinden (Diğer programlar)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Birim İçinden (Diğer Bölümler)  Karşılanan Ders Yükü Saati Toplamı</a:t>
                      </a:r>
                      <a:endParaRPr lang="tr-TR" sz="1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İçinden (Diğer Birimler)  Karşılanan Ders Yükü Saati Toplamı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Dışından (Diğer Kurumlar)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0066FF"/>
                          </a:solidFill>
                          <a:effectLst/>
                        </a:rPr>
                        <a:t>Program Dönemlik Toplamı Ders Saati (T+U)</a:t>
                      </a:r>
                      <a:endParaRPr lang="tr-TR" sz="1400" b="1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189873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36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0758356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35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3067440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36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683417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35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6432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18090" y="5714331"/>
            <a:ext cx="775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*Her Ana </a:t>
            </a:r>
            <a:r>
              <a:rPr lang="tr-TR" sz="16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600" b="1" i="1" dirty="0" smtClean="0">
                <a:solidFill>
                  <a:srgbClr val="C00000"/>
                </a:solidFill>
              </a:rPr>
              <a:t>için ayrı ayrı hazırlayınız.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Program Ders Görevlendirme Analizi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1300" b="1" i="1" dirty="0" smtClean="0">
                <a:solidFill>
                  <a:srgbClr val="0000CC"/>
                </a:solidFill>
              </a:rPr>
              <a:t>(</a:t>
            </a:r>
            <a:r>
              <a:rPr lang="tr-TR" sz="1300" b="1" i="1" dirty="0">
                <a:solidFill>
                  <a:srgbClr val="0000CC"/>
                </a:solidFill>
              </a:rPr>
              <a:t>Her Ana Bilim - Sanat Dalı/ Program için ayrı ayrı hazırlayınız.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39305"/>
              </p:ext>
            </p:extLst>
          </p:nvPr>
        </p:nvGraphicFramePr>
        <p:xfrm>
          <a:off x="288234" y="1938132"/>
          <a:ext cx="11479696" cy="3717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974">
                  <a:extLst>
                    <a:ext uri="{9D8B030D-6E8A-4147-A177-3AD203B41FA5}">
                      <a16:colId xmlns:a16="http://schemas.microsoft.com/office/drawing/2014/main" val="2012776817"/>
                    </a:ext>
                  </a:extLst>
                </a:gridCol>
                <a:gridCol w="1110314">
                  <a:extLst>
                    <a:ext uri="{9D8B030D-6E8A-4147-A177-3AD203B41FA5}">
                      <a16:colId xmlns:a16="http://schemas.microsoft.com/office/drawing/2014/main" val="3284813999"/>
                    </a:ext>
                  </a:extLst>
                </a:gridCol>
                <a:gridCol w="723828">
                  <a:extLst>
                    <a:ext uri="{9D8B030D-6E8A-4147-A177-3AD203B41FA5}">
                      <a16:colId xmlns:a16="http://schemas.microsoft.com/office/drawing/2014/main" val="3170990308"/>
                    </a:ext>
                  </a:extLst>
                </a:gridCol>
                <a:gridCol w="1315073">
                  <a:extLst>
                    <a:ext uri="{9D8B030D-6E8A-4147-A177-3AD203B41FA5}">
                      <a16:colId xmlns:a16="http://schemas.microsoft.com/office/drawing/2014/main" val="4272104170"/>
                    </a:ext>
                  </a:extLst>
                </a:gridCol>
                <a:gridCol w="1542492">
                  <a:extLst>
                    <a:ext uri="{9D8B030D-6E8A-4147-A177-3AD203B41FA5}">
                      <a16:colId xmlns:a16="http://schemas.microsoft.com/office/drawing/2014/main" val="1034388612"/>
                    </a:ext>
                  </a:extLst>
                </a:gridCol>
                <a:gridCol w="1483164">
                  <a:extLst>
                    <a:ext uri="{9D8B030D-6E8A-4147-A177-3AD203B41FA5}">
                      <a16:colId xmlns:a16="http://schemas.microsoft.com/office/drawing/2014/main" val="2997318310"/>
                    </a:ext>
                  </a:extLst>
                </a:gridCol>
                <a:gridCol w="1493053">
                  <a:extLst>
                    <a:ext uri="{9D8B030D-6E8A-4147-A177-3AD203B41FA5}">
                      <a16:colId xmlns:a16="http://schemas.microsoft.com/office/drawing/2014/main" val="1408843029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3706538803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094943957"/>
                    </a:ext>
                  </a:extLst>
                </a:gridCol>
              </a:tblGrid>
              <a:tr h="541762">
                <a:tc gridSpan="2"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0000CC"/>
                          </a:solidFill>
                        </a:rPr>
                        <a:t>Program</a:t>
                      </a:r>
                      <a:r>
                        <a:rPr lang="tr-TR" b="1" baseline="0" dirty="0" smtClean="0">
                          <a:solidFill>
                            <a:srgbClr val="0000CC"/>
                          </a:solidFill>
                        </a:rPr>
                        <a:t> Adı: </a:t>
                      </a:r>
                      <a:endParaRPr lang="tr-TR" b="1" dirty="0">
                        <a:solidFill>
                          <a:srgbClr val="0000CC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Maliye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706904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3333FF"/>
                          </a:solidFill>
                          <a:effectLst/>
                        </a:rPr>
                        <a:t>Program Öğretim Elemanı Sayısı</a:t>
                      </a:r>
                      <a:endParaRPr lang="tr-TR" sz="1400" b="1" dirty="0" smtClean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İçinden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İçinden (Diğer programlar)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Birim İçinden (Diğer Bölümler)  Karşılanan Ders Yükü Saati Toplamı</a:t>
                      </a:r>
                      <a:endParaRPr lang="tr-TR" sz="1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İçinden (Diğer Birimler)  Karşılanan Ders Yükü Saati Toplamı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Dışından (Diğer Kurumlar)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0066FF"/>
                          </a:solidFill>
                          <a:effectLst/>
                        </a:rPr>
                        <a:t>Program Dönemlik Toplamı Ders Saati (T+U)</a:t>
                      </a:r>
                      <a:endParaRPr lang="tr-TR" sz="1400" b="1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189873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36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0758356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9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34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3067440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36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683417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34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6432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18090" y="5714331"/>
            <a:ext cx="775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*Her Ana </a:t>
            </a:r>
            <a:r>
              <a:rPr lang="tr-TR" sz="16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600" b="1" i="1" dirty="0" smtClean="0">
                <a:solidFill>
                  <a:srgbClr val="C00000"/>
                </a:solidFill>
              </a:rPr>
              <a:t>için ayrı ayrı hazırlayınız.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Program Ders Görevlendirme Analizi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1300" b="1" i="1" dirty="0" smtClean="0">
                <a:solidFill>
                  <a:srgbClr val="0000CC"/>
                </a:solidFill>
              </a:rPr>
              <a:t>(</a:t>
            </a:r>
            <a:r>
              <a:rPr lang="tr-TR" sz="1300" b="1" i="1" dirty="0">
                <a:solidFill>
                  <a:srgbClr val="0000CC"/>
                </a:solidFill>
              </a:rPr>
              <a:t>Her Ana Bilim - Sanat Dalı/ Program için ayrı ayrı hazırlayınız.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722"/>
              </p:ext>
            </p:extLst>
          </p:nvPr>
        </p:nvGraphicFramePr>
        <p:xfrm>
          <a:off x="288234" y="1938132"/>
          <a:ext cx="11479696" cy="3717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974">
                  <a:extLst>
                    <a:ext uri="{9D8B030D-6E8A-4147-A177-3AD203B41FA5}">
                      <a16:colId xmlns:a16="http://schemas.microsoft.com/office/drawing/2014/main" val="2012776817"/>
                    </a:ext>
                  </a:extLst>
                </a:gridCol>
                <a:gridCol w="1110314">
                  <a:extLst>
                    <a:ext uri="{9D8B030D-6E8A-4147-A177-3AD203B41FA5}">
                      <a16:colId xmlns:a16="http://schemas.microsoft.com/office/drawing/2014/main" val="3284813999"/>
                    </a:ext>
                  </a:extLst>
                </a:gridCol>
                <a:gridCol w="723828">
                  <a:extLst>
                    <a:ext uri="{9D8B030D-6E8A-4147-A177-3AD203B41FA5}">
                      <a16:colId xmlns:a16="http://schemas.microsoft.com/office/drawing/2014/main" val="3170990308"/>
                    </a:ext>
                  </a:extLst>
                </a:gridCol>
                <a:gridCol w="1315073">
                  <a:extLst>
                    <a:ext uri="{9D8B030D-6E8A-4147-A177-3AD203B41FA5}">
                      <a16:colId xmlns:a16="http://schemas.microsoft.com/office/drawing/2014/main" val="4272104170"/>
                    </a:ext>
                  </a:extLst>
                </a:gridCol>
                <a:gridCol w="1542492">
                  <a:extLst>
                    <a:ext uri="{9D8B030D-6E8A-4147-A177-3AD203B41FA5}">
                      <a16:colId xmlns:a16="http://schemas.microsoft.com/office/drawing/2014/main" val="1034388612"/>
                    </a:ext>
                  </a:extLst>
                </a:gridCol>
                <a:gridCol w="1483164">
                  <a:extLst>
                    <a:ext uri="{9D8B030D-6E8A-4147-A177-3AD203B41FA5}">
                      <a16:colId xmlns:a16="http://schemas.microsoft.com/office/drawing/2014/main" val="2997318310"/>
                    </a:ext>
                  </a:extLst>
                </a:gridCol>
                <a:gridCol w="1493053">
                  <a:extLst>
                    <a:ext uri="{9D8B030D-6E8A-4147-A177-3AD203B41FA5}">
                      <a16:colId xmlns:a16="http://schemas.microsoft.com/office/drawing/2014/main" val="1408843029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3706538803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094943957"/>
                    </a:ext>
                  </a:extLst>
                </a:gridCol>
              </a:tblGrid>
              <a:tr h="541762">
                <a:tc gridSpan="2"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0000CC"/>
                          </a:solidFill>
                        </a:rPr>
                        <a:t>Program</a:t>
                      </a:r>
                      <a:r>
                        <a:rPr lang="tr-TR" b="1" baseline="0" dirty="0" smtClean="0">
                          <a:solidFill>
                            <a:srgbClr val="0000CC"/>
                          </a:solidFill>
                        </a:rPr>
                        <a:t> Adı: </a:t>
                      </a:r>
                      <a:endParaRPr lang="tr-TR" b="1" dirty="0">
                        <a:solidFill>
                          <a:srgbClr val="0000CC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İşletme Yönetimi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706904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3333FF"/>
                          </a:solidFill>
                          <a:effectLst/>
                        </a:rPr>
                        <a:t>Program Öğretim Elemanı Sayısı</a:t>
                      </a:r>
                      <a:endParaRPr lang="tr-TR" sz="1400" b="1" dirty="0" smtClean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İçinden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İçinden (Diğer programlar)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Birim İçinden (Diğer Bölümler)  Karşılanan Ders Yükü Saati Toplamı</a:t>
                      </a:r>
                      <a:endParaRPr lang="tr-TR" sz="1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İçinden (Diğer Birimler)  Karşılanan Ders Yükü Saati Toplamı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Dışından (Diğer Kurumlar)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0066FF"/>
                          </a:solidFill>
                          <a:effectLst/>
                        </a:rPr>
                        <a:t>Program Dönemlik Toplamı Ders Saati (T+U)</a:t>
                      </a:r>
                      <a:endParaRPr lang="tr-TR" sz="1400" b="1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189873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37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0758356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38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3067440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37</a:t>
                      </a:r>
                      <a:endParaRPr lang="tr-TR" sz="1100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683417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38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6432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18090" y="5714331"/>
            <a:ext cx="775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*Her Ana </a:t>
            </a:r>
            <a:r>
              <a:rPr lang="tr-TR" sz="16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600" b="1" i="1" dirty="0" smtClean="0">
                <a:solidFill>
                  <a:srgbClr val="C00000"/>
                </a:solidFill>
              </a:rPr>
              <a:t>için ayrı ayrı hazırlayınız.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SUNUM PLANI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927960"/>
            <a:ext cx="5193145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Program Ders Görevlendirme Analizi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1300" b="1" i="1" dirty="0" smtClean="0">
                <a:solidFill>
                  <a:srgbClr val="0000CC"/>
                </a:solidFill>
              </a:rPr>
              <a:t>(</a:t>
            </a:r>
            <a:r>
              <a:rPr lang="tr-TR" sz="1300" b="1" i="1" dirty="0">
                <a:solidFill>
                  <a:srgbClr val="0000CC"/>
                </a:solidFill>
              </a:rPr>
              <a:t>Her Ana Bilim - Sanat Dalı/ Program için ayrı ayrı hazırlayınız.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42433"/>
              </p:ext>
            </p:extLst>
          </p:nvPr>
        </p:nvGraphicFramePr>
        <p:xfrm>
          <a:off x="288234" y="1938132"/>
          <a:ext cx="11479696" cy="3717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974">
                  <a:extLst>
                    <a:ext uri="{9D8B030D-6E8A-4147-A177-3AD203B41FA5}">
                      <a16:colId xmlns:a16="http://schemas.microsoft.com/office/drawing/2014/main" val="2012776817"/>
                    </a:ext>
                  </a:extLst>
                </a:gridCol>
                <a:gridCol w="1110314">
                  <a:extLst>
                    <a:ext uri="{9D8B030D-6E8A-4147-A177-3AD203B41FA5}">
                      <a16:colId xmlns:a16="http://schemas.microsoft.com/office/drawing/2014/main" val="3284813999"/>
                    </a:ext>
                  </a:extLst>
                </a:gridCol>
                <a:gridCol w="723828">
                  <a:extLst>
                    <a:ext uri="{9D8B030D-6E8A-4147-A177-3AD203B41FA5}">
                      <a16:colId xmlns:a16="http://schemas.microsoft.com/office/drawing/2014/main" val="3170990308"/>
                    </a:ext>
                  </a:extLst>
                </a:gridCol>
                <a:gridCol w="1315073">
                  <a:extLst>
                    <a:ext uri="{9D8B030D-6E8A-4147-A177-3AD203B41FA5}">
                      <a16:colId xmlns:a16="http://schemas.microsoft.com/office/drawing/2014/main" val="4272104170"/>
                    </a:ext>
                  </a:extLst>
                </a:gridCol>
                <a:gridCol w="1542492">
                  <a:extLst>
                    <a:ext uri="{9D8B030D-6E8A-4147-A177-3AD203B41FA5}">
                      <a16:colId xmlns:a16="http://schemas.microsoft.com/office/drawing/2014/main" val="1034388612"/>
                    </a:ext>
                  </a:extLst>
                </a:gridCol>
                <a:gridCol w="1483164">
                  <a:extLst>
                    <a:ext uri="{9D8B030D-6E8A-4147-A177-3AD203B41FA5}">
                      <a16:colId xmlns:a16="http://schemas.microsoft.com/office/drawing/2014/main" val="2997318310"/>
                    </a:ext>
                  </a:extLst>
                </a:gridCol>
                <a:gridCol w="1493053">
                  <a:extLst>
                    <a:ext uri="{9D8B030D-6E8A-4147-A177-3AD203B41FA5}">
                      <a16:colId xmlns:a16="http://schemas.microsoft.com/office/drawing/2014/main" val="1408843029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3706538803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094943957"/>
                    </a:ext>
                  </a:extLst>
                </a:gridCol>
              </a:tblGrid>
              <a:tr h="541762">
                <a:tc gridSpan="2"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0000CC"/>
                          </a:solidFill>
                        </a:rPr>
                        <a:t>Program</a:t>
                      </a:r>
                      <a:r>
                        <a:rPr lang="tr-TR" b="1" baseline="0" dirty="0" smtClean="0">
                          <a:solidFill>
                            <a:srgbClr val="0000CC"/>
                          </a:solidFill>
                        </a:rPr>
                        <a:t> Adı: </a:t>
                      </a:r>
                      <a:endParaRPr lang="tr-TR" b="1" dirty="0">
                        <a:solidFill>
                          <a:srgbClr val="0000CC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Halkla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İlişkiler ve Tanıtım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706904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3333FF"/>
                          </a:solidFill>
                          <a:effectLst/>
                        </a:rPr>
                        <a:t>Program Öğretim Elemanı Sayısı</a:t>
                      </a:r>
                      <a:endParaRPr lang="tr-TR" sz="1400" b="1" dirty="0" smtClean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İçinden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İçinden (Diğer programlar)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Birim İçinden (Diğer Bölümler)  Karşılanan Ders Yükü Saati Toplamı</a:t>
                      </a:r>
                      <a:endParaRPr lang="tr-TR" sz="1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İçinden (Diğer Birimler)  Karşılanan Ders Yükü Saati Toplamı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Dışından (Diğer Kurumlar)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0066FF"/>
                          </a:solidFill>
                          <a:effectLst/>
                        </a:rPr>
                        <a:t>Program Dönemlik Toplamı Ders Saati (T+U)</a:t>
                      </a:r>
                      <a:endParaRPr lang="tr-TR" sz="1400" b="1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189873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4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36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0758356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4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33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3067440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4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36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683417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4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33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6432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18090" y="5714331"/>
            <a:ext cx="775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*Her Ana </a:t>
            </a:r>
            <a:r>
              <a:rPr lang="tr-TR" sz="16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600" b="1" i="1" dirty="0" smtClean="0">
                <a:solidFill>
                  <a:srgbClr val="C00000"/>
                </a:solidFill>
              </a:rPr>
              <a:t>için ayrı ayrı hazırlayınız.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Program Ders Görevlendirme Analizi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1300" b="1" i="1" dirty="0" smtClean="0">
                <a:solidFill>
                  <a:srgbClr val="0000CC"/>
                </a:solidFill>
              </a:rPr>
              <a:t>(</a:t>
            </a:r>
            <a:r>
              <a:rPr lang="tr-TR" sz="1300" b="1" i="1" dirty="0">
                <a:solidFill>
                  <a:srgbClr val="0000CC"/>
                </a:solidFill>
              </a:rPr>
              <a:t>Her Ana Bilim - Sanat Dalı/ Program için ayrı ayrı hazırlayınız.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35340"/>
              </p:ext>
            </p:extLst>
          </p:nvPr>
        </p:nvGraphicFramePr>
        <p:xfrm>
          <a:off x="288234" y="1938132"/>
          <a:ext cx="11479696" cy="3717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974">
                  <a:extLst>
                    <a:ext uri="{9D8B030D-6E8A-4147-A177-3AD203B41FA5}">
                      <a16:colId xmlns:a16="http://schemas.microsoft.com/office/drawing/2014/main" val="2012776817"/>
                    </a:ext>
                  </a:extLst>
                </a:gridCol>
                <a:gridCol w="1110314">
                  <a:extLst>
                    <a:ext uri="{9D8B030D-6E8A-4147-A177-3AD203B41FA5}">
                      <a16:colId xmlns:a16="http://schemas.microsoft.com/office/drawing/2014/main" val="3284813999"/>
                    </a:ext>
                  </a:extLst>
                </a:gridCol>
                <a:gridCol w="723828">
                  <a:extLst>
                    <a:ext uri="{9D8B030D-6E8A-4147-A177-3AD203B41FA5}">
                      <a16:colId xmlns:a16="http://schemas.microsoft.com/office/drawing/2014/main" val="3170990308"/>
                    </a:ext>
                  </a:extLst>
                </a:gridCol>
                <a:gridCol w="1315073">
                  <a:extLst>
                    <a:ext uri="{9D8B030D-6E8A-4147-A177-3AD203B41FA5}">
                      <a16:colId xmlns:a16="http://schemas.microsoft.com/office/drawing/2014/main" val="4272104170"/>
                    </a:ext>
                  </a:extLst>
                </a:gridCol>
                <a:gridCol w="1542492">
                  <a:extLst>
                    <a:ext uri="{9D8B030D-6E8A-4147-A177-3AD203B41FA5}">
                      <a16:colId xmlns:a16="http://schemas.microsoft.com/office/drawing/2014/main" val="1034388612"/>
                    </a:ext>
                  </a:extLst>
                </a:gridCol>
                <a:gridCol w="1483164">
                  <a:extLst>
                    <a:ext uri="{9D8B030D-6E8A-4147-A177-3AD203B41FA5}">
                      <a16:colId xmlns:a16="http://schemas.microsoft.com/office/drawing/2014/main" val="2997318310"/>
                    </a:ext>
                  </a:extLst>
                </a:gridCol>
                <a:gridCol w="1493053">
                  <a:extLst>
                    <a:ext uri="{9D8B030D-6E8A-4147-A177-3AD203B41FA5}">
                      <a16:colId xmlns:a16="http://schemas.microsoft.com/office/drawing/2014/main" val="1408843029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3706538803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094943957"/>
                    </a:ext>
                  </a:extLst>
                </a:gridCol>
              </a:tblGrid>
              <a:tr h="541762">
                <a:tc gridSpan="2"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0000CC"/>
                          </a:solidFill>
                        </a:rPr>
                        <a:t>Program</a:t>
                      </a:r>
                      <a:r>
                        <a:rPr lang="tr-TR" b="1" baseline="0" dirty="0" smtClean="0">
                          <a:solidFill>
                            <a:srgbClr val="0000CC"/>
                          </a:solidFill>
                        </a:rPr>
                        <a:t> Adı: </a:t>
                      </a:r>
                      <a:endParaRPr lang="tr-TR" b="1" dirty="0">
                        <a:solidFill>
                          <a:srgbClr val="0000CC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Muhasebe ve Vergi Uygulamaları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706904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3333FF"/>
                          </a:solidFill>
                          <a:effectLst/>
                        </a:rPr>
                        <a:t>Program Öğretim Elemanı Sayısı</a:t>
                      </a:r>
                      <a:endParaRPr lang="tr-TR" sz="1400" b="1" dirty="0" smtClean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İçinden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İçinden (Diğer programlar)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Birim İçinden (Diğer Bölümler)  Karşılanan Ders Yükü Saati Toplamı</a:t>
                      </a:r>
                      <a:endParaRPr lang="tr-TR" sz="1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İçinden (Diğer Birimler)  Karşılanan Ders Yükü Saati Toplamı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Dışından (Diğer Kurumlar)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0066FF"/>
                          </a:solidFill>
                          <a:effectLst/>
                        </a:rPr>
                        <a:t>Program Dönemlik Toplamı Ders Saati (T+U)</a:t>
                      </a:r>
                      <a:endParaRPr lang="tr-TR" sz="1400" b="1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189873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39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0758356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31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3067440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39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683417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3333FF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0066FF"/>
                          </a:solidFill>
                          <a:effectLst/>
                        </a:rPr>
                        <a:t>31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6432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18090" y="5714331"/>
            <a:ext cx="775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*Her Ana </a:t>
            </a:r>
            <a:r>
              <a:rPr lang="tr-TR" sz="16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600" b="1" i="1" dirty="0" smtClean="0">
                <a:solidFill>
                  <a:srgbClr val="C00000"/>
                </a:solidFill>
              </a:rPr>
              <a:t>için ayrı ayrı hazırlayınız.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662" y="844826"/>
            <a:ext cx="10605052" cy="46148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Görevlendirme Analizi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22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82394"/>
              </p:ext>
            </p:extLst>
          </p:nvPr>
        </p:nvGraphicFramePr>
        <p:xfrm>
          <a:off x="457199" y="1868150"/>
          <a:ext cx="11430001" cy="39263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0310">
                  <a:extLst>
                    <a:ext uri="{9D8B030D-6E8A-4147-A177-3AD203B41FA5}">
                      <a16:colId xmlns:a16="http://schemas.microsoft.com/office/drawing/2014/main" val="4221936862"/>
                    </a:ext>
                  </a:extLst>
                </a:gridCol>
                <a:gridCol w="1330310">
                  <a:extLst>
                    <a:ext uri="{9D8B030D-6E8A-4147-A177-3AD203B41FA5}">
                      <a16:colId xmlns:a16="http://schemas.microsoft.com/office/drawing/2014/main" val="4209153941"/>
                    </a:ext>
                  </a:extLst>
                </a:gridCol>
                <a:gridCol w="1648094">
                  <a:extLst>
                    <a:ext uri="{9D8B030D-6E8A-4147-A177-3AD203B41FA5}">
                      <a16:colId xmlns:a16="http://schemas.microsoft.com/office/drawing/2014/main" val="2659259651"/>
                    </a:ext>
                  </a:extLst>
                </a:gridCol>
                <a:gridCol w="1572611">
                  <a:extLst>
                    <a:ext uri="{9D8B030D-6E8A-4147-A177-3AD203B41FA5}">
                      <a16:colId xmlns:a16="http://schemas.microsoft.com/office/drawing/2014/main" val="2520698394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3337031571"/>
                    </a:ext>
                  </a:extLst>
                </a:gridCol>
                <a:gridCol w="1889902">
                  <a:extLst>
                    <a:ext uri="{9D8B030D-6E8A-4147-A177-3AD203B41FA5}">
                      <a16:colId xmlns:a16="http://schemas.microsoft.com/office/drawing/2014/main" val="219016466"/>
                    </a:ext>
                  </a:extLst>
                </a:gridCol>
                <a:gridCol w="1451580">
                  <a:extLst>
                    <a:ext uri="{9D8B030D-6E8A-4147-A177-3AD203B41FA5}">
                      <a16:colId xmlns:a16="http://schemas.microsoft.com/office/drawing/2014/main" val="2974283363"/>
                    </a:ext>
                  </a:extLst>
                </a:gridCol>
              </a:tblGrid>
              <a:tr h="1250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Eğitim Öğretim Yılı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Eğitim Öğretim Dönemi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Toplam Öğretim Elemanı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Birim İçinden Karşılanan 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Birim </a:t>
                      </a:r>
                      <a:r>
                        <a:rPr lang="tr-TR" sz="1600" b="1" dirty="0" smtClean="0">
                          <a:solidFill>
                            <a:srgbClr val="0000CC"/>
                          </a:solidFill>
                          <a:effectLst/>
                        </a:rPr>
                        <a:t>Dışından (Üniversitenin Diğer Birimleri) Karşılanan </a:t>
                      </a: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Üniversite Dışından Karşılanan 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Dönemlik Toplamı Ders Saati (T+U)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183608574"/>
                  </a:ext>
                </a:extLst>
              </a:tr>
              <a:tr h="668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154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190</a:t>
                      </a: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1176501373"/>
                  </a:ext>
                </a:extLst>
              </a:tr>
              <a:tr h="668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138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171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518968798"/>
                  </a:ext>
                </a:extLst>
              </a:tr>
              <a:tr h="668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148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181</a:t>
                      </a: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1604038642"/>
                  </a:ext>
                </a:extLst>
              </a:tr>
              <a:tr h="668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143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179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157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3455" y="824931"/>
            <a:ext cx="10280469" cy="6792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Öğretim Elemanlarının Ders Görevlendirme Analizi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69209"/>
              </p:ext>
            </p:extLst>
          </p:nvPr>
        </p:nvGraphicFramePr>
        <p:xfrm>
          <a:off x="417442" y="2087217"/>
          <a:ext cx="11400185" cy="3258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7163">
                  <a:extLst>
                    <a:ext uri="{9D8B030D-6E8A-4147-A177-3AD203B41FA5}">
                      <a16:colId xmlns:a16="http://schemas.microsoft.com/office/drawing/2014/main" val="3830610582"/>
                    </a:ext>
                  </a:extLst>
                </a:gridCol>
                <a:gridCol w="974812">
                  <a:extLst>
                    <a:ext uri="{9D8B030D-6E8A-4147-A177-3AD203B41FA5}">
                      <a16:colId xmlns:a16="http://schemas.microsoft.com/office/drawing/2014/main" val="171705328"/>
                    </a:ext>
                  </a:extLst>
                </a:gridCol>
                <a:gridCol w="1354477">
                  <a:extLst>
                    <a:ext uri="{9D8B030D-6E8A-4147-A177-3AD203B41FA5}">
                      <a16:colId xmlns:a16="http://schemas.microsoft.com/office/drawing/2014/main" val="3359366175"/>
                    </a:ext>
                  </a:extLst>
                </a:gridCol>
                <a:gridCol w="1354478">
                  <a:extLst>
                    <a:ext uri="{9D8B030D-6E8A-4147-A177-3AD203B41FA5}">
                      <a16:colId xmlns:a16="http://schemas.microsoft.com/office/drawing/2014/main" val="1798759746"/>
                    </a:ext>
                  </a:extLst>
                </a:gridCol>
                <a:gridCol w="1498134">
                  <a:extLst>
                    <a:ext uri="{9D8B030D-6E8A-4147-A177-3AD203B41FA5}">
                      <a16:colId xmlns:a16="http://schemas.microsoft.com/office/drawing/2014/main" val="3228992268"/>
                    </a:ext>
                  </a:extLst>
                </a:gridCol>
                <a:gridCol w="2134328">
                  <a:extLst>
                    <a:ext uri="{9D8B030D-6E8A-4147-A177-3AD203B41FA5}">
                      <a16:colId xmlns:a16="http://schemas.microsoft.com/office/drawing/2014/main" val="3665070801"/>
                    </a:ext>
                  </a:extLst>
                </a:gridCol>
                <a:gridCol w="1891634">
                  <a:extLst>
                    <a:ext uri="{9D8B030D-6E8A-4147-A177-3AD203B41FA5}">
                      <a16:colId xmlns:a16="http://schemas.microsoft.com/office/drawing/2014/main" val="2262740905"/>
                    </a:ext>
                  </a:extLst>
                </a:gridCol>
                <a:gridCol w="1125159">
                  <a:extLst>
                    <a:ext uri="{9D8B030D-6E8A-4147-A177-3AD203B41FA5}">
                      <a16:colId xmlns:a16="http://schemas.microsoft.com/office/drawing/2014/main" val="2475098073"/>
                    </a:ext>
                  </a:extLst>
                </a:gridCol>
              </a:tblGrid>
              <a:tr h="89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Öğretim Elemanı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Toplam Ders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Saati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İçinde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Dışında / Üniversite İçinde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Üniversite Dışında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Toplamı Yürütülen Ders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Saati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25211901"/>
                  </a:ext>
                </a:extLst>
              </a:tr>
              <a:tr h="5537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190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154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157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0639991"/>
                  </a:ext>
                </a:extLst>
              </a:tr>
              <a:tr h="5537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171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138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144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0687994"/>
                  </a:ext>
                </a:extLst>
              </a:tr>
              <a:tr h="5537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181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148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151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44563791"/>
                  </a:ext>
                </a:extLst>
              </a:tr>
              <a:tr h="5537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179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143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149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43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235" y="840509"/>
            <a:ext cx="10495722" cy="6326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Yükü Ortalaması (Saat)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24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55479"/>
              </p:ext>
            </p:extLst>
          </p:nvPr>
        </p:nvGraphicFramePr>
        <p:xfrm>
          <a:off x="288235" y="1793763"/>
          <a:ext cx="11493851" cy="45268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7285554">
                  <a:extLst>
                    <a:ext uri="{9D8B030D-6E8A-4147-A177-3AD203B41FA5}">
                      <a16:colId xmlns:a16="http://schemas.microsoft.com/office/drawing/2014/main" val="94824080"/>
                    </a:ext>
                  </a:extLst>
                </a:gridCol>
                <a:gridCol w="1314457">
                  <a:extLst>
                    <a:ext uri="{9D8B030D-6E8A-4147-A177-3AD203B41FA5}">
                      <a16:colId xmlns:a16="http://schemas.microsoft.com/office/drawing/2014/main" val="3552602410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198193889"/>
                    </a:ext>
                  </a:extLst>
                </a:gridCol>
                <a:gridCol w="1304266">
                  <a:extLst>
                    <a:ext uri="{9D8B030D-6E8A-4147-A177-3AD203B41FA5}">
                      <a16:colId xmlns:a16="http://schemas.microsoft.com/office/drawing/2014/main" val="3226704762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420404879"/>
                    </a:ext>
                  </a:extLst>
                </a:gridCol>
              </a:tblGrid>
              <a:tr h="956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BİRİM DERS YÜKÜ 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ORTALAMASI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(Lütfen birim program</a:t>
                      </a:r>
                      <a:r>
                        <a:rPr lang="tr-TR" sz="1400" i="1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yapınıza uygun olan satırları cevaplayınız) </a:t>
                      </a:r>
                      <a:endParaRPr lang="tr-TR" sz="1400" i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17771678"/>
                  </a:ext>
                </a:extLst>
              </a:tr>
              <a:tr h="2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9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9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919270204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006458568"/>
                  </a:ext>
                </a:extLst>
              </a:tr>
              <a:tr h="28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(Tez, tez izleme, seminer ve uzmanlık dersleri hariç)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70671006"/>
                  </a:ext>
                </a:extLst>
              </a:tr>
              <a:tr h="39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(Sadece tez, tez izleme, seminer ve uzmanlık dersleri)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870683367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9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9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761748035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643427461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7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7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234417156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1896136858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(Ön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lisans ve Lisans) 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7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7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9198577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686940478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Hariç)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280426310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Dahil)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453871493"/>
                  </a:ext>
                </a:extLst>
              </a:tr>
              <a:tr h="18630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*: Her bir satırın karşısına o yıla ait toplam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sayıyı yazınız.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277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82" y="6320598"/>
            <a:ext cx="367608" cy="3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10" y="766618"/>
            <a:ext cx="10603345" cy="7297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Ön Lisans / Lisans Bölüm ve Program Sayısı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1600" b="1" i="1" dirty="0" smtClean="0">
                <a:solidFill>
                  <a:srgbClr val="0066FF"/>
                </a:solidFill>
              </a:rPr>
              <a:t>(Biriminize </a:t>
            </a:r>
            <a:r>
              <a:rPr lang="tr-TR" sz="1600" b="1" i="1" dirty="0">
                <a:solidFill>
                  <a:srgbClr val="0066FF"/>
                </a:solidFill>
              </a:rPr>
              <a:t>u</a:t>
            </a:r>
            <a:r>
              <a:rPr lang="tr-TR" sz="1600" b="1" i="1" dirty="0" smtClean="0">
                <a:solidFill>
                  <a:srgbClr val="0066FF"/>
                </a:solidFill>
              </a:rPr>
              <a:t>ygun olan satırları doldurunuz lütfen) </a:t>
            </a:r>
            <a:endParaRPr lang="tr-TR" sz="1600" i="1" dirty="0">
              <a:solidFill>
                <a:srgbClr val="0066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62923"/>
              </p:ext>
            </p:extLst>
          </p:nvPr>
        </p:nvGraphicFramePr>
        <p:xfrm>
          <a:off x="535711" y="2041235"/>
          <a:ext cx="11102107" cy="31248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144653">
                  <a:extLst>
                    <a:ext uri="{9D8B030D-6E8A-4147-A177-3AD203B41FA5}">
                      <a16:colId xmlns:a16="http://schemas.microsoft.com/office/drawing/2014/main" val="1537241276"/>
                    </a:ext>
                  </a:extLst>
                </a:gridCol>
                <a:gridCol w="3371178">
                  <a:extLst>
                    <a:ext uri="{9D8B030D-6E8A-4147-A177-3AD203B41FA5}">
                      <a16:colId xmlns:a16="http://schemas.microsoft.com/office/drawing/2014/main" val="1294911607"/>
                    </a:ext>
                  </a:extLst>
                </a:gridCol>
                <a:gridCol w="2586276">
                  <a:extLst>
                    <a:ext uri="{9D8B030D-6E8A-4147-A177-3AD203B41FA5}">
                      <a16:colId xmlns:a16="http://schemas.microsoft.com/office/drawing/2014/main" val="2690988503"/>
                    </a:ext>
                  </a:extLst>
                </a:gridCol>
              </a:tblGrid>
              <a:tr h="44334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Program Sayısı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2457692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Ön Lisans Bölüm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1669636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Ön Lisans Programı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0097344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r" fontAlgn="ctr">
                        <a:lnSpc>
                          <a:spcPct val="100000"/>
                        </a:lnSpc>
                      </a:pPr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 Alan Aktif Ön Lisans 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02482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b="0" u="none" strike="noStrike" dirty="0">
                          <a:solidFill>
                            <a:srgbClr val="3333FF"/>
                          </a:solidFill>
                          <a:effectLst/>
                        </a:rPr>
                        <a:t>Lisans Bölüm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2869150"/>
                  </a:ext>
                </a:extLst>
              </a:tr>
              <a:tr h="524693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b="0" u="none" strike="noStrike" dirty="0">
                          <a:solidFill>
                            <a:srgbClr val="3333FF"/>
                          </a:solidFill>
                          <a:effectLst/>
                        </a:rPr>
                        <a:t>Lisans Programı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8379037"/>
                  </a:ext>
                </a:extLst>
              </a:tr>
              <a:tr h="625091">
                <a:tc>
                  <a:txBody>
                    <a:bodyPr/>
                    <a:lstStyle/>
                    <a:p>
                      <a:pPr marL="72000" algn="r" fontAlgn="ctr">
                        <a:lnSpc>
                          <a:spcPct val="100000"/>
                        </a:lnSpc>
                      </a:pPr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 Alan Aktif Lisans 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798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7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32500" lnSpcReduction="20000"/>
          </a:bodyPr>
          <a:lstStyle/>
          <a:p>
            <a:r>
              <a:rPr lang="tr-TR" sz="24000" b="1" dirty="0" smtClean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3333FF"/>
                </a:solidFill>
              </a:rPr>
              <a:t>PROGRAMLAR VE ÖĞRENCİ 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273" y="766617"/>
            <a:ext cx="10455562" cy="64481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Ön Lisans / Lisans Eğitimi: </a:t>
            </a:r>
            <a:r>
              <a:rPr lang="tr-TR" sz="2800" b="1" dirty="0" smtClean="0">
                <a:solidFill>
                  <a:srgbClr val="0066FF"/>
                </a:solidFill>
              </a:rPr>
              <a:t>Program Yapısı</a:t>
            </a:r>
            <a:endParaRPr lang="tr-TR" sz="28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04767"/>
              </p:ext>
            </p:extLst>
          </p:nvPr>
        </p:nvGraphicFramePr>
        <p:xfrm>
          <a:off x="434109" y="2068948"/>
          <a:ext cx="10658764" cy="33343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457302">
                  <a:extLst>
                    <a:ext uri="{9D8B030D-6E8A-4147-A177-3AD203B41FA5}">
                      <a16:colId xmlns:a16="http://schemas.microsoft.com/office/drawing/2014/main" val="621306946"/>
                    </a:ext>
                  </a:extLst>
                </a:gridCol>
                <a:gridCol w="6201462">
                  <a:extLst>
                    <a:ext uri="{9D8B030D-6E8A-4147-A177-3AD203B41FA5}">
                      <a16:colId xmlns:a16="http://schemas.microsoft.com/office/drawing/2014/main" val="1031207934"/>
                    </a:ext>
                  </a:extLst>
                </a:gridCol>
              </a:tblGrid>
              <a:tr h="31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Bölüm Adı*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80746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170701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79918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441759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140063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483733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6720296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5138604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1229376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34109" y="5879856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2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2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10" y="812800"/>
            <a:ext cx="10603345" cy="68359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00CC"/>
                </a:solidFill>
              </a:rPr>
              <a:t>Lisansüstü Eğitim Programları 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28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03936"/>
              </p:ext>
            </p:extLst>
          </p:nvPr>
        </p:nvGraphicFramePr>
        <p:xfrm>
          <a:off x="452583" y="1911921"/>
          <a:ext cx="11166762" cy="3777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05388">
                  <a:extLst>
                    <a:ext uri="{9D8B030D-6E8A-4147-A177-3AD203B41FA5}">
                      <a16:colId xmlns:a16="http://schemas.microsoft.com/office/drawing/2014/main" val="3065847438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338748751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2571452112"/>
                    </a:ext>
                  </a:extLst>
                </a:gridCol>
              </a:tblGrid>
              <a:tr h="4197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8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764807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494818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472582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80225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24110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172641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829785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023865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ÖĞRENCİ ALAN AKTİF 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016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SAYISI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29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61505"/>
              </p:ext>
            </p:extLst>
          </p:nvPr>
        </p:nvGraphicFramePr>
        <p:xfrm>
          <a:off x="495300" y="1908314"/>
          <a:ext cx="11332265" cy="37669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74065">
                  <a:extLst>
                    <a:ext uri="{9D8B030D-6E8A-4147-A177-3AD203B41FA5}">
                      <a16:colId xmlns:a16="http://schemas.microsoft.com/office/drawing/2014/main" val="219597888"/>
                    </a:ext>
                  </a:extLst>
                </a:gridCol>
                <a:gridCol w="3532260">
                  <a:extLst>
                    <a:ext uri="{9D8B030D-6E8A-4147-A177-3AD203B41FA5}">
                      <a16:colId xmlns:a16="http://schemas.microsoft.com/office/drawing/2014/main" val="4031943182"/>
                    </a:ext>
                  </a:extLst>
                </a:gridCol>
                <a:gridCol w="2526388">
                  <a:extLst>
                    <a:ext uri="{9D8B030D-6E8A-4147-A177-3AD203B41FA5}">
                      <a16:colId xmlns:a16="http://schemas.microsoft.com/office/drawing/2014/main" val="439096765"/>
                    </a:ext>
                  </a:extLst>
                </a:gridCol>
                <a:gridCol w="2399552">
                  <a:extLst>
                    <a:ext uri="{9D8B030D-6E8A-4147-A177-3AD203B41FA5}">
                      <a16:colId xmlns:a16="http://schemas.microsoft.com/office/drawing/2014/main" val="3479568610"/>
                    </a:ext>
                  </a:extLst>
                </a:gridCol>
              </a:tblGrid>
              <a:tr h="511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Bölüm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395528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9888072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314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5197973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204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6391733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264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3894566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204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5541226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32303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6407344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648266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 TOPLAM 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1247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7970296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(Cinsiyete Göre Dağılımı)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30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16061"/>
              </p:ext>
            </p:extLst>
          </p:nvPr>
        </p:nvGraphicFramePr>
        <p:xfrm>
          <a:off x="444500" y="2077284"/>
          <a:ext cx="11303552" cy="35780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93830">
                  <a:extLst>
                    <a:ext uri="{9D8B030D-6E8A-4147-A177-3AD203B41FA5}">
                      <a16:colId xmlns:a16="http://schemas.microsoft.com/office/drawing/2014/main" val="2117979618"/>
                    </a:ext>
                  </a:extLst>
                </a:gridCol>
                <a:gridCol w="3707296">
                  <a:extLst>
                    <a:ext uri="{9D8B030D-6E8A-4147-A177-3AD203B41FA5}">
                      <a16:colId xmlns:a16="http://schemas.microsoft.com/office/drawing/2014/main" val="4174588668"/>
                    </a:ext>
                  </a:extLst>
                </a:gridCol>
                <a:gridCol w="626165">
                  <a:extLst>
                    <a:ext uri="{9D8B030D-6E8A-4147-A177-3AD203B41FA5}">
                      <a16:colId xmlns:a16="http://schemas.microsoft.com/office/drawing/2014/main" val="25832488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2374087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2018321977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809454168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572787810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2553092673"/>
                    </a:ext>
                  </a:extLst>
                </a:gridCol>
              </a:tblGrid>
              <a:tr h="335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20204"/>
                  </a:ext>
                </a:extLst>
              </a:tr>
              <a:tr h="3701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7730427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184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118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302</a:t>
                      </a: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159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102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261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3557036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150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164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314</a:t>
                      </a: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160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154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314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291898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84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91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175</a:t>
                      </a: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86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85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171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520520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163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74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237</a:t>
                      </a: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191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73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264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719453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114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112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226</a:t>
                      </a: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108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96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204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600021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317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7006957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 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695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559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1254</a:t>
                      </a: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704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450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1154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16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Üyesi/Elemanı </a:t>
            </a:r>
            <a:r>
              <a:rPr lang="tr-TR" sz="2800" b="1" dirty="0">
                <a:solidFill>
                  <a:srgbClr val="3333FF"/>
                </a:solidFill>
              </a:rPr>
              <a:t>Başına Düşen Öğrenci </a:t>
            </a:r>
            <a:r>
              <a:rPr lang="tr-TR" sz="2800" b="1" dirty="0" smtClean="0">
                <a:solidFill>
                  <a:srgbClr val="3333FF"/>
                </a:solidFill>
              </a:rPr>
              <a:t>Sayısı </a:t>
            </a:r>
            <a:br>
              <a:rPr lang="tr-TR" sz="2800" b="1" dirty="0" smtClean="0">
                <a:solidFill>
                  <a:srgbClr val="3333FF"/>
                </a:solidFill>
              </a:rPr>
            </a:br>
            <a:r>
              <a:rPr lang="tr-TR" sz="1800" b="1" i="1" dirty="0" smtClean="0">
                <a:solidFill>
                  <a:srgbClr val="FF0000"/>
                </a:solidFill>
              </a:rPr>
              <a:t>(Programdaki ön lisans, lisans ve lisansüstü toplam öğrenci </a:t>
            </a:r>
            <a:r>
              <a:rPr lang="tr-TR" sz="1800" b="1" i="1" dirty="0">
                <a:solidFill>
                  <a:srgbClr val="FF0000"/>
                </a:solidFill>
              </a:rPr>
              <a:t>s</a:t>
            </a:r>
            <a:r>
              <a:rPr lang="tr-TR" sz="1800" b="1" i="1" dirty="0" smtClean="0">
                <a:solidFill>
                  <a:srgbClr val="FF0000"/>
                </a:solidFill>
              </a:rPr>
              <a:t>ayısı)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31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72996"/>
              </p:ext>
            </p:extLst>
          </p:nvPr>
        </p:nvGraphicFramePr>
        <p:xfrm>
          <a:off x="660400" y="2028498"/>
          <a:ext cx="11153230" cy="372040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70974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176421">
                  <a:extLst>
                    <a:ext uri="{9D8B030D-6E8A-4147-A177-3AD203B41FA5}">
                      <a16:colId xmlns:a16="http://schemas.microsoft.com/office/drawing/2014/main" val="1268676462"/>
                    </a:ext>
                  </a:extLst>
                </a:gridCol>
                <a:gridCol w="1608571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1854963">
                  <a:extLst>
                    <a:ext uri="{9D8B030D-6E8A-4147-A177-3AD203B41FA5}">
                      <a16:colId xmlns:a16="http://schemas.microsoft.com/office/drawing/2014/main" val="4177927253"/>
                    </a:ext>
                  </a:extLst>
                </a:gridCol>
                <a:gridCol w="146297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  <a:gridCol w="1779327">
                  <a:extLst>
                    <a:ext uri="{9D8B030D-6E8A-4147-A177-3AD203B41FA5}">
                      <a16:colId xmlns:a16="http://schemas.microsoft.com/office/drawing/2014/main" val="1821111739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100.6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157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157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157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157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28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88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87,5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88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85,5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118,5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118,5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82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82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75.3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75.3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68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68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BİRİM ORTALAMASI 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(Engelli)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57019"/>
              </p:ext>
            </p:extLst>
          </p:nvPr>
        </p:nvGraphicFramePr>
        <p:xfrm>
          <a:off x="318054" y="2027583"/>
          <a:ext cx="11509510" cy="38164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46455">
                  <a:extLst>
                    <a:ext uri="{9D8B030D-6E8A-4147-A177-3AD203B41FA5}">
                      <a16:colId xmlns:a16="http://schemas.microsoft.com/office/drawing/2014/main" val="3062461048"/>
                    </a:ext>
                  </a:extLst>
                </a:gridCol>
                <a:gridCol w="2609459">
                  <a:extLst>
                    <a:ext uri="{9D8B030D-6E8A-4147-A177-3AD203B41FA5}">
                      <a16:colId xmlns:a16="http://schemas.microsoft.com/office/drawing/2014/main" val="2599825393"/>
                    </a:ext>
                  </a:extLst>
                </a:gridCol>
                <a:gridCol w="814503">
                  <a:extLst>
                    <a:ext uri="{9D8B030D-6E8A-4147-A177-3AD203B41FA5}">
                      <a16:colId xmlns:a16="http://schemas.microsoft.com/office/drawing/2014/main" val="2575000749"/>
                    </a:ext>
                  </a:extLst>
                </a:gridCol>
                <a:gridCol w="814503">
                  <a:extLst>
                    <a:ext uri="{9D8B030D-6E8A-4147-A177-3AD203B41FA5}">
                      <a16:colId xmlns:a16="http://schemas.microsoft.com/office/drawing/2014/main" val="1397288745"/>
                    </a:ext>
                  </a:extLst>
                </a:gridCol>
                <a:gridCol w="584261">
                  <a:extLst>
                    <a:ext uri="{9D8B030D-6E8A-4147-A177-3AD203B41FA5}">
                      <a16:colId xmlns:a16="http://schemas.microsoft.com/office/drawing/2014/main" val="4215508311"/>
                    </a:ext>
                  </a:extLst>
                </a:gridCol>
                <a:gridCol w="612825">
                  <a:extLst>
                    <a:ext uri="{9D8B030D-6E8A-4147-A177-3AD203B41FA5}">
                      <a16:colId xmlns:a16="http://schemas.microsoft.com/office/drawing/2014/main" val="2222175126"/>
                    </a:ext>
                  </a:extLst>
                </a:gridCol>
                <a:gridCol w="721887">
                  <a:extLst>
                    <a:ext uri="{9D8B030D-6E8A-4147-A177-3AD203B41FA5}">
                      <a16:colId xmlns:a16="http://schemas.microsoft.com/office/drawing/2014/main" val="980281889"/>
                    </a:ext>
                  </a:extLst>
                </a:gridCol>
                <a:gridCol w="721887">
                  <a:extLst>
                    <a:ext uri="{9D8B030D-6E8A-4147-A177-3AD203B41FA5}">
                      <a16:colId xmlns:a16="http://schemas.microsoft.com/office/drawing/2014/main" val="2423004025"/>
                    </a:ext>
                  </a:extLst>
                </a:gridCol>
                <a:gridCol w="611093">
                  <a:extLst>
                    <a:ext uri="{9D8B030D-6E8A-4147-A177-3AD203B41FA5}">
                      <a16:colId xmlns:a16="http://schemas.microsoft.com/office/drawing/2014/main" val="3342530665"/>
                    </a:ext>
                  </a:extLst>
                </a:gridCol>
                <a:gridCol w="678608">
                  <a:extLst>
                    <a:ext uri="{9D8B030D-6E8A-4147-A177-3AD203B41FA5}">
                      <a16:colId xmlns:a16="http://schemas.microsoft.com/office/drawing/2014/main" val="2150964944"/>
                    </a:ext>
                  </a:extLst>
                </a:gridCol>
                <a:gridCol w="678608">
                  <a:extLst>
                    <a:ext uri="{9D8B030D-6E8A-4147-A177-3AD203B41FA5}">
                      <a16:colId xmlns:a16="http://schemas.microsoft.com/office/drawing/2014/main" val="2465318105"/>
                    </a:ext>
                  </a:extLst>
                </a:gridCol>
                <a:gridCol w="615421">
                  <a:extLst>
                    <a:ext uri="{9D8B030D-6E8A-4147-A177-3AD203B41FA5}">
                      <a16:colId xmlns:a16="http://schemas.microsoft.com/office/drawing/2014/main" val="3940777175"/>
                    </a:ext>
                  </a:extLst>
                </a:gridCol>
              </a:tblGrid>
              <a:tr h="320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549033"/>
                  </a:ext>
                </a:extLst>
              </a:tr>
              <a:tr h="6742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Görme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İşitme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Fiziksel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Diğer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3333FF"/>
                          </a:solidFill>
                          <a:effectLst/>
                        </a:rPr>
                        <a:t>Toplam Sayı</a:t>
                      </a:r>
                      <a:endParaRPr lang="tr-TR" sz="14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Görme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İşitme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Fiziksel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Diğer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3333FF"/>
                          </a:solidFill>
                          <a:effectLst/>
                        </a:rPr>
                        <a:t>Toplam Sayı</a:t>
                      </a:r>
                      <a:endParaRPr lang="tr-TR" sz="14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99632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0274730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7166549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3132141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3333FF"/>
                          </a:solidFill>
                          <a:effectLst/>
                        </a:rPr>
                        <a:t>1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4415167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6647798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7488355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363791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r>
                        <a:rPr lang="tr-TR" sz="1100" dirty="0">
                          <a:effectLst/>
                        </a:rPr>
                        <a:t> 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68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F2DDB-9147-1331-C942-A70A278F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85" y="847035"/>
            <a:ext cx="10306877" cy="511839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Yabancı Uyruklu Öğrenci Sayısı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3B-1A74-4BC2-8455-8613C38E416B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29331"/>
              </p:ext>
            </p:extLst>
          </p:nvPr>
        </p:nvGraphicFramePr>
        <p:xfrm>
          <a:off x="241540" y="1769167"/>
          <a:ext cx="11605903" cy="40752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48650">
                  <a:extLst>
                    <a:ext uri="{9D8B030D-6E8A-4147-A177-3AD203B41FA5}">
                      <a16:colId xmlns:a16="http://schemas.microsoft.com/office/drawing/2014/main" val="926914233"/>
                    </a:ext>
                  </a:extLst>
                </a:gridCol>
                <a:gridCol w="4147339">
                  <a:extLst>
                    <a:ext uri="{9D8B030D-6E8A-4147-A177-3AD203B41FA5}">
                      <a16:colId xmlns:a16="http://schemas.microsoft.com/office/drawing/2014/main" val="1865326995"/>
                    </a:ext>
                  </a:extLst>
                </a:gridCol>
                <a:gridCol w="3233706">
                  <a:extLst>
                    <a:ext uri="{9D8B030D-6E8A-4147-A177-3AD203B41FA5}">
                      <a16:colId xmlns:a16="http://schemas.microsoft.com/office/drawing/2014/main" val="4191785303"/>
                    </a:ext>
                  </a:extLst>
                </a:gridCol>
                <a:gridCol w="1476208">
                  <a:extLst>
                    <a:ext uri="{9D8B030D-6E8A-4147-A177-3AD203B41FA5}">
                      <a16:colId xmlns:a16="http://schemas.microsoft.com/office/drawing/2014/main" val="391498586"/>
                    </a:ext>
                  </a:extLst>
                </a:gridCol>
              </a:tblGrid>
              <a:tr h="30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Ülkesi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Sayı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94565912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44465229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32170361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267200893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802609208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386964973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702369829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794091487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76942912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09679599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90270351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55419418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74523389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158744024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520815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07504" y="5864088"/>
            <a:ext cx="582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9FA948-C8EE-E894-088D-7C35D08F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8" y="745435"/>
            <a:ext cx="10634870" cy="63655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YKS/ Özel Yetenek Sınavı / ÖZYES Yerleşme ve Kesin Kayıt Sonuçları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657-4292-4E4C-B36B-9C104EFD0094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34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330956" y="5917915"/>
            <a:ext cx="576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46558"/>
              </p:ext>
            </p:extLst>
          </p:nvPr>
        </p:nvGraphicFramePr>
        <p:xfrm>
          <a:off x="600891" y="2003461"/>
          <a:ext cx="11276371" cy="37928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42309">
                  <a:extLst>
                    <a:ext uri="{9D8B030D-6E8A-4147-A177-3AD203B41FA5}">
                      <a16:colId xmlns:a16="http://schemas.microsoft.com/office/drawing/2014/main" val="1973764792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3057559743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976560049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265690425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1005091239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235878979"/>
                    </a:ext>
                  </a:extLst>
                </a:gridCol>
                <a:gridCol w="967544">
                  <a:extLst>
                    <a:ext uri="{9D8B030D-6E8A-4147-A177-3AD203B41FA5}">
                      <a16:colId xmlns:a16="http://schemas.microsoft.com/office/drawing/2014/main" val="2403947113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1591720098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464945755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952931285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3276162527"/>
                    </a:ext>
                  </a:extLst>
                </a:gridCol>
              </a:tblGrid>
              <a:tr h="319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63080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Program Adı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Kontenjan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Yerleşen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Yerleşme, %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 (n)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Kayıt, %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Kontenjan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Yerleşen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Yerleşme, %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 (n)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Kayıt, %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140216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547696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52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52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52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426369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874407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80</a:t>
                      </a:r>
                      <a:endParaRPr lang="tr-TR" sz="1100" dirty="0"/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77</a:t>
                      </a:r>
                      <a:endParaRPr lang="tr-TR" sz="1100" dirty="0"/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96,25</a:t>
                      </a:r>
                      <a:endParaRPr lang="tr-TR" sz="1100" dirty="0"/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80</a:t>
                      </a:r>
                      <a:endParaRPr lang="tr-TR" sz="1100" dirty="0"/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100</a:t>
                      </a:r>
                      <a:endParaRPr lang="tr-TR" sz="1100" dirty="0"/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195281821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4211108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9311588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1297703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411773"/>
                  </a:ext>
                </a:extLst>
              </a:tr>
              <a:tr h="3193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TOPLAM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1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9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07442" y="751484"/>
            <a:ext cx="10425256" cy="66620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YKS/ÖZYES Tercih/ Yerleşme Durumu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19453"/>
              </p:ext>
            </p:extLst>
          </p:nvPr>
        </p:nvGraphicFramePr>
        <p:xfrm>
          <a:off x="307441" y="1997764"/>
          <a:ext cx="11480369" cy="39461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28486">
                  <a:extLst>
                    <a:ext uri="{9D8B030D-6E8A-4147-A177-3AD203B41FA5}">
                      <a16:colId xmlns:a16="http://schemas.microsoft.com/office/drawing/2014/main" val="3354496488"/>
                    </a:ext>
                  </a:extLst>
                </a:gridCol>
                <a:gridCol w="4403464">
                  <a:extLst>
                    <a:ext uri="{9D8B030D-6E8A-4147-A177-3AD203B41FA5}">
                      <a16:colId xmlns:a16="http://schemas.microsoft.com/office/drawing/2014/main" val="2304036904"/>
                    </a:ext>
                  </a:extLst>
                </a:gridCol>
                <a:gridCol w="2068220">
                  <a:extLst>
                    <a:ext uri="{9D8B030D-6E8A-4147-A177-3AD203B41FA5}">
                      <a16:colId xmlns:a16="http://schemas.microsoft.com/office/drawing/2014/main" val="3493477180"/>
                    </a:ext>
                  </a:extLst>
                </a:gridCol>
                <a:gridCol w="1880199">
                  <a:extLst>
                    <a:ext uri="{9D8B030D-6E8A-4147-A177-3AD203B41FA5}">
                      <a16:colId xmlns:a16="http://schemas.microsoft.com/office/drawing/2014/main" val="2986900398"/>
                    </a:ext>
                  </a:extLst>
                </a:gridCol>
              </a:tblGrid>
              <a:tr h="332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ADI*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YKS TERCİH/ YERLEŞME DURUMU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7316732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BANKACILIK</a:t>
                      </a:r>
                      <a:r>
                        <a:rPr lang="tr-TR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VE SİGORTACILIK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316,12779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338,26743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9338762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253,20013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299,98512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3572463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%24,63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%20,40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883709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%56,65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%48,07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061902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333,81038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319,27680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7641909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237,06065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258,67644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8667323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%18,74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%27,31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2014713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%66,76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%60,23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8054606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İŞLETME YÖNETİMİ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284,04004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371,51821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802616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238,42327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254,81820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2934530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%39,11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%11,86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332450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%65,89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%62,62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7907692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330956" y="5923722"/>
            <a:ext cx="6338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07442" y="751484"/>
            <a:ext cx="10425256" cy="66620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YKS/ÖZYES Tercih/ Yerleşme Durumu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36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4172"/>
              </p:ext>
            </p:extLst>
          </p:nvPr>
        </p:nvGraphicFramePr>
        <p:xfrm>
          <a:off x="330956" y="1982244"/>
          <a:ext cx="11480369" cy="3924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28486">
                  <a:extLst>
                    <a:ext uri="{9D8B030D-6E8A-4147-A177-3AD203B41FA5}">
                      <a16:colId xmlns:a16="http://schemas.microsoft.com/office/drawing/2014/main" val="3354496488"/>
                    </a:ext>
                  </a:extLst>
                </a:gridCol>
                <a:gridCol w="4403464">
                  <a:extLst>
                    <a:ext uri="{9D8B030D-6E8A-4147-A177-3AD203B41FA5}">
                      <a16:colId xmlns:a16="http://schemas.microsoft.com/office/drawing/2014/main" val="2304036904"/>
                    </a:ext>
                  </a:extLst>
                </a:gridCol>
                <a:gridCol w="2068220">
                  <a:extLst>
                    <a:ext uri="{9D8B030D-6E8A-4147-A177-3AD203B41FA5}">
                      <a16:colId xmlns:a16="http://schemas.microsoft.com/office/drawing/2014/main" val="3493477180"/>
                    </a:ext>
                  </a:extLst>
                </a:gridCol>
                <a:gridCol w="1880199">
                  <a:extLst>
                    <a:ext uri="{9D8B030D-6E8A-4147-A177-3AD203B41FA5}">
                      <a16:colId xmlns:a16="http://schemas.microsoft.com/office/drawing/2014/main" val="2986900398"/>
                    </a:ext>
                  </a:extLst>
                </a:gridCol>
              </a:tblGrid>
              <a:tr h="332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ADI*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YKS TERCİH/ YERLEŞME DURUMU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7316732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HALKLA İLİŞKİLER VE TANITIM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273,97805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294,00847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9338762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238,52612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248,65301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3572463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%44,53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%39,35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883709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%65,82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%66,47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061902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MUHASEBE VE VERGİ UYGULAMALARI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276,67259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353,80284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7641909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242,75726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268,01101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8667323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%43,05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%19,91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2014713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%63,13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%54,45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8054606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802616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2934530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332450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7907692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330956" y="5923722"/>
            <a:ext cx="6338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6" y="805070"/>
            <a:ext cx="10426148" cy="5764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0066FF"/>
                </a:solidFill>
              </a:rPr>
              <a:t>Yatay Geçiş Yapan Öğrenci Sayısı </a:t>
            </a:r>
            <a:r>
              <a:rPr lang="tr-TR" sz="3200" b="1" dirty="0" smtClean="0">
                <a:solidFill>
                  <a:srgbClr val="FF0000"/>
                </a:solidFill>
              </a:rPr>
              <a:t>(</a:t>
            </a:r>
            <a:r>
              <a:rPr lang="tr-TR" sz="3200" b="1" dirty="0">
                <a:solidFill>
                  <a:srgbClr val="FF0000"/>
                </a:solidFill>
              </a:rPr>
              <a:t>G.A.N.O. ile) </a:t>
            </a:r>
            <a:r>
              <a:rPr lang="tr-TR" sz="3200" b="1" dirty="0" smtClean="0">
                <a:solidFill>
                  <a:srgbClr val="0066FF"/>
                </a:solidFill>
              </a:rPr>
              <a:t> </a:t>
            </a:r>
            <a:endParaRPr lang="tr-TR" sz="32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04975"/>
              </p:ext>
            </p:extLst>
          </p:nvPr>
        </p:nvGraphicFramePr>
        <p:xfrm>
          <a:off x="367749" y="2057401"/>
          <a:ext cx="11509514" cy="35109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6550">
                  <a:extLst>
                    <a:ext uri="{9D8B030D-6E8A-4147-A177-3AD203B41FA5}">
                      <a16:colId xmlns:a16="http://schemas.microsoft.com/office/drawing/2014/main" val="760475108"/>
                    </a:ext>
                  </a:extLst>
                </a:gridCol>
                <a:gridCol w="3058898">
                  <a:extLst>
                    <a:ext uri="{9D8B030D-6E8A-4147-A177-3AD203B41FA5}">
                      <a16:colId xmlns:a16="http://schemas.microsoft.com/office/drawing/2014/main" val="1517385474"/>
                    </a:ext>
                  </a:extLst>
                </a:gridCol>
                <a:gridCol w="1257427">
                  <a:extLst>
                    <a:ext uri="{9D8B030D-6E8A-4147-A177-3AD203B41FA5}">
                      <a16:colId xmlns:a16="http://schemas.microsoft.com/office/drawing/2014/main" val="631616098"/>
                    </a:ext>
                  </a:extLst>
                </a:gridCol>
                <a:gridCol w="1439957">
                  <a:extLst>
                    <a:ext uri="{9D8B030D-6E8A-4147-A177-3AD203B41FA5}">
                      <a16:colId xmlns:a16="http://schemas.microsoft.com/office/drawing/2014/main" val="2137392682"/>
                    </a:ext>
                  </a:extLst>
                </a:gridCol>
                <a:gridCol w="1277708">
                  <a:extLst>
                    <a:ext uri="{9D8B030D-6E8A-4147-A177-3AD203B41FA5}">
                      <a16:colId xmlns:a16="http://schemas.microsoft.com/office/drawing/2014/main" val="1163182823"/>
                    </a:ext>
                  </a:extLst>
                </a:gridCol>
                <a:gridCol w="1368974">
                  <a:extLst>
                    <a:ext uri="{9D8B030D-6E8A-4147-A177-3AD203B41FA5}">
                      <a16:colId xmlns:a16="http://schemas.microsoft.com/office/drawing/2014/main" val="1069248377"/>
                    </a:ext>
                  </a:extLst>
                </a:gridCol>
              </a:tblGrid>
              <a:tr h="3958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2024 (Güz – Bahar)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2025  (Güz – Bahar)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69437"/>
                  </a:ext>
                </a:extLst>
              </a:tr>
              <a:tr h="569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Gelen 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0341925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780784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3282163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492090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728655"/>
                  </a:ext>
                </a:extLst>
              </a:tr>
              <a:tr h="417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26354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 TOPLAM 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4766041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30956" y="5923722"/>
            <a:ext cx="6338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4" y="834109"/>
            <a:ext cx="10595113" cy="60729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66FF"/>
                </a:solidFill>
              </a:rPr>
              <a:t>Yatay Geçiş Yapan Öğrenci Sayısı </a:t>
            </a:r>
            <a:r>
              <a:rPr lang="tr-TR" sz="2800" b="1" dirty="0" smtClean="0">
                <a:solidFill>
                  <a:srgbClr val="FF0000"/>
                </a:solidFill>
              </a:rPr>
              <a:t>(</a:t>
            </a:r>
            <a:r>
              <a:rPr lang="tr-TR" sz="2800" b="1" dirty="0">
                <a:solidFill>
                  <a:srgbClr val="FF0000"/>
                </a:solidFill>
              </a:rPr>
              <a:t>Merkezi Yerleştirme Puanı ile) </a:t>
            </a:r>
            <a:endParaRPr lang="tr-TR" sz="28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38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30956" y="5655366"/>
            <a:ext cx="674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59510"/>
              </p:ext>
            </p:extLst>
          </p:nvPr>
        </p:nvGraphicFramePr>
        <p:xfrm>
          <a:off x="330956" y="1970760"/>
          <a:ext cx="11509512" cy="33779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98781">
                  <a:extLst>
                    <a:ext uri="{9D8B030D-6E8A-4147-A177-3AD203B41FA5}">
                      <a16:colId xmlns:a16="http://schemas.microsoft.com/office/drawing/2014/main" val="481206611"/>
                    </a:ext>
                  </a:extLst>
                </a:gridCol>
                <a:gridCol w="3601685">
                  <a:extLst>
                    <a:ext uri="{9D8B030D-6E8A-4147-A177-3AD203B41FA5}">
                      <a16:colId xmlns:a16="http://schemas.microsoft.com/office/drawing/2014/main" val="1001607330"/>
                    </a:ext>
                  </a:extLst>
                </a:gridCol>
                <a:gridCol w="1329547">
                  <a:extLst>
                    <a:ext uri="{9D8B030D-6E8A-4147-A177-3AD203B41FA5}">
                      <a16:colId xmlns:a16="http://schemas.microsoft.com/office/drawing/2014/main" val="1652277239"/>
                    </a:ext>
                  </a:extLst>
                </a:gridCol>
                <a:gridCol w="1260094">
                  <a:extLst>
                    <a:ext uri="{9D8B030D-6E8A-4147-A177-3AD203B41FA5}">
                      <a16:colId xmlns:a16="http://schemas.microsoft.com/office/drawing/2014/main" val="3576806662"/>
                    </a:ext>
                  </a:extLst>
                </a:gridCol>
                <a:gridCol w="1289859">
                  <a:extLst>
                    <a:ext uri="{9D8B030D-6E8A-4147-A177-3AD203B41FA5}">
                      <a16:colId xmlns:a16="http://schemas.microsoft.com/office/drawing/2014/main" val="2380808450"/>
                    </a:ext>
                  </a:extLst>
                </a:gridCol>
                <a:gridCol w="1329546">
                  <a:extLst>
                    <a:ext uri="{9D8B030D-6E8A-4147-A177-3AD203B41FA5}">
                      <a16:colId xmlns:a16="http://schemas.microsoft.com/office/drawing/2014/main" val="12646352"/>
                    </a:ext>
                  </a:extLst>
                </a:gridCol>
              </a:tblGrid>
              <a:tr h="3830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– Bahar)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 (Güz – Bahar)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36775"/>
                  </a:ext>
                </a:extLst>
              </a:tr>
              <a:tr h="5187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010335"/>
                  </a:ext>
                </a:extLst>
              </a:tr>
              <a:tr h="4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434803"/>
                  </a:ext>
                </a:extLst>
              </a:tr>
              <a:tr h="40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9920611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334478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5332878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6626502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TOPLAM 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743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4" y="770007"/>
            <a:ext cx="10595113" cy="57958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66FF"/>
                </a:solidFill>
              </a:rPr>
              <a:t>Kayıt Donduran Öğrenci Sayısı</a:t>
            </a:r>
            <a:endParaRPr lang="tr-TR" sz="3200" b="1" dirty="0">
              <a:solidFill>
                <a:srgbClr val="0066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39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30956" y="5655366"/>
            <a:ext cx="674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94100"/>
              </p:ext>
            </p:extLst>
          </p:nvPr>
        </p:nvGraphicFramePr>
        <p:xfrm>
          <a:off x="477079" y="1987827"/>
          <a:ext cx="11459818" cy="30071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47850">
                  <a:extLst>
                    <a:ext uri="{9D8B030D-6E8A-4147-A177-3AD203B41FA5}">
                      <a16:colId xmlns:a16="http://schemas.microsoft.com/office/drawing/2014/main" val="168006902"/>
                    </a:ext>
                  </a:extLst>
                </a:gridCol>
                <a:gridCol w="4227994">
                  <a:extLst>
                    <a:ext uri="{9D8B030D-6E8A-4147-A177-3AD203B41FA5}">
                      <a16:colId xmlns:a16="http://schemas.microsoft.com/office/drawing/2014/main" val="226199300"/>
                    </a:ext>
                  </a:extLst>
                </a:gridCol>
                <a:gridCol w="2047131">
                  <a:extLst>
                    <a:ext uri="{9D8B030D-6E8A-4147-A177-3AD203B41FA5}">
                      <a16:colId xmlns:a16="http://schemas.microsoft.com/office/drawing/2014/main" val="2852383516"/>
                    </a:ext>
                  </a:extLst>
                </a:gridCol>
                <a:gridCol w="2036843">
                  <a:extLst>
                    <a:ext uri="{9D8B030D-6E8A-4147-A177-3AD203B41FA5}">
                      <a16:colId xmlns:a16="http://schemas.microsoft.com/office/drawing/2014/main" val="1320489265"/>
                    </a:ext>
                  </a:extLst>
                </a:gridCol>
              </a:tblGrid>
              <a:tr h="552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– Bahar)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 (Güz – Bahar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202430"/>
                  </a:ext>
                </a:extLst>
              </a:tr>
              <a:tr h="48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551698"/>
                  </a:ext>
                </a:extLst>
              </a:tr>
              <a:tr h="48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FİNANS-BANKACILIK VE SİGORTACILIK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7834321"/>
                  </a:ext>
                </a:extLst>
              </a:tr>
              <a:tr h="494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YÖNETİM VE ORGANİZASYON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100932"/>
                  </a:ext>
                </a:extLst>
              </a:tr>
              <a:tr h="494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PAZARLAMA VE REKLAMCILIK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6553031"/>
                  </a:ext>
                </a:extLst>
              </a:tr>
              <a:tr h="48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MUHASEBE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VERGİ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717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Dekanlık/ Müdürlük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48507"/>
              </p:ext>
            </p:extLst>
          </p:nvPr>
        </p:nvGraphicFramePr>
        <p:xfrm>
          <a:off x="361699" y="2084307"/>
          <a:ext cx="11516263" cy="30810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Doç. Dr. Tolga ERGÜN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 (İdari/Mali İşler)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Dr. </a:t>
                      </a:r>
                      <a:r>
                        <a:rPr lang="tr-TR" sz="2000" b="1" dirty="0" err="1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</a:t>
                      </a:r>
                      <a:r>
                        <a:rPr lang="tr-TR" sz="2000" b="1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Üyesi </a:t>
                      </a:r>
                      <a:r>
                        <a:rPr lang="tr-TR" sz="2000" b="1" dirty="0" err="1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Serdal</a:t>
                      </a:r>
                      <a:r>
                        <a:rPr lang="tr-TR" sz="2000" b="1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ATAY</a:t>
                      </a:r>
                      <a:endParaRPr lang="tr-TR" sz="2000" b="1" dirty="0">
                        <a:solidFill>
                          <a:srgbClr val="4857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520963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 (Eğitim-Öğretim İşleri)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err="1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</a:t>
                      </a:r>
                      <a:r>
                        <a:rPr lang="tr-TR" sz="2000" b="1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Gör. Davut HÜRFİKİR</a:t>
                      </a:r>
                      <a:endParaRPr lang="tr-TR" sz="20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87686"/>
                  </a:ext>
                </a:extLst>
              </a:tr>
              <a:tr h="1045967">
                <a:tc>
                  <a:txBody>
                    <a:bodyPr/>
                    <a:lstStyle/>
                    <a:p>
                      <a:pPr marL="36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Meslek</a:t>
                      </a:r>
                      <a:r>
                        <a:rPr lang="tr-TR" sz="2000" baseline="0" dirty="0" smtClean="0">
                          <a:effectLst/>
                        </a:rPr>
                        <a:t> Yüksekokul </a:t>
                      </a:r>
                      <a:r>
                        <a:rPr lang="tr-TR" sz="2000" baseline="0" dirty="0" smtClean="0">
                          <a:effectLst/>
                        </a:rPr>
                        <a:t>Sekreteri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Mustafa</a:t>
                      </a:r>
                      <a:r>
                        <a:rPr lang="tr-TR" sz="2000" b="1" baseline="0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GELİR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434001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5"/>
            <a:ext cx="10333383" cy="61098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83294"/>
              </p:ext>
            </p:extLst>
          </p:nvPr>
        </p:nvGraphicFramePr>
        <p:xfrm>
          <a:off x="258415" y="1928194"/>
          <a:ext cx="11748054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85692">
                  <a:extLst>
                    <a:ext uri="{9D8B030D-6E8A-4147-A177-3AD203B41FA5}">
                      <a16:colId xmlns:a16="http://schemas.microsoft.com/office/drawing/2014/main" val="4192263304"/>
                    </a:ext>
                  </a:extLst>
                </a:gridCol>
                <a:gridCol w="782202">
                  <a:extLst>
                    <a:ext uri="{9D8B030D-6E8A-4147-A177-3AD203B41FA5}">
                      <a16:colId xmlns:a16="http://schemas.microsoft.com/office/drawing/2014/main" val="1948068890"/>
                    </a:ext>
                  </a:extLst>
                </a:gridCol>
                <a:gridCol w="828688">
                  <a:extLst>
                    <a:ext uri="{9D8B030D-6E8A-4147-A177-3AD203B41FA5}">
                      <a16:colId xmlns:a16="http://schemas.microsoft.com/office/drawing/2014/main" val="3114453413"/>
                    </a:ext>
                  </a:extLst>
                </a:gridCol>
                <a:gridCol w="384027">
                  <a:extLst>
                    <a:ext uri="{9D8B030D-6E8A-4147-A177-3AD203B41FA5}">
                      <a16:colId xmlns:a16="http://schemas.microsoft.com/office/drawing/2014/main" val="880637479"/>
                    </a:ext>
                  </a:extLst>
                </a:gridCol>
                <a:gridCol w="4128161">
                  <a:extLst>
                    <a:ext uri="{9D8B030D-6E8A-4147-A177-3AD203B41FA5}">
                      <a16:colId xmlns:a16="http://schemas.microsoft.com/office/drawing/2014/main" val="1652700958"/>
                    </a:ext>
                  </a:extLst>
                </a:gridCol>
                <a:gridCol w="1017511">
                  <a:extLst>
                    <a:ext uri="{9D8B030D-6E8A-4147-A177-3AD203B41FA5}">
                      <a16:colId xmlns:a16="http://schemas.microsoft.com/office/drawing/2014/main" val="41539631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816140166"/>
                    </a:ext>
                  </a:extLst>
                </a:gridCol>
              </a:tblGrid>
              <a:tr h="315720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Bankacılık ve Sigortacılık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438809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3344161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28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28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25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25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05708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61303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057154"/>
                  </a:ext>
                </a:extLst>
              </a:tr>
              <a:tr h="3843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69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69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75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75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0467662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21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71107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73624"/>
                  </a:ext>
                </a:extLst>
              </a:tr>
              <a:tr h="50603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90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90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806791"/>
                  </a:ext>
                </a:extLst>
              </a:tr>
              <a:tr h="40865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Seçmeli Ders AKTS Toplamı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30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30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04473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120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120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39485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4"/>
            <a:ext cx="10333383" cy="7553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41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80839"/>
              </p:ext>
            </p:extLst>
          </p:nvPr>
        </p:nvGraphicFramePr>
        <p:xfrm>
          <a:off x="447261" y="2057399"/>
          <a:ext cx="11380305" cy="35267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40588">
                  <a:extLst>
                    <a:ext uri="{9D8B030D-6E8A-4147-A177-3AD203B41FA5}">
                      <a16:colId xmlns:a16="http://schemas.microsoft.com/office/drawing/2014/main" val="3509721963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1500573551"/>
                    </a:ext>
                  </a:extLst>
                </a:gridCol>
                <a:gridCol w="982444">
                  <a:extLst>
                    <a:ext uri="{9D8B030D-6E8A-4147-A177-3AD203B41FA5}">
                      <a16:colId xmlns:a16="http://schemas.microsoft.com/office/drawing/2014/main" val="688872774"/>
                    </a:ext>
                  </a:extLst>
                </a:gridCol>
                <a:gridCol w="504096">
                  <a:extLst>
                    <a:ext uri="{9D8B030D-6E8A-4147-A177-3AD203B41FA5}">
                      <a16:colId xmlns:a16="http://schemas.microsoft.com/office/drawing/2014/main" val="1262301153"/>
                    </a:ext>
                  </a:extLst>
                </a:gridCol>
                <a:gridCol w="3567302">
                  <a:extLst>
                    <a:ext uri="{9D8B030D-6E8A-4147-A177-3AD203B41FA5}">
                      <a16:colId xmlns:a16="http://schemas.microsoft.com/office/drawing/2014/main" val="3773366433"/>
                    </a:ext>
                  </a:extLst>
                </a:gridCol>
                <a:gridCol w="1180515">
                  <a:extLst>
                    <a:ext uri="{9D8B030D-6E8A-4147-A177-3AD203B41FA5}">
                      <a16:colId xmlns:a16="http://schemas.microsoft.com/office/drawing/2014/main" val="2224511047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3236638802"/>
                    </a:ext>
                  </a:extLst>
                </a:gridCol>
              </a:tblGrid>
              <a:tr h="324966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Bankacılık</a:t>
                      </a:r>
                      <a:r>
                        <a:rPr lang="tr-TR" sz="2000" b="1" baseline="0" dirty="0" smtClean="0">
                          <a:solidFill>
                            <a:srgbClr val="3333FF"/>
                          </a:solidFill>
                          <a:effectLst/>
                        </a:rPr>
                        <a:t> ve Sigortacılık</a:t>
                      </a: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94953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01731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Zorunlu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17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17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9424510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Seçmeli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3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3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63745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9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0943891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370308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Seçmeli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9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9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0877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95420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5012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Zorunlu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1130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3577271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91" y="6313518"/>
            <a:ext cx="444612" cy="4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5"/>
            <a:ext cx="10333383" cy="61098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23991"/>
              </p:ext>
            </p:extLst>
          </p:nvPr>
        </p:nvGraphicFramePr>
        <p:xfrm>
          <a:off x="258415" y="1928194"/>
          <a:ext cx="11748054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85692">
                  <a:extLst>
                    <a:ext uri="{9D8B030D-6E8A-4147-A177-3AD203B41FA5}">
                      <a16:colId xmlns:a16="http://schemas.microsoft.com/office/drawing/2014/main" val="4192263304"/>
                    </a:ext>
                  </a:extLst>
                </a:gridCol>
                <a:gridCol w="782202">
                  <a:extLst>
                    <a:ext uri="{9D8B030D-6E8A-4147-A177-3AD203B41FA5}">
                      <a16:colId xmlns:a16="http://schemas.microsoft.com/office/drawing/2014/main" val="1948068890"/>
                    </a:ext>
                  </a:extLst>
                </a:gridCol>
                <a:gridCol w="828688">
                  <a:extLst>
                    <a:ext uri="{9D8B030D-6E8A-4147-A177-3AD203B41FA5}">
                      <a16:colId xmlns:a16="http://schemas.microsoft.com/office/drawing/2014/main" val="3114453413"/>
                    </a:ext>
                  </a:extLst>
                </a:gridCol>
                <a:gridCol w="384027">
                  <a:extLst>
                    <a:ext uri="{9D8B030D-6E8A-4147-A177-3AD203B41FA5}">
                      <a16:colId xmlns:a16="http://schemas.microsoft.com/office/drawing/2014/main" val="880637479"/>
                    </a:ext>
                  </a:extLst>
                </a:gridCol>
                <a:gridCol w="4128161">
                  <a:extLst>
                    <a:ext uri="{9D8B030D-6E8A-4147-A177-3AD203B41FA5}">
                      <a16:colId xmlns:a16="http://schemas.microsoft.com/office/drawing/2014/main" val="1652700958"/>
                    </a:ext>
                  </a:extLst>
                </a:gridCol>
                <a:gridCol w="1017511">
                  <a:extLst>
                    <a:ext uri="{9D8B030D-6E8A-4147-A177-3AD203B41FA5}">
                      <a16:colId xmlns:a16="http://schemas.microsoft.com/office/drawing/2014/main" val="41539631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816140166"/>
                    </a:ext>
                  </a:extLst>
                </a:gridCol>
              </a:tblGrid>
              <a:tr h="315720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Maliye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438809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3344161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27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27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22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22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05708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15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15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61303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057154"/>
                  </a:ext>
                </a:extLst>
              </a:tr>
              <a:tr h="3843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62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62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66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66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0467662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42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42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71107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108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108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73624"/>
                  </a:ext>
                </a:extLst>
              </a:tr>
              <a:tr h="50603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93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93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86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86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806791"/>
                  </a:ext>
                </a:extLst>
              </a:tr>
              <a:tr h="40865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Seçmeli Ders AKTS Toplamı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34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34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04473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120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120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39485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4"/>
            <a:ext cx="10333383" cy="7553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18805"/>
              </p:ext>
            </p:extLst>
          </p:nvPr>
        </p:nvGraphicFramePr>
        <p:xfrm>
          <a:off x="447261" y="2057399"/>
          <a:ext cx="11380305" cy="35010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40588">
                  <a:extLst>
                    <a:ext uri="{9D8B030D-6E8A-4147-A177-3AD203B41FA5}">
                      <a16:colId xmlns:a16="http://schemas.microsoft.com/office/drawing/2014/main" val="3509721963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1500573551"/>
                    </a:ext>
                  </a:extLst>
                </a:gridCol>
                <a:gridCol w="982444">
                  <a:extLst>
                    <a:ext uri="{9D8B030D-6E8A-4147-A177-3AD203B41FA5}">
                      <a16:colId xmlns:a16="http://schemas.microsoft.com/office/drawing/2014/main" val="688872774"/>
                    </a:ext>
                  </a:extLst>
                </a:gridCol>
                <a:gridCol w="504096">
                  <a:extLst>
                    <a:ext uri="{9D8B030D-6E8A-4147-A177-3AD203B41FA5}">
                      <a16:colId xmlns:a16="http://schemas.microsoft.com/office/drawing/2014/main" val="1262301153"/>
                    </a:ext>
                  </a:extLst>
                </a:gridCol>
                <a:gridCol w="3567302">
                  <a:extLst>
                    <a:ext uri="{9D8B030D-6E8A-4147-A177-3AD203B41FA5}">
                      <a16:colId xmlns:a16="http://schemas.microsoft.com/office/drawing/2014/main" val="3773366433"/>
                    </a:ext>
                  </a:extLst>
                </a:gridCol>
                <a:gridCol w="1180515">
                  <a:extLst>
                    <a:ext uri="{9D8B030D-6E8A-4147-A177-3AD203B41FA5}">
                      <a16:colId xmlns:a16="http://schemas.microsoft.com/office/drawing/2014/main" val="2224511047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3236638802"/>
                    </a:ext>
                  </a:extLst>
                </a:gridCol>
              </a:tblGrid>
              <a:tr h="324966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Maliye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94953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01731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Zorunlu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15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15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9424510"/>
                  </a:ext>
                </a:extLst>
              </a:tr>
              <a:tr h="296315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Seçmeli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63745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10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0943891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45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45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370308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Seçmeli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0877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95420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5012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Zorunlu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1130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3577271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91" y="6313518"/>
            <a:ext cx="444612" cy="4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5"/>
            <a:ext cx="10333383" cy="61098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61576"/>
              </p:ext>
            </p:extLst>
          </p:nvPr>
        </p:nvGraphicFramePr>
        <p:xfrm>
          <a:off x="258415" y="1928194"/>
          <a:ext cx="11748054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85692">
                  <a:extLst>
                    <a:ext uri="{9D8B030D-6E8A-4147-A177-3AD203B41FA5}">
                      <a16:colId xmlns:a16="http://schemas.microsoft.com/office/drawing/2014/main" val="4192263304"/>
                    </a:ext>
                  </a:extLst>
                </a:gridCol>
                <a:gridCol w="782202">
                  <a:extLst>
                    <a:ext uri="{9D8B030D-6E8A-4147-A177-3AD203B41FA5}">
                      <a16:colId xmlns:a16="http://schemas.microsoft.com/office/drawing/2014/main" val="1948068890"/>
                    </a:ext>
                  </a:extLst>
                </a:gridCol>
                <a:gridCol w="828688">
                  <a:extLst>
                    <a:ext uri="{9D8B030D-6E8A-4147-A177-3AD203B41FA5}">
                      <a16:colId xmlns:a16="http://schemas.microsoft.com/office/drawing/2014/main" val="3114453413"/>
                    </a:ext>
                  </a:extLst>
                </a:gridCol>
                <a:gridCol w="384027">
                  <a:extLst>
                    <a:ext uri="{9D8B030D-6E8A-4147-A177-3AD203B41FA5}">
                      <a16:colId xmlns:a16="http://schemas.microsoft.com/office/drawing/2014/main" val="880637479"/>
                    </a:ext>
                  </a:extLst>
                </a:gridCol>
                <a:gridCol w="4128161">
                  <a:extLst>
                    <a:ext uri="{9D8B030D-6E8A-4147-A177-3AD203B41FA5}">
                      <a16:colId xmlns:a16="http://schemas.microsoft.com/office/drawing/2014/main" val="1652700958"/>
                    </a:ext>
                  </a:extLst>
                </a:gridCol>
                <a:gridCol w="1017511">
                  <a:extLst>
                    <a:ext uri="{9D8B030D-6E8A-4147-A177-3AD203B41FA5}">
                      <a16:colId xmlns:a16="http://schemas.microsoft.com/office/drawing/2014/main" val="41539631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816140166"/>
                    </a:ext>
                  </a:extLst>
                </a:gridCol>
              </a:tblGrid>
              <a:tr h="315720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İşletme Yönetimi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438809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3344161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25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25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05708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14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14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61303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057154"/>
                  </a:ext>
                </a:extLst>
              </a:tr>
              <a:tr h="3843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72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72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81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81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0467662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71107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73624"/>
                  </a:ext>
                </a:extLst>
              </a:tr>
              <a:tr h="50603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91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91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99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99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806791"/>
                  </a:ext>
                </a:extLst>
              </a:tr>
              <a:tr h="40865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Seçmeli Ders AKTS Toplamı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04473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39485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4"/>
            <a:ext cx="10333383" cy="7553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45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66496"/>
              </p:ext>
            </p:extLst>
          </p:nvPr>
        </p:nvGraphicFramePr>
        <p:xfrm>
          <a:off x="447261" y="2057399"/>
          <a:ext cx="11380305" cy="35010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40588">
                  <a:extLst>
                    <a:ext uri="{9D8B030D-6E8A-4147-A177-3AD203B41FA5}">
                      <a16:colId xmlns:a16="http://schemas.microsoft.com/office/drawing/2014/main" val="3509721963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1500573551"/>
                    </a:ext>
                  </a:extLst>
                </a:gridCol>
                <a:gridCol w="982444">
                  <a:extLst>
                    <a:ext uri="{9D8B030D-6E8A-4147-A177-3AD203B41FA5}">
                      <a16:colId xmlns:a16="http://schemas.microsoft.com/office/drawing/2014/main" val="688872774"/>
                    </a:ext>
                  </a:extLst>
                </a:gridCol>
                <a:gridCol w="504096">
                  <a:extLst>
                    <a:ext uri="{9D8B030D-6E8A-4147-A177-3AD203B41FA5}">
                      <a16:colId xmlns:a16="http://schemas.microsoft.com/office/drawing/2014/main" val="1262301153"/>
                    </a:ext>
                  </a:extLst>
                </a:gridCol>
                <a:gridCol w="3567302">
                  <a:extLst>
                    <a:ext uri="{9D8B030D-6E8A-4147-A177-3AD203B41FA5}">
                      <a16:colId xmlns:a16="http://schemas.microsoft.com/office/drawing/2014/main" val="3773366433"/>
                    </a:ext>
                  </a:extLst>
                </a:gridCol>
                <a:gridCol w="1180515">
                  <a:extLst>
                    <a:ext uri="{9D8B030D-6E8A-4147-A177-3AD203B41FA5}">
                      <a16:colId xmlns:a16="http://schemas.microsoft.com/office/drawing/2014/main" val="2224511047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3236638802"/>
                    </a:ext>
                  </a:extLst>
                </a:gridCol>
              </a:tblGrid>
              <a:tr h="324966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İşletme Yönetimi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94953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01731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Zorunlu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19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19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9424510"/>
                  </a:ext>
                </a:extLst>
              </a:tr>
              <a:tr h="296315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Seçmeli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63745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0943891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370308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Saati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0877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95420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66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5012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Zorunlu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1130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3577271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91" y="6313518"/>
            <a:ext cx="444612" cy="4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5"/>
            <a:ext cx="10333383" cy="61098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90854"/>
              </p:ext>
            </p:extLst>
          </p:nvPr>
        </p:nvGraphicFramePr>
        <p:xfrm>
          <a:off x="258415" y="1928194"/>
          <a:ext cx="11748054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85692">
                  <a:extLst>
                    <a:ext uri="{9D8B030D-6E8A-4147-A177-3AD203B41FA5}">
                      <a16:colId xmlns:a16="http://schemas.microsoft.com/office/drawing/2014/main" val="4192263304"/>
                    </a:ext>
                  </a:extLst>
                </a:gridCol>
                <a:gridCol w="782202">
                  <a:extLst>
                    <a:ext uri="{9D8B030D-6E8A-4147-A177-3AD203B41FA5}">
                      <a16:colId xmlns:a16="http://schemas.microsoft.com/office/drawing/2014/main" val="1948068890"/>
                    </a:ext>
                  </a:extLst>
                </a:gridCol>
                <a:gridCol w="828688">
                  <a:extLst>
                    <a:ext uri="{9D8B030D-6E8A-4147-A177-3AD203B41FA5}">
                      <a16:colId xmlns:a16="http://schemas.microsoft.com/office/drawing/2014/main" val="3114453413"/>
                    </a:ext>
                  </a:extLst>
                </a:gridCol>
                <a:gridCol w="384027">
                  <a:extLst>
                    <a:ext uri="{9D8B030D-6E8A-4147-A177-3AD203B41FA5}">
                      <a16:colId xmlns:a16="http://schemas.microsoft.com/office/drawing/2014/main" val="880637479"/>
                    </a:ext>
                  </a:extLst>
                </a:gridCol>
                <a:gridCol w="4128161">
                  <a:extLst>
                    <a:ext uri="{9D8B030D-6E8A-4147-A177-3AD203B41FA5}">
                      <a16:colId xmlns:a16="http://schemas.microsoft.com/office/drawing/2014/main" val="1652700958"/>
                    </a:ext>
                  </a:extLst>
                </a:gridCol>
                <a:gridCol w="1017511">
                  <a:extLst>
                    <a:ext uri="{9D8B030D-6E8A-4147-A177-3AD203B41FA5}">
                      <a16:colId xmlns:a16="http://schemas.microsoft.com/office/drawing/2014/main" val="41539631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816140166"/>
                    </a:ext>
                  </a:extLst>
                </a:gridCol>
              </a:tblGrid>
              <a:tr h="315720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Muhasebe ve Vergi</a:t>
                      </a:r>
                      <a:r>
                        <a:rPr lang="tr-TR" sz="2000" b="1" baseline="0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Uygulamaları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438809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3344161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27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27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24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24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05708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61303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057154"/>
                  </a:ext>
                </a:extLst>
              </a:tr>
              <a:tr h="3843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81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81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0467662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36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36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71107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108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108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108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108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73624"/>
                  </a:ext>
                </a:extLst>
              </a:tr>
              <a:tr h="50603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91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91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96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96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806791"/>
                  </a:ext>
                </a:extLst>
              </a:tr>
              <a:tr h="40865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Seçmeli Ders AKTS Toplamı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25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25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04473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39485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4"/>
            <a:ext cx="10333383" cy="7553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47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71005"/>
              </p:ext>
            </p:extLst>
          </p:nvPr>
        </p:nvGraphicFramePr>
        <p:xfrm>
          <a:off x="447261" y="2057399"/>
          <a:ext cx="11380305" cy="35010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40588">
                  <a:extLst>
                    <a:ext uri="{9D8B030D-6E8A-4147-A177-3AD203B41FA5}">
                      <a16:colId xmlns:a16="http://schemas.microsoft.com/office/drawing/2014/main" val="3509721963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1500573551"/>
                    </a:ext>
                  </a:extLst>
                </a:gridCol>
                <a:gridCol w="982444">
                  <a:extLst>
                    <a:ext uri="{9D8B030D-6E8A-4147-A177-3AD203B41FA5}">
                      <a16:colId xmlns:a16="http://schemas.microsoft.com/office/drawing/2014/main" val="688872774"/>
                    </a:ext>
                  </a:extLst>
                </a:gridCol>
                <a:gridCol w="504096">
                  <a:extLst>
                    <a:ext uri="{9D8B030D-6E8A-4147-A177-3AD203B41FA5}">
                      <a16:colId xmlns:a16="http://schemas.microsoft.com/office/drawing/2014/main" val="1262301153"/>
                    </a:ext>
                  </a:extLst>
                </a:gridCol>
                <a:gridCol w="3567302">
                  <a:extLst>
                    <a:ext uri="{9D8B030D-6E8A-4147-A177-3AD203B41FA5}">
                      <a16:colId xmlns:a16="http://schemas.microsoft.com/office/drawing/2014/main" val="3773366433"/>
                    </a:ext>
                  </a:extLst>
                </a:gridCol>
                <a:gridCol w="1180515">
                  <a:extLst>
                    <a:ext uri="{9D8B030D-6E8A-4147-A177-3AD203B41FA5}">
                      <a16:colId xmlns:a16="http://schemas.microsoft.com/office/drawing/2014/main" val="2224511047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3236638802"/>
                    </a:ext>
                  </a:extLst>
                </a:gridCol>
              </a:tblGrid>
              <a:tr h="324966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Muhasebe</a:t>
                      </a:r>
                      <a:r>
                        <a:rPr lang="tr-TR" sz="2000" b="1" baseline="0" dirty="0" smtClean="0">
                          <a:solidFill>
                            <a:srgbClr val="3333FF"/>
                          </a:solidFill>
                          <a:effectLst/>
                        </a:rPr>
                        <a:t> ve Vergi Uygulamaları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94953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01731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Zorunlu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18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18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9424510"/>
                  </a:ext>
                </a:extLst>
              </a:tr>
              <a:tr h="296315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63745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0943891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Saati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370308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Saati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0877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95420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72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72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5012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Zorunlu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1130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3577271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91" y="6313518"/>
            <a:ext cx="444612" cy="4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5"/>
            <a:ext cx="10333383" cy="61098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26262"/>
              </p:ext>
            </p:extLst>
          </p:nvPr>
        </p:nvGraphicFramePr>
        <p:xfrm>
          <a:off x="258415" y="1928194"/>
          <a:ext cx="11748054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85692">
                  <a:extLst>
                    <a:ext uri="{9D8B030D-6E8A-4147-A177-3AD203B41FA5}">
                      <a16:colId xmlns:a16="http://schemas.microsoft.com/office/drawing/2014/main" val="4192263304"/>
                    </a:ext>
                  </a:extLst>
                </a:gridCol>
                <a:gridCol w="782202">
                  <a:extLst>
                    <a:ext uri="{9D8B030D-6E8A-4147-A177-3AD203B41FA5}">
                      <a16:colId xmlns:a16="http://schemas.microsoft.com/office/drawing/2014/main" val="1948068890"/>
                    </a:ext>
                  </a:extLst>
                </a:gridCol>
                <a:gridCol w="828688">
                  <a:extLst>
                    <a:ext uri="{9D8B030D-6E8A-4147-A177-3AD203B41FA5}">
                      <a16:colId xmlns:a16="http://schemas.microsoft.com/office/drawing/2014/main" val="3114453413"/>
                    </a:ext>
                  </a:extLst>
                </a:gridCol>
                <a:gridCol w="384027">
                  <a:extLst>
                    <a:ext uri="{9D8B030D-6E8A-4147-A177-3AD203B41FA5}">
                      <a16:colId xmlns:a16="http://schemas.microsoft.com/office/drawing/2014/main" val="880637479"/>
                    </a:ext>
                  </a:extLst>
                </a:gridCol>
                <a:gridCol w="4128161">
                  <a:extLst>
                    <a:ext uri="{9D8B030D-6E8A-4147-A177-3AD203B41FA5}">
                      <a16:colId xmlns:a16="http://schemas.microsoft.com/office/drawing/2014/main" val="1652700958"/>
                    </a:ext>
                  </a:extLst>
                </a:gridCol>
                <a:gridCol w="1017511">
                  <a:extLst>
                    <a:ext uri="{9D8B030D-6E8A-4147-A177-3AD203B41FA5}">
                      <a16:colId xmlns:a16="http://schemas.microsoft.com/office/drawing/2014/main" val="41539631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816140166"/>
                    </a:ext>
                  </a:extLst>
                </a:gridCol>
              </a:tblGrid>
              <a:tr h="315720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Halkla İlişkiler ve Tanıtım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438809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3344161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23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23</a:t>
                      </a: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05708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61303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057154"/>
                  </a:ext>
                </a:extLst>
              </a:tr>
              <a:tr h="3843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78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78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0467662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r>
                        <a:rPr lang="tr-TR" sz="2000" b="0" dirty="0" smtClean="0">
                          <a:effectLst/>
                        </a:rPr>
                        <a:t>27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36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36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71107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105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105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105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73624"/>
                  </a:ext>
                </a:extLst>
              </a:tr>
              <a:tr h="50603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91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91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92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92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806791"/>
                  </a:ext>
                </a:extLst>
              </a:tr>
              <a:tr h="40865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Seçmeli Ders AKTS Toplamı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</a:rPr>
                        <a:t>30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29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04473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</a:rPr>
                        <a:t>121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39485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4"/>
            <a:ext cx="10333383" cy="7553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49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92013"/>
              </p:ext>
            </p:extLst>
          </p:nvPr>
        </p:nvGraphicFramePr>
        <p:xfrm>
          <a:off x="447261" y="2057399"/>
          <a:ext cx="11380305" cy="35010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40588">
                  <a:extLst>
                    <a:ext uri="{9D8B030D-6E8A-4147-A177-3AD203B41FA5}">
                      <a16:colId xmlns:a16="http://schemas.microsoft.com/office/drawing/2014/main" val="3509721963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1500573551"/>
                    </a:ext>
                  </a:extLst>
                </a:gridCol>
                <a:gridCol w="982444">
                  <a:extLst>
                    <a:ext uri="{9D8B030D-6E8A-4147-A177-3AD203B41FA5}">
                      <a16:colId xmlns:a16="http://schemas.microsoft.com/office/drawing/2014/main" val="688872774"/>
                    </a:ext>
                  </a:extLst>
                </a:gridCol>
                <a:gridCol w="504096">
                  <a:extLst>
                    <a:ext uri="{9D8B030D-6E8A-4147-A177-3AD203B41FA5}">
                      <a16:colId xmlns:a16="http://schemas.microsoft.com/office/drawing/2014/main" val="1262301153"/>
                    </a:ext>
                  </a:extLst>
                </a:gridCol>
                <a:gridCol w="3567302">
                  <a:extLst>
                    <a:ext uri="{9D8B030D-6E8A-4147-A177-3AD203B41FA5}">
                      <a16:colId xmlns:a16="http://schemas.microsoft.com/office/drawing/2014/main" val="3773366433"/>
                    </a:ext>
                  </a:extLst>
                </a:gridCol>
                <a:gridCol w="1180515">
                  <a:extLst>
                    <a:ext uri="{9D8B030D-6E8A-4147-A177-3AD203B41FA5}">
                      <a16:colId xmlns:a16="http://schemas.microsoft.com/office/drawing/2014/main" val="2224511047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3236638802"/>
                    </a:ext>
                  </a:extLst>
                </a:gridCol>
              </a:tblGrid>
              <a:tr h="324966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Halkla İlişkiler ve Tanıtım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94953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01731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Zorunlu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9424510"/>
                  </a:ext>
                </a:extLst>
              </a:tr>
              <a:tr h="296315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4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63745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0943891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60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60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Saati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15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370308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Saati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0877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27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95420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5012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Zorunlu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18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1130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37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37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3577271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91" y="6313518"/>
            <a:ext cx="444612" cy="4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</a:t>
            </a:fld>
            <a:endParaRPr lang="tr-TR"/>
          </a:p>
        </p:txBody>
      </p:sp>
      <p:sp>
        <p:nvSpPr>
          <p:cNvPr id="7" name="Unvan 3"/>
          <p:cNvSpPr txBox="1">
            <a:spLocks/>
          </p:cNvSpPr>
          <p:nvPr/>
        </p:nvSpPr>
        <p:spPr>
          <a:xfrm>
            <a:off x="-1" y="797551"/>
            <a:ext cx="10741891" cy="69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YÖNETİM: </a:t>
            </a:r>
            <a:r>
              <a:rPr lang="tr-TR" sz="3200" b="1" dirty="0" smtClean="0">
                <a:solidFill>
                  <a:srgbClr val="3333FF"/>
                </a:solidFill>
              </a:rPr>
              <a:t>Bölüm Başkanlıkları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57858"/>
              </p:ext>
            </p:extLst>
          </p:nvPr>
        </p:nvGraphicFramePr>
        <p:xfrm>
          <a:off x="496390" y="1782621"/>
          <a:ext cx="11372339" cy="394364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02592">
                  <a:extLst>
                    <a:ext uri="{9D8B030D-6E8A-4147-A177-3AD203B41FA5}">
                      <a16:colId xmlns:a16="http://schemas.microsoft.com/office/drawing/2014/main" val="3065712096"/>
                    </a:ext>
                  </a:extLst>
                </a:gridCol>
                <a:gridCol w="3001505">
                  <a:extLst>
                    <a:ext uri="{9D8B030D-6E8A-4147-A177-3AD203B41FA5}">
                      <a16:colId xmlns:a16="http://schemas.microsoft.com/office/drawing/2014/main" val="4090272509"/>
                    </a:ext>
                  </a:extLst>
                </a:gridCol>
                <a:gridCol w="2733655">
                  <a:extLst>
                    <a:ext uri="{9D8B030D-6E8A-4147-A177-3AD203B41FA5}">
                      <a16:colId xmlns:a16="http://schemas.microsoft.com/office/drawing/2014/main" val="2144326116"/>
                    </a:ext>
                  </a:extLst>
                </a:gridCol>
                <a:gridCol w="2734587">
                  <a:extLst>
                    <a:ext uri="{9D8B030D-6E8A-4147-A177-3AD203B41FA5}">
                      <a16:colId xmlns:a16="http://schemas.microsoft.com/office/drawing/2014/main" val="1937569056"/>
                    </a:ext>
                  </a:extLst>
                </a:gridCol>
              </a:tblGrid>
              <a:tr h="559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ADI*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Başkanı </a:t>
                      </a:r>
                      <a:endParaRPr lang="tr-TR" sz="18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 Yardımcısı </a:t>
                      </a:r>
                      <a:r>
                        <a:rPr lang="tr-TR" sz="18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 Yardımcısı </a:t>
                      </a:r>
                      <a:r>
                        <a:rPr lang="tr-TR" sz="18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32415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Finans-Bankacılık ve Sigortacılık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 Dr. Gülay ÇİZGİZİ AKYÜZ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</a:t>
                      </a:r>
                      <a:r>
                        <a:rPr lang="tr-TR" sz="18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Dr. Çiğdem KARIŞ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003890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Pazarlama ve Reklamcılık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tr-TR" sz="18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Gör. Dr. </a:t>
                      </a:r>
                      <a:r>
                        <a:rPr lang="tr-TR" sz="18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Sayinur</a:t>
                      </a:r>
                      <a:r>
                        <a:rPr lang="tr-TR" sz="18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ŞAKI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Gör. Güliz YILMAZ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462324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Yönetim </a:t>
                      </a:r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 Organizasyon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</a:rPr>
                        <a:t>Doç. Dr. Seval AKBULUT</a:t>
                      </a:r>
                      <a:r>
                        <a:rPr lang="tr-TR" sz="1800" baseline="0" dirty="0" smtClean="0">
                          <a:effectLst/>
                          <a:latin typeface="+mn-lt"/>
                        </a:rPr>
                        <a:t> BEKAR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tr-TR" sz="1800" baseline="0" dirty="0" smtClean="0">
                          <a:effectLst/>
                          <a:latin typeface="+mn-lt"/>
                        </a:rPr>
                        <a:t> Gör. Nurhan ŞENER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147221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</a:rPr>
                        <a:t>Muhasebe</a:t>
                      </a:r>
                      <a:r>
                        <a:rPr lang="tr-T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aseline="0" dirty="0" smtClean="0">
                          <a:effectLst/>
                          <a:latin typeface="+mn-lt"/>
                        </a:rPr>
                        <a:t>ve Vergi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</a:rPr>
                        <a:t>Doç. Dr. Zeynep ŞAHİN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. Gör. Yüksel</a:t>
                      </a:r>
                      <a:r>
                        <a:rPr lang="tr-TR" sz="1800" baseline="0" dirty="0" smtClean="0">
                          <a:effectLst/>
                          <a:latin typeface="+mn-lt"/>
                        </a:rPr>
                        <a:t> KELEŞ 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46558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441749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911962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270523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713941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496389" y="5806068"/>
            <a:ext cx="469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*Bölüm Sayısına göre satır ekleyiniz veya siliniz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8637" y="795347"/>
            <a:ext cx="10175966" cy="73678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Öğretim Programları Haftalık </a:t>
            </a:r>
            <a:r>
              <a:rPr lang="tr-TR" sz="2800" b="1" dirty="0">
                <a:solidFill>
                  <a:srgbClr val="FF0000"/>
                </a:solidFill>
              </a:rPr>
              <a:t>Ders Saati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(Teorik-T </a:t>
            </a:r>
            <a:r>
              <a:rPr lang="tr-TR" sz="2800" b="1" dirty="0">
                <a:solidFill>
                  <a:srgbClr val="3333FF"/>
                </a:solidFill>
              </a:rPr>
              <a:t>ve </a:t>
            </a:r>
            <a:r>
              <a:rPr lang="tr-TR" sz="2800" b="1" dirty="0" smtClean="0">
                <a:solidFill>
                  <a:srgbClr val="3333FF"/>
                </a:solidFill>
              </a:rPr>
              <a:t>Uygulama-U) </a:t>
            </a:r>
            <a:r>
              <a:rPr lang="tr-TR" sz="2800" b="1" dirty="0" smtClean="0">
                <a:solidFill>
                  <a:srgbClr val="FF0000"/>
                </a:solidFill>
              </a:rPr>
              <a:t>Analizi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50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 Program sayısı ikiden fazla ise başka bir slayt oluşturunuz.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04305"/>
              </p:ext>
            </p:extLst>
          </p:nvPr>
        </p:nvGraphicFramePr>
        <p:xfrm>
          <a:off x="388121" y="1943099"/>
          <a:ext cx="11407640" cy="39204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838244">
                  <a:extLst>
                    <a:ext uri="{9D8B030D-6E8A-4147-A177-3AD203B41FA5}">
                      <a16:colId xmlns:a16="http://schemas.microsoft.com/office/drawing/2014/main" val="396729521"/>
                    </a:ext>
                  </a:extLst>
                </a:gridCol>
                <a:gridCol w="2381418">
                  <a:extLst>
                    <a:ext uri="{9D8B030D-6E8A-4147-A177-3AD203B41FA5}">
                      <a16:colId xmlns:a16="http://schemas.microsoft.com/office/drawing/2014/main" val="4230344010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998447197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597081879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1590185702"/>
                    </a:ext>
                  </a:extLst>
                </a:gridCol>
                <a:gridCol w="578788">
                  <a:extLst>
                    <a:ext uri="{9D8B030D-6E8A-4147-A177-3AD203B41FA5}">
                      <a16:colId xmlns:a16="http://schemas.microsoft.com/office/drawing/2014/main" val="3309099816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079388697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455019793"/>
                    </a:ext>
                  </a:extLst>
                </a:gridCol>
                <a:gridCol w="593338">
                  <a:extLst>
                    <a:ext uri="{9D8B030D-6E8A-4147-A177-3AD203B41FA5}">
                      <a16:colId xmlns:a16="http://schemas.microsoft.com/office/drawing/2014/main" val="366569529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15627307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652825663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139787420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758982604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823616203"/>
                    </a:ext>
                  </a:extLst>
                </a:gridCol>
              </a:tblGrid>
              <a:tr h="3157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Program Adı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Sınıf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5397"/>
                  </a:ext>
                </a:extLst>
              </a:tr>
              <a:tr h="4215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131378"/>
                  </a:ext>
                </a:extLst>
              </a:tr>
              <a:tr h="31832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BANKACILIK</a:t>
                      </a:r>
                      <a:r>
                        <a:rPr lang="tr-TR" sz="1400" b="0" baseline="0" dirty="0" smtClean="0">
                          <a:effectLst/>
                        </a:rPr>
                        <a:t> VE SİGORTACILIK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936730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344701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23424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4522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866155"/>
                  </a:ext>
                </a:extLst>
              </a:tr>
              <a:tr h="31832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MALİYE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805048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063220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586549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874186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51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51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45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8637" y="795347"/>
            <a:ext cx="10175966" cy="73678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Öğretim Programları Haftalık </a:t>
            </a:r>
            <a:r>
              <a:rPr lang="tr-TR" sz="2800" b="1" dirty="0">
                <a:solidFill>
                  <a:srgbClr val="FF0000"/>
                </a:solidFill>
              </a:rPr>
              <a:t>Ders Saati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(Teorik-T </a:t>
            </a:r>
            <a:r>
              <a:rPr lang="tr-TR" sz="2800" b="1" dirty="0">
                <a:solidFill>
                  <a:srgbClr val="3333FF"/>
                </a:solidFill>
              </a:rPr>
              <a:t>ve </a:t>
            </a:r>
            <a:r>
              <a:rPr lang="tr-TR" sz="2800" b="1" dirty="0" smtClean="0">
                <a:solidFill>
                  <a:srgbClr val="3333FF"/>
                </a:solidFill>
              </a:rPr>
              <a:t>Uygulama-U) </a:t>
            </a:r>
            <a:r>
              <a:rPr lang="tr-TR" sz="2800" b="1" dirty="0" smtClean="0">
                <a:solidFill>
                  <a:srgbClr val="FF0000"/>
                </a:solidFill>
              </a:rPr>
              <a:t>Analizi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51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 Program sayısı ikiden fazla ise başka bir slayt oluşturunuz.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51084"/>
              </p:ext>
            </p:extLst>
          </p:nvPr>
        </p:nvGraphicFramePr>
        <p:xfrm>
          <a:off x="388121" y="1943100"/>
          <a:ext cx="11407640" cy="39409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838244">
                  <a:extLst>
                    <a:ext uri="{9D8B030D-6E8A-4147-A177-3AD203B41FA5}">
                      <a16:colId xmlns:a16="http://schemas.microsoft.com/office/drawing/2014/main" val="396729521"/>
                    </a:ext>
                  </a:extLst>
                </a:gridCol>
                <a:gridCol w="2381418">
                  <a:extLst>
                    <a:ext uri="{9D8B030D-6E8A-4147-A177-3AD203B41FA5}">
                      <a16:colId xmlns:a16="http://schemas.microsoft.com/office/drawing/2014/main" val="4230344010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998447197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597081879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1590185702"/>
                    </a:ext>
                  </a:extLst>
                </a:gridCol>
                <a:gridCol w="578788">
                  <a:extLst>
                    <a:ext uri="{9D8B030D-6E8A-4147-A177-3AD203B41FA5}">
                      <a16:colId xmlns:a16="http://schemas.microsoft.com/office/drawing/2014/main" val="3309099816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079388697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455019793"/>
                    </a:ext>
                  </a:extLst>
                </a:gridCol>
                <a:gridCol w="593338">
                  <a:extLst>
                    <a:ext uri="{9D8B030D-6E8A-4147-A177-3AD203B41FA5}">
                      <a16:colId xmlns:a16="http://schemas.microsoft.com/office/drawing/2014/main" val="366569529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15627307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652825663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139787420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758982604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823616203"/>
                    </a:ext>
                  </a:extLst>
                </a:gridCol>
              </a:tblGrid>
              <a:tr h="3042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Program Adı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Sınıf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5397"/>
                  </a:ext>
                </a:extLst>
              </a:tr>
              <a:tr h="4061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131378"/>
                  </a:ext>
                </a:extLst>
              </a:tr>
              <a:tr h="30670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İŞLETME YÖNETİMİ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21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21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21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21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936730"/>
                  </a:ext>
                </a:extLst>
              </a:tr>
              <a:tr h="3067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27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344701"/>
                  </a:ext>
                </a:extLst>
              </a:tr>
              <a:tr h="3067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23424"/>
                  </a:ext>
                </a:extLst>
              </a:tr>
              <a:tr h="3067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4522"/>
                  </a:ext>
                </a:extLst>
              </a:tr>
              <a:tr h="3067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48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866155"/>
                  </a:ext>
                </a:extLst>
              </a:tr>
              <a:tr h="30670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MUHASEBE VE VERGİ UYGULAMALARI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805048"/>
                  </a:ext>
                </a:extLst>
              </a:tr>
              <a:tr h="3067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063220"/>
                  </a:ext>
                </a:extLst>
              </a:tr>
              <a:tr h="3067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586549"/>
                  </a:ext>
                </a:extLst>
              </a:tr>
              <a:tr h="470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874186"/>
                  </a:ext>
                </a:extLst>
              </a:tr>
              <a:tr h="3067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45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8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8637" y="795347"/>
            <a:ext cx="10175966" cy="73678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Öğretim Programları Haftalık </a:t>
            </a:r>
            <a:r>
              <a:rPr lang="tr-TR" sz="2800" b="1" dirty="0">
                <a:solidFill>
                  <a:srgbClr val="FF0000"/>
                </a:solidFill>
              </a:rPr>
              <a:t>Ders Saati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(Teorik-T </a:t>
            </a:r>
            <a:r>
              <a:rPr lang="tr-TR" sz="2800" b="1" dirty="0">
                <a:solidFill>
                  <a:srgbClr val="3333FF"/>
                </a:solidFill>
              </a:rPr>
              <a:t>ve </a:t>
            </a:r>
            <a:r>
              <a:rPr lang="tr-TR" sz="2800" b="1" dirty="0" smtClean="0">
                <a:solidFill>
                  <a:srgbClr val="3333FF"/>
                </a:solidFill>
              </a:rPr>
              <a:t>Uygulama-U) </a:t>
            </a:r>
            <a:r>
              <a:rPr lang="tr-TR" sz="2800" b="1" dirty="0" smtClean="0">
                <a:solidFill>
                  <a:srgbClr val="FF0000"/>
                </a:solidFill>
              </a:rPr>
              <a:t>Analizi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 Program sayısı ikiden fazla ise başka bir slayt oluşturunuz.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15928"/>
              </p:ext>
            </p:extLst>
          </p:nvPr>
        </p:nvGraphicFramePr>
        <p:xfrm>
          <a:off x="388121" y="1943099"/>
          <a:ext cx="11407640" cy="39204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838244">
                  <a:extLst>
                    <a:ext uri="{9D8B030D-6E8A-4147-A177-3AD203B41FA5}">
                      <a16:colId xmlns:a16="http://schemas.microsoft.com/office/drawing/2014/main" val="396729521"/>
                    </a:ext>
                  </a:extLst>
                </a:gridCol>
                <a:gridCol w="2381418">
                  <a:extLst>
                    <a:ext uri="{9D8B030D-6E8A-4147-A177-3AD203B41FA5}">
                      <a16:colId xmlns:a16="http://schemas.microsoft.com/office/drawing/2014/main" val="4230344010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998447197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597081879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1590185702"/>
                    </a:ext>
                  </a:extLst>
                </a:gridCol>
                <a:gridCol w="578788">
                  <a:extLst>
                    <a:ext uri="{9D8B030D-6E8A-4147-A177-3AD203B41FA5}">
                      <a16:colId xmlns:a16="http://schemas.microsoft.com/office/drawing/2014/main" val="3309099816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079388697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455019793"/>
                    </a:ext>
                  </a:extLst>
                </a:gridCol>
                <a:gridCol w="593338">
                  <a:extLst>
                    <a:ext uri="{9D8B030D-6E8A-4147-A177-3AD203B41FA5}">
                      <a16:colId xmlns:a16="http://schemas.microsoft.com/office/drawing/2014/main" val="366569529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15627307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652825663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139787420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758982604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823616203"/>
                    </a:ext>
                  </a:extLst>
                </a:gridCol>
              </a:tblGrid>
              <a:tr h="3157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Program Adı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Sınıf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5397"/>
                  </a:ext>
                </a:extLst>
              </a:tr>
              <a:tr h="4215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131378"/>
                  </a:ext>
                </a:extLst>
              </a:tr>
              <a:tr h="31832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HALKLA</a:t>
                      </a:r>
                      <a:r>
                        <a:rPr lang="tr-TR" sz="1400" b="0" baseline="0" dirty="0" smtClean="0">
                          <a:effectLst/>
                        </a:rPr>
                        <a:t> İLİŞKİLER VE TANITIM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23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936730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26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344701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23424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4522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50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45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49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866155"/>
                  </a:ext>
                </a:extLst>
              </a:tr>
              <a:tr h="31832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805048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063220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586549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874186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45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1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490" y="775855"/>
            <a:ext cx="9959110" cy="72967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Çift </a:t>
            </a:r>
            <a:r>
              <a:rPr lang="tr-TR" sz="3200" b="1" dirty="0" err="1">
                <a:solidFill>
                  <a:srgbClr val="FF0000"/>
                </a:solidFill>
              </a:rPr>
              <a:t>Anadal</a:t>
            </a:r>
            <a:r>
              <a:rPr lang="tr-TR" sz="3200" b="1" dirty="0">
                <a:solidFill>
                  <a:srgbClr val="FF0000"/>
                </a:solidFill>
              </a:rPr>
              <a:t> Programı Sayısı 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40776"/>
              </p:ext>
            </p:extLst>
          </p:nvPr>
        </p:nvGraphicFramePr>
        <p:xfrm>
          <a:off x="683490" y="1976580"/>
          <a:ext cx="11111347" cy="431861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87180">
                  <a:extLst>
                    <a:ext uri="{9D8B030D-6E8A-4147-A177-3AD203B41FA5}">
                      <a16:colId xmlns:a16="http://schemas.microsoft.com/office/drawing/2014/main" val="4121480407"/>
                    </a:ext>
                  </a:extLst>
                </a:gridCol>
                <a:gridCol w="3077703">
                  <a:extLst>
                    <a:ext uri="{9D8B030D-6E8A-4147-A177-3AD203B41FA5}">
                      <a16:colId xmlns:a16="http://schemas.microsoft.com/office/drawing/2014/main" val="2643212052"/>
                    </a:ext>
                  </a:extLst>
                </a:gridCol>
                <a:gridCol w="2519812">
                  <a:extLst>
                    <a:ext uri="{9D8B030D-6E8A-4147-A177-3AD203B41FA5}">
                      <a16:colId xmlns:a16="http://schemas.microsoft.com/office/drawing/2014/main" val="3742807400"/>
                    </a:ext>
                  </a:extLst>
                </a:gridCol>
                <a:gridCol w="2826652">
                  <a:extLst>
                    <a:ext uri="{9D8B030D-6E8A-4147-A177-3AD203B41FA5}">
                      <a16:colId xmlns:a16="http://schemas.microsoft.com/office/drawing/2014/main" val="3898239322"/>
                    </a:ext>
                  </a:extLst>
                </a:gridCol>
              </a:tblGrid>
              <a:tr h="40250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Çift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Anadal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Programı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(Varsa)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7848"/>
                  </a:ext>
                </a:extLst>
              </a:tr>
              <a:tr h="5437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Anadal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tr-TR" sz="1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(Varsa, aşağıdaki bilgileri yazınız) </a:t>
                      </a:r>
                      <a:endParaRPr lang="tr-TR" sz="12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Çift </a:t>
                      </a:r>
                      <a:r>
                        <a:rPr lang="tr-TR" sz="20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Anadal</a:t>
                      </a: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 Programı </a:t>
                      </a:r>
                      <a:r>
                        <a:rPr lang="tr-TR" sz="1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(Varsa, aşağıdaki bilgileri yazınız) </a:t>
                      </a:r>
                      <a:endParaRPr lang="tr-TR" sz="1200" b="1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38338"/>
                  </a:ext>
                </a:extLst>
              </a:tr>
              <a:tr h="677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Birim / Bölüm Adı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Bilim - Sanat Dalı/ Program Adı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Birim / Bölüm Adı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 Bilim - Sanat Dalı/ Program Adı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862211"/>
                  </a:ext>
                </a:extLst>
              </a:tr>
              <a:tr h="40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Pazarlama</a:t>
                      </a:r>
                      <a:r>
                        <a:rPr lang="tr-TR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ve Reklamcılık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Halkla İlişkiler ve Tanıtım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Yönetim ve Organizasyon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İşletme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322725"/>
                  </a:ext>
                </a:extLst>
              </a:tr>
              <a:tr h="40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8508549"/>
                  </a:ext>
                </a:extLst>
              </a:tr>
              <a:tr h="40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0554058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659235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670731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820116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271" y="6309753"/>
            <a:ext cx="388992" cy="3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827949"/>
            <a:ext cx="10680402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48542"/>
              </p:ext>
            </p:extLst>
          </p:nvPr>
        </p:nvGraphicFramePr>
        <p:xfrm>
          <a:off x="221647" y="1783599"/>
          <a:ext cx="11637843" cy="40907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45889">
                  <a:extLst>
                    <a:ext uri="{9D8B030D-6E8A-4147-A177-3AD203B41FA5}">
                      <a16:colId xmlns:a16="http://schemas.microsoft.com/office/drawing/2014/main" val="1220849960"/>
                    </a:ext>
                  </a:extLst>
                </a:gridCol>
                <a:gridCol w="596626">
                  <a:extLst>
                    <a:ext uri="{9D8B030D-6E8A-4147-A177-3AD203B41FA5}">
                      <a16:colId xmlns:a16="http://schemas.microsoft.com/office/drawing/2014/main" val="3833236595"/>
                    </a:ext>
                  </a:extLst>
                </a:gridCol>
                <a:gridCol w="556553">
                  <a:extLst>
                    <a:ext uri="{9D8B030D-6E8A-4147-A177-3AD203B41FA5}">
                      <a16:colId xmlns:a16="http://schemas.microsoft.com/office/drawing/2014/main" val="2496164022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val="4264679598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val="2326609026"/>
                    </a:ext>
                  </a:extLst>
                </a:gridCol>
                <a:gridCol w="1011071">
                  <a:extLst>
                    <a:ext uri="{9D8B030D-6E8A-4147-A177-3AD203B41FA5}">
                      <a16:colId xmlns:a16="http://schemas.microsoft.com/office/drawing/2014/main" val="2640431626"/>
                    </a:ext>
                  </a:extLst>
                </a:gridCol>
                <a:gridCol w="1113106">
                  <a:extLst>
                    <a:ext uri="{9D8B030D-6E8A-4147-A177-3AD203B41FA5}">
                      <a16:colId xmlns:a16="http://schemas.microsoft.com/office/drawing/2014/main" val="1704569698"/>
                    </a:ext>
                  </a:extLst>
                </a:gridCol>
                <a:gridCol w="1210052">
                  <a:extLst>
                    <a:ext uri="{9D8B030D-6E8A-4147-A177-3AD203B41FA5}">
                      <a16:colId xmlns:a16="http://schemas.microsoft.com/office/drawing/2014/main" val="293221785"/>
                    </a:ext>
                  </a:extLst>
                </a:gridCol>
                <a:gridCol w="867745">
                  <a:extLst>
                    <a:ext uri="{9D8B030D-6E8A-4147-A177-3AD203B41FA5}">
                      <a16:colId xmlns:a16="http://schemas.microsoft.com/office/drawing/2014/main" val="1854097096"/>
                    </a:ext>
                  </a:extLst>
                </a:gridCol>
                <a:gridCol w="1030750">
                  <a:extLst>
                    <a:ext uri="{9D8B030D-6E8A-4147-A177-3AD203B41FA5}">
                      <a16:colId xmlns:a16="http://schemas.microsoft.com/office/drawing/2014/main" val="3090137349"/>
                    </a:ext>
                  </a:extLst>
                </a:gridCol>
                <a:gridCol w="895219">
                  <a:extLst>
                    <a:ext uri="{9D8B030D-6E8A-4147-A177-3AD203B41FA5}">
                      <a16:colId xmlns:a16="http://schemas.microsoft.com/office/drawing/2014/main" val="3414406660"/>
                    </a:ext>
                  </a:extLst>
                </a:gridCol>
              </a:tblGrid>
              <a:tr h="84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EĞİTİM ALANI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(Adet 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Alanı (m</a:t>
                      </a:r>
                      <a:r>
                        <a:rPr lang="tr-TR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Kapasitesi </a:t>
                      </a:r>
                      <a:endParaRPr lang="tr-T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(Kişi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Haftalık Kullanım Süresi (Saat)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ve 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Akılla Tahta Bulunan Eğitim Alanı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Sayısı*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Kablolu İnternet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Wi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-Fi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26242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Amfi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054121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Sınıf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800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8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217419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Atölye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5020696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Seminer Salonu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7436090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</a:rPr>
                        <a:t>Toplantı Salonu</a:t>
                      </a:r>
                      <a:endParaRPr lang="tr-TR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7059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Orkestra Dersliği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7502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Drama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80153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Çalışma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45914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Proje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263818"/>
                  </a:ext>
                </a:extLst>
              </a:tr>
              <a:tr h="457514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Laboratuvarı (Ders Uygulaması)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96612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Teknoloji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8731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Bilgisayar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40+1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65190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                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971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56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615432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09366" y="601784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tabloda verilen eğitim alanlarına göre cevaplayınız.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5" y="856084"/>
            <a:ext cx="10140376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Altyapı ve Tesisler: </a:t>
            </a:r>
            <a:r>
              <a:rPr lang="tr-TR" sz="2800" b="1" dirty="0" smtClean="0">
                <a:solidFill>
                  <a:srgbClr val="485793"/>
                </a:solidFill>
                <a:latin typeface="+mn-lt"/>
              </a:rPr>
              <a:t>Sağlık, Sosyal, Kültürel ve Sportif Alanlar</a:t>
            </a:r>
            <a:endParaRPr lang="tr-TR" sz="2800" dirty="0">
              <a:solidFill>
                <a:srgbClr val="485793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24905"/>
              </p:ext>
            </p:extLst>
          </p:nvPr>
        </p:nvGraphicFramePr>
        <p:xfrm>
          <a:off x="416285" y="2039839"/>
          <a:ext cx="11406260" cy="3812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45606">
                  <a:extLst>
                    <a:ext uri="{9D8B030D-6E8A-4147-A177-3AD203B41FA5}">
                      <a16:colId xmlns:a16="http://schemas.microsoft.com/office/drawing/2014/main" val="2460247606"/>
                    </a:ext>
                  </a:extLst>
                </a:gridCol>
                <a:gridCol w="1847273">
                  <a:extLst>
                    <a:ext uri="{9D8B030D-6E8A-4147-A177-3AD203B41FA5}">
                      <a16:colId xmlns:a16="http://schemas.microsoft.com/office/drawing/2014/main" val="410569990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040123906"/>
                    </a:ext>
                  </a:extLst>
                </a:gridCol>
                <a:gridCol w="2761672">
                  <a:extLst>
                    <a:ext uri="{9D8B030D-6E8A-4147-A177-3AD203B41FA5}">
                      <a16:colId xmlns:a16="http://schemas.microsoft.com/office/drawing/2014/main" val="2265738279"/>
                    </a:ext>
                  </a:extLst>
                </a:gridCol>
              </a:tblGrid>
              <a:tr h="652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Sağlık, Sosyal, Kültürel ve Sportif Alanlar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Adet 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Alanı (m</a:t>
                      </a:r>
                      <a:r>
                        <a:rPr lang="tr-TR" sz="20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Kapasitesi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Kişi Sayısı)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13081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Açık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240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12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56843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Kapalı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548376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Kantin/Kafeterya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50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03737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Yemekhane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50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97010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Mescit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18349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Öğrenci Kulüp Odası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400" dirty="0" smtClean="0">
                          <a:effectLst/>
                          <a:latin typeface="+mn-lt"/>
                        </a:rPr>
                        <a:t>5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02949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 TOPLAM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02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960"/>
            <a:ext cx="10140376" cy="61622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57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96331"/>
              </p:ext>
            </p:extLst>
          </p:nvPr>
        </p:nvGraphicFramePr>
        <p:xfrm>
          <a:off x="346080" y="2068815"/>
          <a:ext cx="11572685" cy="30901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36116">
                  <a:extLst>
                    <a:ext uri="{9D8B030D-6E8A-4147-A177-3AD203B41FA5}">
                      <a16:colId xmlns:a16="http://schemas.microsoft.com/office/drawing/2014/main" val="3971967903"/>
                    </a:ext>
                  </a:extLst>
                </a:gridCol>
                <a:gridCol w="1023186">
                  <a:extLst>
                    <a:ext uri="{9D8B030D-6E8A-4147-A177-3AD203B41FA5}">
                      <a16:colId xmlns:a16="http://schemas.microsoft.com/office/drawing/2014/main" val="4094087159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416363929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810272846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val="2143473600"/>
                    </a:ext>
                  </a:extLst>
                </a:gridCol>
                <a:gridCol w="2506910">
                  <a:extLst>
                    <a:ext uri="{9D8B030D-6E8A-4147-A177-3AD203B41FA5}">
                      <a16:colId xmlns:a16="http://schemas.microsoft.com/office/drawing/2014/main" val="690554438"/>
                    </a:ext>
                  </a:extLst>
                </a:gridCol>
              </a:tblGrid>
              <a:tr h="8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Sayısı (Adet)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Alanı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Başına Düşen 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Başına Düşen Fiziksel Alan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411976"/>
                  </a:ext>
                </a:extLst>
              </a:tr>
              <a:tr h="90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Akademik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228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1,6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14,25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282906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İdari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297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19,8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05459"/>
                  </a:ext>
                </a:extLst>
              </a:tr>
              <a:tr h="6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525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3,1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34,05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869769"/>
            <a:ext cx="11381451" cy="66450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622458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Faks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Akıllı Tahta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Fotoğraf Makinesi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Kulaklık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Hoparlör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Tarayıcı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Mikroskop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1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Barkod 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t>13.01.2026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58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</a:t>
            </a:r>
            <a:r>
              <a:rPr lang="tr-TR" sz="185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FF0000"/>
                </a:solidFill>
              </a:rPr>
              <a:t>Bilimsel</a:t>
            </a:r>
            <a:r>
              <a:rPr lang="tr-TR" sz="9600" b="1" dirty="0">
                <a:solidFill>
                  <a:srgbClr val="FF0000"/>
                </a:solidFill>
              </a:rPr>
              <a:t>, Sosyal, Kültürel ve Sportif </a:t>
            </a:r>
            <a:r>
              <a:rPr lang="tr-TR" sz="9600" b="1" dirty="0" smtClean="0">
                <a:solidFill>
                  <a:srgbClr val="FF0000"/>
                </a:solidFill>
              </a:rPr>
              <a:t>Faaliyetler</a:t>
            </a:r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Unvan 3"/>
          <p:cNvSpPr>
            <a:spLocks noGrp="1"/>
          </p:cNvSpPr>
          <p:nvPr>
            <p:ph type="title"/>
          </p:nvPr>
        </p:nvSpPr>
        <p:spPr>
          <a:xfrm>
            <a:off x="101600" y="792260"/>
            <a:ext cx="10704945" cy="624961"/>
          </a:xfrm>
        </p:spPr>
        <p:txBody>
          <a:bodyPr>
            <a:normAutofit/>
          </a:bodyPr>
          <a:lstStyle/>
          <a:p>
            <a:pPr algn="ctr"/>
            <a:r>
              <a:rPr lang="tr-TR" sz="2800" b="1" smtClean="0">
                <a:solidFill>
                  <a:srgbClr val="FF0000"/>
                </a:solidFill>
              </a:rPr>
              <a:t>YÖNETİM: </a:t>
            </a:r>
            <a:r>
              <a:rPr lang="tr-TR" sz="2800" b="1" smtClean="0">
                <a:solidFill>
                  <a:srgbClr val="3333FF"/>
                </a:solidFill>
              </a:rPr>
              <a:t>Ana Bilim/Sanat Dalı / Program Başkanlıkları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12852"/>
              </p:ext>
            </p:extLst>
          </p:nvPr>
        </p:nvGraphicFramePr>
        <p:xfrm>
          <a:off x="496390" y="1820179"/>
          <a:ext cx="11390810" cy="329751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873357">
                  <a:extLst>
                    <a:ext uri="{9D8B030D-6E8A-4147-A177-3AD203B41FA5}">
                      <a16:colId xmlns:a16="http://schemas.microsoft.com/office/drawing/2014/main" val="2286719321"/>
                    </a:ext>
                  </a:extLst>
                </a:gridCol>
                <a:gridCol w="3232527">
                  <a:extLst>
                    <a:ext uri="{9D8B030D-6E8A-4147-A177-3AD203B41FA5}">
                      <a16:colId xmlns:a16="http://schemas.microsoft.com/office/drawing/2014/main" val="809016168"/>
                    </a:ext>
                  </a:extLst>
                </a:gridCol>
                <a:gridCol w="5284926">
                  <a:extLst>
                    <a:ext uri="{9D8B030D-6E8A-4147-A177-3AD203B41FA5}">
                      <a16:colId xmlns:a16="http://schemas.microsoft.com/office/drawing/2014/main" val="2705893195"/>
                    </a:ext>
                  </a:extLst>
                </a:gridCol>
              </a:tblGrid>
              <a:tr h="554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Ana Bilim/Sanat Dalı Başkanı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 Adı Soyadı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1762872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anose="02020603050405020304" pitchFamily="18" charset="0"/>
                        </a:rPr>
                        <a:t>Finans-Bankacılık ve Sigortacılık</a:t>
                      </a:r>
                      <a:endParaRPr kumimoji="0" lang="tr-T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Bankacılık ve </a:t>
                      </a:r>
                      <a:r>
                        <a:rPr lang="tr-TR" sz="1100" dirty="0" smtClean="0">
                          <a:effectLst/>
                        </a:rPr>
                        <a:t>Sigortacılık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Doç. Dr. Çiğdem KARIŞ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3747212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anose="02020603050405020304" pitchFamily="18" charset="0"/>
                        </a:rPr>
                        <a:t>Finans-Bankacılık ve Sigortacılık</a:t>
                      </a:r>
                      <a:endParaRPr kumimoji="0" lang="tr-T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Doç. Dr. Çiğdem KARIŞ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0377796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Yönetim ve Organizasyon</a:t>
                      </a:r>
                    </a:p>
                    <a:p>
                      <a:endParaRPr lang="tr-T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Yönetimi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err="1" smtClean="0">
                          <a:effectLst/>
                          <a:latin typeface="+mn-lt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tr-TR" sz="1100" baseline="0" dirty="0" smtClean="0">
                          <a:effectLst/>
                          <a:latin typeface="+mn-lt"/>
                        </a:rPr>
                        <a:t> Gör. Nurhan ŞENER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7662733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Pazarlama ve Reklamcılık</a:t>
                      </a:r>
                    </a:p>
                    <a:p>
                      <a:endParaRPr lang="tr-T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 İlişkiler ve Tanıtım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Gör. Güliz YILMAZ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8824849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+mn-lt"/>
                        </a:rPr>
                        <a:t>Muhasebe</a:t>
                      </a:r>
                      <a:r>
                        <a:rPr lang="tr-TR" sz="1800" baseline="0" dirty="0" smtClean="0">
                          <a:effectLst/>
                          <a:latin typeface="+mn-lt"/>
                        </a:rPr>
                        <a:t> ve Vergi</a:t>
                      </a:r>
                      <a:endParaRPr lang="tr-TR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tr-T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Muhasebe</a:t>
                      </a:r>
                      <a:r>
                        <a:rPr lang="tr-TR" sz="1100" baseline="0" dirty="0" smtClean="0">
                          <a:effectLst/>
                        </a:rPr>
                        <a:t> ve Vergi Uygulamaları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err="1" smtClean="0">
                          <a:effectLst/>
                          <a:latin typeface="+mn-lt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. Gör. Yüksel</a:t>
                      </a:r>
                      <a:r>
                        <a:rPr lang="tr-TR" sz="1100" baseline="0" dirty="0" smtClean="0">
                          <a:effectLst/>
                          <a:latin typeface="+mn-lt"/>
                        </a:rPr>
                        <a:t> KELEŞ </a:t>
                      </a:r>
                      <a:endParaRPr lang="tr-TR" sz="11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6882172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496389" y="5806068"/>
            <a:ext cx="469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*Bölüm Sayısına göre satır ekleyiniz veya siliniz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352730" cy="587027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Araştırma ve Geliştirme Faaliyetleri: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53390"/>
              </p:ext>
            </p:extLst>
          </p:nvPr>
        </p:nvGraphicFramePr>
        <p:xfrm>
          <a:off x="241378" y="1968423"/>
          <a:ext cx="11466917" cy="3940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86596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5738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5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(Q1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(Q2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(Q3 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(Q4*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533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ÜAK ve Trabzon Üniversitesi senatosu </a:t>
                      </a:r>
                      <a:r>
                        <a:rPr lang="tr-TR" sz="1400" dirty="0">
                          <a:effectLst/>
                        </a:rPr>
                        <a:t>tarafından belirlenen uluslararası alan endekslerinde taranan dergilerde yayımlanmış makale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20428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dirty="0">
                          <a:effectLst/>
                        </a:rPr>
                        <a:t>Diğer uluslararası hakemli dergilerde yayınlanmış araştırma makalesi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TR Dizin tarafından taranan </a:t>
                      </a:r>
                      <a:r>
                        <a:rPr lang="tr-TR" sz="1400" dirty="0">
                          <a:effectLst/>
                        </a:rPr>
                        <a:t>ulusal hakemli dergilerde yayınlanmış makale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TR Dizin tarafından taranan ulusal hakemli dergiler dışındaki ulusal hakemli dergilerde yayımlanmış makale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  <a:tr h="41454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Diğer hakemli dergide yayımlanmış editöre mektup, araştırma notu, özet veya kitap kritiği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715490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31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352730" cy="452583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29896"/>
              </p:ext>
            </p:extLst>
          </p:nvPr>
        </p:nvGraphicFramePr>
        <p:xfrm>
          <a:off x="361450" y="2051551"/>
          <a:ext cx="11466917" cy="34039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86596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5738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5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400" dirty="0">
                          <a:solidFill>
                            <a:srgbClr val="3333FF"/>
                          </a:solidFill>
                          <a:effectLst/>
                        </a:rPr>
                        <a:t>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0,555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0,111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53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204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0,444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0,444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418" y="820987"/>
            <a:ext cx="10446528" cy="600893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Kitap 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07130"/>
              </p:ext>
            </p:extLst>
          </p:nvPr>
        </p:nvGraphicFramePr>
        <p:xfrm>
          <a:off x="457201" y="1992512"/>
          <a:ext cx="11374581" cy="37952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89274">
                  <a:extLst>
                    <a:ext uri="{9D8B030D-6E8A-4147-A177-3AD203B41FA5}">
                      <a16:colId xmlns:a16="http://schemas.microsoft.com/office/drawing/2014/main" val="2411480335"/>
                    </a:ext>
                  </a:extLst>
                </a:gridCol>
                <a:gridCol w="790980">
                  <a:extLst>
                    <a:ext uri="{9D8B030D-6E8A-4147-A177-3AD203B41FA5}">
                      <a16:colId xmlns:a16="http://schemas.microsoft.com/office/drawing/2014/main" val="2740012930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939442849"/>
                    </a:ext>
                  </a:extLst>
                </a:gridCol>
              </a:tblGrid>
              <a:tr h="335052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KİTAPLAR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334026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 </a:t>
                      </a:r>
                      <a:r>
                        <a:rPr lang="tr-TR" sz="1600" b="1" dirty="0">
                          <a:effectLst/>
                        </a:rPr>
                        <a:t>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433216"/>
                  </a:ext>
                </a:extLst>
              </a:tr>
              <a:tr h="25108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291175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371004"/>
                  </a:ext>
                </a:extLst>
              </a:tr>
              <a:tr h="25108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0741957"/>
                  </a:ext>
                </a:extLst>
              </a:tr>
              <a:tr h="504854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Alanında çeviri kitap editörlüğü, kitap bölümü çevirisi, tam kitap çevirisi (Yabancı dil alanındaki adaylar kendi dil alanlarında çeviri yaparsa, puanın yarısı)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582813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Üniversite tarafından hakem incelemesi yaptırıldıktan sonra yayınlanan ders kitabı (Hakemsiz ders kitapları puanlandırmaya tabi tutulmaz)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508771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742880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504245"/>
                  </a:ext>
                </a:extLst>
              </a:tr>
              <a:tr h="372124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01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61819" y="705017"/>
            <a:ext cx="10279506" cy="74458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r>
              <a:rPr lang="tr-TR" sz="1800" b="1" dirty="0" smtClean="0">
                <a:solidFill>
                  <a:srgbClr val="0000CC"/>
                </a:solidFill>
              </a:rPr>
              <a:t>Yıllara Göre Editörlük ve Hakemlik Faaliyetleri</a:t>
            </a:r>
            <a:endParaRPr lang="tr-TR" sz="1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63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52352"/>
              </p:ext>
            </p:extLst>
          </p:nvPr>
        </p:nvGraphicFramePr>
        <p:xfrm>
          <a:off x="365757" y="1870989"/>
          <a:ext cx="11342538" cy="3943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90679">
                  <a:extLst>
                    <a:ext uri="{9D8B030D-6E8A-4147-A177-3AD203B41FA5}">
                      <a16:colId xmlns:a16="http://schemas.microsoft.com/office/drawing/2014/main" val="1220560926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1174520499"/>
                    </a:ext>
                  </a:extLst>
                </a:gridCol>
                <a:gridCol w="1169604">
                  <a:extLst>
                    <a:ext uri="{9D8B030D-6E8A-4147-A177-3AD203B41FA5}">
                      <a16:colId xmlns:a16="http://schemas.microsoft.com/office/drawing/2014/main" val="2030783754"/>
                    </a:ext>
                  </a:extLst>
                </a:gridCol>
              </a:tblGrid>
              <a:tr h="69208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EDİTÖRLÜK ve HAKEMLİK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229748"/>
                  </a:ext>
                </a:extLst>
              </a:tr>
              <a:tr h="5279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769623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</a:t>
                      </a:r>
                      <a:r>
                        <a:rPr lang="tr-TR" sz="1600" dirty="0" err="1">
                          <a:effectLst/>
                        </a:rPr>
                        <a:t>associate</a:t>
                      </a:r>
                      <a:r>
                        <a:rPr lang="tr-TR" sz="1600" dirty="0">
                          <a:effectLst/>
                        </a:rPr>
                        <a:t>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568925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asistan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417168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10054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4653970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098917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225721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11488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7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491" y="811869"/>
            <a:ext cx="10566400" cy="60089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</a:rPr>
              <a:t>Atıflar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1200" b="1" i="1" dirty="0" smtClean="0">
                <a:solidFill>
                  <a:srgbClr val="0000CC"/>
                </a:solidFill>
              </a:rPr>
              <a:t>(</a:t>
            </a:r>
            <a:r>
              <a:rPr lang="tr-TR" sz="1200" b="1" i="1" dirty="0">
                <a:solidFill>
                  <a:srgbClr val="0000CC"/>
                </a:solidFill>
              </a:rPr>
              <a:t>Yazarın kendi yayınlarına yaptığı atıflar hariç</a:t>
            </a:r>
            <a:r>
              <a:rPr lang="tr-TR" sz="1200" b="1" i="1" dirty="0" smtClean="0">
                <a:solidFill>
                  <a:srgbClr val="0000CC"/>
                </a:solidFill>
              </a:rPr>
              <a:t>)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64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02204"/>
              </p:ext>
            </p:extLst>
          </p:nvPr>
        </p:nvGraphicFramePr>
        <p:xfrm>
          <a:off x="470263" y="1943069"/>
          <a:ext cx="11208215" cy="4163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67041">
                  <a:extLst>
                    <a:ext uri="{9D8B030D-6E8A-4147-A177-3AD203B41FA5}">
                      <a16:colId xmlns:a16="http://schemas.microsoft.com/office/drawing/2014/main" val="2526474675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val="388429983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3121958545"/>
                    </a:ext>
                  </a:extLst>
                </a:gridCol>
              </a:tblGrid>
              <a:tr h="55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ATIFLAR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400" b="1" i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1" i="1" dirty="0">
                          <a:solidFill>
                            <a:srgbClr val="0000CC"/>
                          </a:solidFill>
                          <a:effectLst/>
                        </a:rPr>
                        <a:t>Yazarın kendi yayınlarına yaptığı atıflar hariç)</a:t>
                      </a:r>
                      <a:endParaRPr lang="tr-TR" sz="14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394193471"/>
                  </a:ext>
                </a:extLst>
              </a:tr>
              <a:tr h="70218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   21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32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95382362"/>
                  </a:ext>
                </a:extLst>
              </a:tr>
              <a:tr h="77842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dışındaki endeksler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bölüm yazarı olarak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73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 108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331923312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Ulusal hakemli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Ulusal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547953736"/>
                  </a:ext>
                </a:extLst>
              </a:tr>
              <a:tr h="68843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uluslararası kaynak veya yayın organlarında yer alması (kitap, ansiklopedi, katalog, periyodik sanat dergileri, belgesel nitelikli TV yayınları,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film)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42334225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ulusal kaynak veya yayın organlarında yer alması (kitap, ansiklopedi, katalog, periyodik sanat dergileri, belgesel nitelikli TV yayınları, film) 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4284001582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00227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806758"/>
            <a:ext cx="9941769" cy="64435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t>13.01.2026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65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etkinliklerin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71276"/>
              </p:ext>
            </p:extLst>
          </p:nvPr>
        </p:nvGraphicFramePr>
        <p:xfrm>
          <a:off x="457201" y="1848680"/>
          <a:ext cx="11390242" cy="40309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399001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983973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Sempozyum ve Kongre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dirty="0" smtClean="0">
                          <a:effectLst/>
                          <a:latin typeface="+mn-lt"/>
                        </a:rPr>
                        <a:t>3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Konferans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Eğitim Seminerleri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dirty="0" smtClean="0">
                          <a:effectLst/>
                          <a:latin typeface="+mn-lt"/>
                        </a:rPr>
                        <a:t>2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4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5023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Panel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Ulusal Toplantı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Seminer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600" dirty="0" err="1">
                          <a:effectLst/>
                          <a:latin typeface="+mn-lt"/>
                        </a:rPr>
                        <a:t>v.b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.)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dirty="0" smtClean="0">
                          <a:effectLst/>
                          <a:latin typeface="+mn-lt"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2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Açık Oturum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+mn-lt"/>
                        </a:rPr>
                        <a:t>Çalıştay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Söyleşi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Film Gösterimi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Tiyatro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Konser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Sergi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Anma Törenleri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438468"/>
                  </a:ext>
                </a:extLst>
              </a:tr>
              <a:tr h="266621"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Spor Turnuvası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04476"/>
                  </a:ext>
                </a:extLst>
              </a:tr>
              <a:tr h="236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8320B-9400-8752-5852-B43078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60" y="885809"/>
            <a:ext cx="10295957" cy="561703"/>
          </a:xfrm>
        </p:spPr>
        <p:txBody>
          <a:bodyPr>
            <a:noAutofit/>
          </a:bodyPr>
          <a:lstStyle/>
          <a:p>
            <a:pPr algn="ctr"/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Bilimsel, Sosyal, Kültürel ve Sportif Ödüller ile Başarılar</a:t>
            </a:r>
            <a:endParaRPr lang="tr-TR" sz="2600" dirty="0">
              <a:solidFill>
                <a:srgbClr val="FF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BE-1799-43F5-B7C9-D9654B7B934C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66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91318"/>
              </p:ext>
            </p:extLst>
          </p:nvPr>
        </p:nvGraphicFramePr>
        <p:xfrm>
          <a:off x="532060" y="1932315"/>
          <a:ext cx="11096724" cy="36236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44627">
                  <a:extLst>
                    <a:ext uri="{9D8B030D-6E8A-4147-A177-3AD203B41FA5}">
                      <a16:colId xmlns:a16="http://schemas.microsoft.com/office/drawing/2014/main" val="2633809722"/>
                    </a:ext>
                  </a:extLst>
                </a:gridCol>
                <a:gridCol w="1022090">
                  <a:extLst>
                    <a:ext uri="{9D8B030D-6E8A-4147-A177-3AD203B41FA5}">
                      <a16:colId xmlns:a16="http://schemas.microsoft.com/office/drawing/2014/main" val="518810373"/>
                    </a:ext>
                  </a:extLst>
                </a:gridCol>
                <a:gridCol w="1130007">
                  <a:extLst>
                    <a:ext uri="{9D8B030D-6E8A-4147-A177-3AD203B41FA5}">
                      <a16:colId xmlns:a16="http://schemas.microsoft.com/office/drawing/2014/main" val="2738585799"/>
                    </a:ext>
                  </a:extLst>
                </a:gridCol>
              </a:tblGrid>
              <a:tr h="56909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Bilimsel, Sosyal, Kültürel ve Sportif Ödül ve/veya Başarı 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0066FF"/>
                          </a:solidFill>
                          <a:effectLst/>
                        </a:rPr>
                        <a:t>(Ödülün Adı ve Derecesi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130183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Trabzon Üniversitesi Bilim, Kültür, Sanat ve Spor Etkinlikleri Kız Voleybol  Takımı 2. </a:t>
                      </a:r>
                      <a:r>
                        <a:rPr lang="tr-TR" sz="1100" dirty="0" err="1" smtClean="0">
                          <a:effectLst/>
                        </a:rPr>
                        <a:t>lik</a:t>
                      </a:r>
                      <a:r>
                        <a:rPr lang="tr-TR" sz="1100" baseline="0" dirty="0" smtClean="0">
                          <a:effectLst/>
                        </a:rPr>
                        <a:t> derecesi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366268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Trabzon Üniversitesi Bilim, Kültür, Sanat ve Spor Etkinlikleri Kız Voleybol  Takımı 2. </a:t>
                      </a:r>
                      <a:r>
                        <a:rPr lang="tr-TR" sz="1100" dirty="0" err="1" smtClean="0">
                          <a:effectLst/>
                        </a:rPr>
                        <a:t>lik</a:t>
                      </a:r>
                      <a:r>
                        <a:rPr lang="tr-TR" sz="1100" baseline="0" dirty="0" smtClean="0">
                          <a:effectLst/>
                        </a:rPr>
                        <a:t> derecesi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 1</a:t>
                      </a: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867515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105766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439625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886732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557649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861125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2061" y="587934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4" y="6330031"/>
            <a:ext cx="386082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768738"/>
            <a:ext cx="10312772" cy="57977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2400" b="1" dirty="0" smtClean="0">
                <a:solidFill>
                  <a:srgbClr val="0000CC"/>
                </a:solidFill>
                <a:latin typeface="+mn-lt"/>
              </a:rPr>
              <a:t>(Ortak Programlar ve Projeler)</a:t>
            </a:r>
            <a:endParaRPr lang="tr-TR" sz="2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11245"/>
              </p:ext>
            </p:extLst>
          </p:nvPr>
        </p:nvGraphicFramePr>
        <p:xfrm>
          <a:off x="477080" y="1918249"/>
          <a:ext cx="11371192" cy="42011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42543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1995786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196548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75011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880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 (Program veya Proje Adı)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 smtClean="0">
                <a:solidFill>
                  <a:srgbClr val="0000CC"/>
                </a:solidFill>
                <a:latin typeface="+mn-lt"/>
              </a:rPr>
              <a:t>(Erasmus+)</a:t>
            </a:r>
            <a:endParaRPr lang="tr-TR" sz="3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69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45802"/>
              </p:ext>
            </p:extLst>
          </p:nvPr>
        </p:nvGraphicFramePr>
        <p:xfrm>
          <a:off x="357809" y="2067433"/>
          <a:ext cx="11510341" cy="39075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61419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2076302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86938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51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Kurullar / Komisyonlar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t>13.01.2026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53311"/>
              </p:ext>
            </p:extLst>
          </p:nvPr>
        </p:nvGraphicFramePr>
        <p:xfrm>
          <a:off x="104502" y="1858029"/>
          <a:ext cx="11861074" cy="384492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95923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3701342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181904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181905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608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/ Komisyon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925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Birim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Kalite Komisyonu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Doç. Dr. Seval AKBULUT BEKAR	BAŞKAN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Doç. Dr. Çiğdem KARIŞ	ÜYE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Doç. Dr. Zeynep ŞAHİN	ÜYE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Gör. Güliz YILMAZ	ÜYE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Gör. Nurhan ŞENER	ÜYE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Mustafa GELİR (Yüksekokul Sekreteri)	ÜYE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Tuğçe VURAL (Öğrenci)	ÜYE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LİDERLİK, YÖNETİŞİM VE KALİTE- KALİTE ALT KOMİSYONU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Doç.Dr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Çiğdem KARIŞ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Başkan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Doç.Dr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Fatih ÇELİK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Üye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Üyesi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Serdal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ATAY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Üye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1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Gör.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Davut HÜRFİKİR</a:t>
                      </a:r>
                      <a:r>
                        <a:rPr lang="tr-TR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Üye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  <a:tr h="808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</a:rPr>
                        <a:t>EĞİTİM </a:t>
                      </a:r>
                      <a:r>
                        <a:rPr lang="tr-TR" sz="1200" b="0" dirty="0" smtClean="0">
                          <a:effectLst/>
                        </a:rPr>
                        <a:t>ÖĞRETİM KALİTE ALT KOMİSYONU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Doç.Dr.Zeynep</a:t>
                      </a:r>
                      <a:r>
                        <a:rPr lang="tr-TR" sz="1200" dirty="0" smtClean="0">
                          <a:effectLst/>
                        </a:rPr>
                        <a:t> ŞAHİN</a:t>
                      </a:r>
                      <a:r>
                        <a:rPr lang="tr-TR" sz="1200" baseline="0" dirty="0" smtClean="0">
                          <a:effectLst/>
                        </a:rPr>
                        <a:t> </a:t>
                      </a:r>
                      <a:r>
                        <a:rPr lang="tr-TR" sz="1200" dirty="0" smtClean="0">
                          <a:effectLst/>
                        </a:rPr>
                        <a:t>Başkan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Doç.Dr</a:t>
                      </a:r>
                      <a:r>
                        <a:rPr lang="tr-TR" sz="1200" dirty="0" smtClean="0">
                          <a:effectLst/>
                        </a:rPr>
                        <a:t>.</a:t>
                      </a:r>
                      <a:r>
                        <a:rPr lang="tr-TR" sz="1200" baseline="0" dirty="0" smtClean="0">
                          <a:effectLst/>
                        </a:rPr>
                        <a:t> </a:t>
                      </a:r>
                      <a:r>
                        <a:rPr lang="tr-TR" sz="1200" dirty="0" smtClean="0">
                          <a:effectLst/>
                        </a:rPr>
                        <a:t>Gülay ÇİZGİCİ </a:t>
                      </a:r>
                      <a:r>
                        <a:rPr lang="tr-TR" sz="1200" dirty="0" err="1" smtClean="0">
                          <a:effectLst/>
                        </a:rPr>
                        <a:t>AKYÜZÜye</a:t>
                      </a:r>
                      <a:endParaRPr lang="tr-TR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Doç.Dr.Seval</a:t>
                      </a:r>
                      <a:r>
                        <a:rPr lang="tr-TR" sz="1200" dirty="0" smtClean="0">
                          <a:effectLst/>
                        </a:rPr>
                        <a:t> AKBULUT </a:t>
                      </a:r>
                      <a:r>
                        <a:rPr lang="tr-TR" sz="1200" dirty="0" err="1" smtClean="0">
                          <a:effectLst/>
                        </a:rPr>
                        <a:t>BEKARÜye</a:t>
                      </a:r>
                      <a:endParaRPr lang="tr-TR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Öğr</a:t>
                      </a:r>
                      <a:r>
                        <a:rPr lang="tr-TR" sz="1200" dirty="0" smtClean="0">
                          <a:effectLst/>
                        </a:rPr>
                        <a:t>. </a:t>
                      </a:r>
                      <a:r>
                        <a:rPr lang="tr-TR" sz="1200" dirty="0" err="1" smtClean="0">
                          <a:effectLst/>
                        </a:rPr>
                        <a:t>Gör.Dr.Sayinur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ŞAKIÜye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062460"/>
                  </a:ext>
                </a:extLst>
              </a:tr>
              <a:tr h="808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</a:rPr>
                        <a:t>ARAŞTIRMA </a:t>
                      </a:r>
                      <a:r>
                        <a:rPr lang="tr-TR" sz="1200" b="0" dirty="0" smtClean="0">
                          <a:effectLst/>
                        </a:rPr>
                        <a:t>VE GELİŞTİRME KALİTE ALT KOMİSYONU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Öğr</a:t>
                      </a:r>
                      <a:r>
                        <a:rPr lang="tr-TR" sz="1200" dirty="0" smtClean="0">
                          <a:effectLst/>
                        </a:rPr>
                        <a:t>. </a:t>
                      </a:r>
                      <a:r>
                        <a:rPr lang="tr-TR" sz="1200" dirty="0" err="1" smtClean="0">
                          <a:effectLst/>
                        </a:rPr>
                        <a:t>Gör.Güliz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YılmazBaşkan</a:t>
                      </a:r>
                      <a:endParaRPr lang="tr-TR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Dr. </a:t>
                      </a:r>
                      <a:r>
                        <a:rPr lang="tr-TR" sz="1200" dirty="0" err="1" smtClean="0">
                          <a:effectLst/>
                        </a:rPr>
                        <a:t>Öğr</a:t>
                      </a:r>
                      <a:r>
                        <a:rPr lang="tr-TR" sz="1200" dirty="0" smtClean="0">
                          <a:effectLst/>
                        </a:rPr>
                        <a:t>. </a:t>
                      </a:r>
                      <a:r>
                        <a:rPr lang="tr-TR" sz="1200" dirty="0" err="1" smtClean="0">
                          <a:effectLst/>
                        </a:rPr>
                        <a:t>ÜyesiTarık</a:t>
                      </a:r>
                      <a:r>
                        <a:rPr lang="tr-TR" sz="1200" dirty="0" smtClean="0">
                          <a:effectLst/>
                        </a:rPr>
                        <a:t> Zeki </a:t>
                      </a:r>
                      <a:r>
                        <a:rPr lang="tr-TR" sz="1200" dirty="0" err="1" smtClean="0">
                          <a:effectLst/>
                        </a:rPr>
                        <a:t>YILMAZÜye</a:t>
                      </a:r>
                      <a:endParaRPr lang="tr-TR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Öğr</a:t>
                      </a:r>
                      <a:r>
                        <a:rPr lang="tr-TR" sz="1200" dirty="0" smtClean="0">
                          <a:effectLst/>
                        </a:rPr>
                        <a:t>. </a:t>
                      </a:r>
                      <a:r>
                        <a:rPr lang="tr-TR" sz="1200" dirty="0" err="1" smtClean="0">
                          <a:effectLst/>
                        </a:rPr>
                        <a:t>Gör.Yüksel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KELEŞÜye</a:t>
                      </a:r>
                      <a:endParaRPr lang="tr-TR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Öğr</a:t>
                      </a:r>
                      <a:r>
                        <a:rPr lang="tr-TR" sz="1200" dirty="0" smtClean="0">
                          <a:effectLst/>
                        </a:rPr>
                        <a:t>. </a:t>
                      </a:r>
                      <a:r>
                        <a:rPr lang="tr-TR" sz="1200" dirty="0" err="1" smtClean="0">
                          <a:effectLst/>
                        </a:rPr>
                        <a:t>Gör.Nurhan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ŞENERÜye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0925431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76942" y="5706485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DETAYLI KURUL/KOMİSYON ÜYELERİNİ GÖRMEK İÇİN </a:t>
            </a:r>
            <a:r>
              <a:rPr lang="tr-TR" b="1" dirty="0" smtClean="0">
                <a:hlinkClick r:id="rId3"/>
              </a:rPr>
              <a:t>TIKLAYINIZ!..</a:t>
            </a:r>
            <a:endParaRPr lang="tr-TR" b="1" dirty="0" smtClean="0"/>
          </a:p>
          <a:p>
            <a:r>
              <a:rPr lang="tr-TR" b="1" dirty="0" smtClean="0"/>
              <a:t>KURUL VE KOMİSYONLARIN GÖREV VE AMAÇLARINI GÖRMEK İÇİN </a:t>
            </a:r>
            <a:r>
              <a:rPr lang="tr-TR" b="1" dirty="0" smtClean="0">
                <a:hlinkClick r:id="rId4"/>
              </a:rPr>
              <a:t>TIKLAYINIZ!..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790673"/>
            <a:ext cx="10254343" cy="71845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ERASMUS+ </a:t>
            </a:r>
            <a:r>
              <a:rPr lang="tr-TR" sz="3200" b="1" dirty="0" smtClean="0">
                <a:solidFill>
                  <a:srgbClr val="0000CC"/>
                </a:solidFill>
              </a:rPr>
              <a:t>Hareketlilik Durumu</a:t>
            </a:r>
            <a:endParaRPr lang="tr-TR" sz="32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70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61001"/>
              </p:ext>
            </p:extLst>
          </p:nvPr>
        </p:nvGraphicFramePr>
        <p:xfrm>
          <a:off x="235132" y="1958195"/>
          <a:ext cx="11443346" cy="39555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962120">
                  <a:extLst>
                    <a:ext uri="{9D8B030D-6E8A-4147-A177-3AD203B41FA5}">
                      <a16:colId xmlns:a16="http://schemas.microsoft.com/office/drawing/2014/main" val="3486356541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1443208702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509227458"/>
                    </a:ext>
                  </a:extLst>
                </a:gridCol>
              </a:tblGrid>
              <a:tr h="56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ERASMUS+ HAREKETLİLİLK DURUMU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80812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4700890"/>
                  </a:ext>
                </a:extLst>
              </a:tr>
              <a:tr h="56433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630835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161976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4036789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655032"/>
                  </a:ext>
                </a:extLst>
              </a:tr>
              <a:tr h="61998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25508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8299731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4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Paketi Hazırlanma Durumu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00611"/>
              </p:ext>
            </p:extLst>
          </p:nvPr>
        </p:nvGraphicFramePr>
        <p:xfrm>
          <a:off x="429720" y="1976580"/>
          <a:ext cx="11272752" cy="390298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dı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Toplam </a:t>
                      </a: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ders </a:t>
                      </a: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Girişi tamamlanan ders 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Eksik/boş ders 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BANKACILIK VE SİGORTACILIK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MALİYE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İŞLETME YÖNETİMİ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HALKLA</a:t>
                      </a:r>
                      <a:r>
                        <a:rPr lang="tr-TR" sz="1100" baseline="0" dirty="0" smtClean="0">
                          <a:effectLst/>
                        </a:rPr>
                        <a:t> İLİŞKİLER VE TANITIM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tr-TR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  <a:tr h="27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MUHASBE VE</a:t>
                      </a:r>
                      <a:r>
                        <a:rPr lang="tr-TR" sz="1100" baseline="0" dirty="0" smtClean="0">
                          <a:effectLst/>
                        </a:rPr>
                        <a:t> VERGİ UYGULAMALARI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641029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566598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432561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404156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3160799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71</a:t>
            </a:fld>
            <a:endParaRPr lang="tr-TR"/>
          </a:p>
        </p:txBody>
      </p:sp>
      <p:sp>
        <p:nvSpPr>
          <p:cNvPr id="6" name="Akış Çizelgesi: Toplam Birleşimi 5"/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2026 YILI İYİLEŞTİRME PLANI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73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533780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74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09063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-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77359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57207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10760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13.01.2026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06383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1674" y="794328"/>
            <a:ext cx="10427854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1" y="2290618"/>
            <a:ext cx="11092872" cy="388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Program akreditasyon ölçütlerine göre her bir </a:t>
            </a:r>
            <a:r>
              <a:rPr lang="tr-TR" sz="3200" dirty="0"/>
              <a:t>g</a:t>
            </a:r>
            <a:r>
              <a:rPr lang="tr-TR" sz="3200" dirty="0" smtClean="0"/>
              <a:t>enel ölçüt düzeyinde </a:t>
            </a:r>
            <a:r>
              <a:rPr lang="tr-TR" sz="3200" dirty="0" err="1" smtClean="0"/>
              <a:t>hazırbulunuşluk</a:t>
            </a:r>
            <a:r>
              <a:rPr lang="tr-TR" sz="3200" dirty="0" smtClean="0"/>
              <a:t> düzeyini gösteren tablonun her bir program için birimler tarafından hazırlanarak sunulması.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2026 Yılında Program Akreditasyonu için Başvuru Yapılacak Programların Sunulması  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1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01" y="737705"/>
            <a:ext cx="10427854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Bankacılık ve Sigortacılık 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80</a:t>
            </a:fld>
            <a:endParaRPr lang="tr-TR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737"/>
            <a:ext cx="12090399" cy="4310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>
                <a:solidFill>
                  <a:srgbClr val="0000CC"/>
                </a:solidFill>
              </a:rPr>
              <a:t>Ölçüt 1. </a:t>
            </a:r>
            <a:r>
              <a:rPr lang="tr-TR" sz="2400" dirty="0" smtClean="0"/>
              <a:t>Öğrenciler: </a:t>
            </a:r>
            <a:r>
              <a:rPr lang="tr-TR" sz="2400" dirty="0">
                <a:solidFill>
                  <a:srgbClr val="0000CC"/>
                </a:solidFill>
              </a:rPr>
              <a:t>13 </a:t>
            </a:r>
            <a:r>
              <a:rPr lang="tr-TR" sz="2400" dirty="0" smtClean="0">
                <a:solidFill>
                  <a:srgbClr val="0000CC"/>
                </a:solidFill>
              </a:rPr>
              <a:t>alt ölçüt, Karşılanan: 9 Karşılanmayan: 4 </a:t>
            </a:r>
            <a:r>
              <a:rPr lang="tr-TR" sz="2400" dirty="0" smtClean="0">
                <a:solidFill>
                  <a:srgbClr val="C00000"/>
                </a:solidFill>
              </a:rPr>
              <a:t>Oran: %69,2</a:t>
            </a:r>
            <a:endParaRPr lang="tr-TR" sz="2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pt-BR" sz="2400" dirty="0">
                <a:solidFill>
                  <a:srgbClr val="0000CC"/>
                </a:solidFill>
              </a:rPr>
              <a:t>Ölçüt 2.</a:t>
            </a:r>
            <a:r>
              <a:rPr lang="pt-BR" sz="2400" dirty="0"/>
              <a:t> Program Eğitim </a:t>
            </a:r>
            <a:r>
              <a:rPr lang="pt-BR" sz="2400" dirty="0" smtClean="0"/>
              <a:t>Amaçları</a:t>
            </a:r>
            <a:r>
              <a:rPr lang="tr-TR" sz="2400" dirty="0" smtClean="0"/>
              <a:t>: </a:t>
            </a:r>
            <a:r>
              <a:rPr lang="tr-TR" sz="2400" dirty="0">
                <a:solidFill>
                  <a:srgbClr val="0000CC"/>
                </a:solidFill>
              </a:rPr>
              <a:t>7 alt ölçüt, Karşılanan: </a:t>
            </a:r>
            <a:r>
              <a:rPr lang="tr-TR" sz="2400" dirty="0" smtClean="0">
                <a:solidFill>
                  <a:srgbClr val="0000CC"/>
                </a:solidFill>
              </a:rPr>
              <a:t>4 </a:t>
            </a:r>
            <a:r>
              <a:rPr lang="tr-TR" sz="2400" dirty="0">
                <a:solidFill>
                  <a:srgbClr val="0000CC"/>
                </a:solidFill>
              </a:rPr>
              <a:t>Karşılanmayan: </a:t>
            </a:r>
            <a:r>
              <a:rPr lang="tr-TR" sz="2400" dirty="0" smtClean="0">
                <a:solidFill>
                  <a:srgbClr val="0000CC"/>
                </a:solidFill>
              </a:rPr>
              <a:t>3 </a:t>
            </a:r>
            <a:r>
              <a:rPr lang="tr-TR" sz="2400" dirty="0">
                <a:solidFill>
                  <a:srgbClr val="C00000"/>
                </a:solidFill>
              </a:rPr>
              <a:t>Oran: </a:t>
            </a:r>
            <a:r>
              <a:rPr lang="tr-TR" sz="2400" dirty="0" smtClean="0">
                <a:solidFill>
                  <a:srgbClr val="C00000"/>
                </a:solidFill>
              </a:rPr>
              <a:t>%57,1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</a:t>
            </a:r>
            <a:r>
              <a:rPr lang="tr-TR" sz="2400" dirty="0">
                <a:solidFill>
                  <a:srgbClr val="0000CC"/>
                </a:solidFill>
              </a:rPr>
              <a:t>3. </a:t>
            </a:r>
            <a:r>
              <a:rPr lang="tr-TR" sz="2400" dirty="0"/>
              <a:t>Program </a:t>
            </a:r>
            <a:r>
              <a:rPr lang="tr-TR" sz="2400" dirty="0" smtClean="0"/>
              <a:t>Çıktıları: </a:t>
            </a:r>
            <a:r>
              <a:rPr lang="tr-TR" sz="2400" dirty="0" smtClean="0">
                <a:solidFill>
                  <a:srgbClr val="0000CC"/>
                </a:solidFill>
              </a:rPr>
              <a:t>2 </a:t>
            </a:r>
            <a:r>
              <a:rPr lang="tr-TR" sz="2400" dirty="0">
                <a:solidFill>
                  <a:srgbClr val="0000CC"/>
                </a:solidFill>
              </a:rPr>
              <a:t>alt ölçüt, Karşılanan: </a:t>
            </a:r>
            <a:r>
              <a:rPr lang="tr-TR" sz="2400" dirty="0" smtClean="0">
                <a:solidFill>
                  <a:srgbClr val="0000CC"/>
                </a:solidFill>
              </a:rPr>
              <a:t>1 </a:t>
            </a:r>
            <a:r>
              <a:rPr lang="tr-TR" sz="2400" dirty="0">
                <a:solidFill>
                  <a:srgbClr val="0000CC"/>
                </a:solidFill>
              </a:rPr>
              <a:t>Karşılanmayan: 1 </a:t>
            </a:r>
            <a:r>
              <a:rPr lang="tr-TR" sz="2400" dirty="0">
                <a:solidFill>
                  <a:srgbClr val="C00000"/>
                </a:solidFill>
              </a:rPr>
              <a:t>Oran: </a:t>
            </a:r>
            <a:r>
              <a:rPr lang="tr-TR" sz="2400" dirty="0" smtClean="0">
                <a:solidFill>
                  <a:srgbClr val="C00000"/>
                </a:solidFill>
              </a:rPr>
              <a:t>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>
                <a:solidFill>
                  <a:srgbClr val="0000CC"/>
                </a:solidFill>
              </a:rPr>
              <a:t>Ölçüt 4.</a:t>
            </a:r>
            <a:r>
              <a:rPr lang="tr-TR" sz="2400" dirty="0"/>
              <a:t> Sürekli </a:t>
            </a:r>
            <a:r>
              <a:rPr lang="tr-TR" sz="2400" dirty="0" smtClean="0"/>
              <a:t>İyileştirme: </a:t>
            </a:r>
            <a:r>
              <a:rPr lang="tr-TR" sz="2400" dirty="0" smtClean="0">
                <a:solidFill>
                  <a:srgbClr val="0000CC"/>
                </a:solidFill>
              </a:rPr>
              <a:t>3 </a:t>
            </a:r>
            <a:r>
              <a:rPr lang="tr-TR" sz="2400" dirty="0">
                <a:solidFill>
                  <a:srgbClr val="0000CC"/>
                </a:solidFill>
              </a:rPr>
              <a:t>alt ölçüt, Karşılanan: </a:t>
            </a:r>
            <a:r>
              <a:rPr lang="tr-TR" sz="2400" dirty="0" smtClean="0">
                <a:solidFill>
                  <a:srgbClr val="0000CC"/>
                </a:solidFill>
              </a:rPr>
              <a:t>1 </a:t>
            </a:r>
            <a:r>
              <a:rPr lang="tr-TR" sz="2400" dirty="0">
                <a:solidFill>
                  <a:srgbClr val="0000CC"/>
                </a:solidFill>
              </a:rPr>
              <a:t>Karşılanmayan: </a:t>
            </a:r>
            <a:r>
              <a:rPr lang="tr-TR" sz="2400" dirty="0" smtClean="0">
                <a:solidFill>
                  <a:srgbClr val="0000CC"/>
                </a:solidFill>
              </a:rPr>
              <a:t>2 </a:t>
            </a:r>
            <a:r>
              <a:rPr lang="tr-TR" sz="2400" dirty="0">
                <a:solidFill>
                  <a:srgbClr val="C00000"/>
                </a:solidFill>
              </a:rPr>
              <a:t>Oran: </a:t>
            </a:r>
            <a:r>
              <a:rPr lang="tr-TR" sz="2400" dirty="0" smtClean="0">
                <a:solidFill>
                  <a:srgbClr val="C00000"/>
                </a:solidFill>
              </a:rPr>
              <a:t>%33,3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>
                <a:solidFill>
                  <a:srgbClr val="0000CC"/>
                </a:solidFill>
              </a:rPr>
              <a:t>Ölçüt 5.</a:t>
            </a:r>
            <a:r>
              <a:rPr lang="tr-TR" sz="2400" dirty="0"/>
              <a:t> Eğitim </a:t>
            </a:r>
            <a:r>
              <a:rPr lang="tr-TR" sz="2400" dirty="0" smtClean="0"/>
              <a:t>Planı: </a:t>
            </a:r>
            <a:r>
              <a:rPr lang="tr-TR" sz="2400" dirty="0" smtClean="0">
                <a:solidFill>
                  <a:srgbClr val="0000CC"/>
                </a:solidFill>
              </a:rPr>
              <a:t>6 </a:t>
            </a:r>
            <a:r>
              <a:rPr lang="tr-TR" sz="2400" dirty="0">
                <a:solidFill>
                  <a:srgbClr val="0000CC"/>
                </a:solidFill>
              </a:rPr>
              <a:t>alt ölçüt, Karşılanan: </a:t>
            </a:r>
            <a:r>
              <a:rPr lang="tr-TR" sz="2400" dirty="0" smtClean="0">
                <a:solidFill>
                  <a:srgbClr val="0000CC"/>
                </a:solidFill>
              </a:rPr>
              <a:t>3 </a:t>
            </a:r>
            <a:r>
              <a:rPr lang="tr-TR" sz="2400" dirty="0">
                <a:solidFill>
                  <a:srgbClr val="0000CC"/>
                </a:solidFill>
              </a:rPr>
              <a:t>Karşılanmayan: </a:t>
            </a:r>
            <a:r>
              <a:rPr lang="tr-TR" sz="2400" dirty="0" smtClean="0">
                <a:solidFill>
                  <a:srgbClr val="0000CC"/>
                </a:solidFill>
              </a:rPr>
              <a:t>3 </a:t>
            </a:r>
            <a:r>
              <a:rPr lang="tr-TR" sz="2400" dirty="0">
                <a:solidFill>
                  <a:srgbClr val="C00000"/>
                </a:solidFill>
              </a:rPr>
              <a:t>Oran: </a:t>
            </a:r>
            <a:r>
              <a:rPr lang="tr-TR" sz="2400" dirty="0" smtClean="0">
                <a:solidFill>
                  <a:srgbClr val="C00000"/>
                </a:solidFill>
              </a:rPr>
              <a:t>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>
                <a:solidFill>
                  <a:srgbClr val="0000CC"/>
                </a:solidFill>
              </a:rPr>
              <a:t>Ölçüt 6.</a:t>
            </a:r>
            <a:r>
              <a:rPr lang="tr-TR" sz="2400" dirty="0"/>
              <a:t> Öğretim </a:t>
            </a:r>
            <a:r>
              <a:rPr lang="tr-TR" sz="2400" dirty="0" smtClean="0"/>
              <a:t>Kadrosu: </a:t>
            </a:r>
            <a:r>
              <a:rPr lang="tr-TR" sz="2400" dirty="0" smtClean="0">
                <a:solidFill>
                  <a:srgbClr val="0000CC"/>
                </a:solidFill>
              </a:rPr>
              <a:t> 4 </a:t>
            </a:r>
            <a:r>
              <a:rPr lang="tr-TR" sz="2400" dirty="0">
                <a:solidFill>
                  <a:srgbClr val="0000CC"/>
                </a:solidFill>
              </a:rPr>
              <a:t>alt ölçüt, Karşılanan: 4 Karşılanmayan: </a:t>
            </a:r>
            <a:r>
              <a:rPr lang="tr-TR" sz="2400" dirty="0" smtClean="0">
                <a:solidFill>
                  <a:srgbClr val="0000CC"/>
                </a:solidFill>
              </a:rPr>
              <a:t>0 </a:t>
            </a:r>
            <a:r>
              <a:rPr lang="tr-TR" sz="2400" dirty="0">
                <a:solidFill>
                  <a:srgbClr val="C00000"/>
                </a:solidFill>
              </a:rPr>
              <a:t>Oran: </a:t>
            </a:r>
            <a:r>
              <a:rPr lang="tr-TR" sz="2400" dirty="0" smtClean="0">
                <a:solidFill>
                  <a:srgbClr val="C00000"/>
                </a:solidFill>
              </a:rPr>
              <a:t>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>
                <a:solidFill>
                  <a:srgbClr val="0000CC"/>
                </a:solidFill>
              </a:rPr>
              <a:t>Ölçüt 7. </a:t>
            </a:r>
            <a:r>
              <a:rPr lang="tr-TR" sz="2400" dirty="0" smtClean="0"/>
              <a:t>Altyapı: </a:t>
            </a:r>
            <a:r>
              <a:rPr lang="tr-TR" sz="2400" dirty="0" smtClean="0">
                <a:solidFill>
                  <a:srgbClr val="0000CC"/>
                </a:solidFill>
              </a:rPr>
              <a:t>6 </a:t>
            </a:r>
            <a:r>
              <a:rPr lang="tr-TR" sz="2400" dirty="0">
                <a:solidFill>
                  <a:srgbClr val="0000CC"/>
                </a:solidFill>
              </a:rPr>
              <a:t>alt ölçüt, Karşılanan: </a:t>
            </a:r>
            <a:r>
              <a:rPr lang="tr-TR" sz="2400" dirty="0" smtClean="0">
                <a:solidFill>
                  <a:srgbClr val="0000CC"/>
                </a:solidFill>
              </a:rPr>
              <a:t>4 </a:t>
            </a:r>
            <a:r>
              <a:rPr lang="tr-TR" sz="2400" dirty="0">
                <a:solidFill>
                  <a:srgbClr val="0000CC"/>
                </a:solidFill>
              </a:rPr>
              <a:t>Karşılanmayan: </a:t>
            </a:r>
            <a:r>
              <a:rPr lang="tr-TR" sz="2400" dirty="0" smtClean="0">
                <a:solidFill>
                  <a:srgbClr val="0000CC"/>
                </a:solidFill>
              </a:rPr>
              <a:t>2 </a:t>
            </a:r>
            <a:r>
              <a:rPr lang="tr-TR" sz="2400" dirty="0" smtClean="0">
                <a:solidFill>
                  <a:srgbClr val="C00000"/>
                </a:solidFill>
              </a:rPr>
              <a:t>Oran</a:t>
            </a:r>
            <a:r>
              <a:rPr lang="tr-TR" sz="2400" dirty="0">
                <a:solidFill>
                  <a:srgbClr val="C00000"/>
                </a:solidFill>
              </a:rPr>
              <a:t>: </a:t>
            </a:r>
            <a:r>
              <a:rPr lang="tr-TR" sz="2400" dirty="0" smtClean="0">
                <a:solidFill>
                  <a:srgbClr val="C00000"/>
                </a:solidFill>
              </a:rPr>
              <a:t>%66,67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>
                <a:solidFill>
                  <a:srgbClr val="0000CC"/>
                </a:solidFill>
              </a:rPr>
              <a:t>Ölçüt 8. </a:t>
            </a:r>
            <a:r>
              <a:rPr lang="tr-TR" sz="2400" dirty="0"/>
              <a:t>Yönetim ve İdari Birimlerin </a:t>
            </a:r>
            <a:r>
              <a:rPr lang="tr-TR" sz="2400" dirty="0" smtClean="0"/>
              <a:t>Yapısı: </a:t>
            </a:r>
            <a:r>
              <a:rPr lang="tr-TR" sz="2400" dirty="0" smtClean="0">
                <a:solidFill>
                  <a:srgbClr val="0000CC"/>
                </a:solidFill>
              </a:rPr>
              <a:t>4 </a:t>
            </a:r>
            <a:r>
              <a:rPr lang="tr-TR" sz="2400" dirty="0">
                <a:solidFill>
                  <a:srgbClr val="0000CC"/>
                </a:solidFill>
              </a:rPr>
              <a:t>alt ölçüt, Karşılanan: </a:t>
            </a:r>
            <a:r>
              <a:rPr lang="tr-TR" sz="2400" dirty="0" smtClean="0">
                <a:solidFill>
                  <a:srgbClr val="0000CC"/>
                </a:solidFill>
              </a:rPr>
              <a:t>2 </a:t>
            </a:r>
            <a:r>
              <a:rPr lang="tr-TR" sz="2400" dirty="0">
                <a:solidFill>
                  <a:srgbClr val="0000CC"/>
                </a:solidFill>
              </a:rPr>
              <a:t>Karşılanmayan: </a:t>
            </a:r>
            <a:r>
              <a:rPr lang="tr-TR" sz="2400" dirty="0" smtClean="0">
                <a:solidFill>
                  <a:srgbClr val="0000CC"/>
                </a:solidFill>
              </a:rPr>
              <a:t>2 </a:t>
            </a:r>
            <a:r>
              <a:rPr lang="tr-TR" sz="2400" dirty="0">
                <a:solidFill>
                  <a:srgbClr val="C00000"/>
                </a:solidFill>
              </a:rPr>
              <a:t>Oran: </a:t>
            </a:r>
            <a:r>
              <a:rPr lang="tr-TR" sz="2400" dirty="0" smtClean="0">
                <a:solidFill>
                  <a:srgbClr val="C00000"/>
                </a:solidFill>
              </a:rPr>
              <a:t>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>
                <a:solidFill>
                  <a:srgbClr val="0000CC"/>
                </a:solidFill>
              </a:rPr>
              <a:t>Ölçüt 9.</a:t>
            </a:r>
            <a:r>
              <a:rPr lang="tr-TR" sz="2400" dirty="0"/>
              <a:t> Programa Özgü </a:t>
            </a:r>
            <a:r>
              <a:rPr lang="tr-TR" sz="2400" dirty="0" smtClean="0"/>
              <a:t>Ölçütler: </a:t>
            </a:r>
            <a:r>
              <a:rPr lang="tr-TR" sz="2400" dirty="0" smtClean="0">
                <a:solidFill>
                  <a:srgbClr val="0000CC"/>
                </a:solidFill>
              </a:rPr>
              <a:t>1 </a:t>
            </a:r>
            <a:r>
              <a:rPr lang="tr-TR" sz="2400" dirty="0">
                <a:solidFill>
                  <a:srgbClr val="0000CC"/>
                </a:solidFill>
              </a:rPr>
              <a:t>alt ölçüt, Karşılanan: </a:t>
            </a:r>
            <a:r>
              <a:rPr lang="tr-TR" sz="2400" dirty="0" smtClean="0">
                <a:solidFill>
                  <a:srgbClr val="0000CC"/>
                </a:solidFill>
              </a:rPr>
              <a:t>0 </a:t>
            </a:r>
            <a:r>
              <a:rPr lang="tr-TR" sz="2400" dirty="0">
                <a:solidFill>
                  <a:srgbClr val="0000CC"/>
                </a:solidFill>
              </a:rPr>
              <a:t>Karşılanmayan: </a:t>
            </a:r>
            <a:r>
              <a:rPr lang="tr-TR" sz="2400" dirty="0" smtClean="0">
                <a:solidFill>
                  <a:srgbClr val="0000CC"/>
                </a:solidFill>
              </a:rPr>
              <a:t>1 </a:t>
            </a:r>
            <a:r>
              <a:rPr lang="tr-TR" sz="2400" dirty="0">
                <a:solidFill>
                  <a:srgbClr val="C00000"/>
                </a:solidFill>
              </a:rPr>
              <a:t>Oran: </a:t>
            </a:r>
            <a:r>
              <a:rPr lang="tr-TR" sz="2400" dirty="0" smtClean="0">
                <a:solidFill>
                  <a:srgbClr val="C00000"/>
                </a:solidFill>
              </a:rPr>
              <a:t>%0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014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01" y="737705"/>
            <a:ext cx="10427854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Bankacılık ve Sigortacılık 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81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 txBox="1">
            <a:spLocks/>
          </p:cNvSpPr>
          <p:nvPr/>
        </p:nvSpPr>
        <p:spPr>
          <a:xfrm>
            <a:off x="509451" y="1935551"/>
            <a:ext cx="11521440" cy="3759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Programın Ölçütleri Genel Karşılama Oranı;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tr-TR" dirty="0" smtClean="0">
                <a:solidFill>
                  <a:srgbClr val="0000CC"/>
                </a:solidFill>
              </a:rPr>
              <a:t>Toplam Alt Ölçüt: </a:t>
            </a:r>
            <a:r>
              <a:rPr lang="tr-TR" dirty="0" smtClean="0"/>
              <a:t>46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Karşılanan Ölçüt: </a:t>
            </a:r>
            <a:r>
              <a:rPr lang="tr-TR" dirty="0" smtClean="0"/>
              <a:t>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Karşılanmayan Ölçüt: </a:t>
            </a:r>
            <a:r>
              <a:rPr lang="tr-TR" dirty="0" smtClean="0"/>
              <a:t>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tr-TR" dirty="0" smtClean="0">
                <a:solidFill>
                  <a:srgbClr val="0000CC"/>
                </a:solidFill>
              </a:rPr>
              <a:t>Genel Karşılanma Oranı: </a:t>
            </a:r>
            <a:r>
              <a:rPr lang="tr-TR" dirty="0" smtClean="0"/>
              <a:t>%60,8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6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37705"/>
            <a:ext cx="10688319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Halkla İlişkiler ve Tanıtım 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82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 txBox="1">
            <a:spLocks/>
          </p:cNvSpPr>
          <p:nvPr/>
        </p:nvSpPr>
        <p:spPr>
          <a:xfrm>
            <a:off x="101602" y="1879986"/>
            <a:ext cx="11916228" cy="43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1. </a:t>
            </a:r>
            <a:r>
              <a:rPr lang="tr-TR" sz="2400" dirty="0" smtClean="0"/>
              <a:t>Öğrenciler: </a:t>
            </a:r>
            <a:r>
              <a:rPr lang="tr-TR" sz="2400" dirty="0" smtClean="0">
                <a:solidFill>
                  <a:srgbClr val="0000CC"/>
                </a:solidFill>
              </a:rPr>
              <a:t>13 alt ölçüt, Karşılanan: 10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%76,92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pt-BR" sz="2400" dirty="0" smtClean="0">
                <a:solidFill>
                  <a:srgbClr val="0000CC"/>
                </a:solidFill>
              </a:rPr>
              <a:t>Ölçüt 2.</a:t>
            </a:r>
            <a:r>
              <a:rPr lang="pt-BR" sz="2400" dirty="0" smtClean="0"/>
              <a:t> Program Eğitim Amaçları</a:t>
            </a:r>
            <a:r>
              <a:rPr lang="tr-TR" sz="2400" dirty="0" smtClean="0"/>
              <a:t>: </a:t>
            </a:r>
            <a:r>
              <a:rPr lang="tr-TR" sz="2400" dirty="0" smtClean="0">
                <a:solidFill>
                  <a:srgbClr val="0000CC"/>
                </a:solidFill>
              </a:rPr>
              <a:t>7 alt ölçüt, Karşılanan: 4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%57,1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3. </a:t>
            </a:r>
            <a:r>
              <a:rPr lang="tr-TR" sz="2400" dirty="0" smtClean="0"/>
              <a:t>Program Çıktıları: </a:t>
            </a:r>
            <a:r>
              <a:rPr lang="tr-TR" sz="2400" dirty="0" smtClean="0">
                <a:solidFill>
                  <a:srgbClr val="0000CC"/>
                </a:solidFill>
              </a:rPr>
              <a:t>2 alt ölçüt, Karşılanan: 1 Karşılanmayan: 1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4.</a:t>
            </a:r>
            <a:r>
              <a:rPr lang="tr-TR" sz="2400" dirty="0" smtClean="0"/>
              <a:t> Sürekli İyileştirme: </a:t>
            </a:r>
            <a:r>
              <a:rPr lang="tr-TR" sz="2400" dirty="0" smtClean="0">
                <a:solidFill>
                  <a:srgbClr val="0000CC"/>
                </a:solidFill>
              </a:rPr>
              <a:t>3 alt ölçüt, Karşılanan: 1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%33,3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5.</a:t>
            </a:r>
            <a:r>
              <a:rPr lang="tr-TR" sz="2400" dirty="0" smtClean="0"/>
              <a:t> Eğitim Planı: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 3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6.</a:t>
            </a:r>
            <a:r>
              <a:rPr lang="tr-TR" sz="2400" dirty="0" smtClean="0"/>
              <a:t> Öğretim Kadrosu: </a:t>
            </a:r>
            <a:r>
              <a:rPr lang="tr-TR" sz="2400" dirty="0" smtClean="0">
                <a:solidFill>
                  <a:srgbClr val="0000CC"/>
                </a:solidFill>
              </a:rPr>
              <a:t> 4 alt ölçüt, Karşılanan: 4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7. </a:t>
            </a:r>
            <a:r>
              <a:rPr lang="tr-TR" sz="2400" dirty="0" smtClean="0"/>
              <a:t>Altyapı: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 4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%66,67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8. </a:t>
            </a:r>
            <a:r>
              <a:rPr lang="tr-TR" sz="2400" dirty="0" smtClean="0"/>
              <a:t>Yönetim ve İdari Birimlerin Yapısı: </a:t>
            </a:r>
            <a:r>
              <a:rPr lang="tr-TR" sz="2400" dirty="0" smtClean="0">
                <a:solidFill>
                  <a:srgbClr val="0000CC"/>
                </a:solidFill>
              </a:rPr>
              <a:t>4 alt ölçüt, Karşılanan: 2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9.</a:t>
            </a:r>
            <a:r>
              <a:rPr lang="tr-TR" sz="2400" dirty="0" smtClean="0"/>
              <a:t> Programa Özgü Ölçütler: </a:t>
            </a:r>
            <a:r>
              <a:rPr lang="tr-TR" sz="2400" dirty="0" smtClean="0">
                <a:solidFill>
                  <a:srgbClr val="0000CC"/>
                </a:solidFill>
              </a:rPr>
              <a:t>1 alt ölçüt, Karşılanan: 1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943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88391"/>
            <a:ext cx="10675256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3333FF"/>
                </a:solidFill>
              </a:rPr>
              <a:t>Halkla İlişkiler ve Tanıtım Program Akreditasyon Hazırlık Çalışmaları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83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907177"/>
            <a:ext cx="10896600" cy="3879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Programın Ölçütleri Genel Karşılama Oranı;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Toplam Alt Ölçüt: </a:t>
            </a:r>
            <a:r>
              <a:rPr lang="tr-TR" dirty="0" smtClean="0"/>
              <a:t>46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Karşılanan Ölçüt: </a:t>
            </a:r>
            <a:r>
              <a:rPr lang="tr-TR" dirty="0"/>
              <a:t>3</a:t>
            </a:r>
            <a:r>
              <a:rPr lang="tr-TR" dirty="0" smtClean="0"/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Karşılanmayan Ölçüt: </a:t>
            </a:r>
            <a:r>
              <a:rPr lang="tr-TR" dirty="0" smtClean="0"/>
              <a:t>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Genel Karşılanma Oranı: </a:t>
            </a:r>
            <a:r>
              <a:rPr lang="tr-TR" dirty="0" smtClean="0"/>
              <a:t>%65,21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93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37705"/>
            <a:ext cx="10688319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Maliye 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84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 txBox="1">
            <a:spLocks/>
          </p:cNvSpPr>
          <p:nvPr/>
        </p:nvSpPr>
        <p:spPr>
          <a:xfrm>
            <a:off x="101602" y="1879986"/>
            <a:ext cx="11916228" cy="43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1. </a:t>
            </a:r>
            <a:r>
              <a:rPr lang="tr-TR" sz="2400" dirty="0" smtClean="0"/>
              <a:t>Öğrenciler: </a:t>
            </a:r>
            <a:r>
              <a:rPr lang="tr-TR" sz="2400" dirty="0" smtClean="0">
                <a:solidFill>
                  <a:srgbClr val="0000CC"/>
                </a:solidFill>
              </a:rPr>
              <a:t>13 alt ölçüt, Karşılanan: 8 Karşılanmayan: 5 </a:t>
            </a:r>
            <a:r>
              <a:rPr lang="tr-TR" sz="2400" dirty="0" smtClean="0">
                <a:solidFill>
                  <a:srgbClr val="C00000"/>
                </a:solidFill>
              </a:rPr>
              <a:t>Oran: %61,53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pt-BR" sz="2400" dirty="0" smtClean="0">
                <a:solidFill>
                  <a:srgbClr val="0000CC"/>
                </a:solidFill>
              </a:rPr>
              <a:t>Ölçüt 2.</a:t>
            </a:r>
            <a:r>
              <a:rPr lang="pt-BR" sz="2400" dirty="0" smtClean="0"/>
              <a:t> Program Eğitim Amaçları</a:t>
            </a:r>
            <a:r>
              <a:rPr lang="tr-TR" sz="2400" dirty="0" smtClean="0"/>
              <a:t>: </a:t>
            </a:r>
            <a:r>
              <a:rPr lang="tr-TR" sz="2400" dirty="0" smtClean="0">
                <a:solidFill>
                  <a:srgbClr val="0000CC"/>
                </a:solidFill>
              </a:rPr>
              <a:t>7 alt ölçüt, Karşılanan: 4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%57,1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3. </a:t>
            </a:r>
            <a:r>
              <a:rPr lang="tr-TR" sz="2400" dirty="0" smtClean="0"/>
              <a:t>Program Çıktıları: </a:t>
            </a:r>
            <a:r>
              <a:rPr lang="tr-TR" sz="2400" dirty="0" smtClean="0">
                <a:solidFill>
                  <a:srgbClr val="0000CC"/>
                </a:solidFill>
              </a:rPr>
              <a:t>2 alt ölçüt, Karşılanan: 1 Karşılanmayan: 1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4.</a:t>
            </a:r>
            <a:r>
              <a:rPr lang="tr-TR" sz="2400" dirty="0" smtClean="0"/>
              <a:t> Sürekli İyileştirme: </a:t>
            </a:r>
            <a:r>
              <a:rPr lang="tr-TR" sz="2400" dirty="0" smtClean="0">
                <a:solidFill>
                  <a:srgbClr val="0000CC"/>
                </a:solidFill>
              </a:rPr>
              <a:t>3 alt ölçüt, Karşılanan: 1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%33,3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5.</a:t>
            </a:r>
            <a:r>
              <a:rPr lang="tr-TR" sz="2400" dirty="0" smtClean="0"/>
              <a:t> Eğitim Planı: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Karşılanan:3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6.</a:t>
            </a:r>
            <a:r>
              <a:rPr lang="tr-TR" sz="2400" dirty="0" smtClean="0"/>
              <a:t> Öğretim Kadrosu: </a:t>
            </a:r>
            <a:r>
              <a:rPr lang="tr-TR" sz="2400" dirty="0" smtClean="0">
                <a:solidFill>
                  <a:srgbClr val="0000CC"/>
                </a:solidFill>
              </a:rPr>
              <a:t> 4 alt ölçüt, Karşılanan: 4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7. </a:t>
            </a:r>
            <a:r>
              <a:rPr lang="tr-TR" sz="2400" dirty="0" smtClean="0"/>
              <a:t>Altyapı: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 4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%66,67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8. </a:t>
            </a:r>
            <a:r>
              <a:rPr lang="tr-TR" sz="2400" dirty="0" smtClean="0"/>
              <a:t>Yönetim ve İdari Birimlerin Yapısı: </a:t>
            </a:r>
            <a:r>
              <a:rPr lang="tr-TR" sz="2400" dirty="0" smtClean="0">
                <a:solidFill>
                  <a:srgbClr val="0000CC"/>
                </a:solidFill>
              </a:rPr>
              <a:t>4 alt ölçüt, Karşılanan: 2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9.</a:t>
            </a:r>
            <a:r>
              <a:rPr lang="tr-TR" sz="2400" dirty="0" smtClean="0"/>
              <a:t> Programa Özgü Ölçütler: </a:t>
            </a:r>
            <a:r>
              <a:rPr lang="tr-TR" sz="2400" dirty="0" smtClean="0">
                <a:solidFill>
                  <a:srgbClr val="0000CC"/>
                </a:solidFill>
              </a:rPr>
              <a:t>1 alt ölçüt, Karşılanan: 1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677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88391"/>
            <a:ext cx="10675256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Maliye </a:t>
            </a:r>
            <a:r>
              <a:rPr lang="tr-TR" sz="3200" b="1" dirty="0">
                <a:solidFill>
                  <a:srgbClr val="3333FF"/>
                </a:solidFill>
              </a:rPr>
              <a:t>Program Akreditasyon Hazırlık Çalışmaları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85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907177"/>
            <a:ext cx="10896600" cy="3879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Programın Ölçütleri Genel Karşılama Oranı;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Toplam Alt Ölçüt: </a:t>
            </a:r>
            <a:r>
              <a:rPr lang="tr-TR" dirty="0" smtClean="0"/>
              <a:t>46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Karşılanan Ölçüt: </a:t>
            </a:r>
            <a:r>
              <a:rPr lang="tr-TR" dirty="0" smtClean="0"/>
              <a:t>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Karşılanmayan Ölçüt: </a:t>
            </a:r>
            <a:r>
              <a:rPr lang="tr-TR" dirty="0" smtClean="0"/>
              <a:t>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Genel Karşılanma Oranı: </a:t>
            </a:r>
            <a:r>
              <a:rPr lang="tr-TR" dirty="0" smtClean="0"/>
              <a:t>%58,69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3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37705"/>
            <a:ext cx="10688319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İşletme Yönetimi 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86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 txBox="1">
            <a:spLocks/>
          </p:cNvSpPr>
          <p:nvPr/>
        </p:nvSpPr>
        <p:spPr>
          <a:xfrm>
            <a:off x="101602" y="1879986"/>
            <a:ext cx="11916228" cy="43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1. </a:t>
            </a:r>
            <a:r>
              <a:rPr lang="tr-TR" sz="2400" dirty="0" smtClean="0"/>
              <a:t>Öğrenciler: </a:t>
            </a:r>
            <a:r>
              <a:rPr lang="tr-TR" sz="2400" dirty="0" smtClean="0">
                <a:solidFill>
                  <a:srgbClr val="0000CC"/>
                </a:solidFill>
              </a:rPr>
              <a:t>13 alt ölçüt, Karşılanan: 8 Karşılanmayan: 5 </a:t>
            </a:r>
            <a:r>
              <a:rPr lang="tr-TR" sz="2400" dirty="0" smtClean="0">
                <a:solidFill>
                  <a:srgbClr val="C00000"/>
                </a:solidFill>
              </a:rPr>
              <a:t>Oran: %61,53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pt-BR" sz="2400" dirty="0" smtClean="0">
                <a:solidFill>
                  <a:srgbClr val="0000CC"/>
                </a:solidFill>
              </a:rPr>
              <a:t>Ölçüt 2.</a:t>
            </a:r>
            <a:r>
              <a:rPr lang="pt-BR" sz="2400" dirty="0" smtClean="0"/>
              <a:t> Program Eğitim Amaçları</a:t>
            </a:r>
            <a:r>
              <a:rPr lang="tr-TR" sz="2400" dirty="0" smtClean="0"/>
              <a:t>: </a:t>
            </a:r>
            <a:r>
              <a:rPr lang="tr-TR" sz="2400" dirty="0" smtClean="0">
                <a:solidFill>
                  <a:srgbClr val="0000CC"/>
                </a:solidFill>
              </a:rPr>
              <a:t>7 alt ölçüt, Karşılanan: 4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%54,14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3. </a:t>
            </a:r>
            <a:r>
              <a:rPr lang="tr-TR" sz="2400" dirty="0" smtClean="0"/>
              <a:t>Program Çıktıları: </a:t>
            </a:r>
            <a:r>
              <a:rPr lang="tr-TR" sz="2400" dirty="0" smtClean="0">
                <a:solidFill>
                  <a:srgbClr val="0000CC"/>
                </a:solidFill>
              </a:rPr>
              <a:t>2 alt ölçüt, Karşılanan: 1 Karşılanmayan: 1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4.</a:t>
            </a:r>
            <a:r>
              <a:rPr lang="tr-TR" sz="2400" dirty="0" smtClean="0"/>
              <a:t> Sürekli İyileştirme: </a:t>
            </a:r>
            <a:r>
              <a:rPr lang="tr-TR" sz="2400" dirty="0" smtClean="0">
                <a:solidFill>
                  <a:srgbClr val="0000CC"/>
                </a:solidFill>
              </a:rPr>
              <a:t>3 alt ölçüt, Karşılanan: 1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%33,3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5.</a:t>
            </a:r>
            <a:r>
              <a:rPr lang="tr-TR" sz="2400" dirty="0" smtClean="0"/>
              <a:t> Eğitim Planı: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 3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6.</a:t>
            </a:r>
            <a:r>
              <a:rPr lang="tr-TR" sz="2400" dirty="0" smtClean="0"/>
              <a:t> Öğretim Kadrosu: </a:t>
            </a:r>
            <a:r>
              <a:rPr lang="tr-TR" sz="2400" dirty="0" smtClean="0">
                <a:solidFill>
                  <a:srgbClr val="0000CC"/>
                </a:solidFill>
              </a:rPr>
              <a:t> 4 alt ölçüt, Karşılanan: 4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7. </a:t>
            </a:r>
            <a:r>
              <a:rPr lang="tr-TR" sz="2400" dirty="0" smtClean="0"/>
              <a:t>Altyapı: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 4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%66,67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8. </a:t>
            </a:r>
            <a:r>
              <a:rPr lang="tr-TR" sz="2400" dirty="0" smtClean="0"/>
              <a:t>Yönetim ve İdari Birimlerin Yapısı: </a:t>
            </a:r>
            <a:r>
              <a:rPr lang="tr-TR" sz="2400" dirty="0" smtClean="0">
                <a:solidFill>
                  <a:srgbClr val="0000CC"/>
                </a:solidFill>
              </a:rPr>
              <a:t>4 alt ölçüt, Karşılanan: 2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9.</a:t>
            </a:r>
            <a:r>
              <a:rPr lang="tr-TR" sz="2400" dirty="0" smtClean="0"/>
              <a:t> Programa Özgü Ölçütler: </a:t>
            </a:r>
            <a:r>
              <a:rPr lang="tr-TR" sz="2400" dirty="0" smtClean="0">
                <a:solidFill>
                  <a:srgbClr val="0000CC"/>
                </a:solidFill>
              </a:rPr>
              <a:t>1 alt ölçüt, Karşılanan: 1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25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88391"/>
            <a:ext cx="10675256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İşletme Yönetimi Program </a:t>
            </a:r>
            <a:r>
              <a:rPr lang="tr-TR" sz="3200" b="1" dirty="0">
                <a:solidFill>
                  <a:srgbClr val="3333FF"/>
                </a:solidFill>
              </a:rPr>
              <a:t>Akreditasyon Hazırlık Çalışmaları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87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907177"/>
            <a:ext cx="10896600" cy="3879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Programın Ölçütleri Genel Karşılama Oranı;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Toplam Alt Ölçüt: </a:t>
            </a:r>
            <a:r>
              <a:rPr lang="tr-TR" dirty="0" smtClean="0"/>
              <a:t>46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Karşılanan Ölçüt: </a:t>
            </a:r>
            <a:r>
              <a:rPr lang="tr-TR" dirty="0" smtClean="0"/>
              <a:t>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Karşılanmayan Ölçüt: </a:t>
            </a:r>
            <a:r>
              <a:rPr lang="tr-TR" dirty="0" smtClean="0"/>
              <a:t>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Genel Karşılanma Oranı: </a:t>
            </a:r>
            <a:r>
              <a:rPr lang="tr-TR" dirty="0" smtClean="0"/>
              <a:t>%60,18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04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37705"/>
            <a:ext cx="10688319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Muhasebe ve Vergi Uygulamaları 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88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 txBox="1">
            <a:spLocks/>
          </p:cNvSpPr>
          <p:nvPr/>
        </p:nvSpPr>
        <p:spPr>
          <a:xfrm>
            <a:off x="101602" y="1879986"/>
            <a:ext cx="11916228" cy="43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1. </a:t>
            </a:r>
            <a:r>
              <a:rPr lang="tr-TR" sz="2400" dirty="0" smtClean="0"/>
              <a:t>Öğrenciler: </a:t>
            </a:r>
            <a:r>
              <a:rPr lang="tr-TR" sz="2400" dirty="0" smtClean="0">
                <a:solidFill>
                  <a:srgbClr val="0000CC"/>
                </a:solidFill>
              </a:rPr>
              <a:t>13 alt ölçüt, Karşılanan: 9 Karşılanmayan: 4 </a:t>
            </a:r>
            <a:r>
              <a:rPr lang="tr-TR" sz="2400" dirty="0" smtClean="0">
                <a:solidFill>
                  <a:srgbClr val="C00000"/>
                </a:solidFill>
              </a:rPr>
              <a:t>Oran: %69,23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pt-BR" sz="2400" dirty="0" smtClean="0">
                <a:solidFill>
                  <a:srgbClr val="0000CC"/>
                </a:solidFill>
              </a:rPr>
              <a:t>Ölçüt 2.</a:t>
            </a:r>
            <a:r>
              <a:rPr lang="pt-BR" sz="2400" dirty="0" smtClean="0"/>
              <a:t> Program Eğitim Amaçları</a:t>
            </a:r>
            <a:r>
              <a:rPr lang="tr-TR" sz="2400" dirty="0" smtClean="0"/>
              <a:t>: </a:t>
            </a:r>
            <a:r>
              <a:rPr lang="tr-TR" sz="2400" dirty="0" smtClean="0">
                <a:solidFill>
                  <a:srgbClr val="0000CC"/>
                </a:solidFill>
              </a:rPr>
              <a:t>7 alt ölçüt, Karşılanan: 4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%54,14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3. </a:t>
            </a:r>
            <a:r>
              <a:rPr lang="tr-TR" sz="2400" dirty="0" smtClean="0"/>
              <a:t>Program Çıktıları: </a:t>
            </a:r>
            <a:r>
              <a:rPr lang="tr-TR" sz="2400" dirty="0" smtClean="0">
                <a:solidFill>
                  <a:srgbClr val="0000CC"/>
                </a:solidFill>
              </a:rPr>
              <a:t>2 alt ölçüt, Karşılanan: 1 Karşılanmayan: 1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4.</a:t>
            </a:r>
            <a:r>
              <a:rPr lang="tr-TR" sz="2400" dirty="0" smtClean="0"/>
              <a:t> Sürekli İyileştirme: </a:t>
            </a:r>
            <a:r>
              <a:rPr lang="tr-TR" sz="2400" dirty="0" smtClean="0">
                <a:solidFill>
                  <a:srgbClr val="0000CC"/>
                </a:solidFill>
              </a:rPr>
              <a:t>3 alt ölçüt, Karşılanan: 1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%33,3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5.</a:t>
            </a:r>
            <a:r>
              <a:rPr lang="tr-TR" sz="2400" dirty="0" smtClean="0"/>
              <a:t> Eğitim Planı: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 3 Karşılanmayan: 3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6.</a:t>
            </a:r>
            <a:r>
              <a:rPr lang="tr-TR" sz="2400" dirty="0" smtClean="0"/>
              <a:t> Öğretim Kadrosu: </a:t>
            </a:r>
            <a:r>
              <a:rPr lang="tr-TR" sz="2400" dirty="0" smtClean="0">
                <a:solidFill>
                  <a:srgbClr val="0000CC"/>
                </a:solidFill>
              </a:rPr>
              <a:t> 4 alt ölçüt, Karşılanan: 4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7. </a:t>
            </a:r>
            <a:r>
              <a:rPr lang="tr-TR" sz="2400" dirty="0" smtClean="0"/>
              <a:t>Altyapı: </a:t>
            </a:r>
            <a:r>
              <a:rPr lang="tr-TR" sz="2400" dirty="0" smtClean="0">
                <a:solidFill>
                  <a:srgbClr val="0000CC"/>
                </a:solidFill>
              </a:rPr>
              <a:t>6 alt ölçüt, Karşılanan: 4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%66,67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8. </a:t>
            </a:r>
            <a:r>
              <a:rPr lang="tr-TR" sz="2400" dirty="0" smtClean="0"/>
              <a:t>Yönetim ve İdari Birimlerin Yapısı: </a:t>
            </a:r>
            <a:r>
              <a:rPr lang="tr-TR" sz="2400" dirty="0" smtClean="0">
                <a:solidFill>
                  <a:srgbClr val="0000CC"/>
                </a:solidFill>
              </a:rPr>
              <a:t>4 alt ölçüt, Karşılanan: 2 Karşılanmayan: 2 </a:t>
            </a:r>
            <a:r>
              <a:rPr lang="tr-TR" sz="2400" dirty="0" smtClean="0">
                <a:solidFill>
                  <a:srgbClr val="C00000"/>
                </a:solidFill>
              </a:rPr>
              <a:t>Oran: %50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dirty="0" smtClean="0">
                <a:solidFill>
                  <a:srgbClr val="0000CC"/>
                </a:solidFill>
              </a:rPr>
              <a:t>Ölçüt 9.</a:t>
            </a:r>
            <a:r>
              <a:rPr lang="tr-TR" sz="2400" dirty="0" smtClean="0"/>
              <a:t> Programa Özgü Ölçütler: </a:t>
            </a:r>
            <a:r>
              <a:rPr lang="tr-TR" sz="2400" dirty="0" smtClean="0">
                <a:solidFill>
                  <a:srgbClr val="0000CC"/>
                </a:solidFill>
              </a:rPr>
              <a:t>1 alt ölçüt, Karşılanan: 1 Karşılanmayan: 0 </a:t>
            </a:r>
            <a:r>
              <a:rPr lang="tr-TR" sz="2400" dirty="0" smtClean="0">
                <a:solidFill>
                  <a:srgbClr val="C00000"/>
                </a:solidFill>
              </a:rPr>
              <a:t>Oran: %100</a:t>
            </a:r>
            <a:endParaRPr lang="tr-T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947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88391"/>
            <a:ext cx="10675256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Muhasebe ve Vergi Uygulamaları Program </a:t>
            </a:r>
            <a:r>
              <a:rPr lang="tr-TR" sz="3200" b="1" dirty="0">
                <a:solidFill>
                  <a:srgbClr val="3333FF"/>
                </a:solidFill>
              </a:rPr>
              <a:t>Akreditasyon Hazırlık Çalışmaları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89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E60FE85E-36B3-4376-95FB-F99EA17F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907177"/>
            <a:ext cx="10896600" cy="3879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dirty="0" smtClean="0"/>
              <a:t>Programın Ölçütleri Genel Karşılama Oranı;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Toplam Alt Ölçüt: </a:t>
            </a:r>
            <a:r>
              <a:rPr lang="tr-TR" dirty="0" smtClean="0"/>
              <a:t>46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Karşılanan Ölçüt: </a:t>
            </a:r>
            <a:r>
              <a:rPr lang="tr-TR" dirty="0" smtClean="0"/>
              <a:t>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Karşılanmayan Ölçüt: </a:t>
            </a:r>
            <a:r>
              <a:rPr lang="tr-TR" dirty="0" smtClean="0"/>
              <a:t>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tr-TR" dirty="0" smtClean="0">
                <a:solidFill>
                  <a:srgbClr val="0000CC"/>
                </a:solidFill>
              </a:rPr>
              <a:t>Genel Karşılanma Oranı: </a:t>
            </a:r>
            <a:r>
              <a:rPr lang="tr-TR" dirty="0" smtClean="0"/>
              <a:t>%63,04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2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865079"/>
            <a:ext cx="10353963" cy="58834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Akademik Personel Sayısı (Birim Düzeyi)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13.01.2026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10311"/>
              </p:ext>
            </p:extLst>
          </p:nvPr>
        </p:nvGraphicFramePr>
        <p:xfrm>
          <a:off x="517232" y="2170544"/>
          <a:ext cx="11286840" cy="30915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035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371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50586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5058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41618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41618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3494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4570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0349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73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 3</a:t>
                      </a:r>
                      <a:endParaRPr lang="tr-TR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7</a:t>
                      </a:r>
                      <a:endParaRPr lang="tr-TR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16</a:t>
                      </a:r>
                      <a:endParaRPr lang="tr-TR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16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36" y="822035"/>
            <a:ext cx="8872010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693845"/>
            <a:ext cx="11865335" cy="41844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>
                <a:solidFill>
                  <a:srgbClr val="485793"/>
                </a:solidFill>
              </a:rPr>
              <a:t>A. LİDERLİK, YÖNETİM VE </a:t>
            </a:r>
            <a:r>
              <a:rPr lang="tr-TR" sz="3200" dirty="0" smtClean="0">
                <a:solidFill>
                  <a:srgbClr val="485793"/>
                </a:solidFill>
              </a:rPr>
              <a:t>KALİTE</a:t>
            </a:r>
          </a:p>
          <a:p>
            <a:r>
              <a:rPr lang="tr-TR" sz="1400" dirty="0"/>
              <a:t>Yönetişim modeli ve idari yapının 2547 sayılı Kanun ve ilgili mevzuat çerçevesinde yapılandırılmış olması</a:t>
            </a:r>
          </a:p>
          <a:p>
            <a:r>
              <a:rPr lang="tr-TR" sz="1400" dirty="0"/>
              <a:t>Yüksekokul Kurulu ve Yönetim Kurulu karar süreçlerinin açık biçimde tanımlanmış olması; görev tanımları ve iş akışlarının belirlenmiş bulunması</a:t>
            </a:r>
          </a:p>
          <a:p>
            <a:r>
              <a:rPr lang="tr-TR" sz="1400" dirty="0" err="1"/>
              <a:t>Operasyonel</a:t>
            </a:r>
            <a:r>
              <a:rPr lang="tr-TR" sz="1400" dirty="0"/>
              <a:t> süreçlerin büyük bölümünün UBYS üzerinden yürütülmesi; güçlü dijital altyapının (UBYS, EDUROAM, </a:t>
            </a:r>
            <a:r>
              <a:rPr lang="tr-TR" sz="1400" dirty="0" err="1"/>
              <a:t>OneDrive</a:t>
            </a:r>
            <a:r>
              <a:rPr lang="tr-TR" sz="1400" dirty="0"/>
              <a:t> vb.) etkin kullanımı</a:t>
            </a:r>
          </a:p>
          <a:p>
            <a:r>
              <a:rPr lang="tr-TR" sz="1400" dirty="0"/>
              <a:t>Liderlik düzeyinde kalite kültürünün sahiplenilmesi; kurul ve komisyon yapılanmalarının oluşturulmuş olması</a:t>
            </a:r>
          </a:p>
          <a:p>
            <a:r>
              <a:rPr lang="tr-TR" sz="1400" dirty="0"/>
              <a:t>Web sitesi ve sosyal medya aracılığıyla şeffaf bilgilendirme ve güncel içerik paylaşımı</a:t>
            </a:r>
          </a:p>
          <a:p>
            <a:r>
              <a:rPr lang="tr-TR" sz="1400" dirty="0"/>
              <a:t>Memnuniyet anketleri, danışmanlık görüşmeleri ile şikâyet/öneri kanalları üzerinden geri bildirimlerin toplanması</a:t>
            </a:r>
          </a:p>
          <a:p>
            <a:r>
              <a:rPr lang="tr-TR" sz="1400" dirty="0"/>
              <a:t>Kaymakamlık, Belediye, üniversiteler ve sektör temsilcileri gibi dış paydaşlarla düzenli iş birliği ve danışma kurulu yapılanmasının bulunması</a:t>
            </a:r>
          </a:p>
          <a:p>
            <a:r>
              <a:rPr lang="tr-TR" sz="1400" dirty="0"/>
              <a:t>Mezun izleme sistemine yönelik altyapı ve hazırlık çalışmalarının başlatılmış olması</a:t>
            </a:r>
          </a:p>
          <a:p>
            <a:r>
              <a:rPr lang="tr-TR" sz="1400" dirty="0"/>
              <a:t>Süreç ve alt süreç tanımlarının yapılmış olması ve performans veri sistemi ile izleme yaklaşımının benimsenmesi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90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36" y="822035"/>
            <a:ext cx="8872010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693845"/>
            <a:ext cx="11865335" cy="41844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>
                <a:solidFill>
                  <a:srgbClr val="485793"/>
                </a:solidFill>
              </a:rPr>
              <a:t>B</a:t>
            </a:r>
            <a:r>
              <a:rPr lang="tr-TR" sz="3200" dirty="0">
                <a:solidFill>
                  <a:srgbClr val="485793"/>
                </a:solidFill>
              </a:rPr>
              <a:t>. EĞİTİM VE </a:t>
            </a:r>
            <a:r>
              <a:rPr lang="tr-TR" sz="3200" dirty="0" smtClean="0">
                <a:solidFill>
                  <a:srgbClr val="485793"/>
                </a:solidFill>
              </a:rPr>
              <a:t>ÖĞRETİM</a:t>
            </a:r>
          </a:p>
          <a:p>
            <a:r>
              <a:rPr lang="tr-TR" sz="1400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Akademik </a:t>
            </a: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kadronun gelişime açık yapısı ve birimler arası ders görevlendirme esnekliği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Eğitim-öğretimde teşvik ve ödüllendirme yaklaşımını geliştirmeye yönelik kurumsal irade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Mezunlarla iletişimin sürdürülmesine yönelik yaklaşımın bulunması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Akademik destek ve kariyer hizmetlerini yapılandırmaya yönelik uygulamaların varlığı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Staj süreçlerinde öğrencilere rehberlik ve bilgilendirme yapılması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Dezavantajlı gruplara yönelik fiziksel erişilebilirlik unsurlarının bulunması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Öğrenci gelişimini destekleyici etkinlik ve programların düzenlenmesi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91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36" y="822035"/>
            <a:ext cx="8872010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693845"/>
            <a:ext cx="11865335" cy="41844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>
                <a:solidFill>
                  <a:srgbClr val="485793"/>
                </a:solidFill>
              </a:rPr>
              <a:t>C</a:t>
            </a:r>
            <a:r>
              <a:rPr lang="tr-TR" sz="3200" dirty="0" smtClean="0">
                <a:solidFill>
                  <a:srgbClr val="485793"/>
                </a:solidFill>
              </a:rPr>
              <a:t>. </a:t>
            </a:r>
            <a:r>
              <a:rPr lang="tr-TR" sz="3200" dirty="0">
                <a:solidFill>
                  <a:srgbClr val="485793"/>
                </a:solidFill>
              </a:rPr>
              <a:t>ARAŞTIRMA VE </a:t>
            </a:r>
            <a:r>
              <a:rPr lang="tr-TR" sz="3200" dirty="0" smtClean="0">
                <a:solidFill>
                  <a:srgbClr val="485793"/>
                </a:solidFill>
              </a:rPr>
              <a:t>GELİŞTİRME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Araştırma yönetiminin üniversite ölçeğinde koordineli yürütülmesi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Bilimsel etkinliklere katılımın idari açıdan desteklenmesi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Öğretim elemanlarının proje yazma eğitimlerine katılım göstermiş olması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Araştırma performansının izlenmesine yönelik veri sistemlerinin kullanılması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36" y="822035"/>
            <a:ext cx="8872010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693845"/>
            <a:ext cx="11865335" cy="41844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>
                <a:solidFill>
                  <a:srgbClr val="485793"/>
                </a:solidFill>
              </a:rPr>
              <a:t>D. </a:t>
            </a:r>
            <a:r>
              <a:rPr lang="tr-TR" sz="3200" b="1" dirty="0">
                <a:solidFill>
                  <a:srgbClr val="212529"/>
                </a:solidFill>
                <a:latin typeface="Times New Roman" panose="02020603050405020304" pitchFamily="18" charset="0"/>
              </a:rPr>
              <a:t>TOPLUMSAL </a:t>
            </a:r>
            <a:r>
              <a:rPr lang="tr-TR" sz="3200" b="1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KATKI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“Sıfır Atık” ve “Kan Bağışı” gibi faaliyetlerle toplumsal katkı farkındalığının oluşmuş olması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Toplumsal katkıya yönelik kurumsal farkındalığın bulunması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Sıfır Atık Komisyonu ve uygulama örneklerinin varlığı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Toplumsal Katkı Komisyonu’nun kalite yapısı ile ilişkilendirilmesi</a:t>
            </a: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>
                <a:solidFill>
                  <a:srgbClr val="212529"/>
                </a:solidFill>
                <a:latin typeface="Times New Roman" panose="02020603050405020304" pitchFamily="18" charset="0"/>
              </a:rPr>
              <a:t>A. LİDERLİK, YÖNETİM VE </a:t>
            </a:r>
            <a:r>
              <a:rPr lang="tr-TR" sz="3200" b="1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KALİTE</a:t>
            </a:r>
          </a:p>
          <a:p>
            <a:r>
              <a:rPr lang="tr-TR" sz="1200" dirty="0"/>
              <a:t>Birime özgü </a:t>
            </a:r>
            <a:r>
              <a:rPr lang="tr-TR" sz="1200" dirty="0" err="1"/>
              <a:t>uluslararasılaşma</a:t>
            </a:r>
            <a:r>
              <a:rPr lang="tr-TR" sz="1200" dirty="0"/>
              <a:t> yapılanmasının (koordinasyon, hedefler, göstergeler ve yıllık eylem planı) netleştirilmesi; </a:t>
            </a:r>
            <a:r>
              <a:rPr lang="tr-TR" sz="1200" dirty="0" err="1"/>
              <a:t>Erasmus</a:t>
            </a:r>
            <a:r>
              <a:rPr lang="tr-TR" sz="1200" dirty="0"/>
              <a:t> vb. anlaşmaların artırılması</a:t>
            </a:r>
          </a:p>
          <a:p>
            <a:r>
              <a:rPr lang="tr-TR" sz="1200" dirty="0"/>
              <a:t>Stratejik hedefler ve </a:t>
            </a:r>
            <a:r>
              <a:rPr lang="tr-TR" sz="1200" dirty="0" err="1"/>
              <a:t>uluslararasılaşma</a:t>
            </a:r>
            <a:r>
              <a:rPr lang="tr-TR" sz="1200" dirty="0"/>
              <a:t> faaliyetleri için kaynak planlamasının güçlendirilmesi</a:t>
            </a:r>
          </a:p>
          <a:p>
            <a:r>
              <a:rPr lang="tr-TR" sz="1200" dirty="0"/>
              <a:t>Mezun izleme sisteminin işlevsel hâle getirilmesi (mezun veri tabanı, düzenli anket, raporlama ve sektör geri bildirimleri)</a:t>
            </a:r>
          </a:p>
          <a:p>
            <a:r>
              <a:rPr lang="tr-TR" sz="1200" dirty="0"/>
              <a:t>Ders başarı sıralamaları ve ders değerlendirme anketi çıktılarının her dönem akademik kurullarda değerlendirilerek kararların kayıt altına alınması</a:t>
            </a:r>
          </a:p>
          <a:p>
            <a:r>
              <a:rPr lang="tr-TR" sz="1200" dirty="0"/>
              <a:t>Birim/Bölüm KİDR (BİDR) raporlarının web sitesinde düzenli olarak yayımlanması ve kanıt bağlantılarının görünür kılınması</a:t>
            </a:r>
          </a:p>
          <a:p>
            <a:r>
              <a:rPr lang="tr-TR" sz="1200" dirty="0"/>
              <a:t>Danışmanlık süreçlerinden elde edilen öğrenci geri bildirimlerinin standart formlar aracılığıyla kayıt altına alınması</a:t>
            </a:r>
          </a:p>
          <a:p>
            <a:r>
              <a:rPr lang="tr-TR" sz="1200" dirty="0"/>
              <a:t>Anket sonuçlarının düzenli analiz edilmesi (trend, karşılaştırma, eylem planı) ve paydaşlarla paylaşılması</a:t>
            </a:r>
          </a:p>
          <a:p>
            <a:r>
              <a:rPr lang="tr-TR" sz="1200" dirty="0"/>
              <a:t>Paydaş katılımına ilişkin faaliyetlerin kanıt temelli yönetilmesi</a:t>
            </a:r>
          </a:p>
          <a:p>
            <a:r>
              <a:rPr lang="tr-TR" sz="1200" dirty="0"/>
              <a:t>PUKÖ döngüsünün özellikle “Kontrol Et” ve “Önlem Al” aşamalarında periyodik toplantı ve raporlama düzeninin oluşturulması</a:t>
            </a:r>
          </a:p>
          <a:p>
            <a:r>
              <a:rPr lang="tr-TR" sz="1200" dirty="0"/>
              <a:t>Kurul ve komisyonların çalışma usul ve esasları ile yıllık iş planlarının standartlaştırılması</a:t>
            </a:r>
          </a:p>
          <a:p>
            <a:r>
              <a:rPr lang="tr-TR" sz="1200" dirty="0"/>
              <a:t>Kurumsal dönüşüm kapasitesini güçlendirecek (dijitalleşme, kalite, </a:t>
            </a:r>
            <a:r>
              <a:rPr lang="tr-TR" sz="1200" dirty="0" err="1"/>
              <a:t>uluslararasılaşma</a:t>
            </a:r>
            <a:r>
              <a:rPr lang="tr-TR" sz="1200" dirty="0"/>
              <a:t>, paydaş ilişkileri) bütüncül bir yol haritasının tek dokümanda tanımlanması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94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B. </a:t>
            </a:r>
            <a:r>
              <a:rPr lang="tr-TR" sz="3200" b="1" dirty="0">
                <a:solidFill>
                  <a:srgbClr val="212529"/>
                </a:solidFill>
                <a:latin typeface="Times New Roman" panose="02020603050405020304" pitchFamily="18" charset="0"/>
              </a:rPr>
              <a:t>EĞİTİM VE ÖĞRETİM</a:t>
            </a:r>
            <a:endParaRPr lang="tr-TR" sz="3200" b="1" dirty="0" smtClean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Program tasarım ve güncelleme süreçlerinde iç ve dış paydaş katılımının artırılması ve yapılan iyileştirmelerin kanıtlanması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Öğrenci iş yükü belirleme süreçlerinde öğrenci katılımını gösteren mekanizmaların geliştirilmesi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Program çıktılarının gerçekleşme düzeyini izleyen fonksiyonel ölçme-değerlendirme mekanizmalarının kurulması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Dezavantajlı gruplar için destekleyici faaliyetlerin geliştirilmesi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Öğrenme kaynaklarının izlenmesi ve iyileştirilmesine ilişkin kanıtların raporlanması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Kurul ve komisyon kararlarının ve eylem izleme kanıtlarının görünür kılınması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Staj uygulamaları ve ders içeriklerinin paydaş ihtiyaçlarına göre güncellendiğini gösteren kanıtların güçlendirilmesi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Seçmeli ders havuzunun mesleki yeterliliklere katkısını gösteren kanıtların oluşturulması</a:t>
            </a:r>
          </a:p>
          <a:p>
            <a:r>
              <a:rPr lang="tr-TR" sz="1200" dirty="0">
                <a:solidFill>
                  <a:srgbClr val="212529"/>
                </a:solidFill>
                <a:latin typeface="Times New Roman" panose="02020603050405020304" pitchFamily="18" charset="0"/>
              </a:rPr>
              <a:t>Eğitim-Öğretim Komisyonu’nun çalışma usul ve esaslarına göre etkin şekilde faaliyetleri sürdürmesi</a:t>
            </a:r>
            <a:endParaRPr lang="tr-TR" sz="1200" b="0" i="0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95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>
                <a:solidFill>
                  <a:srgbClr val="212529"/>
                </a:solidFill>
                <a:latin typeface="Times New Roman" panose="02020603050405020304" pitchFamily="18" charset="0"/>
              </a:rPr>
              <a:t>C. ARAŞTIRMA VE </a:t>
            </a:r>
            <a:r>
              <a:rPr lang="tr-TR" sz="3200" b="1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GELİŞTİRME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SSCI ve uluslararası indeksli yayınları teşvik edecek mekanizmalarının güçlendirilmesi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Bilimsel etkinlik görevlendirmelerinde kaynak planlamasının iyileştirilmesi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Araştırma faaliyetlerinin stratejik plan hedefleriyle eşleştirilmesi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Araştırma yetkinliğini artırmaya yönelik yıllık eğitim planlarının oluşturulması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Araştırma hedefleri ile yürütülen faaliyetlerin izleme ve raporlama disiplininin güçlendirilmesi</a:t>
            </a:r>
            <a:endParaRPr lang="tr-TR" sz="1400" b="0" i="0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96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b="1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D. </a:t>
            </a:r>
            <a:r>
              <a:rPr lang="tr-TR" sz="3200" b="1" dirty="0">
                <a:solidFill>
                  <a:srgbClr val="212529"/>
                </a:solidFill>
                <a:latin typeface="Times New Roman" panose="02020603050405020304" pitchFamily="18" charset="0"/>
              </a:rPr>
              <a:t>TOPLUMSAL </a:t>
            </a:r>
            <a:r>
              <a:rPr lang="tr-TR" sz="3200" b="1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KATKI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Toplumsal katkı faaliyetlerini destekleyecek sistematik çalışma kültürünün güçlendirilmesi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Performans izleme ve değerlendirme sisteminin etkin işletilmesi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Faaliyet sonuçlarının ölçülmesi ve iyileştirme kararlarının kayıt altına alınması</a:t>
            </a:r>
          </a:p>
          <a:p>
            <a:r>
              <a:rPr lang="tr-TR" sz="1400" dirty="0">
                <a:solidFill>
                  <a:srgbClr val="212529"/>
                </a:solidFill>
                <a:latin typeface="Times New Roman" panose="02020603050405020304" pitchFamily="18" charset="0"/>
              </a:rPr>
              <a:t>Toplumsal katkı faaliyetlerinin görünürlüğünün artırılması</a:t>
            </a:r>
            <a:endParaRPr lang="tr-TR" sz="1400" b="0" i="0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t>13.01.2026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97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13.01.2026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8074</Words>
  <Application>Microsoft Office PowerPoint</Application>
  <PresentationFormat>Geniş ekran</PresentationFormat>
  <Paragraphs>3759</Paragraphs>
  <Slides>99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99</vt:i4>
      </vt:variant>
    </vt:vector>
  </HeadingPairs>
  <TitlesOfParts>
    <vt:vector size="103" baseType="lpstr">
      <vt:lpstr>Arial</vt:lpstr>
      <vt:lpstr>Calibri</vt:lpstr>
      <vt:lpstr>Times New Roman</vt:lpstr>
      <vt:lpstr>Office Teması</vt:lpstr>
      <vt:lpstr>PowerPoint Sunusu</vt:lpstr>
      <vt:lpstr>SUNUM PLANI</vt:lpstr>
      <vt:lpstr>PowerPoint Sunusu</vt:lpstr>
      <vt:lpstr>YÖNETİM: Dekanlık/ Müdürlük</vt:lpstr>
      <vt:lpstr>PowerPoint Sunusu</vt:lpstr>
      <vt:lpstr>YÖNETİM: Ana Bilim/Sanat Dalı / Program Başkanlıkları</vt:lpstr>
      <vt:lpstr>Kurullar / Komisyonlar</vt:lpstr>
      <vt:lpstr>PowerPoint Sunusu</vt:lpstr>
      <vt:lpstr>Akademik Personel Sayısı (Birim Düzeyi)</vt:lpstr>
      <vt:lpstr>AKADEMİK PERSONEL SAYISI (BÖLÜMLERE GÖRE DAĞILIMI) (Her bir bölüm için ayrı ayrı tablo hazırlayınız lütfen.)</vt:lpstr>
      <vt:lpstr>AKADEMİK PERSONEL SAYISI (BÖLÜMLERE GÖRE DAĞILIMI) (Her bir bölüm için ayrı ayrı tablo hazırlayınız lütfen.)</vt:lpstr>
      <vt:lpstr>AKADEMİK PERSONEL SAYISI (BÖLÜMLERE GÖRE DAĞILIMI) (Her bir bölüm için ayrı ayrı tablo hazırlayınız lütfen.)</vt:lpstr>
      <vt:lpstr>AKADEMİK PERSONEL SAYISI (BÖLÜMLERE GÖRE DAĞILIMI) (Her bir bölüm için ayrı ayrı tablo hazırlayınız lütfen.)</vt:lpstr>
      <vt:lpstr>İdari Personel Sayısı (Birim Düzeyi)</vt:lpstr>
      <vt:lpstr>Akademik Personel 2025 Yılında Yapılan Atama ve Yükseltmeler</vt:lpstr>
      <vt:lpstr>Hizmetiçi Eğitim /Eğiticilerin Eğitimi Etkinlikleri Sayısı</vt:lpstr>
      <vt:lpstr>Program Ders Görevlendirme Analizi  (Her Ana Bilim - Sanat Dalı/ Program için ayrı ayrı hazırlayınız. </vt:lpstr>
      <vt:lpstr>Program Ders Görevlendirme Analizi  (Her Ana Bilim - Sanat Dalı/ Program için ayrı ayrı hazırlayınız. </vt:lpstr>
      <vt:lpstr>Program Ders Görevlendirme Analizi  (Her Ana Bilim - Sanat Dalı/ Program için ayrı ayrı hazırlayınız. </vt:lpstr>
      <vt:lpstr>Program Ders Görevlendirme Analizi  (Her Ana Bilim - Sanat Dalı/ Program için ayrı ayrı hazırlayınız. </vt:lpstr>
      <vt:lpstr>Program Ders Görevlendirme Analizi  (Her Ana Bilim - Sanat Dalı/ Program için ayrı ayrı hazırlayınız. </vt:lpstr>
      <vt:lpstr>Birim Ders Görevlendirme Analizi </vt:lpstr>
      <vt:lpstr>Birim Öğretim Elemanlarının Ders Görevlendirme Analizi</vt:lpstr>
      <vt:lpstr>Birim Ders Yükü Ortalaması (Saat)</vt:lpstr>
      <vt:lpstr>Ön Lisans / Lisans Bölüm ve Program Sayısı (Biriminize uygun olan satırları doldurunuz lütfen) </vt:lpstr>
      <vt:lpstr>PowerPoint Sunusu</vt:lpstr>
      <vt:lpstr>Ön Lisans / Lisans Eğitimi: Program Yapısı</vt:lpstr>
      <vt:lpstr>Lisansüstü Eğitim Programları </vt:lpstr>
      <vt:lpstr>ÖĞRENCİ SAYISI</vt:lpstr>
      <vt:lpstr>ÖĞRENCİ SAYISI (Cinsiyete Göre Dağılımı) </vt:lpstr>
      <vt:lpstr>Öğretim Üyesi/Elemanı Başına Düşen Öğrenci Sayısı  (Programdaki ön lisans, lisans ve lisansüstü toplam öğrenci sayısı)</vt:lpstr>
      <vt:lpstr>ÖĞRENCİ SAYISI (Engelli) </vt:lpstr>
      <vt:lpstr>Yabancı Uyruklu Öğrenci Sayısı</vt:lpstr>
      <vt:lpstr>YKS/ Özel Yetenek Sınavı / ÖZYES Yerleşme ve Kesin Kayıt Sonuçları </vt:lpstr>
      <vt:lpstr>YKS/ÖZYES Tercih/ Yerleşme Durumu</vt:lpstr>
      <vt:lpstr>YKS/ÖZYES Tercih/ Yerleşme Durumu</vt:lpstr>
      <vt:lpstr>Yatay Geçiş Yapan Öğrenci Sayısı (G.A.N.O. ile)  </vt:lpstr>
      <vt:lpstr>Yatay Geçiş Yapan Öğrenci Sayısı (Merkezi Yerleştirme Puanı ile) </vt:lpstr>
      <vt:lpstr>Kayıt Donduran Öğrenci Sayısı</vt:lpstr>
      <vt:lpstr>Program Dersleri Analizi</vt:lpstr>
      <vt:lpstr>Program Dersleri Analizi</vt:lpstr>
      <vt:lpstr>Program Dersleri Analizi</vt:lpstr>
      <vt:lpstr>Program Dersleri Analizi</vt:lpstr>
      <vt:lpstr>Program Dersleri Analizi</vt:lpstr>
      <vt:lpstr>Program Dersleri Analizi</vt:lpstr>
      <vt:lpstr>Program Dersleri Analizi</vt:lpstr>
      <vt:lpstr>Program Dersleri Analizi</vt:lpstr>
      <vt:lpstr>Program Dersleri Analizi</vt:lpstr>
      <vt:lpstr>Program Dersleri Analizi</vt:lpstr>
      <vt:lpstr>Birim Öğretim Programları Haftalık Ders Saati  (Teorik-T ve Uygulama-U) Analizi</vt:lpstr>
      <vt:lpstr>Birim Öğretim Programları Haftalık Ders Saati  (Teorik-T ve Uygulama-U) Analizi</vt:lpstr>
      <vt:lpstr>Birim Öğretim Programları Haftalık Ders Saati  (Teorik-T ve Uygulama-U) Analizi</vt:lpstr>
      <vt:lpstr>Çift Anadal Programı Sayısı </vt:lpstr>
      <vt:lpstr>PowerPoint Sunusu</vt:lpstr>
      <vt:lpstr>Fiziksel Yapı: Eğitim Alanları (Derslikler)</vt:lpstr>
      <vt:lpstr>Fiziksel Altyapı ve Tesisler: Sağlık, Sosyal, Kültürel ve Sportif Alanlar</vt:lpstr>
      <vt:lpstr>Fiziksel Yapı: Hizmet Alanları</vt:lpstr>
      <vt:lpstr>Bilgi ve Teknoloji Kaynakları</vt:lpstr>
      <vt:lpstr>PowerPoint Sunusu</vt:lpstr>
      <vt:lpstr>Araştırma ve Geliştirme Faaliyetleri: Yıllara Göre Makale  Bilgileri</vt:lpstr>
      <vt:lpstr>Araştırma ve Geliştirme Faaliyetleri : Yıllara Göre Makale  Bilgileri</vt:lpstr>
      <vt:lpstr>Araştırma ve Geliştirme Faaliyetleri : Yıllara Göre Kitap Bilgileri</vt:lpstr>
      <vt:lpstr>Araştırma ve Geliştirme Faaliyetleri : Yıllara Göre Editörlük ve Hakemlik Faaliyetleri</vt:lpstr>
      <vt:lpstr>Araştırma ve Geliştirme Faaliyetleri : Atıflar (Yazarın kendi yayınlarına yaptığı atıflar hariç)</vt:lpstr>
      <vt:lpstr>Bilimsel, Sosyal, Kültürel ve Sportif Faaliyetler</vt:lpstr>
      <vt:lpstr>Bilimsel, Sosyal, Kültürel ve Sportif Ödüller ile Başarılar</vt:lpstr>
      <vt:lpstr>PowerPoint Sunusu</vt:lpstr>
      <vt:lpstr>Uluslararası İşbirlikleri (Ortak Programlar ve Projeler)</vt:lpstr>
      <vt:lpstr>Uluslararası İşbirlikleri (Erasmus+)</vt:lpstr>
      <vt:lpstr>ERASMUS+ Hareketlilik Durumu</vt:lpstr>
      <vt:lpstr>Bilgi Paketi Hazırlanma Durumu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Program Akreditasyon Hazırlık Çalışmaları </vt:lpstr>
      <vt:lpstr>Bankacılık ve Sigortacılık Program Akreditasyon Hazırlık Çalışmaları </vt:lpstr>
      <vt:lpstr>Bankacılık ve Sigortacılık Program Akreditasyon Hazırlık Çalışmaları </vt:lpstr>
      <vt:lpstr>Halkla İlişkiler ve Tanıtım Program Akreditasyon Hazırlık Çalışmaları </vt:lpstr>
      <vt:lpstr>Halkla İlişkiler ve Tanıtım Program Akreditasyon Hazırlık Çalışmaları </vt:lpstr>
      <vt:lpstr>Maliye Program Akreditasyon Hazırlık Çalışmaları </vt:lpstr>
      <vt:lpstr>Maliye Program Akreditasyon Hazırlık Çalışmaları </vt:lpstr>
      <vt:lpstr>İşletme Yönetimi Program Akreditasyon Hazırlık Çalışmaları </vt:lpstr>
      <vt:lpstr>İşletme Yönetimi Program Akreditasyon Hazırlık Çalışmaları </vt:lpstr>
      <vt:lpstr>Muhasebe ve Vergi Uygulamaları Program Akreditasyon Hazırlık Çalışmaları </vt:lpstr>
      <vt:lpstr>Muhasebe ve Vergi Uygulamaları Program Akreditasyon Hazırlık Çalışmaları </vt:lpstr>
      <vt:lpstr>Öz Değerlendirme: Birimin Güçlü Yönleri</vt:lpstr>
      <vt:lpstr>Öz Değerlendirme: Birimin Güçlü Yönleri</vt:lpstr>
      <vt:lpstr>Öz Değerlendirme: Birimin Güçlü Yönleri</vt:lpstr>
      <vt:lpstr>Öz Değerlendirme: Birimin Güçlü Yönleri</vt:lpstr>
      <vt:lpstr>Öz Değerlendirme: Birimin Geliştirmeye Açık Yönleri</vt:lpstr>
      <vt:lpstr>Öz Değerlendirme: Birimin Geliştirmeye Açık Yönleri</vt:lpstr>
      <vt:lpstr>Öz Değerlendirme: Birimin Geliştirmeye Açık Yönleri</vt:lpstr>
      <vt:lpstr>Öz Değerlendirme: Birimin Geliştirmeye Açık Yönleri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casper</cp:lastModifiedBy>
  <cp:revision>941</cp:revision>
  <cp:lastPrinted>2023-06-23T13:03:34Z</cp:lastPrinted>
  <dcterms:created xsi:type="dcterms:W3CDTF">2021-05-17T12:15:06Z</dcterms:created>
  <dcterms:modified xsi:type="dcterms:W3CDTF">2026-01-13T11:08:09Z</dcterms:modified>
</cp:coreProperties>
</file>